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238"/>
    <a:srgbClr val="C4262E"/>
    <a:srgbClr val="62A730"/>
    <a:srgbClr val="61A70A"/>
    <a:srgbClr val="61A60E"/>
    <a:srgbClr val="59970D"/>
    <a:srgbClr val="56A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80" d="100"/>
          <a:sy n="80" d="100"/>
        </p:scale>
        <p:origin x="-101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CECA4DD-D9A3-4D0C-BA50-898F677D26F8}" type="datetimeFigureOut">
              <a:rPr lang="en-AU"/>
              <a:pPr>
                <a:defRPr/>
              </a:pPr>
              <a:t>27/01/2019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31383CF-FC23-45AF-B843-99DC21CC6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36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137177-36E8-4C41-BC59-03A413DE850F}" type="datetimeFigureOut">
              <a:rPr lang="en-AU"/>
              <a:pPr>
                <a:defRPr/>
              </a:pPr>
              <a:t>27/01/2019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497FCB-6A45-42F9-B222-B44E62986C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072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C9FCF-286F-4341-89A2-4E2394FCAB45}" type="slidenum">
              <a:rPr lang="en-A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33D764-A31E-4E67-8EA5-FE6425FC7A7D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76263" y="1341438"/>
            <a:ext cx="8172450" cy="531336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Oval 4"/>
          <p:cNvSpPr/>
          <p:nvPr userDrawn="1"/>
        </p:nvSpPr>
        <p:spPr>
          <a:xfrm>
            <a:off x="8316913" y="333375"/>
            <a:ext cx="503237" cy="503238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8101013" y="584200"/>
            <a:ext cx="719137" cy="60706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825500" y="333375"/>
            <a:ext cx="7742238" cy="117316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Oval 7"/>
          <p:cNvSpPr/>
          <p:nvPr userDrawn="1"/>
        </p:nvSpPr>
        <p:spPr>
          <a:xfrm>
            <a:off x="323850" y="6151563"/>
            <a:ext cx="503238" cy="503237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323850" y="333375"/>
            <a:ext cx="719138" cy="60706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ound Diagonal Corner Rectangle 6"/>
          <p:cNvSpPr/>
          <p:nvPr userDrawn="1"/>
        </p:nvSpPr>
        <p:spPr>
          <a:xfrm flipH="1">
            <a:off x="611188" y="549275"/>
            <a:ext cx="4600575" cy="1985963"/>
          </a:xfrm>
          <a:custGeom>
            <a:avLst/>
            <a:gdLst>
              <a:gd name="connsiteX0" fmla="*/ 984129 w 8280920"/>
              <a:gd name="connsiteY0" fmla="*/ 0 h 5904656"/>
              <a:gd name="connsiteX1" fmla="*/ 8280920 w 8280920"/>
              <a:gd name="connsiteY1" fmla="*/ 0 h 5904656"/>
              <a:gd name="connsiteX2" fmla="*/ 8280920 w 8280920"/>
              <a:gd name="connsiteY2" fmla="*/ 0 h 5904656"/>
              <a:gd name="connsiteX3" fmla="*/ 8280920 w 8280920"/>
              <a:gd name="connsiteY3" fmla="*/ 4920527 h 5904656"/>
              <a:gd name="connsiteX4" fmla="*/ 7296791 w 8280920"/>
              <a:gd name="connsiteY4" fmla="*/ 5904656 h 5904656"/>
              <a:gd name="connsiteX5" fmla="*/ 0 w 8280920"/>
              <a:gd name="connsiteY5" fmla="*/ 5904656 h 5904656"/>
              <a:gd name="connsiteX6" fmla="*/ 0 w 8280920"/>
              <a:gd name="connsiteY6" fmla="*/ 5904656 h 5904656"/>
              <a:gd name="connsiteX7" fmla="*/ 0 w 8280920"/>
              <a:gd name="connsiteY7" fmla="*/ 984129 h 5904656"/>
              <a:gd name="connsiteX8" fmla="*/ 984129 w 8280920"/>
              <a:gd name="connsiteY8" fmla="*/ 0 h 5904656"/>
              <a:gd name="connsiteX0" fmla="*/ 984129 w 8280920"/>
              <a:gd name="connsiteY0" fmla="*/ 0 h 5904656"/>
              <a:gd name="connsiteX1" fmla="*/ 8280920 w 8280920"/>
              <a:gd name="connsiteY1" fmla="*/ 0 h 5904656"/>
              <a:gd name="connsiteX2" fmla="*/ 8280920 w 8280920"/>
              <a:gd name="connsiteY2" fmla="*/ 0 h 5904656"/>
              <a:gd name="connsiteX3" fmla="*/ 8280920 w 8280920"/>
              <a:gd name="connsiteY3" fmla="*/ 4920527 h 5904656"/>
              <a:gd name="connsiteX4" fmla="*/ 7296791 w 8280920"/>
              <a:gd name="connsiteY4" fmla="*/ 5904656 h 5904656"/>
              <a:gd name="connsiteX5" fmla="*/ 0 w 8280920"/>
              <a:gd name="connsiteY5" fmla="*/ 5904656 h 5904656"/>
              <a:gd name="connsiteX6" fmla="*/ 0 w 8280920"/>
              <a:gd name="connsiteY6" fmla="*/ 5904656 h 5904656"/>
              <a:gd name="connsiteX7" fmla="*/ 0 w 8280920"/>
              <a:gd name="connsiteY7" fmla="*/ 587620 h 5904656"/>
              <a:gd name="connsiteX8" fmla="*/ 984129 w 8280920"/>
              <a:gd name="connsiteY8" fmla="*/ 0 h 5904656"/>
              <a:gd name="connsiteX0" fmla="*/ 555251 w 8280920"/>
              <a:gd name="connsiteY0" fmla="*/ 0 h 5912748"/>
              <a:gd name="connsiteX1" fmla="*/ 8280920 w 8280920"/>
              <a:gd name="connsiteY1" fmla="*/ 8092 h 5912748"/>
              <a:gd name="connsiteX2" fmla="*/ 8280920 w 8280920"/>
              <a:gd name="connsiteY2" fmla="*/ 8092 h 5912748"/>
              <a:gd name="connsiteX3" fmla="*/ 8280920 w 8280920"/>
              <a:gd name="connsiteY3" fmla="*/ 4928619 h 5912748"/>
              <a:gd name="connsiteX4" fmla="*/ 7296791 w 8280920"/>
              <a:gd name="connsiteY4" fmla="*/ 5912748 h 5912748"/>
              <a:gd name="connsiteX5" fmla="*/ 0 w 8280920"/>
              <a:gd name="connsiteY5" fmla="*/ 5912748 h 5912748"/>
              <a:gd name="connsiteX6" fmla="*/ 0 w 8280920"/>
              <a:gd name="connsiteY6" fmla="*/ 5912748 h 5912748"/>
              <a:gd name="connsiteX7" fmla="*/ 0 w 8280920"/>
              <a:gd name="connsiteY7" fmla="*/ 595712 h 5912748"/>
              <a:gd name="connsiteX8" fmla="*/ 555251 w 8280920"/>
              <a:gd name="connsiteY8" fmla="*/ 0 h 5912748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4936711 h 5920840"/>
              <a:gd name="connsiteX4" fmla="*/ 7296791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03804 h 5920840"/>
              <a:gd name="connsiteX8" fmla="*/ 717092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333220 h 5920840"/>
              <a:gd name="connsiteX4" fmla="*/ 7296791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03804 h 5920840"/>
              <a:gd name="connsiteX8" fmla="*/ 717092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333220 h 5920840"/>
              <a:gd name="connsiteX4" fmla="*/ 7725669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03804 h 5920840"/>
              <a:gd name="connsiteX8" fmla="*/ 717092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33322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03804 h 5920840"/>
              <a:gd name="connsiteX8" fmla="*/ 717092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21184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03804 h 5920840"/>
              <a:gd name="connsiteX8" fmla="*/ 717092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21184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733276 h 5920840"/>
              <a:gd name="connsiteX8" fmla="*/ 717092 w 8280920"/>
              <a:gd name="connsiteY8" fmla="*/ 0 h 5920840"/>
              <a:gd name="connsiteX0" fmla="*/ 819614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21184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733276 h 5920840"/>
              <a:gd name="connsiteX8" fmla="*/ 819614 w 8280920"/>
              <a:gd name="connsiteY8" fmla="*/ 0 h 5920840"/>
              <a:gd name="connsiteX0" fmla="*/ 819614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21184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60448 h 5920840"/>
              <a:gd name="connsiteX8" fmla="*/ 819614 w 8280920"/>
              <a:gd name="connsiteY8" fmla="*/ 0 h 5920840"/>
              <a:gd name="connsiteX0" fmla="*/ 717092 w 8280920"/>
              <a:gd name="connsiteY0" fmla="*/ 0 h 5920840"/>
              <a:gd name="connsiteX1" fmla="*/ 8280920 w 8280920"/>
              <a:gd name="connsiteY1" fmla="*/ 16184 h 5920840"/>
              <a:gd name="connsiteX2" fmla="*/ 8280920 w 8280920"/>
              <a:gd name="connsiteY2" fmla="*/ 16184 h 5920840"/>
              <a:gd name="connsiteX3" fmla="*/ 8280920 w 8280920"/>
              <a:gd name="connsiteY3" fmla="*/ 5211840 h 5920840"/>
              <a:gd name="connsiteX4" fmla="*/ 7607375 w 8280920"/>
              <a:gd name="connsiteY4" fmla="*/ 5920840 h 5920840"/>
              <a:gd name="connsiteX5" fmla="*/ 0 w 8280920"/>
              <a:gd name="connsiteY5" fmla="*/ 5920840 h 5920840"/>
              <a:gd name="connsiteX6" fmla="*/ 0 w 8280920"/>
              <a:gd name="connsiteY6" fmla="*/ 5920840 h 5920840"/>
              <a:gd name="connsiteX7" fmla="*/ 0 w 8280920"/>
              <a:gd name="connsiteY7" fmla="*/ 660448 h 5920840"/>
              <a:gd name="connsiteX8" fmla="*/ 717092 w 8280920"/>
              <a:gd name="connsiteY8" fmla="*/ 0 h 5920840"/>
              <a:gd name="connsiteX0" fmla="*/ 724979 w 8280920"/>
              <a:gd name="connsiteY0" fmla="*/ 0 h 5912748"/>
              <a:gd name="connsiteX1" fmla="*/ 8280920 w 8280920"/>
              <a:gd name="connsiteY1" fmla="*/ 8092 h 5912748"/>
              <a:gd name="connsiteX2" fmla="*/ 8280920 w 8280920"/>
              <a:gd name="connsiteY2" fmla="*/ 8092 h 5912748"/>
              <a:gd name="connsiteX3" fmla="*/ 8280920 w 8280920"/>
              <a:gd name="connsiteY3" fmla="*/ 5203748 h 5912748"/>
              <a:gd name="connsiteX4" fmla="*/ 7607375 w 8280920"/>
              <a:gd name="connsiteY4" fmla="*/ 5912748 h 5912748"/>
              <a:gd name="connsiteX5" fmla="*/ 0 w 8280920"/>
              <a:gd name="connsiteY5" fmla="*/ 5912748 h 5912748"/>
              <a:gd name="connsiteX6" fmla="*/ 0 w 8280920"/>
              <a:gd name="connsiteY6" fmla="*/ 5912748 h 5912748"/>
              <a:gd name="connsiteX7" fmla="*/ 0 w 8280920"/>
              <a:gd name="connsiteY7" fmla="*/ 652356 h 5912748"/>
              <a:gd name="connsiteX8" fmla="*/ 724979 w 8280920"/>
              <a:gd name="connsiteY8" fmla="*/ 0 h 5912748"/>
              <a:gd name="connsiteX0" fmla="*/ 732866 w 8280920"/>
              <a:gd name="connsiteY0" fmla="*/ 0 h 5904656"/>
              <a:gd name="connsiteX1" fmla="*/ 8280920 w 8280920"/>
              <a:gd name="connsiteY1" fmla="*/ 0 h 5904656"/>
              <a:gd name="connsiteX2" fmla="*/ 8280920 w 8280920"/>
              <a:gd name="connsiteY2" fmla="*/ 0 h 5904656"/>
              <a:gd name="connsiteX3" fmla="*/ 8280920 w 8280920"/>
              <a:gd name="connsiteY3" fmla="*/ 5195656 h 5904656"/>
              <a:gd name="connsiteX4" fmla="*/ 7607375 w 8280920"/>
              <a:gd name="connsiteY4" fmla="*/ 5904656 h 5904656"/>
              <a:gd name="connsiteX5" fmla="*/ 0 w 8280920"/>
              <a:gd name="connsiteY5" fmla="*/ 5904656 h 5904656"/>
              <a:gd name="connsiteX6" fmla="*/ 0 w 8280920"/>
              <a:gd name="connsiteY6" fmla="*/ 5904656 h 5904656"/>
              <a:gd name="connsiteX7" fmla="*/ 0 w 8280920"/>
              <a:gd name="connsiteY7" fmla="*/ 644264 h 5904656"/>
              <a:gd name="connsiteX8" fmla="*/ 732866 w 8280920"/>
              <a:gd name="connsiteY8" fmla="*/ 0 h 5904656"/>
              <a:gd name="connsiteX0" fmla="*/ 732866 w 8280920"/>
              <a:gd name="connsiteY0" fmla="*/ 0 h 5904656"/>
              <a:gd name="connsiteX1" fmla="*/ 8280920 w 8280920"/>
              <a:gd name="connsiteY1" fmla="*/ 0 h 5904656"/>
              <a:gd name="connsiteX2" fmla="*/ 8280920 w 8280920"/>
              <a:gd name="connsiteY2" fmla="*/ 0 h 5904656"/>
              <a:gd name="connsiteX3" fmla="*/ 8280920 w 8280920"/>
              <a:gd name="connsiteY3" fmla="*/ 5195656 h 5904656"/>
              <a:gd name="connsiteX4" fmla="*/ 7607375 w 8280920"/>
              <a:gd name="connsiteY4" fmla="*/ 5904656 h 5904656"/>
              <a:gd name="connsiteX5" fmla="*/ 0 w 8280920"/>
              <a:gd name="connsiteY5" fmla="*/ 5904656 h 5904656"/>
              <a:gd name="connsiteX6" fmla="*/ 0 w 8280920"/>
              <a:gd name="connsiteY6" fmla="*/ 5904656 h 5904656"/>
              <a:gd name="connsiteX7" fmla="*/ 0 w 8280920"/>
              <a:gd name="connsiteY7" fmla="*/ 1149780 h 5904656"/>
              <a:gd name="connsiteX8" fmla="*/ 732866 w 8280920"/>
              <a:gd name="connsiteY8" fmla="*/ 0 h 5904656"/>
              <a:gd name="connsiteX0" fmla="*/ 732866 w 8295487"/>
              <a:gd name="connsiteY0" fmla="*/ 0 h 5904656"/>
              <a:gd name="connsiteX1" fmla="*/ 8280920 w 8295487"/>
              <a:gd name="connsiteY1" fmla="*/ 0 h 5904656"/>
              <a:gd name="connsiteX2" fmla="*/ 8280920 w 8295487"/>
              <a:gd name="connsiteY2" fmla="*/ 0 h 5904656"/>
              <a:gd name="connsiteX3" fmla="*/ 8295487 w 8295487"/>
              <a:gd name="connsiteY3" fmla="*/ 4930865 h 5904656"/>
              <a:gd name="connsiteX4" fmla="*/ 7607375 w 8295487"/>
              <a:gd name="connsiteY4" fmla="*/ 5904656 h 5904656"/>
              <a:gd name="connsiteX5" fmla="*/ 0 w 8295487"/>
              <a:gd name="connsiteY5" fmla="*/ 5904656 h 5904656"/>
              <a:gd name="connsiteX6" fmla="*/ 0 w 8295487"/>
              <a:gd name="connsiteY6" fmla="*/ 5904656 h 5904656"/>
              <a:gd name="connsiteX7" fmla="*/ 0 w 8295487"/>
              <a:gd name="connsiteY7" fmla="*/ 1149780 h 5904656"/>
              <a:gd name="connsiteX8" fmla="*/ 732866 w 8295487"/>
              <a:gd name="connsiteY8" fmla="*/ 0 h 5904656"/>
              <a:gd name="connsiteX0" fmla="*/ 732866 w 8310054"/>
              <a:gd name="connsiteY0" fmla="*/ 0 h 5904656"/>
              <a:gd name="connsiteX1" fmla="*/ 8280920 w 8310054"/>
              <a:gd name="connsiteY1" fmla="*/ 0 h 5904656"/>
              <a:gd name="connsiteX2" fmla="*/ 8280920 w 8310054"/>
              <a:gd name="connsiteY2" fmla="*/ 0 h 5904656"/>
              <a:gd name="connsiteX3" fmla="*/ 8310054 w 8310054"/>
              <a:gd name="connsiteY3" fmla="*/ 4762358 h 5904656"/>
              <a:gd name="connsiteX4" fmla="*/ 7607375 w 8310054"/>
              <a:gd name="connsiteY4" fmla="*/ 5904656 h 5904656"/>
              <a:gd name="connsiteX5" fmla="*/ 0 w 8310054"/>
              <a:gd name="connsiteY5" fmla="*/ 5904656 h 5904656"/>
              <a:gd name="connsiteX6" fmla="*/ 0 w 8310054"/>
              <a:gd name="connsiteY6" fmla="*/ 5904656 h 5904656"/>
              <a:gd name="connsiteX7" fmla="*/ 0 w 8310054"/>
              <a:gd name="connsiteY7" fmla="*/ 1149780 h 5904656"/>
              <a:gd name="connsiteX8" fmla="*/ 732866 w 8310054"/>
              <a:gd name="connsiteY8" fmla="*/ 0 h 5904656"/>
              <a:gd name="connsiteX0" fmla="*/ 732866 w 8282321"/>
              <a:gd name="connsiteY0" fmla="*/ 0 h 5904656"/>
              <a:gd name="connsiteX1" fmla="*/ 8280920 w 8282321"/>
              <a:gd name="connsiteY1" fmla="*/ 0 h 5904656"/>
              <a:gd name="connsiteX2" fmla="*/ 8280920 w 8282321"/>
              <a:gd name="connsiteY2" fmla="*/ 0 h 5904656"/>
              <a:gd name="connsiteX3" fmla="*/ 8280920 w 8282321"/>
              <a:gd name="connsiteY3" fmla="*/ 4762358 h 5904656"/>
              <a:gd name="connsiteX4" fmla="*/ 7607375 w 8282321"/>
              <a:gd name="connsiteY4" fmla="*/ 5904656 h 5904656"/>
              <a:gd name="connsiteX5" fmla="*/ 0 w 8282321"/>
              <a:gd name="connsiteY5" fmla="*/ 5904656 h 5904656"/>
              <a:gd name="connsiteX6" fmla="*/ 0 w 8282321"/>
              <a:gd name="connsiteY6" fmla="*/ 5904656 h 5904656"/>
              <a:gd name="connsiteX7" fmla="*/ 0 w 8282321"/>
              <a:gd name="connsiteY7" fmla="*/ 1149780 h 5904656"/>
              <a:gd name="connsiteX8" fmla="*/ 732866 w 8282321"/>
              <a:gd name="connsiteY8" fmla="*/ 0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2321" h="5904656">
                <a:moveTo>
                  <a:pt x="732866" y="0"/>
                </a:moveTo>
                <a:lnTo>
                  <a:pt x="8280920" y="0"/>
                </a:lnTo>
                <a:lnTo>
                  <a:pt x="8280920" y="0"/>
                </a:lnTo>
                <a:cubicBezTo>
                  <a:pt x="8285776" y="1643622"/>
                  <a:pt x="8276064" y="3118736"/>
                  <a:pt x="8280920" y="4762358"/>
                </a:cubicBezTo>
                <a:cubicBezTo>
                  <a:pt x="8280920" y="5305877"/>
                  <a:pt x="8150894" y="5904656"/>
                  <a:pt x="7607375" y="5904656"/>
                </a:cubicBezTo>
                <a:lnTo>
                  <a:pt x="0" y="5904656"/>
                </a:lnTo>
                <a:lnTo>
                  <a:pt x="0" y="5904656"/>
                </a:lnTo>
                <a:lnTo>
                  <a:pt x="0" y="1149780"/>
                </a:lnTo>
                <a:cubicBezTo>
                  <a:pt x="0" y="606261"/>
                  <a:pt x="189347" y="0"/>
                  <a:pt x="7328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4800" b="1" dirty="0">
              <a:solidFill>
                <a:srgbClr val="56AA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5" descr="\\sbradmfs2\home$\HammondR\Desktop\TAFE QLD 2014 + TAG [S]2222222222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78338"/>
            <a:ext cx="321310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547" y="807243"/>
            <a:ext cx="4384675" cy="1470025"/>
          </a:xfrm>
        </p:spPr>
        <p:txBody>
          <a:bodyPr/>
          <a:lstStyle>
            <a:lvl1pPr algn="l">
              <a:defRPr sz="4200" b="1">
                <a:solidFill>
                  <a:srgbClr val="D032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088" y="2780929"/>
            <a:ext cx="7561336" cy="151216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88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Oval 6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8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070056" cy="630951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669979"/>
          </a:xfrm>
        </p:spPr>
        <p:txBody>
          <a:bodyPr vert="eaVert"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Oval 6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8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24745"/>
            <a:ext cx="2057400" cy="4824536"/>
          </a:xfrm>
        </p:spPr>
        <p:txBody>
          <a:bodyPr vert="eaVert"/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4745"/>
            <a:ext cx="6019800" cy="4824536"/>
          </a:xfr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8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Oval 6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8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124"/>
            <a:ext cx="7787208" cy="630951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5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9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Oval 6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8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Oval 7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9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745"/>
            <a:ext cx="8070850" cy="630952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4038600" cy="4525963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301"/>
            <a:ext cx="4038600" cy="4525963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2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9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2" name="Oval 11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927975" cy="630951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8522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8522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4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" name="Rectangle 3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Oval 5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Oval 7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003232" cy="630951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" name="Rectangle 2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" name="Rectangle 3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Oval 4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Oval 6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0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Oval 7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9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3"/>
            <a:ext cx="3008313" cy="1085323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4896544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744416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385175" y="5997575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8167688" y="6249988"/>
            <a:ext cx="720725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541338" y="5997575"/>
            <a:ext cx="8094662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Oval 7"/>
          <p:cNvSpPr/>
          <p:nvPr userDrawn="1"/>
        </p:nvSpPr>
        <p:spPr>
          <a:xfrm>
            <a:off x="241300" y="6124575"/>
            <a:ext cx="504825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241300" y="5997575"/>
            <a:ext cx="720725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9"/>
          <p:cNvSpPr/>
          <p:nvPr userDrawn="1"/>
        </p:nvSpPr>
        <p:spPr>
          <a:xfrm>
            <a:off x="8383588" y="349250"/>
            <a:ext cx="503237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67688" y="601663"/>
            <a:ext cx="719137" cy="379412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39750" y="349250"/>
            <a:ext cx="8096250" cy="631825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241300" y="476250"/>
            <a:ext cx="503238" cy="504825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1300" y="349250"/>
            <a:ext cx="719138" cy="379413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C4262E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6227763" y="6073775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AU" sz="1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AU" sz="1400" dirty="0" smtClean="0">
                <a:solidFill>
                  <a:schemeClr val="bg1"/>
                </a:solidFill>
                <a:latin typeface="Arial" charset="0"/>
              </a:rPr>
              <a:t>www.tafeqld.edu.au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97152"/>
            <a:ext cx="5486400" cy="49473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37288"/>
            <a:ext cx="2895600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11188" y="61658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2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372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37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6135CF-F96C-45FB-B484-9E60C232B7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03275" y="806450"/>
            <a:ext cx="4384675" cy="1470025"/>
          </a:xfrm>
        </p:spPr>
        <p:txBody>
          <a:bodyPr/>
          <a:lstStyle/>
          <a:p>
            <a:pPr eaLnBrk="1" hangingPunct="1"/>
            <a:r>
              <a:rPr lang="en-AU" altLang="en-US" dirty="0" smtClean="0">
                <a:latin typeface="Arial" charset="0"/>
                <a:cs typeface="Arial" charset="0"/>
              </a:rPr>
              <a:t>Writing Python Methods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755576" y="2708920"/>
            <a:ext cx="7561262" cy="1511300"/>
          </a:xfrm>
        </p:spPr>
        <p:txBody>
          <a:bodyPr/>
          <a:lstStyle/>
          <a:p>
            <a:pPr eaLnBrk="1" hangingPunct="1"/>
            <a:r>
              <a:rPr lang="en-AU" altLang="en-US" dirty="0" smtClean="0">
                <a:latin typeface="Arial" charset="0"/>
                <a:cs typeface="Arial" charset="0"/>
              </a:rPr>
              <a:t>Warren Toomey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Methods: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As the writer of a method, you get to name it</a:t>
            </a:r>
          </a:p>
          <a:p>
            <a:r>
              <a:rPr lang="en-AU" altLang="en-US" dirty="0">
                <a:latin typeface="Arial" charset="0"/>
                <a:cs typeface="Arial" charset="0"/>
              </a:rPr>
              <a:t>Y</a:t>
            </a:r>
            <a:r>
              <a:rPr lang="en-AU" altLang="en-US" dirty="0" smtClean="0">
                <a:latin typeface="Arial" charset="0"/>
                <a:cs typeface="Arial" charset="0"/>
              </a:rPr>
              <a:t>ou also get to choose the names for your arguments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The caller will never see these argument names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Any variables, blocks of code etc. in your method will never be seen by the caller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Your method is a “black box”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If needed, your method can itself call other methods to get the work done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Top-down design: big, smaller, smallest problems</a:t>
            </a: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3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Biggest of Three: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787302" cy="173152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16505"/>
            <a:ext cx="3672408" cy="2269466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5652120" y="491130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4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Activity: Calling Your Method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Now write some “main program” code to call your “maximum of three” method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As a caller of a method: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Name of method with parentheses ()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List of argument values in the parentheses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Do something with the returned result</a:t>
            </a:r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0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Activity: Calling Your Method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Examples of calling the method</a:t>
            </a: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14336"/>
            <a:ext cx="3767118" cy="2330590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5652120" y="491130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Activity: Count Uppercase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112568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 method argument can be any Python type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Integer, float, String, Boolean etc.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Ditto the return value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Write a Python method that: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Has one argument, a String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Returns an integer value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Returns the number of uppercase letters in the String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Think: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What will I call the method?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What will the algorithm be?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How do I access each letter in the String in turn?</a:t>
            </a: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1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Calling the Method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I called my method: </a:t>
            </a:r>
            <a:r>
              <a:rPr lang="en-AU" altLang="en-US" dirty="0" err="1" smtClean="0">
                <a:latin typeface="Arial" charset="0"/>
                <a:cs typeface="Arial" charset="0"/>
              </a:rPr>
              <a:t>countUpper</a:t>
            </a:r>
            <a:r>
              <a:rPr lang="en-AU" altLang="en-US" dirty="0" smtClean="0">
                <a:latin typeface="Arial" charset="0"/>
                <a:cs typeface="Arial" charset="0"/>
              </a:rPr>
              <a:t>()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301542" cy="1739454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5652120" y="491130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556792"/>
            <a:ext cx="6350441" cy="2448272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My Method’s Code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Here is my algorithm: linear search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pPr lvl="1"/>
            <a:r>
              <a:rPr lang="en-AU" altLang="en-US" sz="2000" dirty="0" smtClean="0">
                <a:latin typeface="Arial" charset="0"/>
                <a:cs typeface="Arial" charset="0"/>
              </a:rPr>
              <a:t>Note: initialise count to zero</a:t>
            </a:r>
          </a:p>
          <a:p>
            <a:pPr lvl="1"/>
            <a:r>
              <a:rPr lang="en-AU" altLang="en-US" sz="2000" dirty="0" smtClean="0">
                <a:latin typeface="Arial" charset="0"/>
                <a:cs typeface="Arial" charset="0"/>
              </a:rPr>
              <a:t>FOR loop to access each character</a:t>
            </a:r>
          </a:p>
          <a:p>
            <a:pPr lvl="1"/>
            <a:r>
              <a:rPr lang="en-AU" altLang="en-US" sz="2000" dirty="0" smtClean="0">
                <a:latin typeface="Arial" charset="0"/>
                <a:cs typeface="Arial" charset="0"/>
              </a:rPr>
              <a:t>Use of ASCII range to find uppercase</a:t>
            </a:r>
          </a:p>
          <a:p>
            <a:pPr lvl="1"/>
            <a:r>
              <a:rPr lang="en-AU" altLang="en-US" sz="2000" dirty="0">
                <a:latin typeface="Arial" charset="0"/>
                <a:cs typeface="Arial" charset="0"/>
              </a:rPr>
              <a:t>c</a:t>
            </a:r>
            <a:r>
              <a:rPr lang="en-AU" altLang="en-US" sz="2000" dirty="0" smtClean="0">
                <a:latin typeface="Arial" charset="0"/>
                <a:cs typeface="Arial" charset="0"/>
              </a:rPr>
              <a:t>ount will have a value regardless of argument</a:t>
            </a:r>
          </a:p>
          <a:p>
            <a:pPr lvl="1"/>
            <a:r>
              <a:rPr lang="en-AU" altLang="en-US" sz="2000" dirty="0" smtClean="0">
                <a:latin typeface="Arial" charset="0"/>
                <a:cs typeface="Arial" charset="0"/>
              </a:rPr>
              <a:t>Method has an API comment: important!!!!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CustomShape 5"/>
          <p:cNvSpPr/>
          <p:nvPr/>
        </p:nvSpPr>
        <p:spPr>
          <a:xfrm>
            <a:off x="5868144" y="342900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8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Activity: Compare two Strings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Write a method that takes two String arguments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If they are the same, return True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If not, return False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Write a good API comment before the method definition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Hint: Strings may be of different length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How are you going to deal with this?</a:t>
            </a:r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Example Calling of the Method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5781032" cy="2592288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5881727" y="4725144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Activity: Compare two Strings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Note the commenting! Very important</a:t>
            </a:r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3960"/>
            <a:ext cx="5939550" cy="39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This week we learn how to write Python methods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Treat a method as a “mini” program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Instead of getting user input, it receives arguments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It has its own variables and blocks of code</a:t>
            </a:r>
          </a:p>
          <a:p>
            <a:pPr lvl="2"/>
            <a:r>
              <a:rPr lang="en-AU" altLang="en-US" dirty="0">
                <a:latin typeface="Arial" charset="0"/>
                <a:cs typeface="Arial" charset="0"/>
              </a:rPr>
              <a:t>w</a:t>
            </a:r>
            <a:r>
              <a:rPr lang="en-AU" altLang="en-US" dirty="0" smtClean="0">
                <a:latin typeface="Arial" charset="0"/>
                <a:cs typeface="Arial" charset="0"/>
              </a:rPr>
              <a:t>hich cannot be seen outside of the module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Instead of printing the result, it returns the result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 method has a well-defined </a:t>
            </a:r>
            <a:r>
              <a:rPr lang="en-AU" altLang="en-US" i="1" dirty="0" smtClean="0">
                <a:latin typeface="Arial" charset="0"/>
                <a:cs typeface="Arial" charset="0"/>
              </a:rPr>
              <a:t>interface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Inputs and their types &amp; valid ranges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Result and its type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What the method does on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Command Line Arguments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You have seen that methods get arguments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Main program: has to use input() to get data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We can also pass arguments to the main program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These will come from the command line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Linux: the shell prompt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Windows: the </a:t>
            </a:r>
            <a:r>
              <a:rPr lang="en-AU" altLang="en-US" dirty="0" err="1" smtClean="0">
                <a:latin typeface="Arial" charset="0"/>
                <a:cs typeface="Arial" charset="0"/>
              </a:rPr>
              <a:t>cmd</a:t>
            </a:r>
            <a:r>
              <a:rPr lang="en-AU" altLang="en-US" dirty="0" smtClean="0">
                <a:latin typeface="Arial" charset="0"/>
                <a:cs typeface="Arial" charset="0"/>
              </a:rPr>
              <a:t> window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Command Line Arguments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You need to import a Python package:</a:t>
            </a:r>
          </a:p>
          <a:p>
            <a:pPr marL="457200" lvl="1" indent="0">
              <a:buNone/>
            </a:pPr>
            <a:r>
              <a:rPr lang="en-AU" altLang="en-US" dirty="0">
                <a:latin typeface="Arial" charset="0"/>
                <a:cs typeface="Arial" charset="0"/>
              </a:rPr>
              <a:t>i</a:t>
            </a:r>
            <a:r>
              <a:rPr lang="en-AU" altLang="en-US" dirty="0" smtClean="0">
                <a:latin typeface="Arial" charset="0"/>
                <a:cs typeface="Arial" charset="0"/>
              </a:rPr>
              <a:t>mport sys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 command line arguments are in a list called </a:t>
            </a:r>
            <a:r>
              <a:rPr lang="en-AU" altLang="en-US" dirty="0" err="1" smtClean="0">
                <a:latin typeface="Arial" charset="0"/>
                <a:cs typeface="Arial" charset="0"/>
              </a:rPr>
              <a:t>sys.argv</a:t>
            </a:r>
            <a:endParaRPr lang="en-AU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AU" altLang="en-US" dirty="0" err="1">
                <a:latin typeface="Arial" charset="0"/>
                <a:cs typeface="Arial" charset="0"/>
              </a:rPr>
              <a:t>s</a:t>
            </a:r>
            <a:r>
              <a:rPr lang="en-AU" altLang="en-US" dirty="0" err="1" smtClean="0">
                <a:latin typeface="Arial" charset="0"/>
                <a:cs typeface="Arial" charset="0"/>
              </a:rPr>
              <a:t>ys.argv</a:t>
            </a:r>
            <a:r>
              <a:rPr lang="en-AU" altLang="en-US" dirty="0" smtClean="0">
                <a:latin typeface="Arial" charset="0"/>
                <a:cs typeface="Arial" charset="0"/>
              </a:rPr>
              <a:t>[0] is your script’s name</a:t>
            </a:r>
          </a:p>
          <a:p>
            <a:pPr lvl="1"/>
            <a:r>
              <a:rPr lang="en-AU" altLang="en-US" dirty="0" err="1">
                <a:latin typeface="Arial" charset="0"/>
                <a:cs typeface="Arial" charset="0"/>
              </a:rPr>
              <a:t>s</a:t>
            </a:r>
            <a:r>
              <a:rPr lang="en-AU" altLang="en-US" dirty="0" err="1" smtClean="0">
                <a:latin typeface="Arial" charset="0"/>
                <a:cs typeface="Arial" charset="0"/>
              </a:rPr>
              <a:t>ys.argv</a:t>
            </a:r>
            <a:r>
              <a:rPr lang="en-AU" altLang="en-US" dirty="0" smtClean="0">
                <a:latin typeface="Arial" charset="0"/>
                <a:cs typeface="Arial" charset="0"/>
              </a:rPr>
              <a:t>[1] is the first real argument</a:t>
            </a:r>
          </a:p>
          <a:p>
            <a:pPr lvl="1"/>
            <a:r>
              <a:rPr lang="en-AU" altLang="en-US" dirty="0" err="1">
                <a:latin typeface="Arial" charset="0"/>
                <a:cs typeface="Arial" charset="0"/>
              </a:rPr>
              <a:t>s</a:t>
            </a:r>
            <a:r>
              <a:rPr lang="en-AU" altLang="en-US" dirty="0" err="1" smtClean="0">
                <a:latin typeface="Arial" charset="0"/>
                <a:cs typeface="Arial" charset="0"/>
              </a:rPr>
              <a:t>ys.argv</a:t>
            </a:r>
            <a:r>
              <a:rPr lang="en-AU" altLang="en-US" dirty="0" smtClean="0">
                <a:latin typeface="Arial" charset="0"/>
                <a:cs typeface="Arial" charset="0"/>
              </a:rPr>
              <a:t>[2] is the second argument etc.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Let’s change the String compare program to get the argument from the command line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6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Command Line Arguments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2005146" cy="43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8" y="2276872"/>
            <a:ext cx="3716864" cy="2304256"/>
          </a:xfrm>
          <a:prstGeom prst="rect">
            <a:avLst/>
          </a:prstGeom>
        </p:spPr>
      </p:pic>
      <p:sp>
        <p:nvSpPr>
          <p:cNvPr id="8" name="CustomShape 5"/>
          <p:cNvSpPr/>
          <p:nvPr/>
        </p:nvSpPr>
        <p:spPr>
          <a:xfrm>
            <a:off x="5220072" y="2636912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0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Running the Script from the Command Line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Linux: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r>
              <a:rPr lang="en-AU" altLang="en-US" dirty="0" err="1" smtClean="0">
                <a:latin typeface="Arial" charset="0"/>
                <a:cs typeface="Arial" charset="0"/>
              </a:rPr>
              <a:t>Thonny</a:t>
            </a:r>
            <a:r>
              <a:rPr lang="en-AU" altLang="en-US" dirty="0" smtClean="0">
                <a:latin typeface="Arial" charset="0"/>
                <a:cs typeface="Arial" charset="0"/>
              </a:rPr>
              <a:t>:</a:t>
            </a:r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72" y="3933056"/>
            <a:ext cx="5378282" cy="1724606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6300192" y="5733256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6" y="1844824"/>
            <a:ext cx="5832648" cy="917614"/>
          </a:xfrm>
          <a:prstGeom prst="rect">
            <a:avLst/>
          </a:prstGeom>
        </p:spPr>
      </p:pic>
      <p:sp>
        <p:nvSpPr>
          <p:cNvPr id="9" name="CustomShape 5"/>
          <p:cNvSpPr/>
          <p:nvPr/>
        </p:nvSpPr>
        <p:spPr>
          <a:xfrm>
            <a:off x="6012160" y="2996952"/>
            <a:ext cx="2304256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i="1" spc="-1" dirty="0" smtClean="0">
                <a:solidFill>
                  <a:srgbClr val="808080"/>
                </a:solidFill>
                <a:latin typeface="Arial"/>
                <a:ea typeface="DejaVu Sans"/>
              </a:rPr>
              <a:t>Linux</a:t>
            </a:r>
            <a:r>
              <a:rPr lang="en-AU" sz="1100" b="0" i="1" strike="noStrike" spc="-1" dirty="0" smtClean="0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screenshot © </a:t>
            </a:r>
            <a:r>
              <a:rPr lang="en-AU" sz="1100" i="1" spc="-1" dirty="0" smtClean="0">
                <a:solidFill>
                  <a:srgbClr val="808080"/>
                </a:solidFill>
                <a:latin typeface="Arial"/>
                <a:ea typeface="DejaVu Sans"/>
              </a:rPr>
              <a:t>TAFE Qld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1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Stepping Back: Why Methods?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980728"/>
            <a:ext cx="6641243" cy="498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2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Stepping Back: Why Methods?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173"/>
          </a:xfrm>
        </p:spPr>
        <p:txBody>
          <a:bodyPr/>
          <a:lstStyle/>
          <a:p>
            <a:r>
              <a:rPr lang="en-AU" altLang="en-US" sz="2400" dirty="0">
                <a:latin typeface="Arial" charset="0"/>
                <a:cs typeface="Arial" charset="0"/>
              </a:rPr>
              <a:t>A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module is </a:t>
            </a:r>
            <a:r>
              <a:rPr lang="en-AU" altLang="en-US" sz="2400" dirty="0">
                <a:latin typeface="Arial" charset="0"/>
                <a:cs typeface="Arial" charset="0"/>
              </a:rPr>
              <a:t>a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self-contained component </a:t>
            </a:r>
            <a:r>
              <a:rPr lang="en-AU" altLang="en-US" sz="2400" dirty="0">
                <a:latin typeface="Arial" charset="0"/>
                <a:cs typeface="Arial" charset="0"/>
              </a:rPr>
              <a:t>of a system, which has a well-defined interface to the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other components</a:t>
            </a:r>
            <a:r>
              <a:rPr lang="en-AU" altLang="en-US" sz="2400" dirty="0">
                <a:latin typeface="Arial" charset="0"/>
                <a:cs typeface="Arial" charset="0"/>
              </a:rPr>
              <a:t>; something is modular if it includes or uses modules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which can </a:t>
            </a:r>
            <a:r>
              <a:rPr lang="en-AU" altLang="en-US" sz="2400" dirty="0">
                <a:latin typeface="Arial" charset="0"/>
                <a:cs typeface="Arial" charset="0"/>
              </a:rPr>
              <a:t>be interchanged as units without disassembly of the module. </a:t>
            </a:r>
            <a:endParaRPr lang="en-AU" altLang="en-US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AU" altLang="en-US" sz="2400" dirty="0" smtClean="0">
              <a:latin typeface="Arial" charset="0"/>
              <a:cs typeface="Arial" charset="0"/>
            </a:endParaRPr>
          </a:p>
          <a:p>
            <a:r>
              <a:rPr lang="en-AU" altLang="en-US" sz="2400" dirty="0" smtClean="0">
                <a:latin typeface="Arial" charset="0"/>
                <a:cs typeface="Arial" charset="0"/>
              </a:rPr>
              <a:t>Design, manufacture</a:t>
            </a:r>
            <a:r>
              <a:rPr lang="en-AU" altLang="en-US" sz="2400" dirty="0">
                <a:latin typeface="Arial" charset="0"/>
                <a:cs typeface="Arial" charset="0"/>
              </a:rPr>
              <a:t>, repair, etc. of the modules may be complex, but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this is </a:t>
            </a:r>
            <a:r>
              <a:rPr lang="en-AU" altLang="en-US" sz="2400" dirty="0">
                <a:latin typeface="Arial" charset="0"/>
                <a:cs typeface="Arial" charset="0"/>
              </a:rPr>
              <a:t>not relevant; once the module exists, it can easily be </a:t>
            </a:r>
            <a:r>
              <a:rPr lang="en-AU" altLang="en-US" sz="2400" dirty="0" smtClean="0">
                <a:latin typeface="Arial" charset="0"/>
                <a:cs typeface="Arial" charset="0"/>
              </a:rPr>
              <a:t>connected to </a:t>
            </a:r>
            <a:r>
              <a:rPr lang="en-AU" altLang="en-US" sz="2400" dirty="0">
                <a:latin typeface="Arial" charset="0"/>
                <a:cs typeface="Arial" charset="0"/>
              </a:rPr>
              <a:t>or disconnected from the system</a:t>
            </a:r>
            <a:r>
              <a:rPr lang="en-AU" altLang="en-US" sz="2400" dirty="0" smtClean="0">
                <a:latin typeface="Arial" charset="0"/>
                <a:cs typeface="Arial" charset="0"/>
              </a:rPr>
              <a:t>.</a:t>
            </a:r>
            <a:endParaRPr lang="en-AU" altLang="en-US" sz="2400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CustomShape 5"/>
          <p:cNvSpPr/>
          <p:nvPr/>
        </p:nvSpPr>
        <p:spPr>
          <a:xfrm>
            <a:off x="5580112" y="5168700"/>
            <a:ext cx="1152128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i="1" spc="-1" dirty="0">
                <a:solidFill>
                  <a:srgbClr val="808080"/>
                </a:solidFill>
                <a:latin typeface="Arial"/>
                <a:ea typeface="DejaVu Sans"/>
              </a:rPr>
              <a:t>© </a:t>
            </a:r>
            <a:r>
              <a:rPr lang="en-AU" sz="1100" i="1" spc="-1" dirty="0" smtClean="0">
                <a:solidFill>
                  <a:srgbClr val="808080"/>
                </a:solidFill>
                <a:latin typeface="Arial"/>
                <a:ea typeface="DejaVu Sans"/>
              </a:rPr>
              <a:t>Wikipedia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Addendum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CustomShape 5"/>
          <p:cNvSpPr/>
          <p:nvPr/>
        </p:nvSpPr>
        <p:spPr>
          <a:xfrm>
            <a:off x="6156176" y="5143423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4985287" cy="42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Addendum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173"/>
          </a:xfrm>
        </p:spPr>
        <p:txBody>
          <a:bodyPr/>
          <a:lstStyle/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r>
              <a:rPr lang="en-AU" altLang="en-US" sz="2400" dirty="0" smtClean="0">
                <a:latin typeface="Arial" charset="0"/>
                <a:cs typeface="Arial" charset="0"/>
              </a:rPr>
              <a:t>Challenge: write method to receive a list of integers, sort them using </a:t>
            </a:r>
            <a:r>
              <a:rPr lang="en-AU" altLang="en-US" sz="2400" dirty="0" err="1" smtClean="0">
                <a:latin typeface="Arial" charset="0"/>
                <a:cs typeface="Arial" charset="0"/>
              </a:rPr>
              <a:t>Bubblesort</a:t>
            </a:r>
            <a:r>
              <a:rPr lang="en-AU" altLang="en-US" sz="2400" dirty="0" smtClean="0">
                <a:latin typeface="Arial" charset="0"/>
                <a:cs typeface="Arial" charset="0"/>
              </a:rPr>
              <a:t> and return the sorted list</a:t>
            </a:r>
          </a:p>
          <a:p>
            <a:r>
              <a:rPr lang="en-AU" altLang="en-US" sz="2400" dirty="0" smtClean="0">
                <a:latin typeface="Arial" charset="0"/>
                <a:cs typeface="Arial" charset="0"/>
              </a:rPr>
              <a:t>Challenge 2: get the list to sort from the command line, print the sorted list on </a:t>
            </a:r>
            <a:r>
              <a:rPr lang="en-AU" altLang="en-US" sz="2400" smtClean="0">
                <a:latin typeface="Arial" charset="0"/>
                <a:cs typeface="Arial" charset="0"/>
              </a:rPr>
              <a:t>the screen</a:t>
            </a:r>
            <a:endParaRPr lang="en-AU" altLang="en-US" sz="2400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CustomShape 5"/>
          <p:cNvSpPr/>
          <p:nvPr/>
        </p:nvSpPr>
        <p:spPr>
          <a:xfrm>
            <a:off x="5652120" y="3952486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065758"/>
            <a:ext cx="4536504" cy="30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Our First Method: </a:t>
            </a:r>
            <a:r>
              <a:rPr lang="en-AU" altLang="en-US" dirty="0" err="1" smtClean="0">
                <a:latin typeface="Arial" charset="0"/>
                <a:cs typeface="Arial" charset="0"/>
              </a:rPr>
              <a:t>maxOfTwoValues</a:t>
            </a:r>
            <a:r>
              <a:rPr lang="en-AU" altLang="en-US" dirty="0" smtClean="0">
                <a:latin typeface="Arial" charset="0"/>
                <a:cs typeface="Arial" charset="0"/>
              </a:rPr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385011" cy="3384376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CustomShape 5"/>
          <p:cNvSpPr/>
          <p:nvPr/>
        </p:nvSpPr>
        <p:spPr>
          <a:xfrm>
            <a:off x="5652120" y="491130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2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err="1">
                <a:latin typeface="Arial" charset="0"/>
                <a:cs typeface="Arial" charset="0"/>
              </a:rPr>
              <a:t>maxOfTwoValues</a:t>
            </a:r>
            <a:r>
              <a:rPr lang="en-AU" altLang="en-US" dirty="0">
                <a:latin typeface="Arial" charset="0"/>
                <a:cs typeface="Arial" charset="0"/>
              </a:rPr>
              <a:t>()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The </a:t>
            </a:r>
            <a:r>
              <a:rPr lang="en-AU" altLang="en-US" dirty="0" err="1" smtClean="0">
                <a:latin typeface="Arial" charset="0"/>
                <a:cs typeface="Arial" charset="0"/>
              </a:rPr>
              <a:t>maxOfTwoValues</a:t>
            </a:r>
            <a:r>
              <a:rPr lang="en-AU" altLang="en-US" dirty="0" smtClean="0">
                <a:latin typeface="Arial" charset="0"/>
                <a:cs typeface="Arial" charset="0"/>
              </a:rPr>
              <a:t>() method is “</a:t>
            </a:r>
            <a:r>
              <a:rPr lang="en-AU" altLang="en-US" dirty="0" err="1" smtClean="0">
                <a:latin typeface="Arial" charset="0"/>
                <a:cs typeface="Arial" charset="0"/>
              </a:rPr>
              <a:t>def”ined</a:t>
            </a:r>
            <a:endParaRPr lang="en-AU" altLang="en-US" dirty="0" smtClean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It receives two arguments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Which are stored in variables </a:t>
            </a:r>
            <a:r>
              <a:rPr lang="en-AU" altLang="en-US" i="1" dirty="0" smtClean="0">
                <a:latin typeface="Arial" charset="0"/>
                <a:cs typeface="Arial" charset="0"/>
              </a:rPr>
              <a:t>a</a:t>
            </a:r>
            <a:r>
              <a:rPr lang="en-AU" altLang="en-US" dirty="0" smtClean="0">
                <a:latin typeface="Arial" charset="0"/>
                <a:cs typeface="Arial" charset="0"/>
              </a:rPr>
              <a:t> and </a:t>
            </a:r>
            <a:r>
              <a:rPr lang="en-AU" altLang="en-US" i="1" dirty="0" smtClean="0">
                <a:latin typeface="Arial" charset="0"/>
                <a:cs typeface="Arial" charset="0"/>
              </a:rPr>
              <a:t>b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There is no return variable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Instead, the </a:t>
            </a:r>
            <a:r>
              <a:rPr lang="en-AU" altLang="en-US" i="1" dirty="0" smtClean="0">
                <a:latin typeface="Arial" charset="0"/>
                <a:cs typeface="Arial" charset="0"/>
              </a:rPr>
              <a:t>return() </a:t>
            </a:r>
            <a:r>
              <a:rPr lang="en-AU" altLang="en-US" dirty="0" smtClean="0">
                <a:latin typeface="Arial" charset="0"/>
                <a:cs typeface="Arial" charset="0"/>
              </a:rPr>
              <a:t>operation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Stops the execution of the method, and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Returns the value in the parentheses as the answer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There is absolutely NO interaction with the user!!!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8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err="1">
                <a:latin typeface="Arial" charset="0"/>
                <a:cs typeface="Arial" charset="0"/>
              </a:rPr>
              <a:t>maxOfTwoValues</a:t>
            </a:r>
            <a:r>
              <a:rPr lang="en-AU" altLang="en-US" dirty="0">
                <a:latin typeface="Arial" charset="0"/>
                <a:cs typeface="Arial" charset="0"/>
              </a:rPr>
              <a:t>()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Type the code into </a:t>
            </a:r>
            <a:r>
              <a:rPr lang="en-AU" altLang="en-US" dirty="0" err="1" smtClean="0">
                <a:latin typeface="Arial" charset="0"/>
                <a:cs typeface="Arial" charset="0"/>
              </a:rPr>
              <a:t>Thonny</a:t>
            </a:r>
            <a:r>
              <a:rPr lang="en-AU" altLang="en-US" dirty="0">
                <a:latin typeface="Arial" charset="0"/>
                <a:cs typeface="Arial" charset="0"/>
              </a:rPr>
              <a:t> </a:t>
            </a:r>
            <a:r>
              <a:rPr lang="en-AU" altLang="en-US" dirty="0" smtClean="0">
                <a:latin typeface="Arial" charset="0"/>
                <a:cs typeface="Arial" charset="0"/>
              </a:rPr>
              <a:t>and try to run it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Nothing happens. Why not?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628800"/>
            <a:ext cx="738501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5"/>
          <p:cNvSpPr/>
          <p:nvPr/>
        </p:nvSpPr>
        <p:spPr>
          <a:xfrm>
            <a:off x="5940152" y="4437112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3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err="1">
                <a:latin typeface="Arial" charset="0"/>
                <a:cs typeface="Arial" charset="0"/>
              </a:rPr>
              <a:t>maxOfTwoValues</a:t>
            </a:r>
            <a:r>
              <a:rPr lang="en-AU" altLang="en-US" dirty="0">
                <a:latin typeface="Arial" charset="0"/>
                <a:cs typeface="Arial" charset="0"/>
              </a:rPr>
              <a:t>()</a:t>
            </a:r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We have only typed in the definition of the method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We haven’t tried to actually use it (call the method) yet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At the bottom of your file, add these lines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endParaRPr lang="en-AU" altLang="en-US" dirty="0" smtClean="0">
              <a:latin typeface="Arial" charset="0"/>
              <a:cs typeface="Arial" charset="0"/>
            </a:endParaRP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Now run the program. What is printed?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3312368" cy="1447495"/>
          </a:xfrm>
          <a:prstGeom prst="rect">
            <a:avLst/>
          </a:prstGeom>
        </p:spPr>
      </p:pic>
      <p:sp>
        <p:nvSpPr>
          <p:cNvPr id="9" name="CustomShape 5"/>
          <p:cNvSpPr/>
          <p:nvPr/>
        </p:nvSpPr>
        <p:spPr>
          <a:xfrm>
            <a:off x="5959260" y="3717032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1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Calling a Method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Python starts running the main code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Variables </a:t>
            </a:r>
            <a:r>
              <a:rPr lang="en-AU" altLang="en-US" i="1" dirty="0" smtClean="0">
                <a:latin typeface="Arial" charset="0"/>
                <a:cs typeface="Arial" charset="0"/>
              </a:rPr>
              <a:t>x</a:t>
            </a:r>
            <a:r>
              <a:rPr lang="en-AU" altLang="en-US" dirty="0" smtClean="0">
                <a:latin typeface="Arial" charset="0"/>
                <a:cs typeface="Arial" charset="0"/>
              </a:rPr>
              <a:t> and </a:t>
            </a:r>
            <a:r>
              <a:rPr lang="en-AU" altLang="en-US" i="1" dirty="0" smtClean="0">
                <a:latin typeface="Arial" charset="0"/>
                <a:cs typeface="Arial" charset="0"/>
              </a:rPr>
              <a:t>y</a:t>
            </a:r>
            <a:r>
              <a:rPr lang="en-AU" altLang="en-US" dirty="0" smtClean="0">
                <a:latin typeface="Arial" charset="0"/>
                <a:cs typeface="Arial" charset="0"/>
              </a:rPr>
              <a:t> get values 23 and 98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On the line </a:t>
            </a:r>
            <a:r>
              <a:rPr lang="en-AU" altLang="en-US" dirty="0">
                <a:latin typeface="Arial" charset="0"/>
                <a:cs typeface="Arial" charset="0"/>
              </a:rPr>
              <a:t> max= </a:t>
            </a:r>
            <a:r>
              <a:rPr lang="en-AU" altLang="en-US" dirty="0" err="1">
                <a:latin typeface="Arial" charset="0"/>
                <a:cs typeface="Arial" charset="0"/>
              </a:rPr>
              <a:t>maxOfTwoValues</a:t>
            </a:r>
            <a:r>
              <a:rPr lang="en-AU" altLang="en-US" dirty="0">
                <a:latin typeface="Arial" charset="0"/>
                <a:cs typeface="Arial" charset="0"/>
              </a:rPr>
              <a:t>(</a:t>
            </a:r>
            <a:r>
              <a:rPr lang="en-AU" altLang="en-US" dirty="0" err="1">
                <a:latin typeface="Arial" charset="0"/>
                <a:cs typeface="Arial" charset="0"/>
              </a:rPr>
              <a:t>x,y</a:t>
            </a:r>
            <a:r>
              <a:rPr lang="en-AU" altLang="en-US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AU" altLang="en-US" dirty="0" smtClean="0">
                <a:latin typeface="Arial" charset="0"/>
                <a:cs typeface="Arial" charset="0"/>
              </a:rPr>
              <a:t>    Python sees a method call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 main code is stopped</a:t>
            </a:r>
          </a:p>
          <a:p>
            <a:r>
              <a:rPr lang="en-AU" altLang="en-US" i="1" dirty="0" smtClean="0">
                <a:latin typeface="Arial" charset="0"/>
                <a:cs typeface="Arial" charset="0"/>
              </a:rPr>
              <a:t>x</a:t>
            </a:r>
            <a:r>
              <a:rPr lang="en-AU" altLang="en-US" dirty="0" smtClean="0">
                <a:latin typeface="Arial" charset="0"/>
                <a:cs typeface="Arial" charset="0"/>
              </a:rPr>
              <a:t>’s value is </a:t>
            </a:r>
            <a:r>
              <a:rPr lang="en-AU" altLang="en-US" u="sng" dirty="0" smtClean="0">
                <a:latin typeface="Arial" charset="0"/>
                <a:cs typeface="Arial" charset="0"/>
              </a:rPr>
              <a:t>copied</a:t>
            </a:r>
            <a:r>
              <a:rPr lang="en-AU" altLang="en-US" dirty="0" smtClean="0">
                <a:latin typeface="Arial" charset="0"/>
                <a:cs typeface="Arial" charset="0"/>
              </a:rPr>
              <a:t> into the method’s </a:t>
            </a:r>
            <a:r>
              <a:rPr lang="en-AU" altLang="en-US" i="1" dirty="0" smtClean="0">
                <a:latin typeface="Arial" charset="0"/>
                <a:cs typeface="Arial" charset="0"/>
              </a:rPr>
              <a:t>a</a:t>
            </a:r>
            <a:r>
              <a:rPr lang="en-AU" altLang="en-US" dirty="0" smtClean="0">
                <a:latin typeface="Arial" charset="0"/>
                <a:cs typeface="Arial" charset="0"/>
              </a:rPr>
              <a:t> argument. Ditto, </a:t>
            </a:r>
            <a:r>
              <a:rPr lang="en-AU" altLang="en-US" i="1" dirty="0" smtClean="0">
                <a:latin typeface="Arial" charset="0"/>
                <a:cs typeface="Arial" charset="0"/>
              </a:rPr>
              <a:t>y</a:t>
            </a:r>
            <a:r>
              <a:rPr lang="en-AU" altLang="en-US" dirty="0" smtClean="0">
                <a:latin typeface="Arial" charset="0"/>
                <a:cs typeface="Arial" charset="0"/>
              </a:rPr>
              <a:t> is copied into </a:t>
            </a:r>
            <a:r>
              <a:rPr lang="en-AU" altLang="en-US" i="1" dirty="0" smtClean="0">
                <a:latin typeface="Arial" charset="0"/>
                <a:cs typeface="Arial" charset="0"/>
              </a:rPr>
              <a:t>b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 value returned by the method is </a:t>
            </a:r>
            <a:r>
              <a:rPr lang="en-AU" altLang="en-US" u="sng" dirty="0" smtClean="0">
                <a:latin typeface="Arial" charset="0"/>
                <a:cs typeface="Arial" charset="0"/>
              </a:rPr>
              <a:t>copied</a:t>
            </a:r>
            <a:r>
              <a:rPr lang="en-AU" altLang="en-US" dirty="0" smtClean="0">
                <a:latin typeface="Arial" charset="0"/>
                <a:cs typeface="Arial" charset="0"/>
              </a:rPr>
              <a:t> into the max variable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The main code is restarted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4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Reusing a Method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Once we have defined a method, we can use it over and over again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Add these lines to the bottom of your code and run the program</a:t>
            </a: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6807453" cy="1519097"/>
          </a:xfrm>
          <a:prstGeom prst="rect">
            <a:avLst/>
          </a:prstGeom>
        </p:spPr>
      </p:pic>
      <p:sp>
        <p:nvSpPr>
          <p:cNvPr id="8" name="CustomShape 5"/>
          <p:cNvSpPr/>
          <p:nvPr/>
        </p:nvSpPr>
        <p:spPr>
          <a:xfrm>
            <a:off x="5959260" y="4869160"/>
            <a:ext cx="2752200" cy="2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</a:pPr>
            <a:r>
              <a:rPr lang="en-AU" sz="1100" b="0" i="1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Thonny</a:t>
            </a:r>
            <a:r>
              <a:rPr lang="en-AU" sz="11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 screenshot © University of Tartu</a:t>
            </a:r>
            <a:endParaRPr lang="en-A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8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812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Class Activity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173"/>
          </a:xfrm>
        </p:spPr>
        <p:txBody>
          <a:bodyPr/>
          <a:lstStyle/>
          <a:p>
            <a:r>
              <a:rPr lang="en-AU" altLang="en-US" dirty="0" smtClean="0">
                <a:latin typeface="Arial" charset="0"/>
                <a:cs typeface="Arial" charset="0"/>
              </a:rPr>
              <a:t>Write the definition of a method that find the biggest of three integer values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What will the interface definition be?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What will the algorithm be?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How can you return all three possible values?</a:t>
            </a:r>
          </a:p>
          <a:p>
            <a:endParaRPr lang="en-AU" altLang="en-US" dirty="0">
              <a:latin typeface="Arial" charset="0"/>
              <a:cs typeface="Arial" charset="0"/>
            </a:endParaRPr>
          </a:p>
          <a:p>
            <a:r>
              <a:rPr lang="en-AU" altLang="en-US" dirty="0" smtClean="0">
                <a:latin typeface="Arial" charset="0"/>
                <a:cs typeface="Arial" charset="0"/>
              </a:rPr>
              <a:t>Only write the method for now</a:t>
            </a:r>
          </a:p>
          <a:p>
            <a:pPr lvl="1"/>
            <a:r>
              <a:rPr lang="en-AU" altLang="en-US" dirty="0" smtClean="0">
                <a:latin typeface="Arial" charset="0"/>
                <a:cs typeface="Arial" charset="0"/>
              </a:rPr>
              <a:t>Don’t write any code to call it</a:t>
            </a:r>
          </a:p>
          <a:p>
            <a:r>
              <a:rPr lang="en-AU" altLang="en-US" dirty="0" smtClean="0">
                <a:latin typeface="Arial" charset="0"/>
                <a:cs typeface="Arial" charset="0"/>
              </a:rPr>
              <a:t>We will review your implementations</a:t>
            </a:r>
          </a:p>
          <a:p>
            <a:endParaRPr lang="en-AU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Insert competency code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0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F2CB7CBF21488CE24248D7EFC793" ma:contentTypeVersion="2" ma:contentTypeDescription="Create a new document." ma:contentTypeScope="" ma:versionID="057395ed9529d017bd022b22e68f859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9998be921081f9b34d9aae6dbf37ba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D79D2C-32BA-4C49-8157-36AA97C7A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26693B-F9DB-42D3-800A-D57F3A537187}">
  <ds:schemaRefs>
    <ds:schemaRef ds:uri="http://schemas.microsoft.com/office/infopath/2007/PartnerControls"/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F329535-CBA0-4B91-986E-52E566C34D7E}">
  <ds:schemaRefs>
    <ds:schemaRef ds:uri="http://schemas.microsoft.com/office/2006/metadata/properties/metaAttributes"/>
    <ds:schemaRef ds:uri="http://schemas.microsoft.com/office/2006/metadata/contentType"/>
    <ds:schemaRef ds:uri="http://schemas.microsoft.com/sharepoint/v3"/>
    <ds:schemaRef ds:uri="http://schemas.microsoft.com/office/2006/metadata/properties"/>
    <ds:schemaRef ds:uri="http://www.w3.org/2001/XMLSchema"/>
    <ds:schemaRef ds:uri="http://schemas.microsoft.com/office/infopath/2007/PartnerControls"/>
    <ds:schemaRef ds:uri="http://schemas.microsoft.com/office/2006/documentManagement/types"/>
    <ds:schemaRef ds:uri="http://schemas.microsoft.com/internal/obd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1154</Words>
  <Application>Microsoft Office PowerPoint</Application>
  <PresentationFormat>On-screen Show (4:3)</PresentationFormat>
  <Paragraphs>243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Writing Python Methods</vt:lpstr>
      <vt:lpstr>Introduction</vt:lpstr>
      <vt:lpstr>Our First Method: maxOfTwoValues()</vt:lpstr>
      <vt:lpstr>maxOfTwoValues()</vt:lpstr>
      <vt:lpstr>maxOfTwoValues()</vt:lpstr>
      <vt:lpstr>maxOfTwoValues()</vt:lpstr>
      <vt:lpstr>Calling a Method</vt:lpstr>
      <vt:lpstr>Reusing a Method</vt:lpstr>
      <vt:lpstr>Class Activity</vt:lpstr>
      <vt:lpstr>Methods: Notes</vt:lpstr>
      <vt:lpstr>Biggest of Three: Algorithms</vt:lpstr>
      <vt:lpstr>Activity: Calling Your Method</vt:lpstr>
      <vt:lpstr>Activity: Calling Your Method</vt:lpstr>
      <vt:lpstr>Activity: Count Uppercase</vt:lpstr>
      <vt:lpstr>Calling the Method</vt:lpstr>
      <vt:lpstr>My Method’s Code</vt:lpstr>
      <vt:lpstr>Activity: Compare two Strings</vt:lpstr>
      <vt:lpstr>Example Calling of the Method</vt:lpstr>
      <vt:lpstr>Activity: Compare two Strings</vt:lpstr>
      <vt:lpstr>Command Line Arguments</vt:lpstr>
      <vt:lpstr>Command Line Arguments</vt:lpstr>
      <vt:lpstr>Command Line Arguments</vt:lpstr>
      <vt:lpstr>Running the Script from the Command Line</vt:lpstr>
      <vt:lpstr>Stepping Back: Why Methods?</vt:lpstr>
      <vt:lpstr>Stepping Back: Why Methods?</vt:lpstr>
      <vt:lpstr>Addendum</vt:lpstr>
      <vt:lpstr>Addendum</vt:lpstr>
    </vt:vector>
  </TitlesOfParts>
  <Company>TAFE Queensland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Bailey, Luke</dc:creator>
  <cp:lastModifiedBy>wkt</cp:lastModifiedBy>
  <cp:revision>65</cp:revision>
  <cp:lastPrinted>2014-09-10T00:08:46Z</cp:lastPrinted>
  <dcterms:created xsi:type="dcterms:W3CDTF">2014-05-08T05:39:35Z</dcterms:created>
  <dcterms:modified xsi:type="dcterms:W3CDTF">2019-01-26T21:50:49Z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0x010100A33DF2CB7CBF21488CE24248D7EFC793</vt:lpwstr>
  </property>
</Properties>
</file>