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06" r:id="rId3"/>
    <p:sldId id="304" r:id="rId4"/>
    <p:sldId id="258" r:id="rId5"/>
    <p:sldId id="305" r:id="rId6"/>
    <p:sldId id="307" r:id="rId7"/>
    <p:sldId id="308" r:id="rId8"/>
    <p:sldId id="309" r:id="rId9"/>
    <p:sldId id="310" r:id="rId10"/>
    <p:sldId id="311" r:id="rId11"/>
    <p:sldId id="312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DM Serif Display" panose="020B0604020202020204" charset="0"/>
      <p:regular r:id="rId18"/>
      <p:italic r:id="rId19"/>
    </p:embeddedFont>
    <p:embeddedFont>
      <p:font typeface="Wingdings 3" panose="05040102010807070707" pitchFamily="18" charset="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5E86D-036B-45F7-A855-F54A354D3D2B}">
  <a:tblStyle styleId="{8935E86D-036B-45F7-A855-F54A354D3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f1bfd8c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f1bfd8c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6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3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422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8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1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29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386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64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5"/>
          <p:cNvSpPr txBox="1">
            <a:spLocks noGrp="1"/>
          </p:cNvSpPr>
          <p:nvPr>
            <p:ph type="title"/>
          </p:nvPr>
        </p:nvSpPr>
        <p:spPr>
          <a:xfrm>
            <a:off x="764850" y="24168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15"/>
          <p:cNvSpPr txBox="1">
            <a:spLocks noGrp="1"/>
          </p:cNvSpPr>
          <p:nvPr>
            <p:ph type="subTitle" idx="1"/>
          </p:nvPr>
        </p:nvSpPr>
        <p:spPr>
          <a:xfrm>
            <a:off x="8671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83" name="Google Shape;683;p15"/>
          <p:cNvSpPr txBox="1">
            <a:spLocks noGrp="1"/>
          </p:cNvSpPr>
          <p:nvPr>
            <p:ph type="title" idx="2"/>
          </p:nvPr>
        </p:nvSpPr>
        <p:spPr>
          <a:xfrm>
            <a:off x="27071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15"/>
          <p:cNvSpPr txBox="1">
            <a:spLocks noGrp="1"/>
          </p:cNvSpPr>
          <p:nvPr>
            <p:ph type="title" idx="3"/>
          </p:nvPr>
        </p:nvSpPr>
        <p:spPr>
          <a:xfrm>
            <a:off x="46494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15"/>
          <p:cNvSpPr txBox="1">
            <a:spLocks noGrp="1"/>
          </p:cNvSpPr>
          <p:nvPr>
            <p:ph type="title" idx="4"/>
          </p:nvPr>
        </p:nvSpPr>
        <p:spPr>
          <a:xfrm>
            <a:off x="65917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15"/>
          <p:cNvSpPr txBox="1">
            <a:spLocks noGrp="1"/>
          </p:cNvSpPr>
          <p:nvPr>
            <p:ph type="title" idx="5" hasCustomPrompt="1"/>
          </p:nvPr>
        </p:nvSpPr>
        <p:spPr>
          <a:xfrm>
            <a:off x="7326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7" name="Google Shape;687;p15"/>
          <p:cNvSpPr txBox="1">
            <a:spLocks noGrp="1"/>
          </p:cNvSpPr>
          <p:nvPr>
            <p:ph type="title" idx="6" hasCustomPrompt="1"/>
          </p:nvPr>
        </p:nvSpPr>
        <p:spPr>
          <a:xfrm>
            <a:off x="65595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8" name="Google Shape;688;p15"/>
          <p:cNvSpPr txBox="1">
            <a:spLocks noGrp="1"/>
          </p:cNvSpPr>
          <p:nvPr>
            <p:ph type="title" idx="7" hasCustomPrompt="1"/>
          </p:nvPr>
        </p:nvSpPr>
        <p:spPr>
          <a:xfrm>
            <a:off x="46172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15"/>
          <p:cNvSpPr txBox="1">
            <a:spLocks noGrp="1"/>
          </p:cNvSpPr>
          <p:nvPr>
            <p:ph type="title" idx="8" hasCustomPrompt="1"/>
          </p:nvPr>
        </p:nvSpPr>
        <p:spPr>
          <a:xfrm>
            <a:off x="26749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0" name="Google Shape;690;p15"/>
          <p:cNvSpPr txBox="1">
            <a:spLocks noGrp="1"/>
          </p:cNvSpPr>
          <p:nvPr>
            <p:ph type="subTitle" idx="9"/>
          </p:nvPr>
        </p:nvSpPr>
        <p:spPr>
          <a:xfrm>
            <a:off x="28094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91" name="Google Shape;691;p15"/>
          <p:cNvSpPr txBox="1">
            <a:spLocks noGrp="1"/>
          </p:cNvSpPr>
          <p:nvPr>
            <p:ph type="subTitle" idx="13"/>
          </p:nvPr>
        </p:nvSpPr>
        <p:spPr>
          <a:xfrm>
            <a:off x="47517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92" name="Google Shape;692;p15"/>
          <p:cNvSpPr txBox="1">
            <a:spLocks noGrp="1"/>
          </p:cNvSpPr>
          <p:nvPr>
            <p:ph type="subTitle" idx="14"/>
          </p:nvPr>
        </p:nvSpPr>
        <p:spPr>
          <a:xfrm>
            <a:off x="66940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7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7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76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99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875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06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6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1"/>
          <p:cNvSpPr txBox="1">
            <a:spLocks noGrp="1"/>
          </p:cNvSpPr>
          <p:nvPr>
            <p:ph type="ctrTitle" idx="4294967295"/>
          </p:nvPr>
        </p:nvSpPr>
        <p:spPr>
          <a:xfrm>
            <a:off x="2098964" y="327502"/>
            <a:ext cx="4066309" cy="717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Dividend</a:t>
            </a:r>
            <a:endParaRPr sz="4800" dirty="0"/>
          </a:p>
        </p:txBody>
      </p:sp>
      <p:sp>
        <p:nvSpPr>
          <p:cNvPr id="4" name="Google Shape;1602;p31">
            <a:extLst>
              <a:ext uri="{FF2B5EF4-FFF2-40B4-BE49-F238E27FC236}">
                <a16:creationId xmlns:a16="http://schemas.microsoft.com/office/drawing/2014/main" id="{2E140DE1-C697-47E3-A6E4-30699800B7CF}"/>
              </a:ext>
            </a:extLst>
          </p:cNvPr>
          <p:cNvSpPr txBox="1">
            <a:spLocks/>
          </p:cNvSpPr>
          <p:nvPr/>
        </p:nvSpPr>
        <p:spPr>
          <a:xfrm>
            <a:off x="987819" y="1334738"/>
            <a:ext cx="7408643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dirty="0"/>
              <a:t>data mining and machine learning final project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CB0BF-0AB7-4D8B-828C-C35D8E815A36}"/>
              </a:ext>
            </a:extLst>
          </p:cNvPr>
          <p:cNvSpPr txBox="1"/>
          <p:nvPr/>
        </p:nvSpPr>
        <p:spPr>
          <a:xfrm>
            <a:off x="5152677" y="2362756"/>
            <a:ext cx="2162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Kfir Marzini 313362170</a:t>
            </a:r>
            <a:br>
              <a:rPr lang="en-US" dirty="0"/>
            </a:br>
            <a:r>
              <a:rPr lang="en-US" dirty="0"/>
              <a:t>Roie Marzini 313362188</a:t>
            </a:r>
          </a:p>
          <a:p>
            <a:endParaRPr lang="en-IL" dirty="0"/>
          </a:p>
        </p:txBody>
      </p:sp>
      <p:pic>
        <p:nvPicPr>
          <p:cNvPr id="7" name="Picture 2" descr="Dividends button on virtual screen. Return on Investment ROI financial business wealth concept.">
            <a:extLst>
              <a:ext uri="{FF2B5EF4-FFF2-40B4-BE49-F238E27FC236}">
                <a16:creationId xmlns:a16="http://schemas.microsoft.com/office/drawing/2014/main" id="{B1261B3B-AC70-428E-9C01-F1FB2EE4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4" y="2213468"/>
            <a:ext cx="4261922" cy="25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2609711" y="335029"/>
            <a:ext cx="307692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Machine Learning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pic>
        <p:nvPicPr>
          <p:cNvPr id="3074" name="Picture 2" descr="Is Machine Learning Affecting Web Development? - Autobala">
            <a:extLst>
              <a:ext uri="{FF2B5EF4-FFF2-40B4-BE49-F238E27FC236}">
                <a16:creationId xmlns:a16="http://schemas.microsoft.com/office/drawing/2014/main" id="{B3CDD9AC-4994-4F0A-B5DC-8FBA9115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11" y="1394377"/>
            <a:ext cx="3924578" cy="23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s Machine Learning Affecting Web Development? - Autobala">
            <a:extLst>
              <a:ext uri="{FF2B5EF4-FFF2-40B4-BE49-F238E27FC236}">
                <a16:creationId xmlns:a16="http://schemas.microsoft.com/office/drawing/2014/main" id="{62363DAE-99F4-4E37-BD46-BB6BCBBD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09" y="1160771"/>
            <a:ext cx="5192724" cy="31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3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2609711" y="335029"/>
            <a:ext cx="307692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Machine Learning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E1A08-9363-4B77-8A1F-CE356E5CFFC7}"/>
              </a:ext>
            </a:extLst>
          </p:cNvPr>
          <p:cNvSpPr txBox="1"/>
          <p:nvPr/>
        </p:nvSpPr>
        <p:spPr>
          <a:xfrm>
            <a:off x="577340" y="880097"/>
            <a:ext cx="406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`sklearn` library and linear regression.</a:t>
            </a:r>
            <a:br>
              <a:rPr lang="en-US" b="1" dirty="0"/>
            </a:br>
            <a:r>
              <a:rPr lang="en-US" b="1" dirty="0"/>
              <a:t>We were able to train a model that predicts return using dividends.</a:t>
            </a:r>
            <a:endParaRPr lang="en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AABE0-1F6F-4818-836E-EB1F5B53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0" y="1715334"/>
            <a:ext cx="3492022" cy="1592692"/>
          </a:xfrm>
          <a:prstGeom prst="rect">
            <a:avLst/>
          </a:prstGeom>
        </p:spPr>
      </p:pic>
      <p:pic>
        <p:nvPicPr>
          <p:cNvPr id="4098" name="Picture 2" descr="Machine learning free icon">
            <a:extLst>
              <a:ext uri="{FF2B5EF4-FFF2-40B4-BE49-F238E27FC236}">
                <a16:creationId xmlns:a16="http://schemas.microsoft.com/office/drawing/2014/main" id="{8CAB6AEE-E7F3-4FA4-AD98-84E913E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66670" y="195004"/>
            <a:ext cx="655378" cy="6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51143-6FB7-49A1-9AC4-8CE15C293557}"/>
              </a:ext>
            </a:extLst>
          </p:cNvPr>
          <p:cNvSpPr txBox="1"/>
          <p:nvPr/>
        </p:nvSpPr>
        <p:spPr>
          <a:xfrm>
            <a:off x="4321709" y="1618761"/>
            <a:ext cx="3257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will divide the data into 20% test and 80% training, trust the model on the training set, and test the model.</a:t>
            </a:r>
            <a:endParaRPr lang="en-I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98E8C-E517-47B6-8432-00212A3C57E2}"/>
              </a:ext>
            </a:extLst>
          </p:cNvPr>
          <p:cNvSpPr txBox="1"/>
          <p:nvPr/>
        </p:nvSpPr>
        <p:spPr>
          <a:xfrm>
            <a:off x="4321709" y="2511680"/>
            <a:ext cx="3130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MSE, predict dividend values based on test data and compare them to actual data.</a:t>
            </a:r>
            <a:endParaRPr lang="en-IL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8F103-FE4A-418D-81B5-26635B745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318" y="3500576"/>
            <a:ext cx="2213248" cy="1519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E8815-3885-4C19-9914-5F479E922086}"/>
              </a:ext>
            </a:extLst>
          </p:cNvPr>
          <p:cNvSpPr txBox="1"/>
          <p:nvPr/>
        </p:nvSpPr>
        <p:spPr>
          <a:xfrm>
            <a:off x="3530786" y="3710995"/>
            <a:ext cx="411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regression line is depicted in a graph.</a:t>
            </a:r>
          </a:p>
        </p:txBody>
      </p:sp>
    </p:spTree>
    <p:extLst>
      <p:ext uri="{BB962C8B-B14F-4D97-AF65-F5344CB8AC3E}">
        <p14:creationId xmlns:p14="http://schemas.microsoft.com/office/powerpoint/2010/main" val="8861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02;p31">
            <a:extLst>
              <a:ext uri="{FF2B5EF4-FFF2-40B4-BE49-F238E27FC236}">
                <a16:creationId xmlns:a16="http://schemas.microsoft.com/office/drawing/2014/main" id="{56C68EC2-CF52-438A-BFFC-C9C9F68DA6C7}"/>
              </a:ext>
            </a:extLst>
          </p:cNvPr>
          <p:cNvSpPr txBox="1">
            <a:spLocks/>
          </p:cNvSpPr>
          <p:nvPr/>
        </p:nvSpPr>
        <p:spPr>
          <a:xfrm>
            <a:off x="2674960" y="27703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US" u="sng" dirty="0"/>
              <a:t>What is Dividend?</a:t>
            </a: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AFE2B-C257-4D80-B18B-7A4E9B2158E1}"/>
              </a:ext>
            </a:extLst>
          </p:cNvPr>
          <p:cNvSpPr txBox="1"/>
          <p:nvPr/>
        </p:nvSpPr>
        <p:spPr>
          <a:xfrm>
            <a:off x="675564" y="1194797"/>
            <a:ext cx="7615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DM Serif Display"/>
                <a:sym typeface="DM Serif Display"/>
              </a:rPr>
              <a:t>❖ Dividend refers to the amount distributed by company to their shareholders as profit.</a:t>
            </a:r>
          </a:p>
          <a:p>
            <a:r>
              <a:rPr lang="en-US" sz="2400" b="1" dirty="0">
                <a:solidFill>
                  <a:schemeClr val="dk1"/>
                </a:solidFill>
                <a:latin typeface="DM Serif Display"/>
                <a:sym typeface="DM Serif Display"/>
              </a:rPr>
              <a:t>❖ Dividend may or may not given by the firm, it will be decided by management of the firm.</a:t>
            </a:r>
            <a:endParaRPr lang="en-IL" sz="24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4" name="Picture 2" descr="Money bag with the word Dividends. A dividend is a payment made by a corporation to its shareholders as a distribution of profits. Concept business finance and investment. Saving money. Dividend tax">
            <a:extLst>
              <a:ext uri="{FF2B5EF4-FFF2-40B4-BE49-F238E27FC236}">
                <a16:creationId xmlns:a16="http://schemas.microsoft.com/office/drawing/2014/main" id="{EA00867D-CA3F-4EAD-A03D-48899E49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0" y="2764457"/>
            <a:ext cx="3102395" cy="2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368489" y="195150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Our research - intro</a:t>
            </a:r>
            <a:endParaRPr lang="en-US"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DB793-CEC1-4C2F-9CCE-890D8ED87A55}"/>
              </a:ext>
            </a:extLst>
          </p:cNvPr>
          <p:cNvSpPr txBox="1"/>
          <p:nvPr/>
        </p:nvSpPr>
        <p:spPr>
          <a:xfrm>
            <a:off x="648269" y="1065144"/>
            <a:ext cx="76427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Research questions:</a:t>
            </a:r>
            <a:b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</a:br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❖ How can we forecast dividend yield?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❖ What pattern can we observe and what conclusions can we learn from them? (according to the data)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5" name="Picture 4" descr="Dividends Folder Register Index on computer keyboard">
            <a:extLst>
              <a:ext uri="{FF2B5EF4-FFF2-40B4-BE49-F238E27FC236}">
                <a16:creationId xmlns:a16="http://schemas.microsoft.com/office/drawing/2014/main" id="{C4ADEF73-0AAF-4B3F-875E-8D3A3420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97" y="2392857"/>
            <a:ext cx="3723531" cy="23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7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Acquisition</a:t>
            </a:r>
            <a:endParaRPr dirty="0"/>
          </a:p>
        </p:txBody>
      </p:sp>
      <p:sp>
        <p:nvSpPr>
          <p:cNvPr id="1617" name="Google Shape;1617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618" name="Google Shape;1618;p33"/>
          <p:cNvSpPr txBox="1">
            <a:spLocks noGrp="1"/>
          </p:cNvSpPr>
          <p:nvPr>
            <p:ph type="title" idx="3"/>
          </p:nvPr>
        </p:nvSpPr>
        <p:spPr>
          <a:xfrm>
            <a:off x="4649450" y="219832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endParaRPr dirty="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622" name="Google Shape;1622;p33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623" name="Google Shape;1623;p33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624" name="Google Shape;1624;p33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625" name="Google Shape;1625;p33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63E770FC-4C96-4D84-A4F8-44BCF752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11" y="3334623"/>
            <a:ext cx="2214925" cy="14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602;p31">
            <a:extLst>
              <a:ext uri="{FF2B5EF4-FFF2-40B4-BE49-F238E27FC236}">
                <a16:creationId xmlns:a16="http://schemas.microsoft.com/office/drawing/2014/main" id="{AF392814-03CA-4634-843F-161FAED68A31}"/>
              </a:ext>
            </a:extLst>
          </p:cNvPr>
          <p:cNvSpPr txBox="1">
            <a:spLocks/>
          </p:cNvSpPr>
          <p:nvPr/>
        </p:nvSpPr>
        <p:spPr>
          <a:xfrm>
            <a:off x="1815151" y="36574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T</a:t>
            </a:r>
            <a:r>
              <a:rPr lang="en-US" u="sng" dirty="0"/>
              <a:t>he Steps</a:t>
            </a:r>
            <a:endParaRPr lang="en-US" sz="40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02;p31">
            <a:extLst>
              <a:ext uri="{FF2B5EF4-FFF2-40B4-BE49-F238E27FC236}">
                <a16:creationId xmlns:a16="http://schemas.microsoft.com/office/drawing/2014/main" id="{56C68EC2-CF52-438A-BFFC-C9C9F68DA6C7}"/>
              </a:ext>
            </a:extLst>
          </p:cNvPr>
          <p:cNvSpPr txBox="1">
            <a:spLocks/>
          </p:cNvSpPr>
          <p:nvPr/>
        </p:nvSpPr>
        <p:spPr>
          <a:xfrm>
            <a:off x="2377549" y="27703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US" u="sng" dirty="0"/>
              <a:t>Data sources</a:t>
            </a:r>
            <a:endParaRPr lang="en-US" sz="4000" u="sng" dirty="0"/>
          </a:p>
        </p:txBody>
      </p:sp>
      <p:sp>
        <p:nvSpPr>
          <p:cNvPr id="15" name="Google Shape;1602;p31">
            <a:extLst>
              <a:ext uri="{FF2B5EF4-FFF2-40B4-BE49-F238E27FC236}">
                <a16:creationId xmlns:a16="http://schemas.microsoft.com/office/drawing/2014/main" id="{9CFBC029-14B0-4713-ADC2-192B9BD67454}"/>
              </a:ext>
            </a:extLst>
          </p:cNvPr>
          <p:cNvSpPr txBox="1">
            <a:spLocks/>
          </p:cNvSpPr>
          <p:nvPr/>
        </p:nvSpPr>
        <p:spPr>
          <a:xfrm>
            <a:off x="875730" y="994587"/>
            <a:ext cx="5698606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600" dirty="0"/>
              <a:t>Using the Google Chrome browser, import data with selenium.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altLang="en-IL" sz="1600" dirty="0"/>
              <a:t>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23CA7E1-8E2B-445A-A92D-B09CEC1B8239}"/>
              </a:ext>
            </a:extLst>
          </p:cNvPr>
          <p:cNvSpPr/>
          <p:nvPr/>
        </p:nvSpPr>
        <p:spPr>
          <a:xfrm>
            <a:off x="3777740" y="1590259"/>
            <a:ext cx="293676" cy="53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9C0A-0228-4085-B6B1-016C1AC7995B}"/>
              </a:ext>
            </a:extLst>
          </p:cNvPr>
          <p:cNvSpPr txBox="1"/>
          <p:nvPr/>
        </p:nvSpPr>
        <p:spPr>
          <a:xfrm>
            <a:off x="2464250" y="2260410"/>
            <a:ext cx="3476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Save the data to an Excel file.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75B5A-C25B-41B9-96E6-F19BD5C21AB5}"/>
              </a:ext>
            </a:extLst>
          </p:cNvPr>
          <p:cNvSpPr txBox="1"/>
          <p:nvPr/>
        </p:nvSpPr>
        <p:spPr>
          <a:xfrm>
            <a:off x="875730" y="3337226"/>
            <a:ext cx="700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</a:rPr>
              <a:t>Convert data from Excel to Python representation using the ‘pandas’ library.</a:t>
            </a:r>
            <a:endParaRPr lang="en-IL" sz="1600" b="1" dirty="0">
              <a:solidFill>
                <a:schemeClr val="dk1"/>
              </a:solidFill>
              <a:latin typeface="DM Serif Display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3785813-9DB7-45DB-A93E-9E6EDDFAD9C0}"/>
              </a:ext>
            </a:extLst>
          </p:cNvPr>
          <p:cNvSpPr/>
          <p:nvPr/>
        </p:nvSpPr>
        <p:spPr>
          <a:xfrm>
            <a:off x="3777740" y="2672488"/>
            <a:ext cx="293676" cy="53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5BE2-49E8-44CA-93DA-4BB0DE47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99" y="1806274"/>
            <a:ext cx="2848923" cy="127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95B88-A6FD-4965-A033-6112EE71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20" y="3793309"/>
            <a:ext cx="3741536" cy="1073154"/>
          </a:xfrm>
          <a:prstGeom prst="rect">
            <a:avLst/>
          </a:prstGeom>
        </p:spPr>
      </p:pic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93A8EADC-FE10-4E21-923A-344F862D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" y="3933407"/>
            <a:ext cx="827097" cy="8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e free icon">
            <a:extLst>
              <a:ext uri="{FF2B5EF4-FFF2-40B4-BE49-F238E27FC236}">
                <a16:creationId xmlns:a16="http://schemas.microsoft.com/office/drawing/2014/main" id="{E7B4B8B6-3E0E-45A5-9BE0-FA6FB0E1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6" y="4001332"/>
            <a:ext cx="739487" cy="7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3105014" y="215174"/>
            <a:ext cx="212108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Data cleaning</a:t>
            </a:r>
            <a:endParaRPr lang="en-US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5DBB7-0D10-4767-AFD8-E835E07146FF}"/>
              </a:ext>
            </a:extLst>
          </p:cNvPr>
          <p:cNvSpPr txBox="1"/>
          <p:nvPr/>
        </p:nvSpPr>
        <p:spPr>
          <a:xfrm>
            <a:off x="780911" y="1054564"/>
            <a:ext cx="364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Concatenation of all the information while adjusting the columns into a uniform format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Filter duplicates and empty values 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Outliners handling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2050" name="Picture 2" descr="Education - Bazrotech Solutions">
            <a:extLst>
              <a:ext uri="{FF2B5EF4-FFF2-40B4-BE49-F238E27FC236}">
                <a16:creationId xmlns:a16="http://schemas.microsoft.com/office/drawing/2014/main" id="{B1FDF97A-0A06-4C81-8ECF-88327ACA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4" y="2894021"/>
            <a:ext cx="2507405" cy="15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72265-D37F-42B1-A3F7-D0EB251B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034" y="1447692"/>
            <a:ext cx="3955151" cy="18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567328" y="1181378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 A line graph that compares the size of the dividend against the years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D0FD4-AE08-4611-9B4C-05FA782D8B1F}"/>
              </a:ext>
            </a:extLst>
          </p:cNvPr>
          <p:cNvSpPr txBox="1"/>
          <p:nvPr/>
        </p:nvSpPr>
        <p:spPr>
          <a:xfrm>
            <a:off x="567328" y="1955784"/>
            <a:ext cx="607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the graph contain : </a:t>
            </a:r>
            <a:br>
              <a:rPr lang="en-US" b="1" dirty="0"/>
            </a:br>
            <a:r>
              <a:rPr lang="en-US" b="1" dirty="0"/>
              <a:t>X –</a:t>
            </a:r>
            <a:r>
              <a:rPr lang="he-IL" b="1" dirty="0"/>
              <a:t> </a:t>
            </a:r>
            <a:r>
              <a:rPr lang="en-US" b="1" dirty="0"/>
              <a:t> Years divided </a:t>
            </a:r>
          </a:p>
          <a:p>
            <a:r>
              <a:rPr lang="en-US" b="1" dirty="0"/>
              <a:t>Y –The amount of the dividend</a:t>
            </a:r>
            <a:endParaRPr lang="en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68131-1212-44D3-8032-DB3BB1442B6C}"/>
              </a:ext>
            </a:extLst>
          </p:cNvPr>
          <p:cNvSpPr txBox="1"/>
          <p:nvPr/>
        </p:nvSpPr>
        <p:spPr>
          <a:xfrm>
            <a:off x="567328" y="2890037"/>
            <a:ext cx="373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 The dividend distribution in 2014 was the highest ever.</a:t>
            </a:r>
            <a:endParaRPr lang="en-IL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EF83E-24B8-46FA-9794-4899651A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88" y="2095777"/>
            <a:ext cx="3185391" cy="19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567328" y="1181378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 Which quarter saw the greatest dividend distribution?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D0FD4-AE08-4611-9B4C-05FA782D8B1F}"/>
              </a:ext>
            </a:extLst>
          </p:cNvPr>
          <p:cNvSpPr txBox="1"/>
          <p:nvPr/>
        </p:nvSpPr>
        <p:spPr>
          <a:xfrm>
            <a:off x="567328" y="1927985"/>
            <a:ext cx="607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the graph contain : </a:t>
            </a:r>
            <a:br>
              <a:rPr lang="en-US" b="1" dirty="0"/>
            </a:br>
            <a:r>
              <a:rPr lang="en-US" b="1" dirty="0"/>
              <a:t>X –</a:t>
            </a:r>
            <a:r>
              <a:rPr lang="he-IL" b="1" dirty="0"/>
              <a:t> </a:t>
            </a:r>
            <a:r>
              <a:rPr lang="en-US" b="1" dirty="0"/>
              <a:t> Shows the quarters</a:t>
            </a:r>
          </a:p>
          <a:p>
            <a:r>
              <a:rPr lang="en-US" b="1" dirty="0"/>
              <a:t>Y – The amount of the dividend</a:t>
            </a:r>
            <a:endParaRPr lang="en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68131-1212-44D3-8032-DB3BB1442B6C}"/>
              </a:ext>
            </a:extLst>
          </p:cNvPr>
          <p:cNvSpPr txBox="1"/>
          <p:nvPr/>
        </p:nvSpPr>
        <p:spPr>
          <a:xfrm>
            <a:off x="567328" y="2890037"/>
            <a:ext cx="373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 The highest dividend was paid in the third quarter.</a:t>
            </a:r>
            <a:endParaRPr lang="en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341D1-96C7-4322-A017-428C35B9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85" y="1963954"/>
            <a:ext cx="3110847" cy="20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627398" y="987819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</a:t>
            </a:r>
            <a:r>
              <a:rPr lang="he-IL" b="1" dirty="0"/>
              <a:t> </a:t>
            </a:r>
            <a:r>
              <a:rPr lang="en-US" b="1" dirty="0"/>
              <a:t>An overall graph that depicts a specific variable in relation to the other variables.</a:t>
            </a:r>
            <a:endParaRPr lang="en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C9667-9AE5-4159-8742-A43AD2A1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50" y="1693862"/>
            <a:ext cx="4138162" cy="32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364</Words>
  <Application>Microsoft Office PowerPoint</Application>
  <PresentationFormat>On-screen Show (16:9)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DM Serif Display</vt:lpstr>
      <vt:lpstr>arial</vt:lpstr>
      <vt:lpstr>arial</vt:lpstr>
      <vt:lpstr>Wingdings 3</vt:lpstr>
      <vt:lpstr>Century Gothic</vt:lpstr>
      <vt:lpstr>Ion</vt:lpstr>
      <vt:lpstr>Dividend</vt:lpstr>
      <vt:lpstr>PowerPoint Presentation</vt:lpstr>
      <vt:lpstr>PowerPoint Presentation</vt:lpstr>
      <vt:lpstr>Data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Devidend</dc:title>
  <cp:lastModifiedBy>Roie</cp:lastModifiedBy>
  <cp:revision>22</cp:revision>
  <dcterms:modified xsi:type="dcterms:W3CDTF">2021-06-26T11:05:20Z</dcterms:modified>
</cp:coreProperties>
</file>