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60" r:id="rId5"/>
    <p:sldId id="273" r:id="rId6"/>
    <p:sldId id="262" r:id="rId7"/>
    <p:sldId id="274" r:id="rId8"/>
    <p:sldId id="264" r:id="rId9"/>
    <p:sldId id="263" r:id="rId10"/>
    <p:sldId id="265" r:id="rId11"/>
    <p:sldId id="259" r:id="rId12"/>
    <p:sldId id="266" r:id="rId13"/>
    <p:sldId id="267" r:id="rId14"/>
    <p:sldId id="261" r:id="rId15"/>
    <p:sldId id="270" r:id="rId16"/>
    <p:sldId id="268" r:id="rId17"/>
    <p:sldId id="271" r:id="rId18"/>
    <p:sldId id="272" r:id="rId19"/>
    <p:sldId id="277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3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ngei.gob.pe/proyectos/ongei_PROYECTOS_DETALLE.asp?pk_id_entidad=1878&amp;pk_id_tema=6061&amp;pk_id_sub_tema=640" TargetMode="External"/><Relationship Id="rId3" Type="http://schemas.openxmlformats.org/officeDocument/2006/relationships/hyperlink" Target="https://www.indecopi.gob.pe/web/firmas-digitales/firmar-y-certificados-digitales" TargetMode="External"/><Relationship Id="rId7" Type="http://schemas.openxmlformats.org/officeDocument/2006/relationships/hyperlink" Target="https://www.indecopi.gob.pe/documents/99221/0/DECRETO+SUPREMO+N%C2%BA+026-2016-PCM/6caa8b08-c8bf-4532-94f7-d22b55385207" TargetMode="External"/><Relationship Id="rId2" Type="http://schemas.openxmlformats.org/officeDocument/2006/relationships/hyperlink" Target="https://www.indecopi.gob.pe/documents/99221/224510/ley27269.pdf/480f8909-21f8-47c9-ab91-0bf2f1e54d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decopi.gob.pe/documents/99221/224510/DecretoSupremo105-2012-PCM.pdf/74850051-9e1b-467a-93ef-4f32bf16f237" TargetMode="External"/><Relationship Id="rId5" Type="http://schemas.openxmlformats.org/officeDocument/2006/relationships/hyperlink" Target="https://www.indecopi.gob.pe/documents/99221/224510/DecretoSupremo052-2008-PCM.pdf/8d5a307b-4ba8-45eb-b4a9-3ad82958bea1" TargetMode="External"/><Relationship Id="rId4" Type="http://schemas.openxmlformats.org/officeDocument/2006/relationships/hyperlink" Target="http://www.agn.gob.pe/portal/pdf/legislacion/TAA/Ley_No_26612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ongreso.gob.pe/sicr/cendocbib/con4_uibd.nsf/AF9F2BB20CFFE8EB05257D2A0078391F/$FILE/GARC%C3%8DA_WALTER_IMPLEMENTACI%C3%93N_DE_FIRMA_DIGITAL_EN_UNA_PLATAFORMA_DE_COMERCIO_ELECTR%C3%93NICO.pdf" TargetMode="External"/><Relationship Id="rId2" Type="http://schemas.openxmlformats.org/officeDocument/2006/relationships/hyperlink" Target="http://www.reniec.gob.pe/portal/pdf/03_sitd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y.unimilitar.edu.co/bitstream/10654/13353/1/PROVIDERS%20MANAGEMENT.%20AN%20INTRODUCTION%20TO%20SUPPLY%20CHAIN%20MANAGEMENT%20METHODOLOGY%20ACCORDING%20TO%20THE%20ITIL%20FRAMEWORK.pdf" TargetMode="External"/><Relationship Id="rId2" Type="http://schemas.openxmlformats.org/officeDocument/2006/relationships/hyperlink" Target="https://articulosit.files.wordpress.com/2012/07/itil-v3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vistas.upc.edu.pe/index.php/sinergia/article/view/213" TargetMode="External"/><Relationship Id="rId5" Type="http://schemas.openxmlformats.org/officeDocument/2006/relationships/hyperlink" Target="http://revistas.javeriana.edu.co/index.php/cuadernos_admon/article/view/3868" TargetMode="External"/><Relationship Id="rId4" Type="http://schemas.openxmlformats.org/officeDocument/2006/relationships/hyperlink" Target="http://www.scielo.org.co/pdf/eg/v22n99/v22n99a03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b="1" dirty="0"/>
              <a:t>UNIVERSIDAD NACIONAL MAYOR DE SAN MARCOS</a:t>
            </a:r>
            <a:endParaRPr lang="es-ES" sz="2800" dirty="0"/>
          </a:p>
          <a:p>
            <a:pPr marL="0" indent="0" algn="ctr">
              <a:buNone/>
            </a:pPr>
            <a:r>
              <a:rPr lang="es-PE" sz="2800" b="1" dirty="0"/>
              <a:t> FACULTAD DE INGENIERIA DE SISTEMAS E INFORMÁTICA</a:t>
            </a:r>
            <a:endParaRPr lang="es-ES" sz="2800" b="1" dirty="0"/>
          </a:p>
          <a:p>
            <a:pPr marL="0" indent="0" algn="ctr">
              <a:buNone/>
            </a:pPr>
            <a:r>
              <a:rPr lang="es-PE" sz="2800" b="1" dirty="0"/>
              <a:t>ESCUELA ACADEMICO PROFESIONAL DE INGENIERÍA DE </a:t>
            </a:r>
            <a:r>
              <a:rPr lang="es-PE" sz="2800" b="1" dirty="0" smtClean="0"/>
              <a:t>SOFTWARE</a:t>
            </a:r>
          </a:p>
          <a:p>
            <a:pPr marL="0" indent="0" algn="ctr">
              <a:buNone/>
            </a:pPr>
            <a:endParaRPr lang="es-ES" sz="2800" b="1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ROJAS RODRIGUEZ, ROIMER 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4904"/>
            <a:ext cx="179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 del problema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90000"/>
              </a:lnSpc>
            </a:pPr>
            <a:r>
              <a:rPr lang="es-PE" b="0" dirty="0" smtClean="0"/>
              <a:t>	</a:t>
            </a:r>
            <a:r>
              <a:rPr lang="es-PE" b="0" dirty="0" smtClean="0">
                <a:latin typeface="Arial" pitchFamily="34" charset="0"/>
                <a:cs typeface="Arial" pitchFamily="34" charset="0"/>
              </a:rPr>
              <a:t>El proceso de selección de proveedores en el área de Abastecimiento del Seguro Integral de Salud, se realiza de manera manual; de tal manera que no se tiene un control de calidad, la cual indique si el proveedor realizo el cumplimiento del servicio.</a:t>
            </a:r>
          </a:p>
          <a:p>
            <a:pPr hangingPunct="0">
              <a:lnSpc>
                <a:spcPct val="90000"/>
              </a:lnSpc>
            </a:pPr>
            <a:r>
              <a:rPr lang="es-PE" b="0" dirty="0" smtClean="0">
                <a:latin typeface="Arial" pitchFamily="34" charset="0"/>
                <a:cs typeface="Arial" pitchFamily="34" charset="0"/>
              </a:rPr>
              <a:t>	De igual manera toda gestión documentaria realizada durante el proceso de selección y tramite </a:t>
            </a:r>
            <a:r>
              <a:rPr lang="es-PE" b="0" dirty="0">
                <a:latin typeface="Arial" pitchFamily="34" charset="0"/>
                <a:cs typeface="Arial" pitchFamily="34" charset="0"/>
              </a:rPr>
              <a:t>de pago se encuentra guardada en archivadores y grandes </a:t>
            </a:r>
            <a:r>
              <a:rPr lang="es-PE" b="0" dirty="0" smtClean="0">
                <a:latin typeface="Arial" pitchFamily="34" charset="0"/>
                <a:cs typeface="Arial" pitchFamily="34" charset="0"/>
              </a:rPr>
              <a:t>estantes, las </a:t>
            </a:r>
            <a:r>
              <a:rPr lang="es-PE" b="0" dirty="0">
                <a:latin typeface="Arial" pitchFamily="34" charset="0"/>
                <a:cs typeface="Arial" pitchFamily="34" charset="0"/>
              </a:rPr>
              <a:t>cuales son  compartidos múltiples veces a medida que son visados y aprobados, arriesgando su pérdida, demorando los trámites  y generando enorme gasto de papel, </a:t>
            </a:r>
            <a:r>
              <a:rPr lang="es-PE" b="0" dirty="0" smtClean="0">
                <a:latin typeface="Arial" pitchFamily="34" charset="0"/>
                <a:cs typeface="Arial" pitchFamily="34" charset="0"/>
              </a:rPr>
              <a:t>perdida de tiempo e incertidumbre en los proveedores.</a:t>
            </a:r>
            <a:endParaRPr lang="es-E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Justificación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	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gestión de proveedores es un elemento vital en la administración moderna de las organizaciones, sobre todo si se considera que a partir de la calidad de las entradas se puede garantizar la calidad de las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salidas.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Es por ello que se hace necesario que los personales encargados del aprovisionamiento tengan herramientas que les permitan tomar decisiones ágilmente, y en la medida de lo posible, que sean objetivas y fáciles de usar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s-ES" dirty="0">
                <a:latin typeface="Arial" pitchFamily="34" charset="0"/>
                <a:cs typeface="Arial" pitchFamily="34" charset="0"/>
              </a:rPr>
              <a:t>1-Fundamento de ITIL v3-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Jan</a:t>
            </a:r>
            <a:r>
              <a:rPr lang="es-ES" dirty="0">
                <a:latin typeface="Arial" pitchFamily="34" charset="0"/>
                <a:cs typeface="Arial" pitchFamily="34" charset="0"/>
              </a:rPr>
              <a:t> Van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Bom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].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Un sistema de trámite documentario basado en  documentos electrónicos y firma digital puede darle validez legal al documento, identificar al remitente; y gracias al proceso de almacenamiento de documentos digitales, garantizar la integridad de los mismos. </a:t>
            </a:r>
            <a:r>
              <a:rPr lang="es-PE" dirty="0">
                <a:latin typeface="Arial" pitchFamily="34" charset="0"/>
                <a:cs typeface="Arial" pitchFamily="34" charset="0"/>
              </a:rPr>
              <a:t>[14] SISTEMA INTEGRADO DE TRAMITE DOCUMENTARIO  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SITD.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Justificación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2857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s-ES" b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b="0" dirty="0">
                <a:latin typeface="Arial" pitchFamily="34" charset="0"/>
                <a:cs typeface="Arial" pitchFamily="34" charset="0"/>
              </a:rPr>
              <a:t>R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educirá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los  gastos incurridos en papel como material de oficina y así se  fomentara a  la cultura de cero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papeles.</a:t>
            </a:r>
          </a:p>
          <a:p>
            <a:pPr>
              <a:buFont typeface="Arial" pitchFamily="34" charset="0"/>
              <a:buChar char="•"/>
            </a:pPr>
            <a:r>
              <a:rPr lang="es-ES" b="0" dirty="0">
                <a:latin typeface="Arial" pitchFamily="34" charset="0"/>
                <a:cs typeface="Arial" pitchFamily="34" charset="0"/>
              </a:rPr>
              <a:t>Permite una total accesibilidad a la información, puesto que facilita consultar cualquier documento, referencia, sustento, documentos relacionados, etc., sin necesidad de recurrir a archivos físicos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b="0" dirty="0" smtClean="0">
                <a:latin typeface="Arial" pitchFamily="34" charset="0"/>
                <a:cs typeface="Arial" pitchFamily="34" charset="0"/>
              </a:rPr>
              <a:t>Administrar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el archivo electrónico de manera centralizada, se dispone de manera inmediata de toda la documentación, permitiendo acortar al máximo los tiempos de espera y obteniendo en tiempo real información del estado y lugar exacto de un documento, así como del responsable de la gestión del mismo. </a:t>
            </a:r>
            <a:endParaRPr lang="es-PE" b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b="0" dirty="0">
                <a:latin typeface="Arial" pitchFamily="34" charset="0"/>
                <a:cs typeface="Arial" pitchFamily="34" charset="0"/>
              </a:rPr>
              <a:t>Permitirá brindar una comunicación eficiente, segura y confiabilidad en el manejo de los documentos de la institución, lo cual ayudara a combatir los problemas generados por el manejo burocrático de la gestión documentaria (tiempo, costo).</a:t>
            </a:r>
            <a:endParaRPr lang="es-PE" b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" b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9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general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     </a:t>
            </a:r>
          </a:p>
          <a:p>
            <a:pPr algn="just"/>
            <a:endParaRPr lang="es-PE" b="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PE" b="0" dirty="0">
                <a:latin typeface="Arial" pitchFamily="34" charset="0"/>
                <a:cs typeface="Arial" pitchFamily="34" charset="0"/>
              </a:rPr>
              <a:t>      </a:t>
            </a:r>
            <a:r>
              <a:rPr lang="es-PE" b="0" dirty="0" smtClean="0">
                <a:latin typeface="Arial" pitchFamily="34" charset="0"/>
                <a:cs typeface="Arial" pitchFamily="34" charset="0"/>
              </a:rPr>
              <a:t>Implementar </a:t>
            </a:r>
            <a:r>
              <a:rPr lang="es-PE" b="0" dirty="0">
                <a:latin typeface="Arial" pitchFamily="34" charset="0"/>
                <a:cs typeface="Arial" pitchFamily="34" charset="0"/>
              </a:rPr>
              <a:t>el proceso de gestión de proveedores para agilizar el trámite de documentos de pago a proveedores,  desde la selección de proveedores hasta el depósito de su pago, basado en  la metodología ITIL y la firma digital.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1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908720"/>
            <a:ext cx="7853496" cy="4752528"/>
          </a:xfrm>
        </p:spPr>
        <p:txBody>
          <a:bodyPr>
            <a:normAutofit/>
          </a:bodyPr>
          <a:lstStyle/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Identificar beneficios y limitaciones de implementar la metodología ITIL como herramienta para apoyar las necesidades de negocio en las organizaciones.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Determinar de qué manera el Sistema de Tramite Documentario basado en la firma digital, metodología ITIL  mejorara la gestión documentaria en el Sistema Integral de Salud.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Validar firmas digitales en documentos con formato PDF.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Implementar un esquema de firma de documentos PDF electrónicos generados automáticamente en la plataforma.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Implementar un esquema de firma de contratos que permita registrar las firmas tanto del comprador como del vendedor.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Implementar un módulo que permita obtener información de una persona a partir de la firma digital en un documento con formato PDF.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+mj-lt"/>
              <a:buAutoNum type="arabicPeriod"/>
            </a:pPr>
            <a:r>
              <a:rPr lang="es-PE" b="0" dirty="0">
                <a:latin typeface="Arial" pitchFamily="34" charset="0"/>
                <a:cs typeface="Arial" pitchFamily="34" charset="0"/>
              </a:rPr>
              <a:t>Tener centralizado los documentos; permitiendo la disponibilidad de los mismos en cualquier momento y desde cualquier lugar durante las 24 horas del día.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7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b="0" dirty="0">
                <a:latin typeface="Arial" pitchFamily="34" charset="0"/>
                <a:cs typeface="Arial" pitchFamily="34" charset="0"/>
              </a:rPr>
              <a:t> 	El presente estudio explorará la organización del sector Salud enfocado al área de Abastecimiento, Logística; la cual plantea facilitar la selección de proveedores basadas en las buenas practicas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de la metodología ITIL  y así agilizar  el trámite de pago de los proveedores en  la gestión documentaria  del SIS de tal manera que la gestión de documentos sea en lo posible electrónica y validada mediante firma digital.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7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bibliográficas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640960" cy="5112568"/>
          </a:xfrm>
        </p:spPr>
        <p:txBody>
          <a:bodyPr>
            <a:normAutofit fontScale="77500" lnSpcReduction="20000"/>
          </a:bodyPr>
          <a:lstStyle/>
          <a:p>
            <a:r>
              <a:rPr lang="es-PE" u="sng" dirty="0"/>
              <a:t>Libros</a:t>
            </a:r>
            <a:endParaRPr lang="es-ES" dirty="0"/>
          </a:p>
          <a:p>
            <a:pPr lvl="0"/>
            <a:r>
              <a:rPr lang="es-ES" dirty="0"/>
              <a:t>[1] Fundamento de ITIL v3- </a:t>
            </a:r>
            <a:r>
              <a:rPr lang="es-ES" dirty="0" err="1"/>
              <a:t>Jan</a:t>
            </a:r>
            <a:r>
              <a:rPr lang="es-ES" dirty="0"/>
              <a:t> Van </a:t>
            </a:r>
            <a:r>
              <a:rPr lang="es-ES" dirty="0" err="1"/>
              <a:t>Bom</a:t>
            </a:r>
            <a:r>
              <a:rPr lang="es-ES" dirty="0"/>
              <a:t>.</a:t>
            </a:r>
          </a:p>
          <a:p>
            <a:r>
              <a:rPr lang="es-PE" u="sng" dirty="0"/>
              <a:t>Sitios web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[2] Definición de Acreditación; Reglamento de la Ley de Firmas y Certificados Digitales Ley N° 27269; Perú; 2000. URL:</a:t>
            </a:r>
            <a:r>
              <a:rPr lang="es-PE" u="sng" dirty="0">
                <a:hlinkClick r:id="rId2"/>
              </a:rPr>
              <a:t>https://www.indecopi.gob.pe/documents/99221/224510/ley27269.pdf/480f8909-21f8-47c9-ab91-0bf2f1e54d56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[3] INDECOPI. Instituto Nacional de Defensa de la Competencia y de la Protección de la Propiedad Intelectual. Definición de Firma Digital. URL:</a:t>
            </a:r>
            <a:r>
              <a:rPr lang="es-PE" u="sng" dirty="0">
                <a:hlinkClick r:id="rId3"/>
              </a:rPr>
              <a:t>https://www.indecopi.gob.pe/web/firmas-digitales/firmar-y-certificados-digitales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[4] Ley N° 26612 de Digitalización de documentos, </a:t>
            </a:r>
            <a:r>
              <a:rPr lang="es-PE" u="sng" dirty="0">
                <a:hlinkClick r:id="rId4"/>
              </a:rPr>
              <a:t>http://www.agn.gob.pe/portal/pdf/legislacion/TAA/Ley_No_26612.pdf</a:t>
            </a:r>
            <a:endParaRPr lang="es-ES" dirty="0"/>
          </a:p>
          <a:p>
            <a:pPr lvl="0"/>
            <a:r>
              <a:rPr lang="es-PE" dirty="0"/>
              <a:t>[5] Decreto Supremo Nº 052-2008-PCM - Reglamento de la Ley de Firmas y Certificados Digitales; 2008 URL:</a:t>
            </a:r>
            <a:r>
              <a:rPr lang="es-PE" u="sng" dirty="0">
                <a:hlinkClick r:id="rId5"/>
              </a:rPr>
              <a:t>https://www.indecopi.gob.pe/documents/99221/224510/DecretoSupremo052-2008-PCM.pdf/8d5a307b-4ba8-45eb-b4a9-3ad82958bea1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[6] Decreto Supremo Nº 105-2012-PCM - Decreto Supremo que establece disposiciones para facilitar la puesta en marcha de la firma digital y modifican el Decreto Supremo Nº 052-2008-PCM. URL:</a:t>
            </a:r>
            <a:r>
              <a:rPr lang="es-PE" u="sng" dirty="0">
                <a:hlinkClick r:id="rId6"/>
              </a:rPr>
              <a:t>https://www.indecopi.gob.pe/documents/99221/224510/DecretoSupremo105-2012-PCM.pdf/74850051-9e1b-467a-93ef-4f32bf16f237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[7] Decreto Supremo Nº 026-2016-PCM - Medidas para el fortalecimiento de la Infraestructura Oficial de Firma Electrónica y la implementación progresiva de la firma digital en el Sector Público y Privado URL:</a:t>
            </a:r>
            <a:r>
              <a:rPr lang="es-PE" u="sng" dirty="0">
                <a:hlinkClick r:id="rId7"/>
              </a:rPr>
              <a:t>https://www.indecopi.gob.pe/documents/99221/0/DECRETO+SUPREMO+N%C2%BA+026-2016-PCM/6caa8b08-c8bf-4532-94f7-d22b55385207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[8] Proyecto Cero Papel, Oficina Nacional de Gobierno Electrónico e Informática – ONGEI Mayo, 2014  URL:</a:t>
            </a:r>
            <a:r>
              <a:rPr lang="es-PE" u="sng" dirty="0">
                <a:hlinkClick r:id="rId8"/>
              </a:rPr>
              <a:t>http://www.ongei.gob.pe/proyectos/ongei_PROYECTOS_DETALLE.asp?pk_id_entidad=1878&amp;pk_id_tema=6061&amp;pk_id_sub_tema=640</a:t>
            </a:r>
            <a:r>
              <a:rPr lang="es-PE" dirty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bibliográficas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PE" dirty="0"/>
              <a:t>[9] Sistema Integrado de tramite Documentario – SITD – RENIEC- Postulación al premio Proyectos 2012. </a:t>
            </a:r>
            <a:r>
              <a:rPr lang="en-US" dirty="0"/>
              <a:t>URL: </a:t>
            </a:r>
            <a:r>
              <a:rPr lang="en-US" u="sng" dirty="0">
                <a:hlinkClick r:id="rId2"/>
              </a:rPr>
              <a:t>http://www.reniec.gob.pe/portal/pdf/03_sitd.pdf</a:t>
            </a:r>
            <a:r>
              <a:rPr lang="en-US" dirty="0"/>
              <a:t> </a:t>
            </a:r>
            <a:endParaRPr lang="es-ES" dirty="0"/>
          </a:p>
          <a:p>
            <a:pPr lvl="0"/>
            <a:r>
              <a:rPr lang="es-PE" dirty="0"/>
              <a:t>[10]  RESOLUCIÓN JEFATURA – SIS – JULIO 2008 -  PROCEDIMIENTOS PARA EL USO DEL SISTEMA DE TRÁMITE DOCUMENTARIO  WEB EN LAS OFICINAS, GERENCIAS DEL SEGURO INTEGRAL DE SALUD.</a:t>
            </a:r>
            <a:endParaRPr lang="es-ES" dirty="0"/>
          </a:p>
          <a:p>
            <a:pPr lvl="0"/>
            <a:r>
              <a:rPr lang="es-PE" dirty="0"/>
              <a:t>[11] RESOLUCIÓN JEFATURA – SIS – MARZO 2016 -  PLAN ANUAL DE TRABAJO DE ARCHIVO DEL SEGURO INTEGRAL DE SALUD – SIS – PERIODO PRESUPUESTAL 2016</a:t>
            </a:r>
            <a:endParaRPr lang="es-ES" dirty="0"/>
          </a:p>
          <a:p>
            <a:r>
              <a:rPr lang="es-PE" u="sng" dirty="0"/>
              <a:t>Tesis</a:t>
            </a:r>
            <a:endParaRPr lang="es-ES" dirty="0"/>
          </a:p>
          <a:p>
            <a:pPr lvl="0"/>
            <a:r>
              <a:rPr lang="es-PE" dirty="0"/>
              <a:t>[12] Walter Augusto García Rojas - Tesis para optar el Título de Ingeniero Informático - PUCP  -IMPLEMENTACIÓN DE FIRMA DIGITAL EN UNA PLATAFORMA DE COMERCIO ELECTRÓNICO – 2008, </a:t>
            </a:r>
            <a:r>
              <a:rPr lang="es-PE" u="sng" dirty="0">
                <a:hlinkClick r:id="rId3"/>
              </a:rPr>
              <a:t>http://www2.congreso.gob.pe/sicr/cendocbib/con4_uibd.nsf/AF9F2BB20CFFE8EB05257D2A0078391F/$FILE/GARC%C3%8DA_WALTER_IMPLEMENTACI%C3%93N_DE_FIRMA_DIGITAL_EN_UNA_PLATAFORMA_DE_COMERCIO_ELECTR%C3%93NICO.pdf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71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bibliográficas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u="sng" dirty="0" err="1"/>
              <a:t>Paper</a:t>
            </a:r>
            <a:r>
              <a:rPr lang="es-PE" dirty="0"/>
              <a:t> </a:t>
            </a:r>
            <a:endParaRPr lang="es-ES" dirty="0"/>
          </a:p>
          <a:p>
            <a:pPr lvl="0"/>
            <a:r>
              <a:rPr lang="es-PE" dirty="0"/>
              <a:t>[13] Leonardo Rojas </a:t>
            </a:r>
            <a:r>
              <a:rPr lang="es-PE" dirty="0" err="1"/>
              <a:t>Mezarina</a:t>
            </a:r>
            <a:r>
              <a:rPr lang="es-PE" dirty="0"/>
              <a:t> - Médico especialista en Administración de Salud - FIRMA  DIGITAL EN EL INSTITUTO NACIONAL DE SALUD</a:t>
            </a:r>
            <a:endParaRPr lang="es-ES" dirty="0"/>
          </a:p>
          <a:p>
            <a:pPr lvl="0"/>
            <a:r>
              <a:rPr lang="es-PE" dirty="0"/>
              <a:t>[14] SISTEMA INTEGRADO DE TRAMITE DOCUMENTARIO  SITD – RENIEC – Postulación al premio proyectos 2012.</a:t>
            </a:r>
            <a:endParaRPr lang="es-ES" dirty="0"/>
          </a:p>
          <a:p>
            <a:pPr lvl="0"/>
            <a:r>
              <a:rPr lang="es-PE" dirty="0"/>
              <a:t>[15] ITIL V3 ¿POR DONDE EMPEZAR? – NOLBERTO FIGUEROLA - </a:t>
            </a:r>
            <a:r>
              <a:rPr lang="es-PE" u="sng" dirty="0">
                <a:hlinkClick r:id="rId2"/>
              </a:rPr>
              <a:t>https://articulosit.files.wordpress.com/2012/07/itil-v33.pdf</a:t>
            </a:r>
            <a:endParaRPr lang="es-ES" dirty="0"/>
          </a:p>
          <a:p>
            <a:pPr lvl="0"/>
            <a:r>
              <a:rPr lang="es-PE" dirty="0"/>
              <a:t>[16] Gestión de Proveedores, Introducción En La Metodología ITIL En 	Las Cadenas      de Abastecimiento -  Luz </a:t>
            </a:r>
            <a:r>
              <a:rPr lang="es-PE" dirty="0" err="1"/>
              <a:t>Angela</a:t>
            </a:r>
            <a:r>
              <a:rPr lang="es-PE" dirty="0"/>
              <a:t> Martin </a:t>
            </a:r>
            <a:r>
              <a:rPr lang="es-PE" dirty="0" err="1"/>
              <a:t>Rodriguez</a:t>
            </a:r>
            <a:r>
              <a:rPr lang="es-PE" dirty="0"/>
              <a:t> –  Universidad Militar Nueva Granda - PRE GRADO – 2014 </a:t>
            </a:r>
            <a:r>
              <a:rPr lang="es-PE" u="sng" dirty="0">
                <a:hlinkClick r:id="rId3"/>
              </a:rPr>
              <a:t>http://repository.unimilitar.edu.co/bitstream/10654/13353/1/PROVIDERS%20MANAGEMENT.%20AN%20INTRODUCTION%20TO%20SUPPLY%20CHAIN%20MANAGEMENT%20METHODOLOGY%20ACCORDING%20TO%20THE%20ITIL%20FRAMEWORK.pdf</a:t>
            </a:r>
            <a:endParaRPr lang="es-ES" dirty="0"/>
          </a:p>
          <a:p>
            <a:pPr lvl="0"/>
            <a:r>
              <a:rPr lang="es-PE" dirty="0"/>
              <a:t>[17] Modelo para la Gestión de proveedores utilizando AHP difuso - </a:t>
            </a:r>
            <a:r>
              <a:rPr lang="es-PE" dirty="0" err="1"/>
              <a:t>Maria</a:t>
            </a:r>
            <a:r>
              <a:rPr lang="es-PE" dirty="0"/>
              <a:t> Fernanda Herrera Umaña - Universidad ICESI – Posgrado – 2006. </a:t>
            </a:r>
            <a:r>
              <a:rPr lang="es-PE" u="sng" dirty="0">
                <a:hlinkClick r:id="rId4"/>
              </a:rPr>
              <a:t>http://www.scielo.org.co/pdf/eg/v22n99/v22n99a03.pdf</a:t>
            </a:r>
            <a:endParaRPr lang="es-ES" dirty="0"/>
          </a:p>
          <a:p>
            <a:pPr lvl="0"/>
            <a:r>
              <a:rPr lang="es-PE" dirty="0"/>
              <a:t>[18] Selección de Proveedores: una Aproximación al estado de arte – William Ariel </a:t>
            </a:r>
            <a:r>
              <a:rPr lang="es-PE" dirty="0" err="1"/>
              <a:t>Sarache</a:t>
            </a:r>
            <a:r>
              <a:rPr lang="es-PE" dirty="0"/>
              <a:t> Castro – Cuadernos De Administración  - </a:t>
            </a:r>
            <a:r>
              <a:rPr lang="es-PE" u="sng" dirty="0">
                <a:hlinkClick r:id="rId5"/>
              </a:rPr>
              <a:t>http://revistas.javeriana.edu.co/index.php/cuadernos_admon/article/view/3868</a:t>
            </a:r>
            <a:endParaRPr lang="es-ES" dirty="0"/>
          </a:p>
          <a:p>
            <a:pPr lvl="0"/>
            <a:r>
              <a:rPr lang="es-PE" dirty="0"/>
              <a:t>[19 ] PROPUESTA DE IMPLEMENTACION DE GESTION DE SERVICIOS DE TI EN UNA EMPRESA FARINACEA -  </a:t>
            </a:r>
            <a:r>
              <a:rPr lang="es-PE" u="sng" dirty="0">
                <a:hlinkClick r:id="rId6"/>
              </a:rPr>
              <a:t>http://revistas.upc.edu.pe/index.php/sinergia/article/view/213</a:t>
            </a:r>
            <a:endParaRPr lang="es-ES" dirty="0"/>
          </a:p>
          <a:p>
            <a:pPr lvl="0"/>
            <a:r>
              <a:rPr lang="es-PE" dirty="0"/>
              <a:t>[20] Umaña, M.F.H &amp; Gómez, J.C.O. (2006). Modelo para la gestión de proveedores utilizando AHP difuso. Estudios gerenciales, (99), 69-88.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1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72588"/>
          </a:xfrm>
        </p:spPr>
        <p:txBody>
          <a:bodyPr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sz="2000" dirty="0" smtClean="0"/>
              <a:t>IMPLEMENTACIÓN  DEL PROCESO DE GESTION DE PROVEEDORES BASADO EN EL MARCO METODOLOGICO ITIL V3 PARA </a:t>
            </a:r>
            <a:r>
              <a:rPr lang="es-ES" sz="2000" dirty="0"/>
              <a:t>EL </a:t>
            </a:r>
            <a:r>
              <a:rPr lang="es-ES" sz="2000" dirty="0" smtClean="0"/>
              <a:t>USO DE LA FIRMA </a:t>
            </a:r>
            <a:r>
              <a:rPr lang="es-ES" sz="2000" dirty="0"/>
              <a:t>DIGITAL EN SEGURO INTEGRAL DE </a:t>
            </a:r>
            <a:r>
              <a:rPr lang="es-ES" sz="2000" dirty="0" smtClean="0"/>
              <a:t>SALUD.</a:t>
            </a:r>
          </a:p>
          <a:p>
            <a:pPr algn="ctr"/>
            <a:endParaRPr lang="es-ES" sz="2000" dirty="0"/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908720"/>
            <a:ext cx="1790700" cy="2133600"/>
          </a:xfrm>
          <a:prstGeom prst="rect">
            <a:avLst/>
          </a:prstGeom>
        </p:spPr>
      </p:pic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1907704" y="5589240"/>
            <a:ext cx="6040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3600" b="1" i="1" dirty="0">
                <a:solidFill>
                  <a:schemeClr val="bg1"/>
                </a:solidFill>
                <a:latin typeface="Bookman Old Style" pitchFamily="18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9634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272588"/>
          </a:xfrm>
        </p:spPr>
        <p:txBody>
          <a:bodyPr/>
          <a:lstStyle/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r>
              <a:rPr lang="es-ES" sz="2000" dirty="0" smtClean="0"/>
              <a:t>IMPLEMENTACIÓN  DEL PROCESO DE GESTION DE PROVEEDORES BASADO EN EL MARCO METODOLOGICO ITIL V3 PARA </a:t>
            </a:r>
            <a:r>
              <a:rPr lang="es-ES" sz="2000" dirty="0"/>
              <a:t>EL </a:t>
            </a:r>
            <a:r>
              <a:rPr lang="es-ES" sz="2000" dirty="0" smtClean="0"/>
              <a:t>USO DE LA FIRMA </a:t>
            </a:r>
            <a:r>
              <a:rPr lang="es-ES" sz="2000" dirty="0"/>
              <a:t>DIGITAL EN SEGURO INTEGRAL DE </a:t>
            </a:r>
            <a:r>
              <a:rPr lang="es-ES" sz="2000" dirty="0" smtClean="0"/>
              <a:t>SALUD.</a:t>
            </a:r>
          </a:p>
          <a:p>
            <a:pPr algn="ctr"/>
            <a:endParaRPr lang="es-ES" sz="2000" dirty="0"/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908720"/>
            <a:ext cx="179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Antecedentes del problema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Planteamiento del Problema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Definición / formulación del Problema 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Justificación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Objetivos</a:t>
            </a:r>
          </a:p>
          <a:p>
            <a:pPr lvl="2"/>
            <a:r>
              <a:rPr lang="es-ES" dirty="0">
                <a:latin typeface="Arial" pitchFamily="34" charset="0"/>
                <a:cs typeface="Arial" pitchFamily="34" charset="0"/>
              </a:rPr>
              <a:t>Objetivo general</a:t>
            </a:r>
          </a:p>
          <a:p>
            <a:pPr lvl="2"/>
            <a:r>
              <a:rPr lang="es-ES" dirty="0">
                <a:latin typeface="Arial" pitchFamily="34" charset="0"/>
                <a:cs typeface="Arial" pitchFamily="34" charset="0"/>
              </a:rPr>
              <a:t>Objetivos específicos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Alcances y limitaciones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Referencias bibliográficas 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Cronograma de trabajo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7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4536504"/>
          </a:xfrm>
        </p:spPr>
        <p:txBody>
          <a:bodyPr/>
          <a:lstStyle/>
          <a:p>
            <a:pPr algn="just"/>
            <a:r>
              <a:rPr lang="es-ES" b="0" dirty="0" smtClean="0"/>
              <a:t>   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   La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tecnología disponible en nuestro siglo permite que una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persona cualquiera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pueda comunicarse con otra persona al otro lado del mundo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en milésimas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de segundo y con mucha eficiencia. Sin embargo, toda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esta tecnología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no siempre es utilizada en su totalidad. La falta de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modernidad hace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pensar que es normal perder el tiempo haciendo trámites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manuales consumiendo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valiosos recursos y provocando atrasos innecesarios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dentro de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las instituciones y para con los ciudadanos, siendo ambos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afectados por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la demora y costos que implica la gestión documentaria manual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dirty="0"/>
          </a:p>
        </p:txBody>
      </p:sp>
      <p:pic>
        <p:nvPicPr>
          <p:cNvPr id="4" name="Picture 5" descr="Resultado de imagen para evolucion de tecnolog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04356"/>
            <a:ext cx="4550063" cy="34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b="0" dirty="0">
                <a:latin typeface="Arial" pitchFamily="34" charset="0"/>
                <a:cs typeface="Arial" pitchFamily="34" charset="0"/>
              </a:rPr>
              <a:t>	Las empresas a lo largo del ejercicio de su actividad económica, realizarán adquisiciones de bienes y necesitará la prestación de diversos servicios como parte de la cadena de suministro, es decir, tendrá proveedores.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PE" b="0" dirty="0">
                <a:latin typeface="Arial" pitchFamily="34" charset="0"/>
                <a:cs typeface="Arial" pitchFamily="34" charset="0"/>
              </a:rPr>
              <a:t>	Para asegurar la calidad de un servicio entregado o prestado por un proveedor, se tiene que contar  un proceso que  facilite al área de logística  la selección de proveedores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[1-Fundamento de ITIL v3-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Jan</a:t>
            </a:r>
            <a:r>
              <a:rPr lang="es-ES" dirty="0">
                <a:latin typeface="Arial" pitchFamily="34" charset="0"/>
                <a:cs typeface="Arial" pitchFamily="34" charset="0"/>
              </a:rPr>
              <a:t> Van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Bom</a:t>
            </a:r>
            <a:r>
              <a:rPr lang="es-ES" dirty="0">
                <a:latin typeface="Arial" pitchFamily="34" charset="0"/>
                <a:cs typeface="Arial" pitchFamily="34" charset="0"/>
              </a:rPr>
              <a:t>].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549738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3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80728"/>
            <a:ext cx="8424936" cy="4536504"/>
          </a:xfrm>
        </p:spPr>
        <p:txBody>
          <a:bodyPr/>
          <a:lstStyle/>
          <a:p>
            <a:r>
              <a:rPr lang="es-ES" b="0" dirty="0" smtClean="0">
                <a:latin typeface="Arial" pitchFamily="34" charset="0"/>
                <a:cs typeface="Arial" pitchFamily="34" charset="0"/>
              </a:rPr>
              <a:t>	En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el Perú se ha dictado la Ley de Firmas y Certificados Digitales (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Ley 27269) año 2000,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la cual regula la utilización de la firma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digital,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otorgándole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la misma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validez y eficacia jurídica que el uso de una firma manuscrita u 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otra análoga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que conlleve manifestación de voluntad</a:t>
            </a:r>
            <a:r>
              <a:rPr lang="es-ES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ES" b="0" dirty="0">
                <a:latin typeface="Arial" pitchFamily="34" charset="0"/>
                <a:cs typeface="Arial" pitchFamily="34" charset="0"/>
              </a:rPr>
              <a:t>	El Reglamento de Firmas y Certificados Digitales, aprobado por el Decreto Supremo Nº 019-2002-JUS, designó al </a:t>
            </a:r>
            <a:r>
              <a:rPr lang="es-ES" dirty="0">
                <a:latin typeface="Arial" pitchFamily="34" charset="0"/>
                <a:cs typeface="Arial" pitchFamily="34" charset="0"/>
              </a:rPr>
              <a:t>INDECOP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I como la Autoridad Administrativa Competente de la Infraestructura Oficial de Firma Digital. Esta condición fue ratificada por el Reglamento que reemplazó a aquel, aprobado por el Decreto Supremo Nº 004-2007-PCM publicado el 14 de enero de 2007 en el diario oficial El Peruano, así como por el Reglamento vigente, sancionado por el Decreto Supremo Nº 052-2008-PCM, publicado el 19 de julio de 2008.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08896"/>
            <a:ext cx="3993912" cy="250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00628"/>
            <a:ext cx="8352928" cy="3912548"/>
          </a:xfrm>
        </p:spPr>
        <p:txBody>
          <a:bodyPr>
            <a:normAutofit/>
          </a:bodyPr>
          <a:lstStyle/>
          <a:p>
            <a:r>
              <a:rPr lang="es-PE" sz="1700" b="0" dirty="0">
                <a:latin typeface="Arial" pitchFamily="34" charset="0"/>
                <a:cs typeface="Arial" pitchFamily="34" charset="0"/>
              </a:rPr>
              <a:t>	</a:t>
            </a:r>
            <a:r>
              <a:rPr lang="es-PE" b="0" dirty="0">
                <a:latin typeface="Arial" pitchFamily="34" charset="0"/>
                <a:cs typeface="Arial" pitchFamily="34" charset="0"/>
              </a:rPr>
              <a:t>Actualmente se aprobó medidas para el fortalecimiento de la Infraestructura Oficial de Firma Electrónica y la implementación progresiva de la firma digital en el Sector Público y Privado 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[7] Decreto Supremo Nº 026-2016-PCM; </a:t>
            </a:r>
            <a:r>
              <a:rPr lang="es-PE" b="0" dirty="0">
                <a:latin typeface="Arial" pitchFamily="34" charset="0"/>
                <a:cs typeface="Arial" pitchFamily="34" charset="0"/>
              </a:rPr>
              <a:t>La presente norma tiene por objeto aprobar las medidas para el fortalecimiento de la Infraestructura Oficial de Firma Electrónica - IOFE y la implementación progresiva de la firma digital en el sector público y privado.</a:t>
            </a:r>
            <a:endParaRPr lang="es-ES" b="0" dirty="0">
              <a:latin typeface="Arial" pitchFamily="34" charset="0"/>
              <a:cs typeface="Arial" pitchFamily="34" charset="0"/>
            </a:endParaRPr>
          </a:p>
          <a:p>
            <a:r>
              <a:rPr lang="es-PE" b="0" dirty="0">
                <a:latin typeface="Arial" pitchFamily="34" charset="0"/>
                <a:cs typeface="Arial" pitchFamily="34" charset="0"/>
              </a:rPr>
              <a:t>	De igual manera desde mayo del año 2014, la Presidencia del Consejo de Ministros – PCM a través de la Oficina Nacional de Gobierno Electrónico e Informática – ONGEI, con el apoyo de RENIEC y otras instituciones del Sistema Nacional de Informática trata de impulsar la iniciativa del “Cero Papel” y el despliegue de los Certificado Digitales, para lo cual promueve la implementación de Sistemas de Trámite Documentario, que puedan utilizar la tecnología de Firma Digital. El proyecto “Cero Papel”, [</a:t>
            </a:r>
            <a:r>
              <a:rPr lang="es-ES" b="0" dirty="0">
                <a:latin typeface="Arial" pitchFamily="34" charset="0"/>
                <a:cs typeface="Arial" pitchFamily="34" charset="0"/>
              </a:rPr>
              <a:t>8- Proyecto Cero Papel].</a:t>
            </a:r>
          </a:p>
          <a:p>
            <a:pPr hangingPunct="0"/>
            <a:endParaRPr lang="es-ES" b="0" dirty="0"/>
          </a:p>
          <a:p>
            <a:pPr hangingPunct="0"/>
            <a:endParaRPr lang="es-ES" b="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124744"/>
            <a:ext cx="7746627" cy="432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948"/>
            <a:ext cx="4248472" cy="293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680"/>
            <a:ext cx="4392488" cy="298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9722</TotalTime>
  <Words>923</Words>
  <Application>Microsoft Office PowerPoint</Application>
  <PresentationFormat>Presentación en pantalla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Ángulos</vt:lpstr>
      <vt:lpstr>Presentación de PowerPoint</vt:lpstr>
      <vt:lpstr>Presentación de PowerPoint</vt:lpstr>
      <vt:lpstr>índice</vt:lpstr>
      <vt:lpstr>introducción</vt:lpstr>
      <vt:lpstr>ANTECEDENTES </vt:lpstr>
      <vt:lpstr>ANTECEDENTES </vt:lpstr>
      <vt:lpstr>ANTECEDENTES </vt:lpstr>
      <vt:lpstr>problema</vt:lpstr>
      <vt:lpstr>problema</vt:lpstr>
      <vt:lpstr>Formulación del problema </vt:lpstr>
      <vt:lpstr>Justificación </vt:lpstr>
      <vt:lpstr>Justificación </vt:lpstr>
      <vt:lpstr>Objetivo general </vt:lpstr>
      <vt:lpstr>Objetivos específicos</vt:lpstr>
      <vt:lpstr>ALCANCE</vt:lpstr>
      <vt:lpstr>Referencias bibliográficas</vt:lpstr>
      <vt:lpstr>Referencias bibliográficas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24</cp:revision>
  <dcterms:created xsi:type="dcterms:W3CDTF">2016-05-20T21:16:36Z</dcterms:created>
  <dcterms:modified xsi:type="dcterms:W3CDTF">2016-10-12T12:06:54Z</dcterms:modified>
</cp:coreProperties>
</file>