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94" autoAdjust="0"/>
    <p:restoredTop sz="94662" autoAdjust="0"/>
  </p:normalViewPr>
  <p:slideViewPr>
    <p:cSldViewPr>
      <p:cViewPr>
        <p:scale>
          <a:sx n="80" d="100"/>
          <a:sy n="80" d="100"/>
        </p:scale>
        <p:origin x="-131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5507985D-C605-4A63-BCE2-63FCF302FD7D}" type="datetimeFigureOut">
              <a:rPr lang="es-ES" smtClean="0"/>
              <a:t>05/09/2016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9E6BE8B-F04E-41A7-89CA-A88E6C7A5334}" type="slidenum">
              <a:rPr lang="es-ES" smtClean="0"/>
              <a:t>‹Nº›</a:t>
            </a:fld>
            <a:endParaRPr lang="es-ES"/>
          </a:p>
        </p:txBody>
      </p:sp>
    </p:spTree>
    <p:extLst>
      <p:ext uri="{BB962C8B-B14F-4D97-AF65-F5344CB8AC3E}">
        <p14:creationId xmlns:p14="http://schemas.microsoft.com/office/powerpoint/2010/main" val="2627762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507985D-C605-4A63-BCE2-63FCF302FD7D}" type="datetimeFigureOut">
              <a:rPr lang="es-ES" smtClean="0"/>
              <a:t>05/09/2016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9E6BE8B-F04E-41A7-89CA-A88E6C7A5334}" type="slidenum">
              <a:rPr lang="es-ES" smtClean="0"/>
              <a:t>‹Nº›</a:t>
            </a:fld>
            <a:endParaRPr lang="es-ES"/>
          </a:p>
        </p:txBody>
      </p:sp>
    </p:spTree>
    <p:extLst>
      <p:ext uri="{BB962C8B-B14F-4D97-AF65-F5344CB8AC3E}">
        <p14:creationId xmlns:p14="http://schemas.microsoft.com/office/powerpoint/2010/main" val="3590939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507985D-C605-4A63-BCE2-63FCF302FD7D}" type="datetimeFigureOut">
              <a:rPr lang="es-ES" smtClean="0"/>
              <a:t>05/09/2016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9E6BE8B-F04E-41A7-89CA-A88E6C7A5334}" type="slidenum">
              <a:rPr lang="es-ES" smtClean="0"/>
              <a:t>‹Nº›</a:t>
            </a:fld>
            <a:endParaRPr lang="es-ES"/>
          </a:p>
        </p:txBody>
      </p:sp>
    </p:spTree>
    <p:extLst>
      <p:ext uri="{BB962C8B-B14F-4D97-AF65-F5344CB8AC3E}">
        <p14:creationId xmlns:p14="http://schemas.microsoft.com/office/powerpoint/2010/main" val="1315166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507985D-C605-4A63-BCE2-63FCF302FD7D}" type="datetimeFigureOut">
              <a:rPr lang="es-ES" smtClean="0"/>
              <a:t>05/09/2016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9E6BE8B-F04E-41A7-89CA-A88E6C7A5334}" type="slidenum">
              <a:rPr lang="es-ES" smtClean="0"/>
              <a:t>‹Nº›</a:t>
            </a:fld>
            <a:endParaRPr lang="es-ES"/>
          </a:p>
        </p:txBody>
      </p:sp>
    </p:spTree>
    <p:extLst>
      <p:ext uri="{BB962C8B-B14F-4D97-AF65-F5344CB8AC3E}">
        <p14:creationId xmlns:p14="http://schemas.microsoft.com/office/powerpoint/2010/main" val="4076465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5507985D-C605-4A63-BCE2-63FCF302FD7D}" type="datetimeFigureOut">
              <a:rPr lang="es-ES" smtClean="0"/>
              <a:t>05/09/2016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89E6BE8B-F04E-41A7-89CA-A88E6C7A5334}" type="slidenum">
              <a:rPr lang="es-ES" smtClean="0"/>
              <a:t>‹Nº›</a:t>
            </a:fld>
            <a:endParaRPr lang="es-ES"/>
          </a:p>
        </p:txBody>
      </p:sp>
    </p:spTree>
    <p:extLst>
      <p:ext uri="{BB962C8B-B14F-4D97-AF65-F5344CB8AC3E}">
        <p14:creationId xmlns:p14="http://schemas.microsoft.com/office/powerpoint/2010/main" val="875979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5507985D-C605-4A63-BCE2-63FCF302FD7D}" type="datetimeFigureOut">
              <a:rPr lang="es-ES" smtClean="0"/>
              <a:t>05/09/2016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9E6BE8B-F04E-41A7-89CA-A88E6C7A5334}" type="slidenum">
              <a:rPr lang="es-ES" smtClean="0"/>
              <a:t>‹Nº›</a:t>
            </a:fld>
            <a:endParaRPr lang="es-ES"/>
          </a:p>
        </p:txBody>
      </p:sp>
    </p:spTree>
    <p:extLst>
      <p:ext uri="{BB962C8B-B14F-4D97-AF65-F5344CB8AC3E}">
        <p14:creationId xmlns:p14="http://schemas.microsoft.com/office/powerpoint/2010/main" val="1936437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5507985D-C605-4A63-BCE2-63FCF302FD7D}" type="datetimeFigureOut">
              <a:rPr lang="es-ES" smtClean="0"/>
              <a:t>05/09/2016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89E6BE8B-F04E-41A7-89CA-A88E6C7A5334}" type="slidenum">
              <a:rPr lang="es-ES" smtClean="0"/>
              <a:t>‹Nº›</a:t>
            </a:fld>
            <a:endParaRPr lang="es-ES"/>
          </a:p>
        </p:txBody>
      </p:sp>
    </p:spTree>
    <p:extLst>
      <p:ext uri="{BB962C8B-B14F-4D97-AF65-F5344CB8AC3E}">
        <p14:creationId xmlns:p14="http://schemas.microsoft.com/office/powerpoint/2010/main" val="640948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5507985D-C605-4A63-BCE2-63FCF302FD7D}" type="datetimeFigureOut">
              <a:rPr lang="es-ES" smtClean="0"/>
              <a:t>05/09/2016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89E6BE8B-F04E-41A7-89CA-A88E6C7A5334}" type="slidenum">
              <a:rPr lang="es-ES" smtClean="0"/>
              <a:t>‹Nº›</a:t>
            </a:fld>
            <a:endParaRPr lang="es-ES"/>
          </a:p>
        </p:txBody>
      </p:sp>
    </p:spTree>
    <p:extLst>
      <p:ext uri="{BB962C8B-B14F-4D97-AF65-F5344CB8AC3E}">
        <p14:creationId xmlns:p14="http://schemas.microsoft.com/office/powerpoint/2010/main" val="50607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507985D-C605-4A63-BCE2-63FCF302FD7D}" type="datetimeFigureOut">
              <a:rPr lang="es-ES" smtClean="0"/>
              <a:t>05/09/2016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89E6BE8B-F04E-41A7-89CA-A88E6C7A5334}" type="slidenum">
              <a:rPr lang="es-ES" smtClean="0"/>
              <a:t>‹Nº›</a:t>
            </a:fld>
            <a:endParaRPr lang="es-ES"/>
          </a:p>
        </p:txBody>
      </p:sp>
    </p:spTree>
    <p:extLst>
      <p:ext uri="{BB962C8B-B14F-4D97-AF65-F5344CB8AC3E}">
        <p14:creationId xmlns:p14="http://schemas.microsoft.com/office/powerpoint/2010/main" val="2819155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507985D-C605-4A63-BCE2-63FCF302FD7D}" type="datetimeFigureOut">
              <a:rPr lang="es-ES" smtClean="0"/>
              <a:t>05/09/2016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9E6BE8B-F04E-41A7-89CA-A88E6C7A5334}" type="slidenum">
              <a:rPr lang="es-ES" smtClean="0"/>
              <a:t>‹Nº›</a:t>
            </a:fld>
            <a:endParaRPr lang="es-ES"/>
          </a:p>
        </p:txBody>
      </p:sp>
    </p:spTree>
    <p:extLst>
      <p:ext uri="{BB962C8B-B14F-4D97-AF65-F5344CB8AC3E}">
        <p14:creationId xmlns:p14="http://schemas.microsoft.com/office/powerpoint/2010/main" val="1866616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507985D-C605-4A63-BCE2-63FCF302FD7D}" type="datetimeFigureOut">
              <a:rPr lang="es-ES" smtClean="0"/>
              <a:t>05/09/2016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89E6BE8B-F04E-41A7-89CA-A88E6C7A5334}" type="slidenum">
              <a:rPr lang="es-ES" smtClean="0"/>
              <a:t>‹Nº›</a:t>
            </a:fld>
            <a:endParaRPr lang="es-ES"/>
          </a:p>
        </p:txBody>
      </p:sp>
    </p:spTree>
    <p:extLst>
      <p:ext uri="{BB962C8B-B14F-4D97-AF65-F5344CB8AC3E}">
        <p14:creationId xmlns:p14="http://schemas.microsoft.com/office/powerpoint/2010/main" val="2702210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7985D-C605-4A63-BCE2-63FCF302FD7D}" type="datetimeFigureOut">
              <a:rPr lang="es-ES" smtClean="0"/>
              <a:t>05/09/2016</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6BE8B-F04E-41A7-89CA-A88E6C7A5334}" type="slidenum">
              <a:rPr lang="es-ES" smtClean="0"/>
              <a:t>‹Nº›</a:t>
            </a:fld>
            <a:endParaRPr lang="es-ES"/>
          </a:p>
        </p:txBody>
      </p:sp>
    </p:spTree>
    <p:extLst>
      <p:ext uri="{BB962C8B-B14F-4D97-AF65-F5344CB8AC3E}">
        <p14:creationId xmlns:p14="http://schemas.microsoft.com/office/powerpoint/2010/main" val="141370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rot="20858932">
            <a:off x="722313" y="908721"/>
            <a:ext cx="7772400" cy="2016224"/>
          </a:xfrm>
        </p:spPr>
        <p:txBody>
          <a:bodyPr>
            <a:normAutofit fontScale="90000"/>
          </a:bodyPr>
          <a:lstStyle/>
          <a:p>
            <a:r>
              <a:rPr lang="es-ES" sz="6600" dirty="0" smtClean="0">
                <a:latin typeface="Arial" pitchFamily="34" charset="0"/>
                <a:cs typeface="Arial" pitchFamily="34" charset="0"/>
              </a:rPr>
              <a:t>PICTIONAY ENGLISH</a:t>
            </a:r>
            <a:r>
              <a:rPr lang="es-ES" dirty="0" smtClean="0"/>
              <a:t/>
            </a:r>
            <a:br>
              <a:rPr lang="es-ES" dirty="0" smtClean="0"/>
            </a:br>
            <a:endParaRPr lang="es-ES" dirty="0"/>
          </a:p>
        </p:txBody>
      </p:sp>
      <p:sp>
        <p:nvSpPr>
          <p:cNvPr id="3" name="2 Marcador de texto"/>
          <p:cNvSpPr>
            <a:spLocks noGrp="1"/>
          </p:cNvSpPr>
          <p:nvPr>
            <p:ph type="body" idx="1"/>
          </p:nvPr>
        </p:nvSpPr>
        <p:spPr/>
        <p:txBody>
          <a:bodyPr/>
          <a:lstStyle/>
          <a:p>
            <a:pPr lvl="3"/>
            <a:r>
              <a:rPr lang="es-CO" dirty="0">
                <a:solidFill>
                  <a:srgbClr val="990000"/>
                </a:solidFill>
              </a:rPr>
              <a:t>Apprentice</a:t>
            </a:r>
            <a:r>
              <a:rPr lang="es-CO" dirty="0">
                <a:solidFill>
                  <a:schemeClr val="tx1"/>
                </a:solidFill>
              </a:rPr>
              <a:t> </a:t>
            </a:r>
            <a:r>
              <a:rPr lang="es-CO" dirty="0" smtClean="0">
                <a:solidFill>
                  <a:schemeClr val="tx1"/>
                </a:solidFill>
              </a:rPr>
              <a:t>:  ROINER ESTIBER GOMEZ PANESSO  </a:t>
            </a:r>
            <a:endParaRPr lang="es-CO" dirty="0">
              <a:solidFill>
                <a:schemeClr val="tx1"/>
              </a:solidFill>
            </a:endParaRPr>
          </a:p>
          <a:p>
            <a:pPr lvl="3"/>
            <a:r>
              <a:rPr lang="es-CO" dirty="0">
                <a:solidFill>
                  <a:schemeClr val="tx1"/>
                </a:solidFill>
              </a:rPr>
              <a:t>FICHA </a:t>
            </a:r>
            <a:r>
              <a:rPr lang="es-CO" dirty="0" smtClean="0">
                <a:solidFill>
                  <a:schemeClr val="tx1"/>
                </a:solidFill>
              </a:rPr>
              <a:t>1193362-G2</a:t>
            </a:r>
            <a:endParaRPr lang="es-CO" dirty="0">
              <a:solidFill>
                <a:schemeClr val="tx1"/>
              </a:solidFill>
            </a:endParaRPr>
          </a:p>
          <a:p>
            <a:pPr lvl="3"/>
            <a:r>
              <a:rPr lang="es-CO" dirty="0" smtClean="0">
                <a:solidFill>
                  <a:schemeClr val="tx1"/>
                </a:solidFill>
              </a:rPr>
              <a:t>ADSI-FDS</a:t>
            </a:r>
            <a:endParaRPr lang="es-CO" dirty="0">
              <a:solidFill>
                <a:schemeClr val="tx1"/>
              </a:solidFill>
            </a:endParaRPr>
          </a:p>
        </p:txBody>
      </p:sp>
    </p:spTree>
    <p:extLst>
      <p:ext uri="{BB962C8B-B14F-4D97-AF65-F5344CB8AC3E}">
        <p14:creationId xmlns:p14="http://schemas.microsoft.com/office/powerpoint/2010/main" val="2724917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4400" dirty="0" smtClean="0">
                <a:latin typeface="Arial" pitchFamily="34" charset="0"/>
                <a:cs typeface="Arial" pitchFamily="34" charset="0"/>
              </a:rPr>
              <a:t>FREEBDS</a:t>
            </a:r>
            <a:endParaRPr lang="es-ES" sz="4400" dirty="0">
              <a:latin typeface="Arial" pitchFamily="34" charset="0"/>
              <a:cs typeface="Arial" pitchFamily="34" charset="0"/>
            </a:endParaRPr>
          </a:p>
        </p:txBody>
      </p:sp>
      <p:sp>
        <p:nvSpPr>
          <p:cNvPr id="4" name="3 Marcador de texto"/>
          <p:cNvSpPr>
            <a:spLocks noGrp="1"/>
          </p:cNvSpPr>
          <p:nvPr>
            <p:ph type="body" sz="half" idx="2"/>
          </p:nvPr>
        </p:nvSpPr>
        <p:spPr/>
        <p:txBody>
          <a:bodyPr/>
          <a:lstStyle/>
          <a:p>
            <a:pPr algn="just"/>
            <a:r>
              <a:rPr lang="en-US" sz="2800" dirty="0"/>
              <a:t> </a:t>
            </a:r>
            <a:r>
              <a:rPr lang="en-US" sz="2800" dirty="0" smtClean="0"/>
              <a:t>It </a:t>
            </a:r>
            <a:r>
              <a:rPr lang="en-US" sz="2800" dirty="0"/>
              <a:t>is an advanced operating system for x86 compatible architectures amd64 compatible FreeBSD is derived from BSD</a:t>
            </a:r>
            <a:endParaRPr lang="es-ES" sz="2800" dirty="0"/>
          </a:p>
          <a:p>
            <a:endParaRPr lang="es-ES" dirty="0"/>
          </a:p>
        </p:txBody>
      </p:sp>
      <p:pic>
        <p:nvPicPr>
          <p:cNvPr id="5" name="0 Imagen"/>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75050" y="1484785"/>
            <a:ext cx="5111750" cy="38164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42460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z="3600" dirty="0"/>
              <a:t>BLACK BERRY.</a:t>
            </a:r>
            <a:r>
              <a:rPr lang="es-ES" dirty="0"/>
              <a:t/>
            </a:r>
            <a:br>
              <a:rPr lang="es-ES" dirty="0"/>
            </a:br>
            <a:endParaRPr lang="es-ES" dirty="0"/>
          </a:p>
        </p:txBody>
      </p:sp>
      <p:sp>
        <p:nvSpPr>
          <p:cNvPr id="4" name="3 Marcador de texto"/>
          <p:cNvSpPr>
            <a:spLocks noGrp="1"/>
          </p:cNvSpPr>
          <p:nvPr>
            <p:ph type="body" sz="half" idx="2"/>
          </p:nvPr>
        </p:nvSpPr>
        <p:spPr/>
        <p:txBody>
          <a:bodyPr/>
          <a:lstStyle/>
          <a:p>
            <a:pPr algn="just"/>
            <a:r>
              <a:rPr lang="en-US" sz="2000" dirty="0"/>
              <a:t>It is a brand of smart phones developed by the Canadian company </a:t>
            </a:r>
            <a:r>
              <a:rPr lang="en-US" sz="2000" dirty="0" smtClean="0"/>
              <a:t>BlackBerry, which integrates mobile </a:t>
            </a:r>
            <a:r>
              <a:rPr lang="en-US" sz="2000" dirty="0"/>
              <a:t>email service since 1999; but it includes typical smartphone applications: address book, address book, calendar, task list, notepad, and browser.</a:t>
            </a:r>
            <a:endParaRPr lang="es-ES" sz="2000" dirty="0"/>
          </a:p>
          <a:p>
            <a:endParaRPr lang="es-ES" dirty="0"/>
          </a:p>
        </p:txBody>
      </p:sp>
      <p:pic>
        <p:nvPicPr>
          <p:cNvPr id="5"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75050" y="1282700"/>
            <a:ext cx="5111750" cy="38338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74715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DISCO DURO (hard disk)</a:t>
            </a:r>
            <a:r>
              <a:rPr lang="es-ES" dirty="0"/>
              <a:t/>
            </a:r>
            <a:br>
              <a:rPr lang="es-ES" dirty="0"/>
            </a:br>
            <a:endParaRPr lang="es-ES" dirty="0"/>
          </a:p>
        </p:txBody>
      </p:sp>
      <p:sp>
        <p:nvSpPr>
          <p:cNvPr id="4" name="3 Marcador de texto"/>
          <p:cNvSpPr>
            <a:spLocks noGrp="1"/>
          </p:cNvSpPr>
          <p:nvPr>
            <p:ph type="body" sz="half" idx="2"/>
          </p:nvPr>
        </p:nvSpPr>
        <p:spPr/>
        <p:txBody>
          <a:bodyPr/>
          <a:lstStyle/>
          <a:p>
            <a:pPr algn="just"/>
            <a:r>
              <a:rPr lang="en-US" sz="1800" dirty="0"/>
              <a:t>The hard drive is the system devices which use PC memory to store all programs and files because it is the only one capable of storing data even if it is not powered by electric current. This is what differentiates it from other memories from your computer, such as RAM, which is used to run programs as these lose information in the event of power failure.</a:t>
            </a:r>
            <a:endParaRPr lang="es-ES" sz="1800" dirty="0"/>
          </a:p>
          <a:p>
            <a:endParaRPr lang="es-ES" dirty="0"/>
          </a:p>
        </p:txBody>
      </p:sp>
      <p:pic>
        <p:nvPicPr>
          <p:cNvPr id="5"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95936" y="1700808"/>
            <a:ext cx="4032447" cy="33843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68091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z="4400" dirty="0">
                <a:latin typeface="Arial" pitchFamily="34" charset="0"/>
                <a:cs typeface="Arial" pitchFamily="34" charset="0"/>
              </a:rPr>
              <a:t>XAMARIN</a:t>
            </a:r>
            <a:r>
              <a:rPr lang="es-ES" dirty="0"/>
              <a:t/>
            </a:r>
            <a:br>
              <a:rPr lang="es-ES" dirty="0"/>
            </a:br>
            <a:endParaRPr lang="es-ES" dirty="0"/>
          </a:p>
        </p:txBody>
      </p:sp>
      <p:sp>
        <p:nvSpPr>
          <p:cNvPr id="4" name="3 Marcador de texto"/>
          <p:cNvSpPr>
            <a:spLocks noGrp="1"/>
          </p:cNvSpPr>
          <p:nvPr>
            <p:ph type="body" sz="half" idx="2"/>
          </p:nvPr>
        </p:nvSpPr>
        <p:spPr/>
        <p:txBody>
          <a:bodyPr/>
          <a:lstStyle/>
          <a:p>
            <a:pPr algn="just"/>
            <a:r>
              <a:rPr lang="en-US" sz="2000" dirty="0"/>
              <a:t>Xamarin is a tool for developers of mobile applications, and the novelty of this tool is the ability for the developer to write your app in C # language and the same code is translated to run on iOS, Android and Windows Phone.</a:t>
            </a:r>
            <a:endParaRPr lang="es-ES" sz="2000" dirty="0"/>
          </a:p>
          <a:p>
            <a:endParaRPr lang="es-ES" dirty="0"/>
          </a:p>
        </p:txBody>
      </p:sp>
      <p:pic>
        <p:nvPicPr>
          <p:cNvPr id="5"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139952" y="1484785"/>
            <a:ext cx="4104456" cy="30243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49775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z="4800" dirty="0"/>
              <a:t>DROPBOX</a:t>
            </a:r>
            <a:r>
              <a:rPr lang="es-ES" dirty="0"/>
              <a:t/>
            </a:r>
            <a:br>
              <a:rPr lang="es-ES" dirty="0"/>
            </a:br>
            <a:endParaRPr lang="es-ES" dirty="0"/>
          </a:p>
        </p:txBody>
      </p:sp>
      <p:sp>
        <p:nvSpPr>
          <p:cNvPr id="4" name="3 Marcador de texto"/>
          <p:cNvSpPr>
            <a:spLocks noGrp="1"/>
          </p:cNvSpPr>
          <p:nvPr>
            <p:ph type="body" sz="half" idx="2"/>
          </p:nvPr>
        </p:nvSpPr>
        <p:spPr/>
        <p:txBody>
          <a:bodyPr/>
          <a:lstStyle/>
          <a:p>
            <a:pPr algn="just"/>
            <a:r>
              <a:rPr lang="en-US" sz="2000" dirty="0"/>
              <a:t>Dropbox is the UN Hosting Service multiplatform files in the cloud, operated by the company Dropbox. The service allows users to store and sync files online and between computers and share files and folders with other users and with Tablets and Phones.</a:t>
            </a:r>
            <a:endParaRPr lang="es-ES" sz="2000" dirty="0"/>
          </a:p>
          <a:p>
            <a:endParaRPr lang="es-ES" dirty="0"/>
          </a:p>
        </p:txBody>
      </p:sp>
      <p:pic>
        <p:nvPicPr>
          <p:cNvPr id="5"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139952" y="1628800"/>
            <a:ext cx="4248472" cy="30243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27615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sz="5400" dirty="0">
                <a:latin typeface="Arial" pitchFamily="34" charset="0"/>
                <a:cs typeface="Arial" pitchFamily="34" charset="0"/>
              </a:rPr>
              <a:t>WWW.</a:t>
            </a:r>
            <a:r>
              <a:rPr lang="es-ES" dirty="0"/>
              <a:t/>
            </a:r>
            <a:br>
              <a:rPr lang="es-ES" dirty="0"/>
            </a:br>
            <a:endParaRPr lang="es-ES" dirty="0"/>
          </a:p>
        </p:txBody>
      </p:sp>
      <p:sp>
        <p:nvSpPr>
          <p:cNvPr id="4" name="3 Marcador de texto"/>
          <p:cNvSpPr>
            <a:spLocks noGrp="1"/>
          </p:cNvSpPr>
          <p:nvPr>
            <p:ph type="body" sz="half" idx="2"/>
          </p:nvPr>
        </p:nvSpPr>
        <p:spPr/>
        <p:txBody>
          <a:bodyPr/>
          <a:lstStyle/>
          <a:p>
            <a:pPr algn="just"/>
            <a:r>
              <a:rPr lang="en-US" dirty="0"/>
              <a:t/>
            </a:r>
            <a:br>
              <a:rPr lang="en-US" dirty="0"/>
            </a:br>
            <a:r>
              <a:rPr lang="en-US" sz="2000" dirty="0"/>
              <a:t>Contraction of Expression World Wide Web, "Red global computer ', logical access and search System Information available in internet, Whose child information units web pages.</a:t>
            </a:r>
            <a:endParaRPr lang="es-ES" sz="2000" dirty="0"/>
          </a:p>
          <a:p>
            <a:endParaRPr lang="es-ES" dirty="0"/>
          </a:p>
        </p:txBody>
      </p:sp>
      <p:pic>
        <p:nvPicPr>
          <p:cNvPr id="5"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225925" y="1340768"/>
            <a:ext cx="3810000" cy="32685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36583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sz="6000" dirty="0">
                <a:latin typeface="Arial" pitchFamily="34" charset="0"/>
                <a:cs typeface="Arial" pitchFamily="34" charset="0"/>
              </a:rPr>
              <a:t>SONY</a:t>
            </a:r>
            <a:r>
              <a:rPr lang="es-ES" dirty="0"/>
              <a:t/>
            </a:r>
            <a:br>
              <a:rPr lang="es-ES" dirty="0"/>
            </a:br>
            <a:endParaRPr lang="es-ES" dirty="0"/>
          </a:p>
        </p:txBody>
      </p:sp>
      <p:sp>
        <p:nvSpPr>
          <p:cNvPr id="4" name="3 Marcador de texto"/>
          <p:cNvSpPr>
            <a:spLocks noGrp="1"/>
          </p:cNvSpPr>
          <p:nvPr>
            <p:ph type="body" sz="half" idx="2"/>
          </p:nvPr>
        </p:nvSpPr>
        <p:spPr/>
        <p:txBody>
          <a:bodyPr/>
          <a:lstStyle/>
          <a:p>
            <a:pPr algn="just"/>
            <a:r>
              <a:rPr lang="en-US" sz="2000" dirty="0"/>
              <a:t>Commonly referred to as Sony, it is a Japanese multinational company based in Tokyo (Japan) and one of the leading manufacturers worldwide in consumer electronics: audio and video, computer, photography, video, mobile and professional products.</a:t>
            </a:r>
            <a:endParaRPr lang="es-ES" sz="2000" dirty="0"/>
          </a:p>
          <a:p>
            <a:endParaRPr lang="es-ES" dirty="0"/>
          </a:p>
        </p:txBody>
      </p:sp>
      <p:pic>
        <p:nvPicPr>
          <p:cNvPr id="5"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211960" y="1628800"/>
            <a:ext cx="4032447" cy="27363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183217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z="4000" dirty="0">
                <a:latin typeface="Arial" pitchFamily="34" charset="0"/>
                <a:cs typeface="Arial" pitchFamily="34" charset="0"/>
              </a:rPr>
              <a:t>ONEDRIVE</a:t>
            </a:r>
            <a:r>
              <a:rPr lang="es-ES" dirty="0"/>
              <a:t/>
            </a:r>
            <a:br>
              <a:rPr lang="es-ES" dirty="0"/>
            </a:br>
            <a:endParaRPr lang="es-ES" dirty="0"/>
          </a:p>
        </p:txBody>
      </p:sp>
      <p:sp>
        <p:nvSpPr>
          <p:cNvPr id="4" name="3 Marcador de texto"/>
          <p:cNvSpPr>
            <a:spLocks noGrp="1"/>
          </p:cNvSpPr>
          <p:nvPr>
            <p:ph type="body" sz="half" idx="2"/>
          </p:nvPr>
        </p:nvSpPr>
        <p:spPr/>
        <p:txBody>
          <a:bodyPr/>
          <a:lstStyle/>
          <a:p>
            <a:pPr algn="just"/>
            <a:r>
              <a:rPr lang="en-US" sz="2800" dirty="0"/>
              <a:t>One Drive is cloud Microsoft that lets you save your files or documents online and access them from anywhere or computer with Internet connection.</a:t>
            </a:r>
            <a:endParaRPr lang="es-ES" sz="2800" dirty="0"/>
          </a:p>
          <a:p>
            <a:endParaRPr lang="es-ES" dirty="0"/>
          </a:p>
        </p:txBody>
      </p:sp>
      <p:pic>
        <p:nvPicPr>
          <p:cNvPr id="5"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779912" y="1628800"/>
            <a:ext cx="4824536" cy="41044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41782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sz="4000" dirty="0">
                <a:latin typeface="Arial" pitchFamily="34" charset="0"/>
                <a:cs typeface="Arial" pitchFamily="34" charset="0"/>
              </a:rPr>
              <a:t>DEVELOPER</a:t>
            </a:r>
            <a:r>
              <a:rPr lang="es-ES" dirty="0"/>
              <a:t/>
            </a:r>
            <a:br>
              <a:rPr lang="es-ES" dirty="0"/>
            </a:br>
            <a:endParaRPr lang="es-ES" dirty="0"/>
          </a:p>
        </p:txBody>
      </p:sp>
      <p:sp>
        <p:nvSpPr>
          <p:cNvPr id="4" name="3 Marcador de texto"/>
          <p:cNvSpPr>
            <a:spLocks noGrp="1"/>
          </p:cNvSpPr>
          <p:nvPr>
            <p:ph type="body" sz="half" idx="2"/>
          </p:nvPr>
        </p:nvSpPr>
        <p:spPr/>
        <p:txBody>
          <a:bodyPr/>
          <a:lstStyle/>
          <a:p>
            <a:pPr algn="just"/>
            <a:r>
              <a:rPr lang="en-US" sz="2400" dirty="0"/>
              <a:t>The developer (also known as an analyst / programmer) to design and develop an application for computers, i.e. to transcribe a need in a software solution written in computer </a:t>
            </a:r>
            <a:r>
              <a:rPr lang="en-US" sz="2400" dirty="0" smtClean="0"/>
              <a:t>language.</a:t>
            </a:r>
            <a:endParaRPr lang="es-ES" sz="2400" dirty="0"/>
          </a:p>
          <a:p>
            <a:endParaRPr lang="es-ES" dirty="0"/>
          </a:p>
        </p:txBody>
      </p:sp>
      <p:pic>
        <p:nvPicPr>
          <p:cNvPr id="5"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067944" y="1628800"/>
            <a:ext cx="4104455" cy="3672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11164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sz="4000" dirty="0">
                <a:latin typeface="Arial" pitchFamily="34" charset="0"/>
                <a:cs typeface="Arial" pitchFamily="34" charset="0"/>
              </a:rPr>
              <a:t>ACTIVISION</a:t>
            </a:r>
            <a:endParaRPr lang="es-ES" sz="4000" dirty="0">
              <a:latin typeface="Arial" pitchFamily="34" charset="0"/>
              <a:cs typeface="Arial" pitchFamily="34" charset="0"/>
            </a:endParaRPr>
          </a:p>
        </p:txBody>
      </p:sp>
      <p:sp>
        <p:nvSpPr>
          <p:cNvPr id="4" name="3 Marcador de texto"/>
          <p:cNvSpPr>
            <a:spLocks noGrp="1"/>
          </p:cNvSpPr>
          <p:nvPr>
            <p:ph type="body" sz="half" idx="2"/>
          </p:nvPr>
        </p:nvSpPr>
        <p:spPr/>
        <p:txBody>
          <a:bodyPr>
            <a:normAutofit/>
          </a:bodyPr>
          <a:lstStyle/>
          <a:p>
            <a:pPr algn="just"/>
            <a:r>
              <a:rPr lang="en-US" sz="2000" dirty="0"/>
              <a:t>Activision is an American video game company. It was the first independent developer and distributor of this type of games, founded on October 1, 1979. Its first products were cartridges for the Atari 2600 game console, and today is the third largest distributor of video games.</a:t>
            </a:r>
            <a:endParaRPr lang="es-ES" sz="2000" dirty="0"/>
          </a:p>
        </p:txBody>
      </p:sp>
      <p:pic>
        <p:nvPicPr>
          <p:cNvPr id="5" name="0 Imagen"/>
          <p:cNvPicPr>
            <a:picLocks noGrp="1"/>
          </p:cNvPicPr>
          <p:nvPr>
            <p:ph idx="1"/>
          </p:nvPr>
        </p:nvPicPr>
        <p:blipFill>
          <a:blip>
            <a:extLst>
              <a:ext uri="{28A0092B-C50C-407E-A947-70E740481C1C}">
                <a14:useLocalDpi xmlns:a14="http://schemas.microsoft.com/office/drawing/2010/main" val="0"/>
              </a:ext>
            </a:extLst>
          </a:blip>
          <a:stretch>
            <a:fillRect/>
          </a:stretch>
        </p:blipFill>
        <p:spPr>
          <a:xfrm>
            <a:off x="3851920" y="1700808"/>
            <a:ext cx="4536503" cy="35283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50977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z="5400" dirty="0"/>
              <a:t>ANDROID </a:t>
            </a:r>
            <a:r>
              <a:rPr lang="es-ES" dirty="0"/>
              <a:t/>
            </a:r>
            <a:br>
              <a:rPr lang="es-ES" dirty="0"/>
            </a:br>
            <a:endParaRPr lang="es-ES" dirty="0"/>
          </a:p>
        </p:txBody>
      </p:sp>
      <p:sp>
        <p:nvSpPr>
          <p:cNvPr id="4" name="3 Marcador de texto"/>
          <p:cNvSpPr>
            <a:spLocks noGrp="1"/>
          </p:cNvSpPr>
          <p:nvPr>
            <p:ph type="body" sz="half" idx="2"/>
          </p:nvPr>
        </p:nvSpPr>
        <p:spPr/>
        <p:txBody>
          <a:bodyPr/>
          <a:lstStyle/>
          <a:p>
            <a:pPr algn="just"/>
            <a:r>
              <a:rPr lang="en-US" sz="2000" dirty="0">
                <a:cs typeface="Arial" pitchFamily="34" charset="0"/>
              </a:rPr>
              <a:t>It is an initially designed for Cell Phones, like IOS </a:t>
            </a:r>
            <a:r>
              <a:rPr lang="en-US" sz="2000" dirty="0" smtClean="0">
                <a:cs typeface="Arial" pitchFamily="34" charset="0"/>
              </a:rPr>
              <a:t>operating system</a:t>
            </a:r>
            <a:r>
              <a:rPr lang="en-US" sz="2000" dirty="0">
                <a:cs typeface="Arial" pitchFamily="34" charset="0"/>
              </a:rPr>
              <a:t>, Symbian and Blackberry operating system. What makes it different is that it is based on Linux, the free operating core UN system, free and multiplatform.</a:t>
            </a:r>
            <a:endParaRPr lang="es-ES" sz="2000" dirty="0">
              <a:cs typeface="Arial" pitchFamily="34" charset="0"/>
            </a:endParaRPr>
          </a:p>
          <a:p>
            <a:endParaRPr lang="es-ES" dirty="0"/>
          </a:p>
        </p:txBody>
      </p:sp>
      <p:pic>
        <p:nvPicPr>
          <p:cNvPr id="5" name="0 Imagen"/>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63888" y="1484784"/>
            <a:ext cx="5111750" cy="28753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9715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n-US" sz="3600" dirty="0">
                <a:latin typeface="Arial" pitchFamily="34" charset="0"/>
                <a:cs typeface="Arial" pitchFamily="34" charset="0"/>
              </a:rPr>
              <a:t>ASHAMPOO</a:t>
            </a:r>
            <a:endParaRPr lang="es-ES" sz="3600" dirty="0">
              <a:latin typeface="Arial" pitchFamily="34" charset="0"/>
              <a:cs typeface="Arial" pitchFamily="34" charset="0"/>
            </a:endParaRPr>
          </a:p>
        </p:txBody>
      </p:sp>
      <p:sp>
        <p:nvSpPr>
          <p:cNvPr id="4" name="3 Marcador de texto"/>
          <p:cNvSpPr>
            <a:spLocks noGrp="1"/>
          </p:cNvSpPr>
          <p:nvPr>
            <p:ph type="body" sz="half" idx="2"/>
          </p:nvPr>
        </p:nvSpPr>
        <p:spPr/>
        <p:txBody>
          <a:bodyPr/>
          <a:lstStyle/>
          <a:p>
            <a:pPr algn="just"/>
            <a:r>
              <a:rPr lang="en-US" sz="2400" dirty="0"/>
              <a:t>A shampoo Burning Studio is a program recording optical discs such as CDs, DVDs and Blu - ray. Version 6 is distributed free, while 8 are commercial. notable for having menu orderly and easy to use options.</a:t>
            </a:r>
            <a:endParaRPr lang="es-ES" sz="2400" dirty="0"/>
          </a:p>
          <a:p>
            <a:endParaRPr lang="es-ES" dirty="0"/>
          </a:p>
        </p:txBody>
      </p:sp>
      <p:pic>
        <p:nvPicPr>
          <p:cNvPr id="5" name="0 Imagen"/>
          <p:cNvPicPr>
            <a:picLocks noGrp="1"/>
          </p:cNvPicPr>
          <p:nvPr>
            <p:ph idx="1"/>
          </p:nvPr>
        </p:nvPicPr>
        <p:blipFill>
          <a:blip>
            <a:extLst>
              <a:ext uri="{28A0092B-C50C-407E-A947-70E740481C1C}">
                <a14:useLocalDpi xmlns:a14="http://schemas.microsoft.com/office/drawing/2010/main" val="0"/>
              </a:ext>
            </a:extLst>
          </a:blip>
          <a:stretch>
            <a:fillRect/>
          </a:stretch>
        </p:blipFill>
        <p:spPr>
          <a:xfrm>
            <a:off x="3923928" y="1772816"/>
            <a:ext cx="4176464" cy="32403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91707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sz="4400" dirty="0">
                <a:latin typeface="Arial" pitchFamily="34" charset="0"/>
                <a:cs typeface="Arial" pitchFamily="34" charset="0"/>
              </a:rPr>
              <a:t>HARWARE</a:t>
            </a:r>
            <a:r>
              <a:rPr lang="es-ES" dirty="0"/>
              <a:t/>
            </a:r>
            <a:br>
              <a:rPr lang="es-ES" dirty="0"/>
            </a:br>
            <a:endParaRPr lang="es-ES" dirty="0"/>
          </a:p>
        </p:txBody>
      </p:sp>
      <p:sp>
        <p:nvSpPr>
          <p:cNvPr id="4" name="3 Marcador de texto"/>
          <p:cNvSpPr>
            <a:spLocks noGrp="1"/>
          </p:cNvSpPr>
          <p:nvPr>
            <p:ph type="body" sz="half" idx="2"/>
          </p:nvPr>
        </p:nvSpPr>
        <p:spPr/>
        <p:txBody>
          <a:bodyPr/>
          <a:lstStyle/>
          <a:p>
            <a:pPr algn="just"/>
            <a:r>
              <a:rPr lang="en-US" sz="2000" dirty="0"/>
              <a:t>hardware is the tangible  physical  </a:t>
            </a:r>
            <a:r>
              <a:rPr lang="en-US" sz="2000" dirty="0" smtClean="0"/>
              <a:t>part of </a:t>
            </a:r>
            <a:r>
              <a:rPr lang="en-US" sz="2000" dirty="0"/>
              <a:t>a </a:t>
            </a:r>
            <a:r>
              <a:rPr lang="en-US" sz="2000" dirty="0" smtClean="0"/>
              <a:t>computer	system</a:t>
            </a:r>
            <a:r>
              <a:rPr lang="en-US" sz="2000" dirty="0"/>
              <a:t>; its electrical, </a:t>
            </a:r>
            <a:r>
              <a:rPr lang="en-US" sz="2000" dirty="0" smtClean="0"/>
              <a:t>electronic, </a:t>
            </a:r>
            <a:r>
              <a:rPr lang="en-US" sz="2000" dirty="0"/>
              <a:t>electromechanical </a:t>
            </a:r>
            <a:r>
              <a:rPr lang="en-US" sz="2000" dirty="0" smtClean="0"/>
              <a:t>components, </a:t>
            </a:r>
            <a:r>
              <a:rPr lang="en-US" sz="2000" dirty="0"/>
              <a:t>mecánicos.1 Cables, cabinets or boxes, peripherals of all kinds and any other physical element involved make up the </a:t>
            </a:r>
            <a:r>
              <a:rPr lang="en-US" sz="2000" dirty="0" smtClean="0"/>
              <a:t>hardware; contrary, </a:t>
            </a:r>
            <a:r>
              <a:rPr lang="en-US" sz="2000" dirty="0"/>
              <a:t>logical and intangible support is called software. </a:t>
            </a:r>
            <a:endParaRPr lang="es-ES" sz="2000" dirty="0"/>
          </a:p>
          <a:p>
            <a:endParaRPr lang="es-ES" dirty="0"/>
          </a:p>
        </p:txBody>
      </p:sp>
      <p:pic>
        <p:nvPicPr>
          <p:cNvPr id="5" name="0 Imagen"/>
          <p:cNvPicPr>
            <a:picLocks noGrp="1"/>
          </p:cNvPicPr>
          <p:nvPr>
            <p:ph idx="1"/>
          </p:nvPr>
        </p:nvPicPr>
        <p:blipFill>
          <a:blip cstate="print">
            <a:extLst>
              <a:ext uri="{28A0092B-C50C-407E-A947-70E740481C1C}">
                <a14:useLocalDpi xmlns:a14="http://schemas.microsoft.com/office/drawing/2010/main" val="0"/>
              </a:ext>
            </a:extLst>
          </a:blip>
          <a:stretch>
            <a:fillRect/>
          </a:stretch>
        </p:blipFill>
        <p:spPr>
          <a:xfrm>
            <a:off x="4289656" y="1556792"/>
            <a:ext cx="4242784" cy="3816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07498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z="4800" dirty="0">
                <a:latin typeface="Arial" pitchFamily="34" charset="0"/>
                <a:cs typeface="Arial" pitchFamily="34" charset="0"/>
              </a:rPr>
              <a:t>ROUTER</a:t>
            </a:r>
            <a:r>
              <a:rPr lang="es-ES" dirty="0"/>
              <a:t/>
            </a:r>
            <a:br>
              <a:rPr lang="es-ES" dirty="0"/>
            </a:br>
            <a:endParaRPr lang="es-ES" dirty="0"/>
          </a:p>
        </p:txBody>
      </p:sp>
      <p:sp>
        <p:nvSpPr>
          <p:cNvPr id="4" name="3 Marcador de texto"/>
          <p:cNvSpPr>
            <a:spLocks noGrp="1"/>
          </p:cNvSpPr>
          <p:nvPr>
            <p:ph type="body" sz="half" idx="2"/>
          </p:nvPr>
        </p:nvSpPr>
        <p:spPr/>
        <p:txBody>
          <a:bodyPr/>
          <a:lstStyle/>
          <a:p>
            <a:pPr algn="just"/>
            <a:r>
              <a:rPr lang="en-US" sz="2800" dirty="0"/>
              <a:t>A router also known as a router or packet router is a device that provides connectivity at the network level or third level in the OSI model. </a:t>
            </a:r>
            <a:endParaRPr lang="es-ES" sz="2800" dirty="0"/>
          </a:p>
          <a:p>
            <a:endParaRPr lang="es-ES" dirty="0"/>
          </a:p>
        </p:txBody>
      </p:sp>
      <p:pic>
        <p:nvPicPr>
          <p:cNvPr id="5"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211960" y="1700808"/>
            <a:ext cx="4032448" cy="35283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351326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z="2800" dirty="0">
                <a:latin typeface="Arial" pitchFamily="34" charset="0"/>
                <a:cs typeface="Arial" pitchFamily="34" charset="0"/>
              </a:rPr>
              <a:t>MEMORIA RAM</a:t>
            </a:r>
            <a:r>
              <a:rPr lang="es-ES" dirty="0"/>
              <a:t/>
            </a:r>
            <a:br>
              <a:rPr lang="es-ES" dirty="0"/>
            </a:br>
            <a:endParaRPr lang="es-ES" dirty="0"/>
          </a:p>
        </p:txBody>
      </p:sp>
      <p:sp>
        <p:nvSpPr>
          <p:cNvPr id="4" name="3 Marcador de texto"/>
          <p:cNvSpPr>
            <a:spLocks noGrp="1"/>
          </p:cNvSpPr>
          <p:nvPr>
            <p:ph type="body" sz="half" idx="2"/>
          </p:nvPr>
        </p:nvSpPr>
        <p:spPr/>
        <p:txBody>
          <a:bodyPr/>
          <a:lstStyle/>
          <a:p>
            <a:pPr algn="just"/>
            <a:r>
              <a:rPr lang="en-US" sz="2400" dirty="0"/>
              <a:t>It is used as working memory computer for the operating system, programs and most of the software. In RAM ALL INSTRUCTIONS running the Central Processing Unit (Processor) and other computer units are loaded.</a:t>
            </a:r>
            <a:endParaRPr lang="es-ES" sz="2400" dirty="0"/>
          </a:p>
          <a:p>
            <a:endParaRPr lang="es-ES" dirty="0"/>
          </a:p>
        </p:txBody>
      </p:sp>
      <p:pic>
        <p:nvPicPr>
          <p:cNvPr id="5" name="0 Imagen"/>
          <p:cNvPicPr>
            <a:picLocks noGrp="1"/>
          </p:cNvPicPr>
          <p:nvPr>
            <p:ph idx="1"/>
          </p:nvPr>
        </p:nvPicPr>
        <p:blipFill>
          <a:blip>
            <a:extLst>
              <a:ext uri="{28A0092B-C50C-407E-A947-70E740481C1C}">
                <a14:useLocalDpi xmlns:a14="http://schemas.microsoft.com/office/drawing/2010/main" val="0"/>
              </a:ext>
            </a:extLst>
          </a:blip>
          <a:stretch>
            <a:fillRect/>
          </a:stretch>
        </p:blipFill>
        <p:spPr>
          <a:xfrm>
            <a:off x="4067944" y="1628800"/>
            <a:ext cx="4104455" cy="37444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27248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MEMORIA ROM</a:t>
            </a:r>
            <a:r>
              <a:rPr lang="es-ES" dirty="0"/>
              <a:t/>
            </a:r>
            <a:br>
              <a:rPr lang="es-ES" dirty="0"/>
            </a:br>
            <a:endParaRPr lang="es-ES" dirty="0"/>
          </a:p>
        </p:txBody>
      </p:sp>
      <p:sp>
        <p:nvSpPr>
          <p:cNvPr id="4" name="3 Marcador de texto"/>
          <p:cNvSpPr>
            <a:spLocks noGrp="1"/>
          </p:cNvSpPr>
          <p:nvPr>
            <p:ph type="body" sz="half" idx="2"/>
          </p:nvPr>
        </p:nvSpPr>
        <p:spPr/>
        <p:txBody>
          <a:bodyPr/>
          <a:lstStyle/>
          <a:p>
            <a:pPr algn="just"/>
            <a:r>
              <a:rPr lang="en-US" sz="2400" dirty="0"/>
              <a:t>ROM (read- only memory) or read-only memory is the memory used to store programs that start up the computer and perform diagnostics. Most computers have a small amount of ROM (several thousand bytes).</a:t>
            </a:r>
            <a:endParaRPr lang="es-ES" sz="2400" dirty="0"/>
          </a:p>
          <a:p>
            <a:endParaRPr lang="es-ES" dirty="0"/>
          </a:p>
        </p:txBody>
      </p:sp>
      <p:pic>
        <p:nvPicPr>
          <p:cNvPr id="5"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95936" y="1628800"/>
            <a:ext cx="3816424" cy="39604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26761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z="4800" dirty="0">
                <a:latin typeface="Arial" pitchFamily="34" charset="0"/>
                <a:cs typeface="Arial" pitchFamily="34" charset="0"/>
              </a:rPr>
              <a:t>CD ROM</a:t>
            </a:r>
            <a:r>
              <a:rPr lang="es-ES" dirty="0"/>
              <a:t/>
            </a:r>
            <a:br>
              <a:rPr lang="es-ES" dirty="0"/>
            </a:br>
            <a:endParaRPr lang="es-ES" dirty="0"/>
          </a:p>
        </p:txBody>
      </p:sp>
      <p:sp>
        <p:nvSpPr>
          <p:cNvPr id="4" name="3 Marcador de texto"/>
          <p:cNvSpPr>
            <a:spLocks noGrp="1"/>
          </p:cNvSpPr>
          <p:nvPr>
            <p:ph type="body" sz="half" idx="2"/>
          </p:nvPr>
        </p:nvSpPr>
        <p:spPr/>
        <p:txBody>
          <a:bodyPr>
            <a:normAutofit/>
          </a:bodyPr>
          <a:lstStyle/>
          <a:p>
            <a:pPr algn="just"/>
            <a:r>
              <a:rPr lang="en-US" sz="2800" dirty="0"/>
              <a:t>It is a compact disc that uses laser light to store and read large amounts of information in digital format. The CD- ROM standard was established in 1985 by Sony and Philips.</a:t>
            </a:r>
            <a:endParaRPr lang="es-ES" sz="2800" dirty="0"/>
          </a:p>
        </p:txBody>
      </p:sp>
      <p:pic>
        <p:nvPicPr>
          <p:cNvPr id="5"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139952" y="1700808"/>
            <a:ext cx="3960439" cy="39604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463213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sz="2800" dirty="0">
                <a:latin typeface="Arial" pitchFamily="34" charset="0"/>
                <a:cs typeface="Arial" pitchFamily="34" charset="0"/>
              </a:rPr>
              <a:t>MEMORIA CACHE</a:t>
            </a:r>
            <a:r>
              <a:rPr lang="es-ES" dirty="0"/>
              <a:t/>
            </a:r>
            <a:br>
              <a:rPr lang="es-ES" dirty="0"/>
            </a:br>
            <a:endParaRPr lang="es-ES" dirty="0"/>
          </a:p>
        </p:txBody>
      </p:sp>
      <p:sp>
        <p:nvSpPr>
          <p:cNvPr id="4" name="3 Marcador de texto"/>
          <p:cNvSpPr>
            <a:spLocks noGrp="1"/>
          </p:cNvSpPr>
          <p:nvPr>
            <p:ph type="body" sz="half" idx="2"/>
          </p:nvPr>
        </p:nvSpPr>
        <p:spPr/>
        <p:txBody>
          <a:bodyPr/>
          <a:lstStyle/>
          <a:p>
            <a:pPr algn="just"/>
            <a:r>
              <a:rPr lang="en-US" sz="2000" dirty="0"/>
              <a:t>The cache is a very fast random access memory auxiliary low capacity, which is added between main memory and the CPU to improve performance of the workstation. In the cache, the system saves main memory positions most frequently expected will be used, gaining much speed access to them.</a:t>
            </a:r>
            <a:endParaRPr lang="es-ES" sz="2000" dirty="0"/>
          </a:p>
          <a:p>
            <a:endParaRPr lang="es-ES" dirty="0"/>
          </a:p>
        </p:txBody>
      </p:sp>
      <p:pic>
        <p:nvPicPr>
          <p:cNvPr id="5"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95936" y="1628800"/>
            <a:ext cx="4320479" cy="34563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872278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z="4400" dirty="0">
                <a:latin typeface="Arial" pitchFamily="34" charset="0"/>
                <a:cs typeface="Arial" pitchFamily="34" charset="0"/>
              </a:rPr>
              <a:t>COOKIES</a:t>
            </a:r>
            <a:r>
              <a:rPr lang="es-ES" dirty="0"/>
              <a:t/>
            </a:r>
            <a:br>
              <a:rPr lang="es-ES" dirty="0"/>
            </a:br>
            <a:endParaRPr lang="es-ES" dirty="0"/>
          </a:p>
        </p:txBody>
      </p:sp>
      <p:sp>
        <p:nvSpPr>
          <p:cNvPr id="4" name="3 Marcador de texto"/>
          <p:cNvSpPr>
            <a:spLocks noGrp="1"/>
          </p:cNvSpPr>
          <p:nvPr>
            <p:ph type="body" sz="half" idx="2"/>
          </p:nvPr>
        </p:nvSpPr>
        <p:spPr/>
        <p:txBody>
          <a:bodyPr>
            <a:normAutofit/>
          </a:bodyPr>
          <a:lstStyle/>
          <a:p>
            <a:pPr algn="just"/>
            <a:r>
              <a:rPr lang="en-US" sz="2800" dirty="0"/>
              <a:t>A cookie, computer cookie or cookie is small information sent by a website and stored in the user's browser so that the website can consult the previous user activity.</a:t>
            </a:r>
            <a:endParaRPr lang="es-ES" sz="2800" dirty="0"/>
          </a:p>
        </p:txBody>
      </p:sp>
      <p:pic>
        <p:nvPicPr>
          <p:cNvPr id="5"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139952" y="1772817"/>
            <a:ext cx="4032448" cy="38884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121516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z="4800" dirty="0">
                <a:latin typeface="Arial" pitchFamily="34" charset="0"/>
                <a:cs typeface="Arial" pitchFamily="34" charset="0"/>
              </a:rPr>
              <a:t>OPERA</a:t>
            </a:r>
            <a:r>
              <a:rPr lang="es-ES" dirty="0"/>
              <a:t/>
            </a:r>
            <a:br>
              <a:rPr lang="es-ES" dirty="0"/>
            </a:br>
            <a:endParaRPr lang="es-ES" dirty="0"/>
          </a:p>
        </p:txBody>
      </p:sp>
      <p:sp>
        <p:nvSpPr>
          <p:cNvPr id="4" name="3 Marcador de texto"/>
          <p:cNvSpPr>
            <a:spLocks noGrp="1"/>
          </p:cNvSpPr>
          <p:nvPr>
            <p:ph type="body" sz="half" idx="2"/>
          </p:nvPr>
        </p:nvSpPr>
        <p:spPr/>
        <p:txBody>
          <a:bodyPr/>
          <a:lstStyle/>
          <a:p>
            <a:pPr algn="just"/>
            <a:r>
              <a:rPr lang="en-US" sz="1600" dirty="0"/>
              <a:t>Opera is a web browser developed by the Norwegian company Opera Software. Use the rendering engine Blink.1 has versions for desktop computers, mobile phones and tablets. Supported operating systems are Microsoft desktop Opera Windows , Mac OS X and GNU / Linux (Ubuntu 64 - bit) .2 mobile operating systems are supported, BlackBerry , Symbian , Windows Mobile, Windows Phone , Android and iOS ; and the Java ME platform .</a:t>
            </a:r>
            <a:endParaRPr lang="es-ES" sz="1600" dirty="0"/>
          </a:p>
          <a:p>
            <a:endParaRPr lang="es-ES" dirty="0"/>
          </a:p>
        </p:txBody>
      </p:sp>
      <p:pic>
        <p:nvPicPr>
          <p:cNvPr id="5"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95936" y="1700808"/>
            <a:ext cx="4248472" cy="33123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164485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z="4800" dirty="0">
                <a:latin typeface="Arial" pitchFamily="34" charset="0"/>
                <a:cs typeface="Arial" pitchFamily="34" charset="0"/>
              </a:rPr>
              <a:t>SAFARI</a:t>
            </a:r>
            <a:r>
              <a:rPr lang="es-ES" dirty="0"/>
              <a:t/>
            </a:r>
            <a:br>
              <a:rPr lang="es-ES" dirty="0"/>
            </a:br>
            <a:endParaRPr lang="es-ES" dirty="0"/>
          </a:p>
        </p:txBody>
      </p:sp>
      <p:sp>
        <p:nvSpPr>
          <p:cNvPr id="4" name="3 Marcador de texto"/>
          <p:cNvSpPr>
            <a:spLocks noGrp="1"/>
          </p:cNvSpPr>
          <p:nvPr>
            <p:ph type="body" sz="half" idx="2"/>
          </p:nvPr>
        </p:nvSpPr>
        <p:spPr/>
        <p:txBody>
          <a:bodyPr>
            <a:normAutofit/>
          </a:bodyPr>
          <a:lstStyle/>
          <a:p>
            <a:pPr algn="just"/>
            <a:r>
              <a:rPr lang="en-US" sz="2800" dirty="0"/>
              <a:t>Safari is a web browser developed by Apple closed Inc. code is available for OS X iOS (the system used by the iPhone, iPod touch and iPad)</a:t>
            </a:r>
            <a:r>
              <a:rPr lang="es-ES" sz="2800" dirty="0" smtClean="0">
                <a:effectLst/>
              </a:rPr>
              <a:t>.</a:t>
            </a:r>
            <a:endParaRPr lang="es-ES" sz="2800" dirty="0"/>
          </a:p>
        </p:txBody>
      </p:sp>
      <p:pic>
        <p:nvPicPr>
          <p:cNvPr id="5"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95936" y="1772816"/>
            <a:ext cx="4392488" cy="35283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12572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a:t> </a:t>
            </a:r>
            <a:r>
              <a:rPr lang="es-ES" dirty="0"/>
              <a:t/>
            </a:r>
            <a:br>
              <a:rPr lang="es-ES" dirty="0"/>
            </a:br>
            <a:r>
              <a:rPr lang="es-ES" dirty="0" smtClean="0"/>
              <a:t/>
            </a:r>
            <a:br>
              <a:rPr lang="es-ES" dirty="0" smtClean="0"/>
            </a:br>
            <a:r>
              <a:rPr lang="es-ES" dirty="0"/>
              <a:t/>
            </a:r>
            <a:br>
              <a:rPr lang="es-ES" dirty="0"/>
            </a:br>
            <a:r>
              <a:rPr lang="en-US" sz="4400" dirty="0" smtClean="0"/>
              <a:t>MICROSOFT </a:t>
            </a:r>
            <a:r>
              <a:rPr lang="en-US" sz="4400" dirty="0"/>
              <a:t>WINDOWS</a:t>
            </a:r>
            <a:r>
              <a:rPr lang="es-ES" dirty="0"/>
              <a:t/>
            </a:r>
            <a:br>
              <a:rPr lang="es-ES" dirty="0"/>
            </a:br>
            <a:endParaRPr lang="es-ES" dirty="0"/>
          </a:p>
        </p:txBody>
      </p:sp>
      <p:pic>
        <p:nvPicPr>
          <p:cNvPr id="5" name="4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5936" y="1700808"/>
            <a:ext cx="5040559" cy="41764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3 Marcador de texto"/>
          <p:cNvSpPr>
            <a:spLocks noGrp="1"/>
          </p:cNvSpPr>
          <p:nvPr>
            <p:ph type="body" sz="half" idx="2"/>
          </p:nvPr>
        </p:nvSpPr>
        <p:spPr/>
        <p:txBody>
          <a:bodyPr/>
          <a:lstStyle/>
          <a:p>
            <a:pPr algn="just"/>
            <a:r>
              <a:rPr lang="en-US" sz="2400" dirty="0"/>
              <a:t>Microsoft Windows is an operating system is feasible, the UN set of programs that enable the management of computer resources. This type of system begins to work when the team to manage the hardware starting from the most basic levels lights up.</a:t>
            </a:r>
            <a:endParaRPr lang="es-ES" sz="2400" dirty="0"/>
          </a:p>
          <a:p>
            <a:endParaRPr lang="es-ES" dirty="0"/>
          </a:p>
        </p:txBody>
      </p:sp>
    </p:spTree>
    <p:extLst>
      <p:ext uri="{BB962C8B-B14F-4D97-AF65-F5344CB8AC3E}">
        <p14:creationId xmlns:p14="http://schemas.microsoft.com/office/powerpoint/2010/main" val="10831879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sz="6000" dirty="0">
                <a:latin typeface="Arial" pitchFamily="34" charset="0"/>
                <a:cs typeface="Arial" pitchFamily="34" charset="0"/>
              </a:rPr>
              <a:t>CPU</a:t>
            </a:r>
            <a:r>
              <a:rPr lang="es-ES" dirty="0"/>
              <a:t/>
            </a:r>
            <a:br>
              <a:rPr lang="es-ES" dirty="0"/>
            </a:br>
            <a:endParaRPr lang="es-ES" dirty="0"/>
          </a:p>
        </p:txBody>
      </p:sp>
      <p:sp>
        <p:nvSpPr>
          <p:cNvPr id="4" name="3 Marcador de texto"/>
          <p:cNvSpPr>
            <a:spLocks noGrp="1"/>
          </p:cNvSpPr>
          <p:nvPr>
            <p:ph type="body" sz="half" idx="2"/>
          </p:nvPr>
        </p:nvSpPr>
        <p:spPr/>
        <p:txBody>
          <a:bodyPr/>
          <a:lstStyle/>
          <a:p>
            <a:pPr algn="just"/>
            <a:r>
              <a:rPr lang="en-US" sz="2000" dirty="0"/>
              <a:t>CPU stands for Central Processing Unit (central processing unit), it is pronounced as separate letters. The CPU is the brain of the computer. Sometimes it is referred to simply as the processor or central processor; the CPU is where most calculations take place. In terms of computing power, the CPU is the most important element of a computer system.</a:t>
            </a:r>
            <a:r>
              <a:rPr lang="es-ES" dirty="0" smtClean="0">
                <a:effectLst/>
              </a:rPr>
              <a:t>	</a:t>
            </a:r>
            <a:endParaRPr lang="es-ES" dirty="0"/>
          </a:p>
        </p:txBody>
      </p:sp>
      <p:pic>
        <p:nvPicPr>
          <p:cNvPr id="5"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067944" y="1700808"/>
            <a:ext cx="4320480" cy="41764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624802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WINDOWS 10</a:t>
            </a:r>
            <a:endParaRPr lang="es-ES" dirty="0"/>
          </a:p>
        </p:txBody>
      </p:sp>
      <p:pic>
        <p:nvPicPr>
          <p:cNvPr id="5" name="4 Marcador de contenido"/>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75050" y="1761927"/>
            <a:ext cx="5111750" cy="2875359"/>
          </a:xfrm>
        </p:spPr>
      </p:pic>
      <p:sp>
        <p:nvSpPr>
          <p:cNvPr id="4" name="3 Marcador de texto"/>
          <p:cNvSpPr>
            <a:spLocks noGrp="1"/>
          </p:cNvSpPr>
          <p:nvPr>
            <p:ph type="body" sz="half" idx="2"/>
          </p:nvPr>
        </p:nvSpPr>
        <p:spPr/>
        <p:txBody>
          <a:bodyPr/>
          <a:lstStyle/>
          <a:p>
            <a:pPr algn="just"/>
            <a:r>
              <a:rPr lang="en-US" dirty="0" smtClean="0"/>
              <a:t/>
            </a:r>
            <a:br>
              <a:rPr lang="en-US" dirty="0" smtClean="0"/>
            </a:br>
            <a:r>
              <a:rPr lang="en-US" sz="1800" dirty="0"/>
              <a:t>Windows 10 is the new version of the operating system Microsoft , which comes paragraph · try to redeem the errors Windows 8, and make the experience of USO much better known and traditional user keyboard and mouse , bringing back several features many homesick , and incorporating new .</a:t>
            </a:r>
            <a:endParaRPr lang="es-ES" sz="1800" dirty="0"/>
          </a:p>
        </p:txBody>
      </p:sp>
    </p:spTree>
    <p:extLst>
      <p:ext uri="{BB962C8B-B14F-4D97-AF65-F5344CB8AC3E}">
        <p14:creationId xmlns:p14="http://schemas.microsoft.com/office/powerpoint/2010/main" val="39935264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sz="6000" b="0" dirty="0" smtClean="0">
                <a:latin typeface="Arial" pitchFamily="34" charset="0"/>
                <a:cs typeface="Arial" pitchFamily="34" charset="0"/>
              </a:rPr>
              <a:t> BRIDGE</a:t>
            </a:r>
            <a:endParaRPr lang="es-ES" sz="6000" b="0" dirty="0">
              <a:latin typeface="Arial" pitchFamily="34" charset="0"/>
              <a:cs typeface="Arial" pitchFamily="34" charset="0"/>
            </a:endParaRPr>
          </a:p>
        </p:txBody>
      </p:sp>
      <p:pic>
        <p:nvPicPr>
          <p:cNvPr id="5" name="4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3968" y="1628801"/>
            <a:ext cx="4392487" cy="30243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3 Marcador de texto"/>
          <p:cNvSpPr>
            <a:spLocks noGrp="1"/>
          </p:cNvSpPr>
          <p:nvPr>
            <p:ph type="body" sz="half" idx="2"/>
          </p:nvPr>
        </p:nvSpPr>
        <p:spPr/>
        <p:txBody>
          <a:bodyPr/>
          <a:lstStyle/>
          <a:p>
            <a:pPr algn="just"/>
            <a:r>
              <a:rPr lang="en-US" sz="2800" dirty="0"/>
              <a:t>Interconnects networks and provides a way of communication between various segments of subnets</a:t>
            </a:r>
          </a:p>
          <a:p>
            <a:endParaRPr lang="es-ES" dirty="0"/>
          </a:p>
        </p:txBody>
      </p:sp>
    </p:spTree>
    <p:extLst>
      <p:ext uri="{BB962C8B-B14F-4D97-AF65-F5344CB8AC3E}">
        <p14:creationId xmlns:p14="http://schemas.microsoft.com/office/powerpoint/2010/main" val="1482627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707678"/>
          </a:xfrm>
        </p:spPr>
        <p:txBody>
          <a:bodyPr>
            <a:normAutofit/>
          </a:bodyPr>
          <a:lstStyle/>
          <a:p>
            <a:r>
              <a:rPr lang="es-CO" sz="2400" dirty="0">
                <a:latin typeface="Arial" pitchFamily="34" charset="0"/>
                <a:cs typeface="Arial" pitchFamily="34" charset="0"/>
              </a:rPr>
              <a:t>BASE DE DATOS </a:t>
            </a:r>
            <a:endParaRPr lang="es-ES" sz="2400" dirty="0">
              <a:latin typeface="Arial" pitchFamily="34" charset="0"/>
              <a:cs typeface="Arial" pitchFamily="34" charset="0"/>
            </a:endParaRPr>
          </a:p>
        </p:txBody>
      </p:sp>
      <p:sp>
        <p:nvSpPr>
          <p:cNvPr id="4" name="3 Marcador de texto"/>
          <p:cNvSpPr>
            <a:spLocks noGrp="1"/>
          </p:cNvSpPr>
          <p:nvPr>
            <p:ph type="body" sz="half" idx="2"/>
          </p:nvPr>
        </p:nvSpPr>
        <p:spPr/>
        <p:txBody>
          <a:bodyPr>
            <a:normAutofit fontScale="40000" lnSpcReduction="20000"/>
          </a:bodyPr>
          <a:lstStyle/>
          <a:p>
            <a:pPr algn="just"/>
            <a:r>
              <a:rPr lang="en-US" sz="4000" dirty="0"/>
              <a:t/>
            </a:r>
            <a:br>
              <a:rPr lang="en-US" sz="4000" dirty="0"/>
            </a:br>
            <a:r>
              <a:rPr lang="en-US" sz="4500" dirty="0"/>
              <a:t>A database or database is a set of data belonging to the same context and systematically stored for later use . In this sense; a library can be considered a database composed mostly of documents and texts printed on paper and indexed for reference. Currently, due to technological development in fields such as computer and electronics, most databases are in digital format , this being an electronic component therefore has developed and offers a wide range of solutions to the problem of data storage.</a:t>
            </a:r>
            <a:endParaRPr lang="es-ES" sz="4500" dirty="0"/>
          </a:p>
        </p:txBody>
      </p:sp>
      <p:pic>
        <p:nvPicPr>
          <p:cNvPr id="5" name="Picture 4" descr="Resultado de imagen para BASE DE DATO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1052736"/>
            <a:ext cx="5111750" cy="4680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630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851694"/>
          </a:xfrm>
        </p:spPr>
        <p:txBody>
          <a:bodyPr>
            <a:normAutofit/>
          </a:bodyPr>
          <a:lstStyle/>
          <a:p>
            <a:r>
              <a:rPr lang="es-ES" sz="3600" dirty="0" smtClean="0">
                <a:latin typeface="Arial" pitchFamily="34" charset="0"/>
                <a:cs typeface="Arial" pitchFamily="34" charset="0"/>
              </a:rPr>
              <a:t>CHECKBOX</a:t>
            </a:r>
            <a:endParaRPr lang="es-ES" sz="3600" dirty="0">
              <a:latin typeface="Arial" pitchFamily="34" charset="0"/>
              <a:cs typeface="Arial" pitchFamily="34" charset="0"/>
            </a:endParaRPr>
          </a:p>
        </p:txBody>
      </p:sp>
      <p:pic>
        <p:nvPicPr>
          <p:cNvPr id="5" name="4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0" y="1556792"/>
            <a:ext cx="3076575" cy="1728192"/>
          </a:xfrm>
          <a:prstGeom prst="rect">
            <a:avLst/>
          </a:prstGeom>
          <a:ln>
            <a:noFill/>
          </a:ln>
          <a:effectLst>
            <a:outerShdw blurRad="292100" dist="139700" dir="2700000" algn="tl" rotWithShape="0">
              <a:srgbClr val="333333">
                <a:alpha val="65000"/>
              </a:srgbClr>
            </a:outerShdw>
          </a:effectLst>
        </p:spPr>
      </p:pic>
      <p:sp>
        <p:nvSpPr>
          <p:cNvPr id="4" name="3 Marcador de texto"/>
          <p:cNvSpPr>
            <a:spLocks noGrp="1"/>
          </p:cNvSpPr>
          <p:nvPr>
            <p:ph type="body" sz="half" idx="2"/>
          </p:nvPr>
        </p:nvSpPr>
        <p:spPr/>
        <p:txBody>
          <a:bodyPr>
            <a:normAutofit/>
          </a:bodyPr>
          <a:lstStyle/>
          <a:p>
            <a:pPr marL="285750" indent="-285750" algn="just">
              <a:buFont typeface="Arial" pitchFamily="34" charset="0"/>
              <a:buChar char="•"/>
            </a:pPr>
            <a:r>
              <a:rPr lang="en-US" sz="1800" dirty="0">
                <a:cs typeface="Arial" pitchFamily="34" charset="0"/>
              </a:rPr>
              <a:t>It is an element that is part of the user interface of an applet or application ,</a:t>
            </a:r>
          </a:p>
          <a:p>
            <a:pPr marL="285750" indent="-285750" algn="just">
              <a:buFont typeface="Arial" pitchFamily="34" charset="0"/>
              <a:buChar char="•"/>
            </a:pPr>
            <a:r>
              <a:rPr lang="en-US" sz="1800" dirty="0">
                <a:cs typeface="Arial" pitchFamily="34" charset="0"/>
              </a:rPr>
              <a:t> and which has two states : on and off . Preferably this object type is used to</a:t>
            </a:r>
          </a:p>
          <a:p>
            <a:pPr marL="285750" indent="-285750" algn="just">
              <a:buFont typeface="Arial" pitchFamily="34" charset="0"/>
              <a:buChar char="•"/>
            </a:pPr>
            <a:r>
              <a:rPr lang="en-US" sz="1800" dirty="0">
                <a:cs typeface="Arial" pitchFamily="34" charset="0"/>
              </a:rPr>
              <a:t> specify options or preferences , rather than to provoke actions with activation.</a:t>
            </a:r>
          </a:p>
          <a:p>
            <a:pPr marL="285750" indent="-285750" algn="just">
              <a:buFont typeface="Arial" pitchFamily="34" charset="0"/>
              <a:buChar char="•"/>
            </a:pPr>
            <a:r>
              <a:rPr lang="en-US" sz="1800" dirty="0">
                <a:cs typeface="Arial" pitchFamily="34" charset="0"/>
              </a:rPr>
              <a:t> It is a class of AWT package with its constructors, methods and variables</a:t>
            </a:r>
            <a:r>
              <a:rPr lang="en-US" sz="1800" dirty="0" smtClean="0">
                <a:cs typeface="Arial" pitchFamily="34" charset="0"/>
              </a:rPr>
              <a:t>.</a:t>
            </a:r>
            <a:endParaRPr lang="es-CO" sz="1800" dirty="0">
              <a:cs typeface="Arial" pitchFamily="34" charset="0"/>
            </a:endParaRPr>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429000"/>
            <a:ext cx="3096344"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0510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851694"/>
          </a:xfrm>
        </p:spPr>
        <p:txBody>
          <a:bodyPr>
            <a:normAutofit/>
          </a:bodyPr>
          <a:lstStyle/>
          <a:p>
            <a:r>
              <a:rPr lang="es-CO" sz="2800" dirty="0" smtClean="0">
                <a:latin typeface="Arial" pitchFamily="34" charset="0"/>
                <a:cs typeface="Arial" pitchFamily="34" charset="0"/>
              </a:rPr>
              <a:t>CONNECTORS</a:t>
            </a:r>
            <a:endParaRPr lang="es-ES" sz="2800" dirty="0">
              <a:latin typeface="Arial" pitchFamily="34" charset="0"/>
              <a:cs typeface="Arial" pitchFamily="34" charset="0"/>
            </a:endParaRPr>
          </a:p>
        </p:txBody>
      </p:sp>
      <p:sp>
        <p:nvSpPr>
          <p:cNvPr id="4" name="3 Marcador de texto"/>
          <p:cNvSpPr>
            <a:spLocks noGrp="1"/>
          </p:cNvSpPr>
          <p:nvPr>
            <p:ph type="body" sz="half" idx="2"/>
          </p:nvPr>
        </p:nvSpPr>
        <p:spPr/>
        <p:txBody>
          <a:bodyPr>
            <a:normAutofit/>
          </a:bodyPr>
          <a:lstStyle/>
          <a:p>
            <a:pPr algn="just"/>
            <a:r>
              <a:rPr lang="en-US" sz="2000" dirty="0"/>
              <a:t>Connectors are words or groups of words used to link ideas clearly expressing how they relate to each other . Good use of connectors gives greater coherence to our discourse and makes it more intelligible to the </a:t>
            </a:r>
            <a:r>
              <a:rPr lang="en-US" sz="2000" dirty="0" smtClean="0"/>
              <a:t>receiver.</a:t>
            </a:r>
            <a:endParaRPr lang="es-ES" sz="2000" dirty="0"/>
          </a:p>
        </p:txBody>
      </p:sp>
      <p:pic>
        <p:nvPicPr>
          <p:cNvPr id="5" name="Picture 2" descr="http://3.bp.blogspot.com/-9v-EpulNuA0/UaQZGcz7mXI/AAAAAAAAADc/OwHntbZdyso/s320/fibra-optica-que-es-como-funciona-3.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995936" y="1556792"/>
            <a:ext cx="4392488" cy="27363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222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779686"/>
          </a:xfrm>
        </p:spPr>
        <p:txBody>
          <a:bodyPr>
            <a:normAutofit/>
          </a:bodyPr>
          <a:lstStyle/>
          <a:p>
            <a:r>
              <a:rPr lang="es-CO" sz="3600" i="1" dirty="0" smtClean="0">
                <a:effectLst>
                  <a:outerShdw blurRad="38100" dist="38100" dir="2700000" algn="tl">
                    <a:srgbClr val="000000">
                      <a:alpha val="43137"/>
                    </a:srgbClr>
                  </a:outerShdw>
                </a:effectLst>
                <a:latin typeface="Arial" pitchFamily="34" charset="0"/>
                <a:cs typeface="Arial" pitchFamily="34" charset="0"/>
              </a:rPr>
              <a:t>SOFTWARE</a:t>
            </a:r>
            <a:endParaRPr lang="es-ES" sz="3600" dirty="0">
              <a:latin typeface="Arial" pitchFamily="34" charset="0"/>
              <a:cs typeface="Arial" pitchFamily="34" charset="0"/>
            </a:endParaRPr>
          </a:p>
        </p:txBody>
      </p:sp>
      <p:sp>
        <p:nvSpPr>
          <p:cNvPr id="4" name="3 Marcador de texto"/>
          <p:cNvSpPr>
            <a:spLocks noGrp="1"/>
          </p:cNvSpPr>
          <p:nvPr>
            <p:ph type="body" sz="half" idx="2"/>
          </p:nvPr>
        </p:nvSpPr>
        <p:spPr/>
        <p:txBody>
          <a:bodyPr>
            <a:normAutofit fontScale="92500" lnSpcReduction="20000"/>
          </a:bodyPr>
          <a:lstStyle/>
          <a:p>
            <a:pPr algn="just"/>
            <a:r>
              <a:rPr lang="en-US" sz="2800" dirty="0"/>
              <a:t/>
            </a:r>
            <a:br>
              <a:rPr lang="en-US" sz="2800" dirty="0"/>
            </a:br>
            <a:r>
              <a:rPr lang="en-US" sz="2800" dirty="0"/>
              <a:t>It is known as the logical computer software or software </a:t>
            </a:r>
            <a:r>
              <a:rPr lang="en-US" sz="2800" dirty="0" smtClean="0"/>
              <a:t>of a computer system, </a:t>
            </a:r>
            <a:r>
              <a:rPr lang="en-US" sz="2800" dirty="0"/>
              <a:t>comprising all the necessary software components that enable specific </a:t>
            </a:r>
            <a:r>
              <a:rPr lang="en-US" sz="2800" dirty="0" smtClean="0"/>
              <a:t>tasks, </a:t>
            </a:r>
            <a:r>
              <a:rPr lang="en-US" sz="2800" dirty="0"/>
              <a:t>as opposed to the physical components that are called hardware.</a:t>
            </a:r>
            <a:endParaRPr lang="es-ES" dirty="0"/>
          </a:p>
        </p:txBody>
      </p:sp>
      <p:pic>
        <p:nvPicPr>
          <p:cNvPr id="5" name="Imagen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7945" y="1916832"/>
            <a:ext cx="4392488" cy="38164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65362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851694"/>
          </a:xfrm>
        </p:spPr>
        <p:txBody>
          <a:bodyPr>
            <a:normAutofit/>
          </a:bodyPr>
          <a:lstStyle/>
          <a:p>
            <a:r>
              <a:rPr lang="es-ES" sz="3600" dirty="0" smtClean="0">
                <a:latin typeface="Arial" pitchFamily="34" charset="0"/>
                <a:cs typeface="Arial" pitchFamily="34" charset="0"/>
              </a:rPr>
              <a:t>ENTROPY</a:t>
            </a:r>
            <a:endParaRPr lang="es-ES" sz="3600" dirty="0">
              <a:latin typeface="Arial" pitchFamily="34" charset="0"/>
              <a:cs typeface="Arial" pitchFamily="34" charset="0"/>
            </a:endParaRPr>
          </a:p>
        </p:txBody>
      </p:sp>
      <p:sp>
        <p:nvSpPr>
          <p:cNvPr id="4" name="3 Marcador de texto"/>
          <p:cNvSpPr>
            <a:spLocks noGrp="1"/>
          </p:cNvSpPr>
          <p:nvPr>
            <p:ph type="body" sz="half" idx="2"/>
          </p:nvPr>
        </p:nvSpPr>
        <p:spPr/>
        <p:txBody>
          <a:bodyPr/>
          <a:lstStyle/>
          <a:p>
            <a:pPr algn="just"/>
            <a:r>
              <a:rPr lang="en-US" sz="2400" dirty="0"/>
              <a:t>CORRESPONDS TO THE THIRD LAW OF THE STATE TERMODINAMICA ES MORE LIKELY, DISORDER, CHAOS, RANDOMNESS, IN WHICH THE SYSTEM LOSES ITS ABILITY TO PROCESS AND COLLECT ENERGY</a:t>
            </a:r>
          </a:p>
          <a:p>
            <a:endParaRPr lang="es-ES" dirty="0"/>
          </a:p>
        </p:txBody>
      </p:sp>
      <p:pic>
        <p:nvPicPr>
          <p:cNvPr id="5"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3968" y="1628800"/>
            <a:ext cx="3888432" cy="3810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657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779686"/>
          </a:xfrm>
        </p:spPr>
        <p:txBody>
          <a:bodyPr>
            <a:normAutofit/>
          </a:bodyPr>
          <a:lstStyle/>
          <a:p>
            <a:r>
              <a:rPr lang="es-ES" sz="4000" dirty="0">
                <a:latin typeface="Arial" pitchFamily="34" charset="0"/>
                <a:cs typeface="Arial" pitchFamily="34" charset="0"/>
              </a:rPr>
              <a:t>GESTALT</a:t>
            </a:r>
          </a:p>
        </p:txBody>
      </p:sp>
      <p:sp>
        <p:nvSpPr>
          <p:cNvPr id="4" name="3 Marcador de texto"/>
          <p:cNvSpPr>
            <a:spLocks noGrp="1"/>
          </p:cNvSpPr>
          <p:nvPr>
            <p:ph type="body" sz="half" idx="2"/>
          </p:nvPr>
        </p:nvSpPr>
        <p:spPr/>
        <p:txBody>
          <a:bodyPr/>
          <a:lstStyle/>
          <a:p>
            <a:pPr algn="just"/>
            <a:r>
              <a:rPr lang="en-US" sz="3200" dirty="0"/>
              <a:t>is one It  systemic feature as a result of which that affects a part of the system, it has an impact on the whole.</a:t>
            </a:r>
          </a:p>
          <a:p>
            <a:endParaRPr lang="es-ES" dirty="0"/>
          </a:p>
        </p:txBody>
      </p:sp>
      <p:pic>
        <p:nvPicPr>
          <p:cNvPr id="5" name="Marcador de contenido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7625" y="1015206"/>
            <a:ext cx="4546600" cy="436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44806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923702"/>
          </a:xfrm>
        </p:spPr>
        <p:txBody>
          <a:bodyPr>
            <a:normAutofit fontScale="90000"/>
          </a:bodyPr>
          <a:lstStyle/>
          <a:p>
            <a:r>
              <a:rPr lang="es-ES" sz="6000" dirty="0">
                <a:ln w="9525">
                  <a:solidFill>
                    <a:schemeClr val="bg1"/>
                  </a:solidFill>
                  <a:prstDash val="solid"/>
                </a:ln>
                <a:latin typeface="Arial" pitchFamily="34" charset="0"/>
                <a:cs typeface="Arial" pitchFamily="34" charset="0"/>
              </a:rPr>
              <a:t>HUB</a:t>
            </a:r>
            <a:endParaRPr lang="es-ES" sz="6000" dirty="0">
              <a:latin typeface="Arial" pitchFamily="34" charset="0"/>
              <a:cs typeface="Arial" pitchFamily="34" charset="0"/>
            </a:endParaRPr>
          </a:p>
        </p:txBody>
      </p:sp>
      <p:sp>
        <p:nvSpPr>
          <p:cNvPr id="4" name="3 Marcador de texto"/>
          <p:cNvSpPr>
            <a:spLocks noGrp="1"/>
          </p:cNvSpPr>
          <p:nvPr>
            <p:ph type="body" sz="half" idx="2"/>
          </p:nvPr>
        </p:nvSpPr>
        <p:spPr/>
        <p:txBody>
          <a:bodyPr/>
          <a:lstStyle/>
          <a:p>
            <a:pPr algn="just"/>
            <a:r>
              <a:rPr lang="en-US" sz="3200" dirty="0"/>
              <a:t> Reinforces the signal cables and allows you to set forms of bus, ring or other in the communication </a:t>
            </a:r>
            <a:r>
              <a:rPr lang="en-US" sz="3200" dirty="0" smtClean="0"/>
              <a:t>network.</a:t>
            </a:r>
            <a:endParaRPr lang="es-CO" sz="3200" dirty="0"/>
          </a:p>
          <a:p>
            <a:endParaRPr lang="es-ES" dirty="0"/>
          </a:p>
        </p:txBody>
      </p:sp>
      <p:pic>
        <p:nvPicPr>
          <p:cNvPr id="5" name="Picture 4" descr="http://content.us.dlink.com/wp-content/uploads/2014/03/DUB-H7-B1.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575050" y="1762568"/>
            <a:ext cx="5111750" cy="3538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775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sz="7200" dirty="0"/>
              <a:t>LINUX</a:t>
            </a:r>
            <a:r>
              <a:rPr lang="es-ES" dirty="0"/>
              <a:t/>
            </a:r>
            <a:br>
              <a:rPr lang="es-ES" dirty="0"/>
            </a:br>
            <a:endParaRPr lang="es-ES" dirty="0"/>
          </a:p>
        </p:txBody>
      </p:sp>
      <p:sp>
        <p:nvSpPr>
          <p:cNvPr id="4" name="3 Marcador de texto"/>
          <p:cNvSpPr>
            <a:spLocks noGrp="1"/>
          </p:cNvSpPr>
          <p:nvPr>
            <p:ph type="body" sz="half" idx="2"/>
          </p:nvPr>
        </p:nvSpPr>
        <p:spPr/>
        <p:txBody>
          <a:bodyPr>
            <a:normAutofit/>
          </a:bodyPr>
          <a:lstStyle/>
          <a:p>
            <a:pPr algn="just"/>
            <a:r>
              <a:rPr lang="en-US" sz="2400" dirty="0">
                <a:cs typeface="Arial" pitchFamily="34" charset="0"/>
              </a:rPr>
              <a:t>Linux is an operating system, a great piece of software that controls a computer. It is similar to Microsoft Windows, but completely free. The correct name is GNU / Linux but "Linux" is used more.</a:t>
            </a:r>
            <a:endParaRPr lang="es-ES" sz="2400" dirty="0">
              <a:cs typeface="Arial" pitchFamily="34" charset="0"/>
            </a:endParaRPr>
          </a:p>
        </p:txBody>
      </p:sp>
      <p:pic>
        <p:nvPicPr>
          <p:cNvPr id="5"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75050" y="1268760"/>
            <a:ext cx="5111750" cy="396044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37275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923702"/>
          </a:xfrm>
        </p:spPr>
        <p:txBody>
          <a:bodyPr>
            <a:normAutofit/>
          </a:bodyPr>
          <a:lstStyle/>
          <a:p>
            <a:r>
              <a:rPr lang="es-ES" sz="4400" dirty="0" smtClean="0">
                <a:latin typeface="Arial" pitchFamily="34" charset="0"/>
                <a:cs typeface="Arial" pitchFamily="34" charset="0"/>
              </a:rPr>
              <a:t>SWITCH</a:t>
            </a:r>
            <a:endParaRPr lang="es-ES" sz="4400" dirty="0">
              <a:latin typeface="Arial" pitchFamily="34" charset="0"/>
              <a:cs typeface="Arial" pitchFamily="34" charset="0"/>
            </a:endParaRPr>
          </a:p>
        </p:txBody>
      </p:sp>
      <p:sp>
        <p:nvSpPr>
          <p:cNvPr id="4" name="3 Marcador de texto"/>
          <p:cNvSpPr>
            <a:spLocks noGrp="1"/>
          </p:cNvSpPr>
          <p:nvPr>
            <p:ph type="body" sz="half" idx="2"/>
          </p:nvPr>
        </p:nvSpPr>
        <p:spPr/>
        <p:txBody>
          <a:bodyPr/>
          <a:lstStyle/>
          <a:p>
            <a:pPr algn="just"/>
            <a:r>
              <a:rPr lang="en-US" sz="3600" dirty="0"/>
              <a:t>In charge of interconnect two or more network segments, similar to the bridges of networks</a:t>
            </a:r>
          </a:p>
          <a:p>
            <a:endParaRPr lang="es-ES" dirty="0"/>
          </a:p>
        </p:txBody>
      </p:sp>
      <p:pic>
        <p:nvPicPr>
          <p:cNvPr id="5" name="Picture 2" descr="http://www.redes.org/blog/wp-content/uploads/2015/03/switch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5050" y="1761782"/>
            <a:ext cx="5111750" cy="37554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570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779686"/>
          </a:xfrm>
        </p:spPr>
        <p:txBody>
          <a:bodyPr>
            <a:normAutofit/>
          </a:bodyPr>
          <a:lstStyle/>
          <a:p>
            <a:r>
              <a:rPr lang="es-ES" sz="2400" dirty="0" smtClean="0">
                <a:latin typeface="Arial" pitchFamily="34" charset="0"/>
                <a:cs typeface="Arial" pitchFamily="34" charset="0"/>
              </a:rPr>
              <a:t>NETWORK CARD</a:t>
            </a:r>
            <a:endParaRPr lang="es-ES" sz="2400" dirty="0">
              <a:latin typeface="Arial" pitchFamily="34" charset="0"/>
              <a:cs typeface="Arial" pitchFamily="34" charset="0"/>
            </a:endParaRPr>
          </a:p>
        </p:txBody>
      </p:sp>
      <p:sp>
        <p:nvSpPr>
          <p:cNvPr id="4" name="3 Marcador de texto"/>
          <p:cNvSpPr>
            <a:spLocks noGrp="1"/>
          </p:cNvSpPr>
          <p:nvPr>
            <p:ph type="body" sz="half" idx="2"/>
          </p:nvPr>
        </p:nvSpPr>
        <p:spPr/>
        <p:txBody>
          <a:bodyPr/>
          <a:lstStyle/>
          <a:p>
            <a:pPr algn="just"/>
            <a:r>
              <a:rPr lang="en-US" sz="2800" dirty="0"/>
              <a:t>Connect the computer with the medium of transmission network, either wired or wirelessly</a:t>
            </a:r>
          </a:p>
          <a:p>
            <a:endParaRPr lang="es-ES" dirty="0"/>
          </a:p>
        </p:txBody>
      </p:sp>
      <p:pic>
        <p:nvPicPr>
          <p:cNvPr id="5" name="Picture 2" descr="https://curiosoando.com/wp-content/uploads/2013/05/tarjeta_red_inalambrica_PCI.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63888" y="1484784"/>
            <a:ext cx="5111750" cy="29818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832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sz="5400" dirty="0">
                <a:latin typeface="Arial" pitchFamily="34" charset="0"/>
                <a:cs typeface="Arial" pitchFamily="34" charset="0"/>
              </a:rPr>
              <a:t>MAC OS</a:t>
            </a:r>
            <a:r>
              <a:rPr lang="es-ES" dirty="0"/>
              <a:t/>
            </a:r>
            <a:br>
              <a:rPr lang="es-ES" dirty="0"/>
            </a:br>
            <a:endParaRPr lang="es-ES" dirty="0"/>
          </a:p>
        </p:txBody>
      </p:sp>
      <p:sp>
        <p:nvSpPr>
          <p:cNvPr id="4" name="3 Marcador de texto"/>
          <p:cNvSpPr>
            <a:spLocks noGrp="1"/>
          </p:cNvSpPr>
          <p:nvPr>
            <p:ph type="body" sz="half" idx="2"/>
          </p:nvPr>
        </p:nvSpPr>
        <p:spPr/>
        <p:txBody>
          <a:bodyPr/>
          <a:lstStyle/>
          <a:p>
            <a:pPr algn="just"/>
            <a:r>
              <a:rPr lang="en-US" sz="1800" dirty="0"/>
              <a:t>Operating system created by Apple for its Macintosh line of computers, also applied retroactively versions prior to System 7.6, and first appeared on System 7.5.1. It is known for being one of the first systems aimed at the general public in having a graphical interface composed mouse interaction with window, icons and menus.</a:t>
            </a:r>
            <a:endParaRPr lang="es-ES" sz="1800" dirty="0"/>
          </a:p>
          <a:p>
            <a:endParaRPr lang="es-ES" dirty="0"/>
          </a:p>
        </p:txBody>
      </p:sp>
      <p:pic>
        <p:nvPicPr>
          <p:cNvPr id="5"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75050" y="1282700"/>
            <a:ext cx="5111750" cy="38338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09116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sz="6000" dirty="0">
                <a:latin typeface="Arial" pitchFamily="34" charset="0"/>
                <a:cs typeface="Arial" pitchFamily="34" charset="0"/>
              </a:rPr>
              <a:t>UNIX</a:t>
            </a:r>
            <a:r>
              <a:rPr lang="es-ES" dirty="0"/>
              <a:t/>
            </a:r>
            <a:br>
              <a:rPr lang="es-ES" dirty="0"/>
            </a:br>
            <a:endParaRPr lang="es-ES" dirty="0"/>
          </a:p>
        </p:txBody>
      </p:sp>
      <p:sp>
        <p:nvSpPr>
          <p:cNvPr id="4" name="3 Marcador de texto"/>
          <p:cNvSpPr>
            <a:spLocks noGrp="1"/>
          </p:cNvSpPr>
          <p:nvPr>
            <p:ph type="body" sz="half" idx="2"/>
          </p:nvPr>
        </p:nvSpPr>
        <p:spPr/>
        <p:txBody>
          <a:bodyPr/>
          <a:lstStyle/>
          <a:p>
            <a:pPr algn="just"/>
            <a:r>
              <a:rPr lang="en-US" sz="1800" dirty="0"/>
              <a:t>It is a portable multitasking, multiuser operating system; developed in principle in 1969 by a group of employees at Bell Laboratories of AT &amp; T, including Dennis Ritchie, Ken Thompson and Douglas McIlroy.</a:t>
            </a:r>
            <a:endParaRPr lang="es-ES" sz="1800" dirty="0"/>
          </a:p>
          <a:p>
            <a:endParaRPr lang="es-ES" dirty="0"/>
          </a:p>
        </p:txBody>
      </p:sp>
      <p:pic>
        <p:nvPicPr>
          <p:cNvPr id="5"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406900" y="1700808"/>
            <a:ext cx="4053532" cy="28083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633161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sz="5300" dirty="0">
                <a:latin typeface="Arial" pitchFamily="34" charset="0"/>
                <a:cs typeface="Arial" pitchFamily="34" charset="0"/>
              </a:rPr>
              <a:t>SYMBIAN</a:t>
            </a:r>
            <a:r>
              <a:rPr lang="es-ES" dirty="0"/>
              <a:t/>
            </a:r>
            <a:br>
              <a:rPr lang="es-ES" dirty="0"/>
            </a:br>
            <a:endParaRPr lang="es-ES" dirty="0"/>
          </a:p>
        </p:txBody>
      </p:sp>
      <p:sp>
        <p:nvSpPr>
          <p:cNvPr id="4" name="3 Marcador de texto"/>
          <p:cNvSpPr>
            <a:spLocks noGrp="1"/>
          </p:cNvSpPr>
          <p:nvPr>
            <p:ph type="body" sz="half" idx="2"/>
          </p:nvPr>
        </p:nvSpPr>
        <p:spPr/>
        <p:txBody>
          <a:bodyPr>
            <a:normAutofit/>
          </a:bodyPr>
          <a:lstStyle/>
          <a:p>
            <a:pPr algn="just"/>
            <a:r>
              <a:rPr lang="en-US" sz="2000" dirty="0"/>
              <a:t>Symbian was owned by Nokia operating system, which in the past was the result of the alliance of several mobile phone companies including Nokia were, Sony Mobile Communications, Psion, Samsung, Siemens, Arima, Benq, Fujitsu, Lenovo, LG, Motorola , Mitsubishi Electric, Panasonic, Sharp, etc.</a:t>
            </a:r>
            <a:endParaRPr lang="es-ES" sz="2000" dirty="0"/>
          </a:p>
        </p:txBody>
      </p:sp>
      <p:pic>
        <p:nvPicPr>
          <p:cNvPr id="5"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95936" y="1628800"/>
            <a:ext cx="4392487" cy="37444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17710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sz="5300" dirty="0">
                <a:latin typeface="Arial" pitchFamily="34" charset="0"/>
                <a:cs typeface="Arial" pitchFamily="34" charset="0"/>
              </a:rPr>
              <a:t>SOLARIS</a:t>
            </a:r>
            <a:r>
              <a:rPr lang="es-ES" dirty="0"/>
              <a:t/>
            </a:r>
            <a:br>
              <a:rPr lang="es-ES" dirty="0"/>
            </a:br>
            <a:endParaRPr lang="es-ES" dirty="0"/>
          </a:p>
        </p:txBody>
      </p:sp>
      <p:sp>
        <p:nvSpPr>
          <p:cNvPr id="4" name="3 Marcador de texto"/>
          <p:cNvSpPr>
            <a:spLocks noGrp="1"/>
          </p:cNvSpPr>
          <p:nvPr>
            <p:ph type="body" sz="half" idx="2"/>
          </p:nvPr>
        </p:nvSpPr>
        <p:spPr/>
        <p:txBody>
          <a:bodyPr/>
          <a:lstStyle/>
          <a:p>
            <a:pPr algn="just"/>
            <a:r>
              <a:rPr lang="en-US" sz="2000" dirty="0" smtClean="0"/>
              <a:t>Solaris </a:t>
            </a:r>
            <a:r>
              <a:rPr lang="en-US" sz="2000" dirty="0"/>
              <a:t>is a UNIX -type operating system originally developed in 1992 by Sun Microsystems and now owned by Oracle Corporation after the acquisition of Sun by this. SunOS successor is a certified officially as system version of UNIX. It runs on x86 and SPARC architectures for servers and workstations.</a:t>
            </a:r>
            <a:endParaRPr lang="es-ES" sz="2000" dirty="0"/>
          </a:p>
          <a:p>
            <a:endParaRPr lang="es-ES" dirty="0"/>
          </a:p>
        </p:txBody>
      </p:sp>
      <p:pic>
        <p:nvPicPr>
          <p:cNvPr id="5"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616450" y="1700809"/>
            <a:ext cx="3987998" cy="3672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88418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sz="6000" dirty="0">
                <a:latin typeface="Arial" pitchFamily="34" charset="0"/>
                <a:cs typeface="Arial" pitchFamily="34" charset="0"/>
              </a:rPr>
              <a:t>REDHAT</a:t>
            </a:r>
            <a:r>
              <a:rPr lang="es-ES" dirty="0"/>
              <a:t/>
            </a:r>
            <a:br>
              <a:rPr lang="es-ES" dirty="0"/>
            </a:br>
            <a:endParaRPr lang="es-ES" dirty="0"/>
          </a:p>
        </p:txBody>
      </p:sp>
      <p:sp>
        <p:nvSpPr>
          <p:cNvPr id="4" name="3 Marcador de texto"/>
          <p:cNvSpPr>
            <a:spLocks noGrp="1"/>
          </p:cNvSpPr>
          <p:nvPr>
            <p:ph type="body" sz="half" idx="2"/>
          </p:nvPr>
        </p:nvSpPr>
        <p:spPr/>
        <p:txBody>
          <a:bodyPr>
            <a:normAutofit fontScale="92500" lnSpcReduction="10000"/>
          </a:bodyPr>
          <a:lstStyle/>
          <a:p>
            <a:pPr algn="just"/>
            <a:r>
              <a:rPr lang="en-US" sz="2400" dirty="0"/>
              <a:t>Red Hat is famous worldwide for the various efforts to support the free software movement. Not only they work on the development of one of the most popular Linux distributions, but also in marketing different products and services based on open source software services.</a:t>
            </a:r>
            <a:endParaRPr lang="es-ES" sz="2400" dirty="0"/>
          </a:p>
          <a:p>
            <a:endParaRPr lang="es-ES" dirty="0"/>
          </a:p>
        </p:txBody>
      </p:sp>
      <p:pic>
        <p:nvPicPr>
          <p:cNvPr id="5" name="0 Image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995936" y="1484785"/>
            <a:ext cx="4752527"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59947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TotalTime>
  <Words>1491</Words>
  <Application>Microsoft Office PowerPoint</Application>
  <PresentationFormat>Presentación en pantalla (4:3)</PresentationFormat>
  <Paragraphs>87</Paragraphs>
  <Slides>41</Slides>
  <Notes>0</Notes>
  <HiddenSlides>0</HiddenSlides>
  <MMClips>0</MMClips>
  <ScaleCrop>false</ScaleCrop>
  <HeadingPairs>
    <vt:vector size="4" baseType="variant">
      <vt:variant>
        <vt:lpstr>Tema</vt:lpstr>
      </vt:variant>
      <vt:variant>
        <vt:i4>1</vt:i4>
      </vt:variant>
      <vt:variant>
        <vt:lpstr>Títulos de diapositiva</vt:lpstr>
      </vt:variant>
      <vt:variant>
        <vt:i4>41</vt:i4>
      </vt:variant>
    </vt:vector>
  </HeadingPairs>
  <TitlesOfParts>
    <vt:vector size="42" baseType="lpstr">
      <vt:lpstr>Tema de Office</vt:lpstr>
      <vt:lpstr>PICTIONAY ENGLISH </vt:lpstr>
      <vt:lpstr>ANDROID  </vt:lpstr>
      <vt:lpstr>    MICROSOFT WINDOWS </vt:lpstr>
      <vt:lpstr>LINUX </vt:lpstr>
      <vt:lpstr>MAC OS </vt:lpstr>
      <vt:lpstr>UNIX </vt:lpstr>
      <vt:lpstr>SYMBIAN </vt:lpstr>
      <vt:lpstr>SOLARIS </vt:lpstr>
      <vt:lpstr>REDHAT </vt:lpstr>
      <vt:lpstr>FREEBDS</vt:lpstr>
      <vt:lpstr>BLACK BERRY. </vt:lpstr>
      <vt:lpstr>DISCO DURO (hard disk) </vt:lpstr>
      <vt:lpstr>XAMARIN </vt:lpstr>
      <vt:lpstr>DROPBOX </vt:lpstr>
      <vt:lpstr>WWW. </vt:lpstr>
      <vt:lpstr>SONY </vt:lpstr>
      <vt:lpstr>ONEDRIVE </vt:lpstr>
      <vt:lpstr>DEVELOPER </vt:lpstr>
      <vt:lpstr>ACTIVISION</vt:lpstr>
      <vt:lpstr>ASHAMPOO</vt:lpstr>
      <vt:lpstr>HARWARE </vt:lpstr>
      <vt:lpstr>ROUTER </vt:lpstr>
      <vt:lpstr>MEMORIA RAM </vt:lpstr>
      <vt:lpstr>MEMORIA ROM </vt:lpstr>
      <vt:lpstr>CD ROM </vt:lpstr>
      <vt:lpstr>MEMORIA CACHE </vt:lpstr>
      <vt:lpstr>COOKIES </vt:lpstr>
      <vt:lpstr>OPERA </vt:lpstr>
      <vt:lpstr>SAFARI </vt:lpstr>
      <vt:lpstr>CPU </vt:lpstr>
      <vt:lpstr>WINDOWS 10</vt:lpstr>
      <vt:lpstr> BRIDGE</vt:lpstr>
      <vt:lpstr>BASE DE DATOS </vt:lpstr>
      <vt:lpstr>CHECKBOX</vt:lpstr>
      <vt:lpstr>CONNECTORS</vt:lpstr>
      <vt:lpstr>SOFTWARE</vt:lpstr>
      <vt:lpstr>ENTROPY</vt:lpstr>
      <vt:lpstr>GESTALT</vt:lpstr>
      <vt:lpstr>HUB</vt:lpstr>
      <vt:lpstr>SWITCH</vt:lpstr>
      <vt:lpstr>NETWORK CARD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dii black</dc:creator>
  <cp:lastModifiedBy>dii black</cp:lastModifiedBy>
  <cp:revision>13</cp:revision>
  <dcterms:created xsi:type="dcterms:W3CDTF">2016-09-04T17:30:15Z</dcterms:created>
  <dcterms:modified xsi:type="dcterms:W3CDTF">2016-09-05T18:57:20Z</dcterms:modified>
</cp:coreProperties>
</file>