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3" r:id="rId2"/>
    <p:sldId id="257" r:id="rId3"/>
    <p:sldId id="325" r:id="rId4"/>
    <p:sldId id="277" r:id="rId5"/>
    <p:sldId id="303" r:id="rId6"/>
    <p:sldId id="326" r:id="rId7"/>
    <p:sldId id="327" r:id="rId8"/>
    <p:sldId id="328" r:id="rId9"/>
    <p:sldId id="332" r:id="rId10"/>
    <p:sldId id="333" r:id="rId11"/>
    <p:sldId id="334" r:id="rId12"/>
    <p:sldId id="335" r:id="rId13"/>
    <p:sldId id="342" r:id="rId14"/>
    <p:sldId id="343" r:id="rId15"/>
    <p:sldId id="344" r:id="rId16"/>
    <p:sldId id="345" r:id="rId17"/>
    <p:sldId id="346" r:id="rId18"/>
    <p:sldId id="336" r:id="rId19"/>
    <p:sldId id="340" r:id="rId20"/>
    <p:sldId id="330" r:id="rId21"/>
    <p:sldId id="331" r:id="rId22"/>
    <p:sldId id="341" r:id="rId23"/>
    <p:sldId id="271" r:id="rId2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image" Target="../media/image30.jpg"/><Relationship Id="rId1" Type="http://schemas.openxmlformats.org/officeDocument/2006/relationships/image" Target="../media/image29.jpg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image" Target="../media/image30.jpg"/><Relationship Id="rId1" Type="http://schemas.openxmlformats.org/officeDocument/2006/relationships/image" Target="../media/image29.jpg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572B8-4A29-4C83-80DB-9411E76DB49E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11732D9-F2B5-4E1B-96F6-44E68716A857}">
      <dgm:prSet phldrT="[Texto]" custT="1"/>
      <dgm:spPr/>
      <dgm:t>
        <a:bodyPr/>
        <a:lstStyle/>
        <a:p>
          <a:r>
            <a:rPr lang="es-CO" sz="1600" dirty="0" smtClean="0">
              <a:solidFill>
                <a:schemeClr val="accent3"/>
              </a:solidFill>
              <a:latin typeface="Comic Sans MS" panose="030F0702030302020204" pitchFamily="66" charset="0"/>
            </a:rPr>
            <a:t>Introducción</a:t>
          </a:r>
          <a:endParaRPr lang="es-ES" sz="1600" dirty="0">
            <a:latin typeface="Comic Sans MS" panose="030F0702030302020204" pitchFamily="66" charset="0"/>
          </a:endParaRPr>
        </a:p>
      </dgm:t>
    </dgm:pt>
    <dgm:pt modelId="{5E197576-F8C1-45A9-BFD3-AE86CFEF1E97}" type="parTrans" cxnId="{453A8E41-F117-44E9-AE24-986F08FFFFEE}">
      <dgm:prSet/>
      <dgm:spPr/>
      <dgm:t>
        <a:bodyPr/>
        <a:lstStyle/>
        <a:p>
          <a:endParaRPr lang="es-ES" sz="1600">
            <a:latin typeface="Comic Sans MS" panose="030F0702030302020204" pitchFamily="66" charset="0"/>
          </a:endParaRPr>
        </a:p>
      </dgm:t>
    </dgm:pt>
    <dgm:pt modelId="{D5692A2E-EB25-4470-A2AC-14BCDCA1854B}" type="sibTrans" cxnId="{453A8E41-F117-44E9-AE24-986F08FFFFEE}">
      <dgm:prSet/>
      <dgm:spPr/>
      <dgm:t>
        <a:bodyPr/>
        <a:lstStyle/>
        <a:p>
          <a:endParaRPr lang="es-ES" sz="1600">
            <a:latin typeface="Comic Sans MS" panose="030F0702030302020204" pitchFamily="66" charset="0"/>
          </a:endParaRPr>
        </a:p>
      </dgm:t>
    </dgm:pt>
    <dgm:pt modelId="{3E61937A-AFDF-4536-9365-34DF46178FEA}">
      <dgm:prSet phldrT="[Texto]" custT="1"/>
      <dgm:spPr/>
      <dgm:t>
        <a:bodyPr/>
        <a:lstStyle/>
        <a:p>
          <a:r>
            <a:rPr lang="es-CO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rPr>
            <a:t>Objetivos General de la Presentación</a:t>
          </a:r>
          <a:endParaRPr lang="es-ES" sz="1600" dirty="0">
            <a:latin typeface="Comic Sans MS" panose="030F0702030302020204" pitchFamily="66" charset="0"/>
          </a:endParaRPr>
        </a:p>
      </dgm:t>
    </dgm:pt>
    <dgm:pt modelId="{28EBA2A3-56E4-4DCD-ACBC-6D9733D407F2}" type="parTrans" cxnId="{9A48772A-68C8-4778-B5EE-25F54761FE05}">
      <dgm:prSet/>
      <dgm:spPr/>
      <dgm:t>
        <a:bodyPr/>
        <a:lstStyle/>
        <a:p>
          <a:endParaRPr lang="es-ES" sz="1600">
            <a:latin typeface="Comic Sans MS" panose="030F0702030302020204" pitchFamily="66" charset="0"/>
          </a:endParaRPr>
        </a:p>
      </dgm:t>
    </dgm:pt>
    <dgm:pt modelId="{CADE43D5-FA1C-4011-8E43-60CE05370059}" type="sibTrans" cxnId="{9A48772A-68C8-4778-B5EE-25F54761FE05}">
      <dgm:prSet/>
      <dgm:spPr/>
      <dgm:t>
        <a:bodyPr/>
        <a:lstStyle/>
        <a:p>
          <a:endParaRPr lang="es-ES" sz="1600">
            <a:latin typeface="Comic Sans MS" panose="030F0702030302020204" pitchFamily="66" charset="0"/>
          </a:endParaRPr>
        </a:p>
      </dgm:t>
    </dgm:pt>
    <dgm:pt modelId="{C69B8910-AC07-48A6-BB93-E6B6C6EB0857}">
      <dgm:prSet phldrT="[Texto]" custT="1"/>
      <dgm:spPr/>
      <dgm:t>
        <a:bodyPr/>
        <a:lstStyle/>
        <a:p>
          <a:r>
            <a:rPr lang="es-CO" sz="1600" dirty="0" smtClean="0">
              <a:solidFill>
                <a:schemeClr val="tx1"/>
              </a:solidFill>
              <a:latin typeface="Comic Sans MS" panose="030F0702030302020204" pitchFamily="66" charset="0"/>
            </a:rPr>
            <a:t>Objetivo Específicos de la Presentación</a:t>
          </a:r>
          <a:endParaRPr lang="es-ES" sz="1600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D054F116-C73A-426B-A1D6-21EDBA6F55DA}" type="parTrans" cxnId="{4873408A-85D1-443B-9B44-B9DD28C86FFF}">
      <dgm:prSet/>
      <dgm:spPr/>
      <dgm:t>
        <a:bodyPr/>
        <a:lstStyle/>
        <a:p>
          <a:endParaRPr lang="es-ES" sz="1600">
            <a:latin typeface="Comic Sans MS" panose="030F0702030302020204" pitchFamily="66" charset="0"/>
          </a:endParaRPr>
        </a:p>
      </dgm:t>
    </dgm:pt>
    <dgm:pt modelId="{39C0E153-4B99-4061-BE20-72CAF3A49FC5}" type="sibTrans" cxnId="{4873408A-85D1-443B-9B44-B9DD28C86FFF}">
      <dgm:prSet/>
      <dgm:spPr/>
      <dgm:t>
        <a:bodyPr/>
        <a:lstStyle/>
        <a:p>
          <a:endParaRPr lang="es-ES" sz="1600">
            <a:latin typeface="Comic Sans MS" panose="030F0702030302020204" pitchFamily="66" charset="0"/>
          </a:endParaRPr>
        </a:p>
      </dgm:t>
    </dgm:pt>
    <dgm:pt modelId="{DEA6DDC5-3453-40F8-9468-776A96C5F921}">
      <dgm:prSet custT="1"/>
      <dgm:spPr/>
      <dgm:t>
        <a:bodyPr/>
        <a:lstStyle/>
        <a:p>
          <a:r>
            <a:rPr lang="es-CO" sz="1600" dirty="0" smtClean="0">
              <a:solidFill>
                <a:schemeClr val="accent3"/>
              </a:solidFill>
              <a:latin typeface="Comic Sans MS" panose="030F0702030302020204" pitchFamily="66" charset="0"/>
            </a:rPr>
            <a:t>Técnicas de Recolección de Información utilizadas.</a:t>
          </a:r>
          <a:endParaRPr lang="es-ES" sz="1600" dirty="0">
            <a:solidFill>
              <a:schemeClr val="accent3"/>
            </a:solidFill>
            <a:latin typeface="Comic Sans MS" panose="030F0702030302020204" pitchFamily="66" charset="0"/>
          </a:endParaRPr>
        </a:p>
      </dgm:t>
    </dgm:pt>
    <dgm:pt modelId="{15541D86-7B88-4B21-BCB8-3D34E5827585}" type="parTrans" cxnId="{C7452EAE-89CF-481B-BCA7-BAEB0F7B41BD}">
      <dgm:prSet/>
      <dgm:spPr/>
      <dgm:t>
        <a:bodyPr/>
        <a:lstStyle/>
        <a:p>
          <a:endParaRPr lang="es-ES" sz="1600">
            <a:latin typeface="Comic Sans MS" panose="030F0702030302020204" pitchFamily="66" charset="0"/>
          </a:endParaRPr>
        </a:p>
      </dgm:t>
    </dgm:pt>
    <dgm:pt modelId="{C54E0B0B-93D9-4E12-A173-D77A75965C09}" type="sibTrans" cxnId="{C7452EAE-89CF-481B-BCA7-BAEB0F7B41BD}">
      <dgm:prSet/>
      <dgm:spPr/>
      <dgm:t>
        <a:bodyPr/>
        <a:lstStyle/>
        <a:p>
          <a:endParaRPr lang="es-ES" sz="1600">
            <a:latin typeface="Comic Sans MS" panose="030F0702030302020204" pitchFamily="66" charset="0"/>
          </a:endParaRPr>
        </a:p>
      </dgm:t>
    </dgm:pt>
    <dgm:pt modelId="{834824B0-D080-4F43-84B7-25400B4D6886}">
      <dgm:prSet custT="1"/>
      <dgm:spPr/>
      <dgm:t>
        <a:bodyPr/>
        <a:lstStyle/>
        <a:p>
          <a:r>
            <a:rPr lang="es-CO" sz="1600" dirty="0" smtClean="0">
              <a:solidFill>
                <a:schemeClr val="accent3"/>
              </a:solidFill>
              <a:latin typeface="Comic Sans MS" panose="030F0702030302020204" pitchFamily="66" charset="0"/>
            </a:rPr>
            <a:t>Resultados Recolección de información.</a:t>
          </a:r>
          <a:endParaRPr lang="es-ES" sz="1600" dirty="0">
            <a:latin typeface="Comic Sans MS" panose="030F0702030302020204" pitchFamily="66" charset="0"/>
          </a:endParaRPr>
        </a:p>
      </dgm:t>
    </dgm:pt>
    <dgm:pt modelId="{6BB1840B-76EE-4A3C-B08D-F6364A1D295D}" type="parTrans" cxnId="{2625F95E-DFEC-4A94-9CBB-3CF606714BB1}">
      <dgm:prSet/>
      <dgm:spPr/>
      <dgm:t>
        <a:bodyPr/>
        <a:lstStyle/>
        <a:p>
          <a:endParaRPr lang="es-ES" sz="1600">
            <a:latin typeface="Comic Sans MS" panose="030F0702030302020204" pitchFamily="66" charset="0"/>
          </a:endParaRPr>
        </a:p>
      </dgm:t>
    </dgm:pt>
    <dgm:pt modelId="{2BE3AA22-BD09-411E-A930-F13A18CC6186}" type="sibTrans" cxnId="{2625F95E-DFEC-4A94-9CBB-3CF606714BB1}">
      <dgm:prSet/>
      <dgm:spPr/>
      <dgm:t>
        <a:bodyPr/>
        <a:lstStyle/>
        <a:p>
          <a:endParaRPr lang="es-ES" sz="1600">
            <a:latin typeface="Comic Sans MS" panose="030F0702030302020204" pitchFamily="66" charset="0"/>
          </a:endParaRPr>
        </a:p>
      </dgm:t>
    </dgm:pt>
    <dgm:pt modelId="{AE9780CB-1253-4334-9008-FF4B2D6ABF66}">
      <dgm:prSet custT="1"/>
      <dgm:spPr/>
      <dgm:t>
        <a:bodyPr/>
        <a:lstStyle/>
        <a:p>
          <a:r>
            <a:rPr lang="es-CO" sz="1600" dirty="0" smtClean="0">
              <a:solidFill>
                <a:schemeClr val="tx1"/>
              </a:solidFill>
              <a:latin typeface="Comic Sans MS" panose="030F0702030302020204" pitchFamily="66" charset="0"/>
            </a:rPr>
            <a:t>Arquitectura de la solución.</a:t>
          </a:r>
          <a:endParaRPr lang="es-ES" sz="1600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E70B1F3B-A805-43F8-BDEA-183911924DE1}" type="parTrans" cxnId="{02ED82B8-0520-4143-A2A9-5E95D339782D}">
      <dgm:prSet/>
      <dgm:spPr/>
      <dgm:t>
        <a:bodyPr/>
        <a:lstStyle/>
        <a:p>
          <a:endParaRPr lang="es-ES" sz="1600">
            <a:latin typeface="Comic Sans MS" panose="030F0702030302020204" pitchFamily="66" charset="0"/>
          </a:endParaRPr>
        </a:p>
      </dgm:t>
    </dgm:pt>
    <dgm:pt modelId="{769FAC9F-3576-4D59-9966-92A88B3F88CF}" type="sibTrans" cxnId="{02ED82B8-0520-4143-A2A9-5E95D339782D}">
      <dgm:prSet/>
      <dgm:spPr/>
      <dgm:t>
        <a:bodyPr/>
        <a:lstStyle/>
        <a:p>
          <a:endParaRPr lang="es-ES" sz="1600">
            <a:latin typeface="Comic Sans MS" panose="030F0702030302020204" pitchFamily="66" charset="0"/>
          </a:endParaRPr>
        </a:p>
      </dgm:t>
    </dgm:pt>
    <dgm:pt modelId="{9EC3E328-94B5-4ABE-9581-7BA7807C475D}">
      <dgm:prSet custT="1"/>
      <dgm:spPr/>
      <dgm:t>
        <a:bodyPr/>
        <a:lstStyle/>
        <a:p>
          <a:r>
            <a:rPr lang="es-CO" sz="1600" dirty="0" smtClean="0">
              <a:latin typeface="Comic Sans MS" panose="030F0702030302020204" pitchFamily="66" charset="0"/>
            </a:rPr>
            <a:t>Mapa de Procesos actual del sistema.</a:t>
          </a:r>
          <a:endParaRPr lang="es-ES" sz="1600" dirty="0">
            <a:latin typeface="Comic Sans MS" panose="030F0702030302020204" pitchFamily="66" charset="0"/>
          </a:endParaRPr>
        </a:p>
      </dgm:t>
    </dgm:pt>
    <dgm:pt modelId="{A59A65D4-E9D0-493A-BCB3-82DAC8360FB0}" type="parTrans" cxnId="{FFEF63DD-E1BE-4E6D-ABF5-272BAC89D569}">
      <dgm:prSet/>
      <dgm:spPr/>
      <dgm:t>
        <a:bodyPr/>
        <a:lstStyle/>
        <a:p>
          <a:endParaRPr lang="es-ES" sz="1600">
            <a:latin typeface="Comic Sans MS" panose="030F0702030302020204" pitchFamily="66" charset="0"/>
          </a:endParaRPr>
        </a:p>
      </dgm:t>
    </dgm:pt>
    <dgm:pt modelId="{6A6EE8F7-D962-4D42-A90D-BC8D83741DA8}" type="sibTrans" cxnId="{FFEF63DD-E1BE-4E6D-ABF5-272BAC89D569}">
      <dgm:prSet/>
      <dgm:spPr/>
      <dgm:t>
        <a:bodyPr/>
        <a:lstStyle/>
        <a:p>
          <a:endParaRPr lang="es-ES" sz="1600">
            <a:latin typeface="Comic Sans MS" panose="030F0702030302020204" pitchFamily="66" charset="0"/>
          </a:endParaRPr>
        </a:p>
      </dgm:t>
    </dgm:pt>
    <dgm:pt modelId="{6450DCC0-63E1-4044-BC6D-C41981A569E4}">
      <dgm:prSet custT="1"/>
      <dgm:spPr/>
      <dgm:t>
        <a:bodyPr/>
        <a:lstStyle/>
        <a:p>
          <a:r>
            <a:rPr lang="es-CO" sz="1600" dirty="0" smtClean="0">
              <a:solidFill>
                <a:schemeClr val="accent3"/>
              </a:solidFill>
              <a:latin typeface="Comic Sans MS" panose="030F0702030302020204" pitchFamily="66" charset="0"/>
            </a:rPr>
            <a:t>Requerimiento Software (IEEE – 830)</a:t>
          </a:r>
          <a:endParaRPr lang="es-ES" sz="1600" dirty="0">
            <a:solidFill>
              <a:schemeClr val="accent3"/>
            </a:solidFill>
            <a:latin typeface="Comic Sans MS" panose="030F0702030302020204" pitchFamily="66" charset="0"/>
          </a:endParaRPr>
        </a:p>
      </dgm:t>
    </dgm:pt>
    <dgm:pt modelId="{9F681616-F04D-461E-A667-657A65480BAA}" type="parTrans" cxnId="{15E30D13-6CB0-4A9E-943C-B3FC9F8A2EF2}">
      <dgm:prSet/>
      <dgm:spPr/>
      <dgm:t>
        <a:bodyPr/>
        <a:lstStyle/>
        <a:p>
          <a:endParaRPr lang="es-ES" sz="1600">
            <a:latin typeface="Comic Sans MS" panose="030F0702030302020204" pitchFamily="66" charset="0"/>
          </a:endParaRPr>
        </a:p>
      </dgm:t>
    </dgm:pt>
    <dgm:pt modelId="{C90709C9-A77E-4D4B-AD47-D3C5DE54031E}" type="sibTrans" cxnId="{15E30D13-6CB0-4A9E-943C-B3FC9F8A2EF2}">
      <dgm:prSet/>
      <dgm:spPr/>
      <dgm:t>
        <a:bodyPr/>
        <a:lstStyle/>
        <a:p>
          <a:endParaRPr lang="es-ES" sz="1600">
            <a:latin typeface="Comic Sans MS" panose="030F0702030302020204" pitchFamily="66" charset="0"/>
          </a:endParaRPr>
        </a:p>
      </dgm:t>
    </dgm:pt>
    <dgm:pt modelId="{85FA3F9D-6CA9-423C-B693-72E5A2E7B3E2}" type="pres">
      <dgm:prSet presAssocID="{D9B572B8-4A29-4C83-80DB-9411E76DB49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41AE037-0E95-427F-BAE0-E4676F7D1B6B}" type="pres">
      <dgm:prSet presAssocID="{311732D9-F2B5-4E1B-96F6-44E68716A857}" presName="composite" presStyleCnt="0"/>
      <dgm:spPr/>
    </dgm:pt>
    <dgm:pt modelId="{34C7CF0D-8912-4F38-82E5-7BF1CA78E625}" type="pres">
      <dgm:prSet presAssocID="{311732D9-F2B5-4E1B-96F6-44E68716A857}" presName="rect1" presStyleLbl="tr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F64C61-68DD-4C0B-80A5-AF4697226D36}" type="pres">
      <dgm:prSet presAssocID="{311732D9-F2B5-4E1B-96F6-44E68716A857}" presName="rect2" presStyleLbl="fgImgPlace1" presStyleIdx="0" presStyleCnt="8" custScaleX="47947" custScaleY="41365" custLinFactNeighborX="15904" custLinFactNeighborY="1071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04DDFB05-3300-4862-A181-BBBF04077E97}" type="pres">
      <dgm:prSet presAssocID="{D5692A2E-EB25-4470-A2AC-14BCDCA1854B}" presName="sibTrans" presStyleCnt="0"/>
      <dgm:spPr/>
    </dgm:pt>
    <dgm:pt modelId="{9DD7AB6C-D3EE-4BC7-A519-E0B885346308}" type="pres">
      <dgm:prSet presAssocID="{3E61937A-AFDF-4536-9365-34DF46178FEA}" presName="composite" presStyleCnt="0"/>
      <dgm:spPr/>
    </dgm:pt>
    <dgm:pt modelId="{7D0EF457-0E98-4D8C-AA5B-D755EDD314B2}" type="pres">
      <dgm:prSet presAssocID="{3E61937A-AFDF-4536-9365-34DF46178FEA}" presName="rect1" presStyleLbl="tr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EEEC62-1143-40E7-9328-076232066D6A}" type="pres">
      <dgm:prSet presAssocID="{3E61937A-AFDF-4536-9365-34DF46178FEA}" presName="rect2" presStyleLbl="fgImgPlace1" presStyleIdx="1" presStyleCnt="8" custScaleX="40481" custScaleY="42393" custLinFactNeighborX="17718" custLinFactNeighborY="1324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D2C8EEDA-A5D2-434A-BD6B-29D79ACF7E2A}" type="pres">
      <dgm:prSet presAssocID="{CADE43D5-FA1C-4011-8E43-60CE05370059}" presName="sibTrans" presStyleCnt="0"/>
      <dgm:spPr/>
    </dgm:pt>
    <dgm:pt modelId="{156E0A41-3761-4E24-AA3A-D71F21550F49}" type="pres">
      <dgm:prSet presAssocID="{C69B8910-AC07-48A6-BB93-E6B6C6EB0857}" presName="composite" presStyleCnt="0"/>
      <dgm:spPr/>
    </dgm:pt>
    <dgm:pt modelId="{947189D7-65CE-4A5E-9E8E-FB23A509C4E6}" type="pres">
      <dgm:prSet presAssocID="{C69B8910-AC07-48A6-BB93-E6B6C6EB0857}" presName="rect1" presStyleLbl="tr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5C8B12-2164-4E26-8D67-C91637DDDCE4}" type="pres">
      <dgm:prSet presAssocID="{C69B8910-AC07-48A6-BB93-E6B6C6EB0857}" presName="rect2" presStyleLbl="fgImgPlace1" presStyleIdx="2" presStyleCnt="8" custScaleX="37260" custScaleY="43621" custLinFactNeighborX="21699" custLinFactNeighborY="1051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7234CE39-53A4-4DE0-963D-42C4ACE1D322}" type="pres">
      <dgm:prSet presAssocID="{39C0E153-4B99-4061-BE20-72CAF3A49FC5}" presName="sibTrans" presStyleCnt="0"/>
      <dgm:spPr/>
    </dgm:pt>
    <dgm:pt modelId="{25C4C521-6C2D-4BCD-82CD-2951B4C5FA92}" type="pres">
      <dgm:prSet presAssocID="{DEA6DDC5-3453-40F8-9468-776A96C5F921}" presName="composite" presStyleCnt="0"/>
      <dgm:spPr/>
    </dgm:pt>
    <dgm:pt modelId="{D1756A3F-AFDA-4407-9098-1F48739A067F}" type="pres">
      <dgm:prSet presAssocID="{DEA6DDC5-3453-40F8-9468-776A96C5F921}" presName="rect1" presStyleLbl="tr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467D46-98EE-4211-A201-74C0F361090D}" type="pres">
      <dgm:prSet presAssocID="{DEA6DDC5-3453-40F8-9468-776A96C5F921}" presName="rect2" presStyleLbl="fgImgPlace1" presStyleIdx="3" presStyleCnt="8" custScaleX="44181" custScaleY="44457" custLinFactNeighborX="17393" custLinFactNeighborY="1423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02EB8183-9793-4DB4-825A-939985D90D74}" type="pres">
      <dgm:prSet presAssocID="{C54E0B0B-93D9-4E12-A173-D77A75965C09}" presName="sibTrans" presStyleCnt="0"/>
      <dgm:spPr/>
    </dgm:pt>
    <dgm:pt modelId="{21392A2F-E278-427D-A945-42E1F2AFEB91}" type="pres">
      <dgm:prSet presAssocID="{834824B0-D080-4F43-84B7-25400B4D6886}" presName="composite" presStyleCnt="0"/>
      <dgm:spPr/>
    </dgm:pt>
    <dgm:pt modelId="{3EB12068-B8DD-4283-A1FF-ED3095F2893C}" type="pres">
      <dgm:prSet presAssocID="{834824B0-D080-4F43-84B7-25400B4D6886}" presName="rect1" presStyleLbl="trAlignAcc1" presStyleIdx="4" presStyleCnt="8" custLinFactNeighborX="5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6EDE56-B4B7-4102-97D1-0D34A10ADD9C}" type="pres">
      <dgm:prSet presAssocID="{834824B0-D080-4F43-84B7-25400B4D6886}" presName="rect2" presStyleLbl="fgImgPlace1" presStyleIdx="4" presStyleCnt="8" custScaleX="40078" custScaleY="41939" custLinFactNeighborX="21307" custLinFactNeighborY="1162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D76DED47-6033-4DEB-8A36-36640AF66A79}" type="pres">
      <dgm:prSet presAssocID="{2BE3AA22-BD09-411E-A930-F13A18CC6186}" presName="sibTrans" presStyleCnt="0"/>
      <dgm:spPr/>
    </dgm:pt>
    <dgm:pt modelId="{84F64B24-5175-442D-9609-6932192D5FAA}" type="pres">
      <dgm:prSet presAssocID="{9EC3E328-94B5-4ABE-9581-7BA7807C475D}" presName="composite" presStyleCnt="0"/>
      <dgm:spPr/>
    </dgm:pt>
    <dgm:pt modelId="{11D4F9CF-B205-4D20-8B0A-CA8B286A257A}" type="pres">
      <dgm:prSet presAssocID="{9EC3E328-94B5-4ABE-9581-7BA7807C475D}" presName="rect1" presStyleLbl="tr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E7B07C-4A85-461B-811B-5FE7A7EFE72F}" type="pres">
      <dgm:prSet presAssocID="{9EC3E328-94B5-4ABE-9581-7BA7807C475D}" presName="rect2" presStyleLbl="fgImgPlace1" presStyleIdx="5" presStyleCnt="8" custScaleX="38379" custScaleY="46495" custLinFactNeighborX="13296" custLinFactNeighborY="1012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4B9C2A44-C7F4-4D8D-B245-975D166DB4D2}" type="pres">
      <dgm:prSet presAssocID="{6A6EE8F7-D962-4D42-A90D-BC8D83741DA8}" presName="sibTrans" presStyleCnt="0"/>
      <dgm:spPr/>
    </dgm:pt>
    <dgm:pt modelId="{869784CA-1A19-4A00-8BD2-CB8F81ED7C5A}" type="pres">
      <dgm:prSet presAssocID="{AE9780CB-1253-4334-9008-FF4B2D6ABF66}" presName="composite" presStyleCnt="0"/>
      <dgm:spPr/>
    </dgm:pt>
    <dgm:pt modelId="{BB67BEBD-7880-4185-9393-EB526FAC713B}" type="pres">
      <dgm:prSet presAssocID="{AE9780CB-1253-4334-9008-FF4B2D6ABF66}" presName="rect1" presStyleLbl="tr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DDE589D-1C62-4B8A-8596-03AE852276DD}" type="pres">
      <dgm:prSet presAssocID="{AE9780CB-1253-4334-9008-FF4B2D6ABF66}" presName="rect2" presStyleLbl="fgImgPlace1" presStyleIdx="6" presStyleCnt="8" custScaleX="52146" custScaleY="34226" custLinFactNeighborX="28460" custLinFactNeighborY="1265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36A7979E-1C4F-44D7-A984-8E440D423A61}" type="pres">
      <dgm:prSet presAssocID="{769FAC9F-3576-4D59-9966-92A88B3F88CF}" presName="sibTrans" presStyleCnt="0"/>
      <dgm:spPr/>
    </dgm:pt>
    <dgm:pt modelId="{E103092A-61D9-467D-852B-AB583B1A312F}" type="pres">
      <dgm:prSet presAssocID="{6450DCC0-63E1-4044-BC6D-C41981A569E4}" presName="composite" presStyleCnt="0"/>
      <dgm:spPr/>
    </dgm:pt>
    <dgm:pt modelId="{A5F50E55-E037-4300-8C3C-A246657DDCB7}" type="pres">
      <dgm:prSet presAssocID="{6450DCC0-63E1-4044-BC6D-C41981A569E4}" presName="rect1" presStyleLbl="tr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8C88FE-72D9-4420-8720-376D5B4F140E}" type="pres">
      <dgm:prSet presAssocID="{6450DCC0-63E1-4044-BC6D-C41981A569E4}" presName="rect2" presStyleLbl="fgImgPlace1" presStyleIdx="7" presStyleCnt="8" custScaleX="42514" custScaleY="45883" custLinFactNeighborX="11284" custLinFactNeighborY="870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04A2653A-DD32-4717-A24A-8D740BC1F5B7}" type="presOf" srcId="{6450DCC0-63E1-4044-BC6D-C41981A569E4}" destId="{A5F50E55-E037-4300-8C3C-A246657DDCB7}" srcOrd="0" destOrd="0" presId="urn:microsoft.com/office/officeart/2008/layout/PictureStrips"/>
    <dgm:cxn modelId="{23CF92F4-C594-45F1-9E96-75F160C64B57}" type="presOf" srcId="{311732D9-F2B5-4E1B-96F6-44E68716A857}" destId="{34C7CF0D-8912-4F38-82E5-7BF1CA78E625}" srcOrd="0" destOrd="0" presId="urn:microsoft.com/office/officeart/2008/layout/PictureStrips"/>
    <dgm:cxn modelId="{B75C8AA3-9BF6-433A-8762-A176A69E574F}" type="presOf" srcId="{834824B0-D080-4F43-84B7-25400B4D6886}" destId="{3EB12068-B8DD-4283-A1FF-ED3095F2893C}" srcOrd="0" destOrd="0" presId="urn:microsoft.com/office/officeart/2008/layout/PictureStrips"/>
    <dgm:cxn modelId="{4873408A-85D1-443B-9B44-B9DD28C86FFF}" srcId="{D9B572B8-4A29-4C83-80DB-9411E76DB49E}" destId="{C69B8910-AC07-48A6-BB93-E6B6C6EB0857}" srcOrd="2" destOrd="0" parTransId="{D054F116-C73A-426B-A1D6-21EDBA6F55DA}" sibTransId="{39C0E153-4B99-4061-BE20-72CAF3A49FC5}"/>
    <dgm:cxn modelId="{FFEF63DD-E1BE-4E6D-ABF5-272BAC89D569}" srcId="{D9B572B8-4A29-4C83-80DB-9411E76DB49E}" destId="{9EC3E328-94B5-4ABE-9581-7BA7807C475D}" srcOrd="5" destOrd="0" parTransId="{A59A65D4-E9D0-493A-BCB3-82DAC8360FB0}" sibTransId="{6A6EE8F7-D962-4D42-A90D-BC8D83741DA8}"/>
    <dgm:cxn modelId="{9A48772A-68C8-4778-B5EE-25F54761FE05}" srcId="{D9B572B8-4A29-4C83-80DB-9411E76DB49E}" destId="{3E61937A-AFDF-4536-9365-34DF46178FEA}" srcOrd="1" destOrd="0" parTransId="{28EBA2A3-56E4-4DCD-ACBC-6D9733D407F2}" sibTransId="{CADE43D5-FA1C-4011-8E43-60CE05370059}"/>
    <dgm:cxn modelId="{1C0EFB4C-2B72-4D35-8BB8-D4EF3CF673D6}" type="presOf" srcId="{AE9780CB-1253-4334-9008-FF4B2D6ABF66}" destId="{BB67BEBD-7880-4185-9393-EB526FAC713B}" srcOrd="0" destOrd="0" presId="urn:microsoft.com/office/officeart/2008/layout/PictureStrips"/>
    <dgm:cxn modelId="{CB333265-D041-41DC-9EA6-868CE37DE24A}" type="presOf" srcId="{3E61937A-AFDF-4536-9365-34DF46178FEA}" destId="{7D0EF457-0E98-4D8C-AA5B-D755EDD314B2}" srcOrd="0" destOrd="0" presId="urn:microsoft.com/office/officeart/2008/layout/PictureStrips"/>
    <dgm:cxn modelId="{453A8E41-F117-44E9-AE24-986F08FFFFEE}" srcId="{D9B572B8-4A29-4C83-80DB-9411E76DB49E}" destId="{311732D9-F2B5-4E1B-96F6-44E68716A857}" srcOrd="0" destOrd="0" parTransId="{5E197576-F8C1-45A9-BFD3-AE86CFEF1E97}" sibTransId="{D5692A2E-EB25-4470-A2AC-14BCDCA1854B}"/>
    <dgm:cxn modelId="{2625F95E-DFEC-4A94-9CBB-3CF606714BB1}" srcId="{D9B572B8-4A29-4C83-80DB-9411E76DB49E}" destId="{834824B0-D080-4F43-84B7-25400B4D6886}" srcOrd="4" destOrd="0" parTransId="{6BB1840B-76EE-4A3C-B08D-F6364A1D295D}" sibTransId="{2BE3AA22-BD09-411E-A930-F13A18CC6186}"/>
    <dgm:cxn modelId="{09118F92-BB75-4AC2-A0D7-D9B7CD02BFBD}" type="presOf" srcId="{9EC3E328-94B5-4ABE-9581-7BA7807C475D}" destId="{11D4F9CF-B205-4D20-8B0A-CA8B286A257A}" srcOrd="0" destOrd="0" presId="urn:microsoft.com/office/officeart/2008/layout/PictureStrips"/>
    <dgm:cxn modelId="{C7452EAE-89CF-481B-BCA7-BAEB0F7B41BD}" srcId="{D9B572B8-4A29-4C83-80DB-9411E76DB49E}" destId="{DEA6DDC5-3453-40F8-9468-776A96C5F921}" srcOrd="3" destOrd="0" parTransId="{15541D86-7B88-4B21-BCB8-3D34E5827585}" sibTransId="{C54E0B0B-93D9-4E12-A173-D77A75965C09}"/>
    <dgm:cxn modelId="{15E30D13-6CB0-4A9E-943C-B3FC9F8A2EF2}" srcId="{D9B572B8-4A29-4C83-80DB-9411E76DB49E}" destId="{6450DCC0-63E1-4044-BC6D-C41981A569E4}" srcOrd="7" destOrd="0" parTransId="{9F681616-F04D-461E-A667-657A65480BAA}" sibTransId="{C90709C9-A77E-4D4B-AD47-D3C5DE54031E}"/>
    <dgm:cxn modelId="{85BDDF0E-71E2-4ECD-B006-2F231355036F}" type="presOf" srcId="{D9B572B8-4A29-4C83-80DB-9411E76DB49E}" destId="{85FA3F9D-6CA9-423C-B693-72E5A2E7B3E2}" srcOrd="0" destOrd="0" presId="urn:microsoft.com/office/officeart/2008/layout/PictureStrips"/>
    <dgm:cxn modelId="{65A17AC0-E4DD-4B0D-8D97-49516017EFDD}" type="presOf" srcId="{DEA6DDC5-3453-40F8-9468-776A96C5F921}" destId="{D1756A3F-AFDA-4407-9098-1F48739A067F}" srcOrd="0" destOrd="0" presId="urn:microsoft.com/office/officeart/2008/layout/PictureStrips"/>
    <dgm:cxn modelId="{02ED82B8-0520-4143-A2A9-5E95D339782D}" srcId="{D9B572B8-4A29-4C83-80DB-9411E76DB49E}" destId="{AE9780CB-1253-4334-9008-FF4B2D6ABF66}" srcOrd="6" destOrd="0" parTransId="{E70B1F3B-A805-43F8-BDEA-183911924DE1}" sibTransId="{769FAC9F-3576-4D59-9966-92A88B3F88CF}"/>
    <dgm:cxn modelId="{E5653499-B267-448C-B22A-F8EA20EA932E}" type="presOf" srcId="{C69B8910-AC07-48A6-BB93-E6B6C6EB0857}" destId="{947189D7-65CE-4A5E-9E8E-FB23A509C4E6}" srcOrd="0" destOrd="0" presId="urn:microsoft.com/office/officeart/2008/layout/PictureStrips"/>
    <dgm:cxn modelId="{B34756DE-CB93-42BF-8E2F-A797E74B8056}" type="presParOf" srcId="{85FA3F9D-6CA9-423C-B693-72E5A2E7B3E2}" destId="{B41AE037-0E95-427F-BAE0-E4676F7D1B6B}" srcOrd="0" destOrd="0" presId="urn:microsoft.com/office/officeart/2008/layout/PictureStrips"/>
    <dgm:cxn modelId="{0335E31C-1C42-4599-869B-0E8615AEDEF4}" type="presParOf" srcId="{B41AE037-0E95-427F-BAE0-E4676F7D1B6B}" destId="{34C7CF0D-8912-4F38-82E5-7BF1CA78E625}" srcOrd="0" destOrd="0" presId="urn:microsoft.com/office/officeart/2008/layout/PictureStrips"/>
    <dgm:cxn modelId="{2A169D9C-A872-4D43-900A-51AF58E76C11}" type="presParOf" srcId="{B41AE037-0E95-427F-BAE0-E4676F7D1B6B}" destId="{39F64C61-68DD-4C0B-80A5-AF4697226D36}" srcOrd="1" destOrd="0" presId="urn:microsoft.com/office/officeart/2008/layout/PictureStrips"/>
    <dgm:cxn modelId="{6E61F7D5-B030-4610-BEF7-95F2F297DC9D}" type="presParOf" srcId="{85FA3F9D-6CA9-423C-B693-72E5A2E7B3E2}" destId="{04DDFB05-3300-4862-A181-BBBF04077E97}" srcOrd="1" destOrd="0" presId="urn:microsoft.com/office/officeart/2008/layout/PictureStrips"/>
    <dgm:cxn modelId="{391C56AA-5EA0-41CE-813F-8EA5C631A2F1}" type="presParOf" srcId="{85FA3F9D-6CA9-423C-B693-72E5A2E7B3E2}" destId="{9DD7AB6C-D3EE-4BC7-A519-E0B885346308}" srcOrd="2" destOrd="0" presId="urn:microsoft.com/office/officeart/2008/layout/PictureStrips"/>
    <dgm:cxn modelId="{EDD14F2F-98BC-4670-9365-C58D84EDEC89}" type="presParOf" srcId="{9DD7AB6C-D3EE-4BC7-A519-E0B885346308}" destId="{7D0EF457-0E98-4D8C-AA5B-D755EDD314B2}" srcOrd="0" destOrd="0" presId="urn:microsoft.com/office/officeart/2008/layout/PictureStrips"/>
    <dgm:cxn modelId="{547FE139-B912-4AE4-8FE4-123E8D30ACBF}" type="presParOf" srcId="{9DD7AB6C-D3EE-4BC7-A519-E0B885346308}" destId="{48EEEC62-1143-40E7-9328-076232066D6A}" srcOrd="1" destOrd="0" presId="urn:microsoft.com/office/officeart/2008/layout/PictureStrips"/>
    <dgm:cxn modelId="{7EB86E58-F1F2-41C7-9B2A-6B881515204D}" type="presParOf" srcId="{85FA3F9D-6CA9-423C-B693-72E5A2E7B3E2}" destId="{D2C8EEDA-A5D2-434A-BD6B-29D79ACF7E2A}" srcOrd="3" destOrd="0" presId="urn:microsoft.com/office/officeart/2008/layout/PictureStrips"/>
    <dgm:cxn modelId="{76D2B996-55D1-493B-9E00-C423C943C181}" type="presParOf" srcId="{85FA3F9D-6CA9-423C-B693-72E5A2E7B3E2}" destId="{156E0A41-3761-4E24-AA3A-D71F21550F49}" srcOrd="4" destOrd="0" presId="urn:microsoft.com/office/officeart/2008/layout/PictureStrips"/>
    <dgm:cxn modelId="{35EE7C12-972B-4601-9B20-30CC7914F81F}" type="presParOf" srcId="{156E0A41-3761-4E24-AA3A-D71F21550F49}" destId="{947189D7-65CE-4A5E-9E8E-FB23A509C4E6}" srcOrd="0" destOrd="0" presId="urn:microsoft.com/office/officeart/2008/layout/PictureStrips"/>
    <dgm:cxn modelId="{6C2B76DF-FE74-4227-984C-001CA3E91D53}" type="presParOf" srcId="{156E0A41-3761-4E24-AA3A-D71F21550F49}" destId="{015C8B12-2164-4E26-8D67-C91637DDDCE4}" srcOrd="1" destOrd="0" presId="urn:microsoft.com/office/officeart/2008/layout/PictureStrips"/>
    <dgm:cxn modelId="{76A3B3FC-B95F-498F-AC3F-2B9892512F34}" type="presParOf" srcId="{85FA3F9D-6CA9-423C-B693-72E5A2E7B3E2}" destId="{7234CE39-53A4-4DE0-963D-42C4ACE1D322}" srcOrd="5" destOrd="0" presId="urn:microsoft.com/office/officeart/2008/layout/PictureStrips"/>
    <dgm:cxn modelId="{14292C3A-6742-44CA-AFBF-A73D4B6055AA}" type="presParOf" srcId="{85FA3F9D-6CA9-423C-B693-72E5A2E7B3E2}" destId="{25C4C521-6C2D-4BCD-82CD-2951B4C5FA92}" srcOrd="6" destOrd="0" presId="urn:microsoft.com/office/officeart/2008/layout/PictureStrips"/>
    <dgm:cxn modelId="{0A488273-FDBD-4328-9154-944A8E1FD8D2}" type="presParOf" srcId="{25C4C521-6C2D-4BCD-82CD-2951B4C5FA92}" destId="{D1756A3F-AFDA-4407-9098-1F48739A067F}" srcOrd="0" destOrd="0" presId="urn:microsoft.com/office/officeart/2008/layout/PictureStrips"/>
    <dgm:cxn modelId="{EC7AB345-0E75-4C38-A89E-70D236338ED8}" type="presParOf" srcId="{25C4C521-6C2D-4BCD-82CD-2951B4C5FA92}" destId="{9A467D46-98EE-4211-A201-74C0F361090D}" srcOrd="1" destOrd="0" presId="urn:microsoft.com/office/officeart/2008/layout/PictureStrips"/>
    <dgm:cxn modelId="{BFD14A84-DCBD-450A-A9D0-110DD8AF5B4C}" type="presParOf" srcId="{85FA3F9D-6CA9-423C-B693-72E5A2E7B3E2}" destId="{02EB8183-9793-4DB4-825A-939985D90D74}" srcOrd="7" destOrd="0" presId="urn:microsoft.com/office/officeart/2008/layout/PictureStrips"/>
    <dgm:cxn modelId="{EA3564F1-E07C-4C18-82ED-BA02DB1E58FF}" type="presParOf" srcId="{85FA3F9D-6CA9-423C-B693-72E5A2E7B3E2}" destId="{21392A2F-E278-427D-A945-42E1F2AFEB91}" srcOrd="8" destOrd="0" presId="urn:microsoft.com/office/officeart/2008/layout/PictureStrips"/>
    <dgm:cxn modelId="{27A5DDE5-5A0F-4851-8A51-76D7D6827103}" type="presParOf" srcId="{21392A2F-E278-427D-A945-42E1F2AFEB91}" destId="{3EB12068-B8DD-4283-A1FF-ED3095F2893C}" srcOrd="0" destOrd="0" presId="urn:microsoft.com/office/officeart/2008/layout/PictureStrips"/>
    <dgm:cxn modelId="{6D9AE105-F2E0-4690-9A5F-361F28A64340}" type="presParOf" srcId="{21392A2F-E278-427D-A945-42E1F2AFEB91}" destId="{906EDE56-B4B7-4102-97D1-0D34A10ADD9C}" srcOrd="1" destOrd="0" presId="urn:microsoft.com/office/officeart/2008/layout/PictureStrips"/>
    <dgm:cxn modelId="{A97F4165-2858-47F2-966F-94346B25F2D4}" type="presParOf" srcId="{85FA3F9D-6CA9-423C-B693-72E5A2E7B3E2}" destId="{D76DED47-6033-4DEB-8A36-36640AF66A79}" srcOrd="9" destOrd="0" presId="urn:microsoft.com/office/officeart/2008/layout/PictureStrips"/>
    <dgm:cxn modelId="{3C24ECC0-9D18-480B-9332-11BE370591E0}" type="presParOf" srcId="{85FA3F9D-6CA9-423C-B693-72E5A2E7B3E2}" destId="{84F64B24-5175-442D-9609-6932192D5FAA}" srcOrd="10" destOrd="0" presId="urn:microsoft.com/office/officeart/2008/layout/PictureStrips"/>
    <dgm:cxn modelId="{2BA90B4F-F3B9-476A-ADBF-5C3714BAD68B}" type="presParOf" srcId="{84F64B24-5175-442D-9609-6932192D5FAA}" destId="{11D4F9CF-B205-4D20-8B0A-CA8B286A257A}" srcOrd="0" destOrd="0" presId="urn:microsoft.com/office/officeart/2008/layout/PictureStrips"/>
    <dgm:cxn modelId="{6C8B6CAF-E865-46EC-A29C-5687743CD1AD}" type="presParOf" srcId="{84F64B24-5175-442D-9609-6932192D5FAA}" destId="{D9E7B07C-4A85-461B-811B-5FE7A7EFE72F}" srcOrd="1" destOrd="0" presId="urn:microsoft.com/office/officeart/2008/layout/PictureStrips"/>
    <dgm:cxn modelId="{4DFD47D4-134D-47AD-89CD-4B80B94082DC}" type="presParOf" srcId="{85FA3F9D-6CA9-423C-B693-72E5A2E7B3E2}" destId="{4B9C2A44-C7F4-4D8D-B245-975D166DB4D2}" srcOrd="11" destOrd="0" presId="urn:microsoft.com/office/officeart/2008/layout/PictureStrips"/>
    <dgm:cxn modelId="{EBFD34CE-65A4-470E-8543-F4AF3D49948A}" type="presParOf" srcId="{85FA3F9D-6CA9-423C-B693-72E5A2E7B3E2}" destId="{869784CA-1A19-4A00-8BD2-CB8F81ED7C5A}" srcOrd="12" destOrd="0" presId="urn:microsoft.com/office/officeart/2008/layout/PictureStrips"/>
    <dgm:cxn modelId="{F2D852CD-7CF8-42E4-83AD-EF8FD7EF202C}" type="presParOf" srcId="{869784CA-1A19-4A00-8BD2-CB8F81ED7C5A}" destId="{BB67BEBD-7880-4185-9393-EB526FAC713B}" srcOrd="0" destOrd="0" presId="urn:microsoft.com/office/officeart/2008/layout/PictureStrips"/>
    <dgm:cxn modelId="{30AF94D2-5BDD-4812-B294-FF5D644DF623}" type="presParOf" srcId="{869784CA-1A19-4A00-8BD2-CB8F81ED7C5A}" destId="{1DDE589D-1C62-4B8A-8596-03AE852276DD}" srcOrd="1" destOrd="0" presId="urn:microsoft.com/office/officeart/2008/layout/PictureStrips"/>
    <dgm:cxn modelId="{8D721531-9019-420F-B666-E15B6F55FF97}" type="presParOf" srcId="{85FA3F9D-6CA9-423C-B693-72E5A2E7B3E2}" destId="{36A7979E-1C4F-44D7-A984-8E440D423A61}" srcOrd="13" destOrd="0" presId="urn:microsoft.com/office/officeart/2008/layout/PictureStrips"/>
    <dgm:cxn modelId="{2429FBED-E284-4EAA-ADB9-A5436781574E}" type="presParOf" srcId="{85FA3F9D-6CA9-423C-B693-72E5A2E7B3E2}" destId="{E103092A-61D9-467D-852B-AB583B1A312F}" srcOrd="14" destOrd="0" presId="urn:microsoft.com/office/officeart/2008/layout/PictureStrips"/>
    <dgm:cxn modelId="{5FCB3C4B-F947-41B2-B1E6-EECB9D9483F2}" type="presParOf" srcId="{E103092A-61D9-467D-852B-AB583B1A312F}" destId="{A5F50E55-E037-4300-8C3C-A246657DDCB7}" srcOrd="0" destOrd="0" presId="urn:microsoft.com/office/officeart/2008/layout/PictureStrips"/>
    <dgm:cxn modelId="{C9449FD4-C798-4A2D-ACCD-110DFD55348D}" type="presParOf" srcId="{E103092A-61D9-467D-852B-AB583B1A312F}" destId="{E68C88FE-72D9-4420-8720-376D5B4F140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7CF0D-8912-4F38-82E5-7BF1CA78E625}">
      <dsp:nvSpPr>
        <dsp:cNvPr id="0" name=""/>
        <dsp:cNvSpPr/>
      </dsp:nvSpPr>
      <dsp:spPr>
        <a:xfrm>
          <a:off x="901377" y="108895"/>
          <a:ext cx="3329652" cy="10405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776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accent3"/>
              </a:solidFill>
              <a:latin typeface="Comic Sans MS" panose="030F0702030302020204" pitchFamily="66" charset="0"/>
            </a:rPr>
            <a:t>Introducción</a:t>
          </a:r>
          <a:endParaRPr lang="es-ES" sz="1600" kern="1200" dirty="0">
            <a:latin typeface="Comic Sans MS" panose="030F0702030302020204" pitchFamily="66" charset="0"/>
          </a:endParaRPr>
        </a:p>
      </dsp:txBody>
      <dsp:txXfrm>
        <a:off x="901377" y="108895"/>
        <a:ext cx="3329652" cy="1040516"/>
      </dsp:txXfrm>
    </dsp:sp>
    <dsp:sp modelId="{39F64C61-68DD-4C0B-80A5-AF4697226D36}">
      <dsp:nvSpPr>
        <dsp:cNvPr id="0" name=""/>
        <dsp:cNvSpPr/>
      </dsp:nvSpPr>
      <dsp:spPr>
        <a:xfrm>
          <a:off x="1068047" y="395959"/>
          <a:ext cx="349227" cy="451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EF457-0E98-4D8C-AA5B-D755EDD314B2}">
      <dsp:nvSpPr>
        <dsp:cNvPr id="0" name=""/>
        <dsp:cNvSpPr/>
      </dsp:nvSpPr>
      <dsp:spPr>
        <a:xfrm>
          <a:off x="4420930" y="108895"/>
          <a:ext cx="3329652" cy="10405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776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rPr>
            <a:t>Objetivos General de la Presentación</a:t>
          </a:r>
          <a:endParaRPr lang="es-ES" sz="1600" kern="1200" dirty="0">
            <a:latin typeface="Comic Sans MS" panose="030F0702030302020204" pitchFamily="66" charset="0"/>
          </a:endParaRPr>
        </a:p>
      </dsp:txBody>
      <dsp:txXfrm>
        <a:off x="4420930" y="108895"/>
        <a:ext cx="3329652" cy="1040516"/>
      </dsp:txXfrm>
    </dsp:sp>
    <dsp:sp modelId="{48EEEC62-1143-40E7-9328-076232066D6A}">
      <dsp:nvSpPr>
        <dsp:cNvPr id="0" name=""/>
        <dsp:cNvSpPr/>
      </dsp:nvSpPr>
      <dsp:spPr>
        <a:xfrm>
          <a:off x="4628002" y="417941"/>
          <a:ext cx="294848" cy="46316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189D7-65CE-4A5E-9E8E-FB23A509C4E6}">
      <dsp:nvSpPr>
        <dsp:cNvPr id="0" name=""/>
        <dsp:cNvSpPr/>
      </dsp:nvSpPr>
      <dsp:spPr>
        <a:xfrm>
          <a:off x="901377" y="1268493"/>
          <a:ext cx="3329652" cy="10405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776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  <a:latin typeface="Comic Sans MS" panose="030F0702030302020204" pitchFamily="66" charset="0"/>
            </a:rPr>
            <a:t>Objetivo Específicos de la Presentación</a:t>
          </a:r>
          <a:endParaRPr lang="es-ES" sz="1600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901377" y="1268493"/>
        <a:ext cx="3329652" cy="1040516"/>
      </dsp:txXfrm>
    </dsp:sp>
    <dsp:sp modelId="{015C8B12-2164-4E26-8D67-C91637DDDCE4}">
      <dsp:nvSpPr>
        <dsp:cNvPr id="0" name=""/>
        <dsp:cNvSpPr/>
      </dsp:nvSpPr>
      <dsp:spPr>
        <a:xfrm>
          <a:off x="1149175" y="1541048"/>
          <a:ext cx="271387" cy="4765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56A3F-AFDA-4407-9098-1F48739A067F}">
      <dsp:nvSpPr>
        <dsp:cNvPr id="0" name=""/>
        <dsp:cNvSpPr/>
      </dsp:nvSpPr>
      <dsp:spPr>
        <a:xfrm>
          <a:off x="4420930" y="1268493"/>
          <a:ext cx="3329652" cy="10405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776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accent3"/>
              </a:solidFill>
              <a:latin typeface="Comic Sans MS" panose="030F0702030302020204" pitchFamily="66" charset="0"/>
            </a:rPr>
            <a:t>Técnicas de Recolección de Información utilizadas.</a:t>
          </a:r>
          <a:endParaRPr lang="es-ES" sz="1600" kern="1200" dirty="0">
            <a:solidFill>
              <a:schemeClr val="accent3"/>
            </a:solidFill>
            <a:latin typeface="Comic Sans MS" panose="030F0702030302020204" pitchFamily="66" charset="0"/>
          </a:endParaRPr>
        </a:p>
      </dsp:txBody>
      <dsp:txXfrm>
        <a:off x="4420930" y="1268493"/>
        <a:ext cx="3329652" cy="1040516"/>
      </dsp:txXfrm>
    </dsp:sp>
    <dsp:sp modelId="{9A467D46-98EE-4211-A201-74C0F361090D}">
      <dsp:nvSpPr>
        <dsp:cNvPr id="0" name=""/>
        <dsp:cNvSpPr/>
      </dsp:nvSpPr>
      <dsp:spPr>
        <a:xfrm>
          <a:off x="4612160" y="1577146"/>
          <a:ext cx="321797" cy="48571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12068-B8DD-4283-A1FF-ED3095F2893C}">
      <dsp:nvSpPr>
        <dsp:cNvPr id="0" name=""/>
        <dsp:cNvSpPr/>
      </dsp:nvSpPr>
      <dsp:spPr>
        <a:xfrm>
          <a:off x="903108" y="2428091"/>
          <a:ext cx="3329652" cy="10405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776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accent3"/>
              </a:solidFill>
              <a:latin typeface="Comic Sans MS" panose="030F0702030302020204" pitchFamily="66" charset="0"/>
            </a:rPr>
            <a:t>Resultados Recolección de información.</a:t>
          </a:r>
          <a:endParaRPr lang="es-ES" sz="1600" kern="1200" dirty="0">
            <a:latin typeface="Comic Sans MS" panose="030F0702030302020204" pitchFamily="66" charset="0"/>
          </a:endParaRPr>
        </a:p>
      </dsp:txBody>
      <dsp:txXfrm>
        <a:off x="903108" y="2428091"/>
        <a:ext cx="3329652" cy="1040516"/>
      </dsp:txXfrm>
    </dsp:sp>
    <dsp:sp modelId="{906EDE56-B4B7-4102-97D1-0D34A10ADD9C}">
      <dsp:nvSpPr>
        <dsp:cNvPr id="0" name=""/>
        <dsp:cNvSpPr/>
      </dsp:nvSpPr>
      <dsp:spPr>
        <a:xfrm>
          <a:off x="1136057" y="2722005"/>
          <a:ext cx="291912" cy="4582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4F9CF-B205-4D20-8B0A-CA8B286A257A}">
      <dsp:nvSpPr>
        <dsp:cNvPr id="0" name=""/>
        <dsp:cNvSpPr/>
      </dsp:nvSpPr>
      <dsp:spPr>
        <a:xfrm>
          <a:off x="4420930" y="2428091"/>
          <a:ext cx="3329652" cy="10405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776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latin typeface="Comic Sans MS" panose="030F0702030302020204" pitchFamily="66" charset="0"/>
            </a:rPr>
            <a:t>Mapa de Procesos actual del sistema.</a:t>
          </a:r>
          <a:endParaRPr lang="es-ES" sz="1600" kern="1200" dirty="0">
            <a:latin typeface="Comic Sans MS" panose="030F0702030302020204" pitchFamily="66" charset="0"/>
          </a:endParaRPr>
        </a:p>
      </dsp:txBody>
      <dsp:txXfrm>
        <a:off x="4420930" y="2428091"/>
        <a:ext cx="3329652" cy="1040516"/>
      </dsp:txXfrm>
    </dsp:sp>
    <dsp:sp modelId="{D9E7B07C-4A85-461B-811B-5FE7A7EFE72F}">
      <dsp:nvSpPr>
        <dsp:cNvPr id="0" name=""/>
        <dsp:cNvSpPr/>
      </dsp:nvSpPr>
      <dsp:spPr>
        <a:xfrm>
          <a:off x="4603449" y="2680685"/>
          <a:ext cx="279537" cy="50797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7BEBD-7880-4185-9393-EB526FAC713B}">
      <dsp:nvSpPr>
        <dsp:cNvPr id="0" name=""/>
        <dsp:cNvSpPr/>
      </dsp:nvSpPr>
      <dsp:spPr>
        <a:xfrm>
          <a:off x="901377" y="3587688"/>
          <a:ext cx="3329652" cy="10405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776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tx1"/>
              </a:solidFill>
              <a:latin typeface="Comic Sans MS" panose="030F0702030302020204" pitchFamily="66" charset="0"/>
            </a:rPr>
            <a:t>Arquitectura de la solución.</a:t>
          </a:r>
          <a:endParaRPr lang="es-ES" sz="1600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901377" y="3587688"/>
        <a:ext cx="3329652" cy="1040516"/>
      </dsp:txXfrm>
    </dsp:sp>
    <dsp:sp modelId="{1DDE589D-1C62-4B8A-8596-03AE852276DD}">
      <dsp:nvSpPr>
        <dsp:cNvPr id="0" name=""/>
        <dsp:cNvSpPr/>
      </dsp:nvSpPr>
      <dsp:spPr>
        <a:xfrm>
          <a:off x="1144208" y="3934903"/>
          <a:ext cx="379811" cy="3739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50E55-E037-4300-8C3C-A246657DDCB7}">
      <dsp:nvSpPr>
        <dsp:cNvPr id="0" name=""/>
        <dsp:cNvSpPr/>
      </dsp:nvSpPr>
      <dsp:spPr>
        <a:xfrm>
          <a:off x="4420930" y="3587688"/>
          <a:ext cx="3329652" cy="10405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776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accent3"/>
              </a:solidFill>
              <a:latin typeface="Comic Sans MS" panose="030F0702030302020204" pitchFamily="66" charset="0"/>
            </a:rPr>
            <a:t>Requerimiento Software (IEEE – 830)</a:t>
          </a:r>
          <a:endParaRPr lang="es-ES" sz="1600" kern="1200" dirty="0">
            <a:solidFill>
              <a:schemeClr val="accent3"/>
            </a:solidFill>
            <a:latin typeface="Comic Sans MS" panose="030F0702030302020204" pitchFamily="66" charset="0"/>
          </a:endParaRPr>
        </a:p>
      </dsp:txBody>
      <dsp:txXfrm>
        <a:off x="4420930" y="3587688"/>
        <a:ext cx="3329652" cy="1040516"/>
      </dsp:txXfrm>
    </dsp:sp>
    <dsp:sp modelId="{E68C88FE-72D9-4420-8720-376D5B4F140E}">
      <dsp:nvSpPr>
        <dsp:cNvPr id="0" name=""/>
        <dsp:cNvSpPr/>
      </dsp:nvSpPr>
      <dsp:spPr>
        <a:xfrm>
          <a:off x="4573735" y="3828156"/>
          <a:ext cx="309655" cy="501291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11/09/2016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90F72-57F8-4EA3-A18A-D8BF2F3EC66C}" type="datetimeFigureOut">
              <a:rPr lang="es-CO" smtClean="0"/>
              <a:t>11/09/2016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9FBEA-5CA1-4ED7-AF1C-85EC13963E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3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9FBEA-5CA1-4ED7-AF1C-85EC13963E75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901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cha%20de%20observacion%20ingreso%20CEET.pdf" TargetMode="External"/><Relationship Id="rId2" Type="http://schemas.openxmlformats.org/officeDocument/2006/relationships/hyperlink" Target="ficha%20de%20entrevista%20Adminitrativo%202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cha%20de%20entrevista%20Adminitrativo.pdf" TargetMode="External"/><Relationship Id="rId2" Type="http://schemas.openxmlformats.org/officeDocument/2006/relationships/hyperlink" Target="ficha%20de%20entrevista%20Adminitrativo%202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Plantila-Presentacion-SENA-.pptx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Diagrama%20de%20%20procesos%20123234.jp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iagrama%20SENA.jpg" TargetMode="External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-ENCUESTA%20APRENDIZ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Sustentación 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1285701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Proyectos ADSI - I </a:t>
            </a:r>
          </a:p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Trimestre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204715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0230" y="1362807"/>
            <a:ext cx="8683540" cy="53869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CO" sz="4800" b="1" dirty="0" smtClean="0">
                <a:latin typeface="Comic Sans MS" panose="030F0702030302020204" pitchFamily="66" charset="0"/>
              </a:rPr>
              <a:t>TECNICA #1</a:t>
            </a:r>
          </a:p>
          <a:p>
            <a:pPr algn="ctr">
              <a:lnSpc>
                <a:spcPct val="150000"/>
              </a:lnSpc>
            </a:pPr>
            <a:r>
              <a:rPr lang="es-CO" sz="2800" b="1" dirty="0" smtClean="0">
                <a:latin typeface="Comic Sans MS" panose="030F0702030302020204" pitchFamily="66" charset="0"/>
              </a:rPr>
              <a:t>FORMULARIOS</a:t>
            </a:r>
            <a:endParaRPr lang="es-CO" sz="28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s-CO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</a:rPr>
              <a:t>Gráfica #1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74680" y="1792627"/>
            <a:ext cx="880285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considera el método de ingreso a la institución aplicado actualmente mediante el carnet?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80" y="3291296"/>
            <a:ext cx="4127500" cy="2444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ángulo 5"/>
          <p:cNvSpPr/>
          <p:nvPr/>
        </p:nvSpPr>
        <p:spPr>
          <a:xfrm>
            <a:off x="4468648" y="3082607"/>
            <a:ext cx="44231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El </a:t>
            </a:r>
            <a:r>
              <a:rPr lang="es-ES" b="1" dirty="0" smtClean="0"/>
              <a:t>62,5</a:t>
            </a:r>
            <a:r>
              <a:rPr lang="es-ES" b="1" dirty="0"/>
              <a:t>% </a:t>
            </a:r>
            <a:r>
              <a:rPr lang="es-ES" dirty="0"/>
              <a:t>de los aprendices </a:t>
            </a:r>
            <a:r>
              <a:rPr lang="es-ES" dirty="0" smtClean="0"/>
              <a:t>Sena les </a:t>
            </a:r>
            <a:r>
              <a:rPr lang="es-ES" dirty="0"/>
              <a:t>parece que el ingreso actualmente mediante el carnet es </a:t>
            </a:r>
            <a:r>
              <a:rPr lang="es-ES" b="1" dirty="0" smtClean="0"/>
              <a:t>regular.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El </a:t>
            </a:r>
            <a:r>
              <a:rPr lang="es-ES" b="1" dirty="0"/>
              <a:t>31,3% </a:t>
            </a:r>
            <a:r>
              <a:rPr lang="es-ES" dirty="0"/>
              <a:t>opinan </a:t>
            </a:r>
            <a:r>
              <a:rPr lang="es-ES" dirty="0" smtClean="0"/>
              <a:t>que el ingreso </a:t>
            </a:r>
            <a:r>
              <a:rPr lang="es-ES" dirty="0"/>
              <a:t>con el carnet es </a:t>
            </a:r>
            <a:r>
              <a:rPr lang="es-ES" b="1" dirty="0"/>
              <a:t>bueno</a:t>
            </a:r>
            <a:r>
              <a:rPr lang="es-ES" dirty="0"/>
              <a:t>. </a:t>
            </a:r>
            <a:endParaRPr lang="es-E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Es decir que el </a:t>
            </a:r>
            <a:r>
              <a:rPr lang="es-ES" b="1" dirty="0" smtClean="0"/>
              <a:t>6,2%</a:t>
            </a:r>
            <a:r>
              <a:rPr lang="es-ES" dirty="0" smtClean="0"/>
              <a:t> dice que la metodología aplicada con el carnet es </a:t>
            </a:r>
            <a:r>
              <a:rPr lang="es-ES" b="1" dirty="0" smtClean="0"/>
              <a:t>pésima.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</a:rPr>
              <a:t>Gráfica #2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60460" y="1912936"/>
            <a:ext cx="60706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¿En promedio cuánto dura el ingreso al Sena? 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55" y="3149600"/>
            <a:ext cx="4416340" cy="2438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5048250" y="2333685"/>
            <a:ext cx="39353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/>
              <a:t>50</a:t>
            </a:r>
            <a:r>
              <a:rPr lang="es-ES" b="1" dirty="0"/>
              <a:t>%</a:t>
            </a:r>
            <a:r>
              <a:rPr lang="es-ES" dirty="0"/>
              <a:t> </a:t>
            </a:r>
            <a:r>
              <a:rPr lang="es-ES" dirty="0" smtClean="0"/>
              <a:t>de los encuestados menciona haber durado 2min aproximadamente  ingresando a la institución.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El </a:t>
            </a:r>
            <a:r>
              <a:rPr lang="es-ES" b="1" dirty="0" smtClean="0"/>
              <a:t>43,8</a:t>
            </a:r>
            <a:r>
              <a:rPr lang="es-ES" b="1" dirty="0"/>
              <a:t>%</a:t>
            </a:r>
            <a:r>
              <a:rPr lang="es-ES" dirty="0"/>
              <a:t> de los aprendices de las sedes del Sena opinan que el tiempo de ingreso es inmediato</a:t>
            </a:r>
            <a:r>
              <a:rPr lang="es-E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Y el </a:t>
            </a:r>
            <a:r>
              <a:rPr lang="es-ES" b="1" dirty="0" smtClean="0"/>
              <a:t>6,2</a:t>
            </a:r>
            <a:r>
              <a:rPr lang="es-ES" b="1" dirty="0"/>
              <a:t>%</a:t>
            </a:r>
            <a:r>
              <a:rPr lang="es-ES" dirty="0"/>
              <a:t> opina que el ingreso dura </a:t>
            </a:r>
            <a:r>
              <a:rPr lang="es-ES" dirty="0" smtClean="0"/>
              <a:t>mas de </a:t>
            </a:r>
            <a:r>
              <a:rPr lang="es-ES" dirty="0"/>
              <a:t>5 </a:t>
            </a:r>
            <a:r>
              <a:rPr lang="es-ES" dirty="0" smtClean="0"/>
              <a:t>minutos.</a:t>
            </a: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Se puede decir que el tiempo de ingreso no es un factor de problema, ya que pocas personas se an visto afectadas.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99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</a:rPr>
              <a:t>Gráfica #3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31106" y="1892169"/>
            <a:ext cx="88900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¿Le gustaría que se aplicaran nuevos procedimientos para el ingreso a Sena?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0" y="3101974"/>
            <a:ext cx="4340140" cy="2867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5085012" y="3808865"/>
            <a:ext cx="3806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El</a:t>
            </a:r>
            <a:r>
              <a:rPr lang="es-ES" b="1" dirty="0" smtClean="0"/>
              <a:t> 100% </a:t>
            </a:r>
            <a:r>
              <a:rPr lang="es-ES" dirty="0" smtClean="0"/>
              <a:t>de </a:t>
            </a:r>
            <a:r>
              <a:rPr lang="es-ES" dirty="0"/>
              <a:t>los aprendices </a:t>
            </a:r>
            <a:r>
              <a:rPr lang="es-ES" dirty="0" smtClean="0"/>
              <a:t>registra favorabilidad en la implementación de nuevos procedimientos de ingreso.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7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</a:rPr>
              <a:t>Gráfica #4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05786" y="1887535"/>
            <a:ext cx="834064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¿De las siguientes opciones que método de ingreso le gustaría que se aplicara en las diferentes sedes del Sena?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6" y="3608387"/>
            <a:ext cx="4345614" cy="1801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4962525" y="3063112"/>
            <a:ext cx="38839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El </a:t>
            </a:r>
            <a:r>
              <a:rPr lang="es-ES" b="1" dirty="0"/>
              <a:t>62,5% </a:t>
            </a:r>
            <a:r>
              <a:rPr lang="es-ES" dirty="0"/>
              <a:t>de los aprendices </a:t>
            </a:r>
            <a:r>
              <a:rPr lang="es-ES" dirty="0" smtClean="0"/>
              <a:t>prefieren que se aplique el método de </a:t>
            </a:r>
            <a:r>
              <a:rPr lang="es-ES" b="1" dirty="0" smtClean="0"/>
              <a:t>lector de </a:t>
            </a:r>
            <a:r>
              <a:rPr lang="es-ES" b="1" dirty="0"/>
              <a:t>huella </a:t>
            </a:r>
            <a:r>
              <a:rPr lang="es-ES" b="1" dirty="0" smtClean="0"/>
              <a:t>digital. </a:t>
            </a:r>
            <a:r>
              <a:rPr lang="es-ES" dirty="0" smtClean="0"/>
              <a:t> </a:t>
            </a:r>
            <a:r>
              <a:rPr lang="es-ES" dirty="0"/>
              <a:t>ya que </a:t>
            </a:r>
            <a:r>
              <a:rPr lang="es-ES" dirty="0" smtClean="0"/>
              <a:t>no es necesario cargar con un implemento de identificación como el carnet.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El </a:t>
            </a:r>
            <a:r>
              <a:rPr lang="es-ES" b="1" dirty="0" smtClean="0"/>
              <a:t>37,5</a:t>
            </a:r>
            <a:r>
              <a:rPr lang="es-ES" b="1" dirty="0"/>
              <a:t>%</a:t>
            </a:r>
            <a:r>
              <a:rPr lang="es-ES" dirty="0"/>
              <a:t> prefieren lector de código de </a:t>
            </a:r>
            <a:r>
              <a:rPr lang="es-ES" dirty="0" smtClean="0"/>
              <a:t>barras del carnet estudiantil o efectivamente el que se encuentra detrás del </a:t>
            </a:r>
            <a:r>
              <a:rPr lang="es-ES" b="1" dirty="0" smtClean="0"/>
              <a:t>documento de identificación (CC-TI) </a:t>
            </a:r>
            <a:r>
              <a:rPr lang="es-ES" dirty="0" smtClean="0"/>
              <a:t>como segunda opción.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519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</a:rPr>
              <a:t>Resultado</a:t>
            </a:r>
            <a:r>
              <a:rPr lang="es-CO" sz="4800" b="1" dirty="0" smtClean="0">
                <a:solidFill>
                  <a:schemeClr val="bg1"/>
                </a:solidFill>
              </a:rPr>
              <a:t> #</a:t>
            </a:r>
            <a:r>
              <a:rPr lang="es-CO" sz="4800" b="1" dirty="0">
                <a:solidFill>
                  <a:schemeClr val="bg1"/>
                </a:solidFill>
              </a:rPr>
              <a:t>5</a:t>
            </a:r>
            <a:endParaRPr lang="es-CO" sz="4800" b="1" dirty="0" smtClean="0">
              <a:solidFill>
                <a:schemeClr val="bg1"/>
              </a:solidFill>
            </a:endParaRPr>
          </a:p>
          <a:p>
            <a:r>
              <a:rPr lang="es-CO" sz="2800" b="1" dirty="0" smtClean="0">
                <a:solidFill>
                  <a:schemeClr val="bg1"/>
                </a:solidFill>
              </a:rPr>
              <a:t>Pregunta Abierta </a:t>
            </a:r>
            <a:endParaRPr lang="es-CO" sz="2800" b="1" dirty="0">
              <a:solidFill>
                <a:schemeClr val="bg1"/>
              </a:solidFill>
            </a:endParaRPr>
          </a:p>
        </p:txBody>
      </p:sp>
      <p:sp>
        <p:nvSpPr>
          <p:cNvPr id="4" name="Rectángulo 1"/>
          <p:cNvSpPr/>
          <p:nvPr/>
        </p:nvSpPr>
        <p:spPr>
          <a:xfrm>
            <a:off x="551112" y="1975091"/>
            <a:ext cx="8340640" cy="70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b="1" dirty="0">
                <a:latin typeface="Arial" pitchFamily="34" charset="0"/>
                <a:cs typeface="Arial" pitchFamily="34" charset="0"/>
              </a:rPr>
              <a:t>¿En caso de pérdida o descuido del carnet que otro método sugiere para ingresar?</a:t>
            </a:r>
            <a:endParaRPr lang="es-CO" sz="1400" b="1" dirty="0">
              <a:effectLst/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6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</a:rPr>
              <a:t>Resultado</a:t>
            </a:r>
            <a:r>
              <a:rPr lang="es-CO" sz="4800" b="1" dirty="0" smtClean="0">
                <a:solidFill>
                  <a:schemeClr val="bg1"/>
                </a:solidFill>
              </a:rPr>
              <a:t> #6</a:t>
            </a:r>
          </a:p>
          <a:p>
            <a:r>
              <a:rPr lang="es-CO" sz="2800" b="1" dirty="0" smtClean="0">
                <a:solidFill>
                  <a:schemeClr val="bg1"/>
                </a:solidFill>
              </a:rPr>
              <a:t>Pregunta Abierta </a:t>
            </a:r>
            <a:endParaRPr lang="es-CO" sz="2800" b="1" dirty="0">
              <a:solidFill>
                <a:schemeClr val="bg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49972" y="1942053"/>
            <a:ext cx="7852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Arial" pitchFamily="34" charset="0"/>
                <a:cs typeface="Arial" pitchFamily="34" charset="0"/>
              </a:rPr>
              <a:t>¿Le gustaría que se aplicaran nuevos procedimientos para el ingreso al Sena?</a:t>
            </a:r>
            <a:endParaRPr lang="es-E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135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</a:rPr>
              <a:t>Resultado</a:t>
            </a:r>
            <a:r>
              <a:rPr lang="es-CO" sz="4800" b="1" dirty="0" smtClean="0">
                <a:solidFill>
                  <a:schemeClr val="bg1"/>
                </a:solidFill>
              </a:rPr>
              <a:t> #7</a:t>
            </a:r>
          </a:p>
          <a:p>
            <a:r>
              <a:rPr lang="es-CO" sz="2800" b="1" dirty="0" smtClean="0">
                <a:solidFill>
                  <a:schemeClr val="bg1"/>
                </a:solidFill>
              </a:rPr>
              <a:t>Pregunta abierta </a:t>
            </a:r>
            <a:endParaRPr lang="es-CO" sz="2800" b="1" dirty="0">
              <a:solidFill>
                <a:schemeClr val="bg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09601" y="1969762"/>
            <a:ext cx="7910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¿Cuál es el mayor inconveniente para ingresar a las instalaciones del Sena?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3613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204715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8376" y="66741"/>
            <a:ext cx="8683540" cy="175868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CO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TECNICA #2</a:t>
            </a:r>
          </a:p>
          <a:p>
            <a:pPr algn="ctr">
              <a:lnSpc>
                <a:spcPct val="150000"/>
              </a:lnSpc>
            </a:pPr>
            <a:r>
              <a:rPr lang="es-CO" sz="16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OBSERVACION</a:t>
            </a:r>
            <a:endParaRPr lang="es-CO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s-CO" sz="1000" b="1" dirty="0" smtClean="0">
              <a:solidFill>
                <a:schemeClr val="bg1"/>
              </a:solidFill>
            </a:endParaRPr>
          </a:p>
        </p:txBody>
      </p:sp>
      <p:sp>
        <p:nvSpPr>
          <p:cNvPr id="5" name="CuadroTexto 4">
            <a:hlinkClick r:id="rId2" action="ppaction://hlinkfile"/>
          </p:cNvPr>
          <p:cNvSpPr txBox="1"/>
          <p:nvPr/>
        </p:nvSpPr>
        <p:spPr>
          <a:xfrm rot="10800000" flipV="1">
            <a:off x="334336" y="6157851"/>
            <a:ext cx="3780464" cy="4191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1400" b="1" dirty="0" smtClean="0">
                <a:solidFill>
                  <a:srgbClr val="92D050"/>
                </a:solidFill>
                <a:hlinkClick r:id="rId3" action="ppaction://hlinkfile"/>
              </a:rPr>
              <a:t>Formato ficha de observación ingreso CEET.pdf</a:t>
            </a:r>
            <a:r>
              <a:rPr lang="es-CO" sz="1400" b="1" dirty="0" smtClean="0">
                <a:solidFill>
                  <a:srgbClr val="92D050"/>
                </a:solidFill>
              </a:rPr>
              <a:t> 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72" y="1825425"/>
            <a:ext cx="3461347" cy="430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hlinkClick r:id="rId2" action="ppaction://hlinkfile"/>
          </p:cNvPr>
          <p:cNvSpPr txBox="1"/>
          <p:nvPr/>
        </p:nvSpPr>
        <p:spPr>
          <a:xfrm rot="10800000" flipV="1">
            <a:off x="334336" y="5762502"/>
            <a:ext cx="3945564" cy="4191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1400" b="1" dirty="0" smtClean="0">
                <a:solidFill>
                  <a:srgbClr val="92D050"/>
                </a:solidFill>
                <a:hlinkClick r:id="rId3" action="ppaction://hlinkfile"/>
              </a:rPr>
              <a:t>Formato #1 Ficha de entrevista Adminitrativo.pdf</a:t>
            </a:r>
            <a:endParaRPr lang="es-CO" sz="1400" b="1" dirty="0" smtClean="0">
              <a:solidFill>
                <a:srgbClr val="92D05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34336" y="449469"/>
            <a:ext cx="8683540" cy="123798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CO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TECNICA #3</a:t>
            </a:r>
          </a:p>
          <a:p>
            <a:pPr algn="ctr">
              <a:lnSpc>
                <a:spcPct val="150000"/>
              </a:lnSpc>
            </a:pPr>
            <a:r>
              <a:rPr lang="es-CO" sz="16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ENTREVISTA</a:t>
            </a:r>
            <a:endParaRPr lang="es-CO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s-CO" b="1" dirty="0" smtClean="0">
              <a:solidFill>
                <a:schemeClr val="bg1"/>
              </a:solidFill>
            </a:endParaRPr>
          </a:p>
        </p:txBody>
      </p:sp>
      <p:sp>
        <p:nvSpPr>
          <p:cNvPr id="8" name="CuadroTexto 7">
            <a:hlinkClick r:id="rId2" action="ppaction://hlinkfile"/>
          </p:cNvPr>
          <p:cNvSpPr txBox="1"/>
          <p:nvPr/>
        </p:nvSpPr>
        <p:spPr>
          <a:xfrm rot="10800000" flipV="1">
            <a:off x="334336" y="6100700"/>
            <a:ext cx="3412164" cy="4191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1400" b="1" dirty="0" smtClean="0">
                <a:solidFill>
                  <a:srgbClr val="92D050"/>
                </a:solidFill>
                <a:hlinkClick r:id="rId2" action="ppaction://hlinkfile"/>
              </a:rPr>
              <a:t>Formato #2 entrevista </a:t>
            </a:r>
            <a:r>
              <a:rPr lang="es-CO" sz="1400" b="1" dirty="0" err="1" smtClean="0">
                <a:solidFill>
                  <a:srgbClr val="92D050"/>
                </a:solidFill>
                <a:hlinkClick r:id="rId2" action="ppaction://hlinkfile"/>
              </a:rPr>
              <a:t>Adminitrativo</a:t>
            </a:r>
            <a:r>
              <a:rPr lang="es-CO" sz="1400" b="1" dirty="0" smtClean="0">
                <a:solidFill>
                  <a:srgbClr val="92D050"/>
                </a:solidFill>
                <a:hlinkClick r:id="rId2" action="ppaction://hlinkfile"/>
              </a:rPr>
              <a:t> 2.pdf</a:t>
            </a:r>
            <a:endParaRPr lang="es-CO" sz="1400" b="1" dirty="0" smtClean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73" y="1641414"/>
            <a:ext cx="3413125" cy="41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3584575" y="4808538"/>
            <a:ext cx="5559425" cy="15922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l"/>
            <a:r>
              <a:rPr lang="es-CO" sz="5400" b="1" dirty="0" smtClean="0">
                <a:solidFill>
                  <a:schemeClr val="bg1"/>
                </a:solidFill>
              </a:rPr>
              <a:t>FORMACIÓN I Trimestre ADSI 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0" y="513268"/>
            <a:ext cx="93185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</a:rPr>
              <a:t>Mapa de procesos del sistema actual</a:t>
            </a:r>
            <a:endParaRPr lang="es-CO" sz="4800" b="1" dirty="0">
              <a:solidFill>
                <a:schemeClr val="bg1"/>
              </a:solidFill>
            </a:endParaRPr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70" y="1890509"/>
            <a:ext cx="4648200" cy="3889781"/>
          </a:xfrm>
          <a:prstGeom prst="rect">
            <a:avLst/>
          </a:prstGeom>
        </p:spPr>
      </p:pic>
      <p:sp>
        <p:nvSpPr>
          <p:cNvPr id="2" name="CuadroTexto 1">
            <a:hlinkClick r:id="rId3" action="ppaction://hlinkpres?slideindex=1&amp;slidetitle="/>
          </p:cNvPr>
          <p:cNvSpPr txBox="1"/>
          <p:nvPr/>
        </p:nvSpPr>
        <p:spPr>
          <a:xfrm>
            <a:off x="419100" y="38354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36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 rot="10800000" flipV="1">
            <a:off x="3224170" y="6060397"/>
            <a:ext cx="2870200" cy="4191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1400" b="1" dirty="0" smtClean="0">
                <a:solidFill>
                  <a:srgbClr val="92D050"/>
                </a:solidFill>
              </a:rPr>
              <a:t>  </a:t>
            </a:r>
            <a:r>
              <a:rPr lang="es-CO" sz="1400" b="1" dirty="0" smtClean="0">
                <a:solidFill>
                  <a:srgbClr val="92D050"/>
                </a:solidFill>
                <a:hlinkClick r:id="rId4" action="ppaction://hlinkfile"/>
              </a:rPr>
              <a:t>Diagrama de  procesos 123234.jpg</a:t>
            </a:r>
            <a:r>
              <a:rPr lang="es-CO" sz="1400" b="1" dirty="0" smtClean="0">
                <a:solidFill>
                  <a:srgbClr val="92D05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77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0" y="513268"/>
            <a:ext cx="93185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</a:rPr>
              <a:t>Arquitectura de la solución</a:t>
            </a:r>
            <a:endParaRPr lang="es-CO" sz="4800" b="1" dirty="0">
              <a:solidFill>
                <a:schemeClr val="bg1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22" y="1638998"/>
            <a:ext cx="6344895" cy="4415438"/>
          </a:xfrm>
          <a:prstGeom prst="rect">
            <a:avLst/>
          </a:prstGeom>
        </p:spPr>
      </p:pic>
      <p:sp>
        <p:nvSpPr>
          <p:cNvPr id="5" name="CuadroTexto 2"/>
          <p:cNvSpPr txBox="1"/>
          <p:nvPr/>
        </p:nvSpPr>
        <p:spPr>
          <a:xfrm rot="10800000" flipV="1">
            <a:off x="3709078" y="6060398"/>
            <a:ext cx="2870200" cy="4191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1400" b="1" dirty="0" smtClean="0">
                <a:solidFill>
                  <a:srgbClr val="92D050"/>
                </a:solidFill>
                <a:hlinkClick r:id="rId3" action="ppaction://hlinkfile"/>
              </a:rPr>
              <a:t>Ver </a:t>
            </a:r>
            <a:r>
              <a:rPr lang="es-CO" sz="1400" b="1" dirty="0">
                <a:solidFill>
                  <a:srgbClr val="92D050"/>
                </a:solidFill>
                <a:hlinkClick r:id="rId3" action="ppaction://hlinkfile"/>
              </a:rPr>
              <a:t>d</a:t>
            </a:r>
            <a:r>
              <a:rPr lang="es-CO" sz="1400" b="1" dirty="0" smtClean="0">
                <a:solidFill>
                  <a:srgbClr val="92D050"/>
                </a:solidFill>
                <a:hlinkClick r:id="rId3" action="ppaction://hlinkfile"/>
              </a:rPr>
              <a:t>iagrama SENA.jpg</a:t>
            </a:r>
            <a:endParaRPr lang="es-CO" sz="14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0" y="513268"/>
            <a:ext cx="93185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</a:rPr>
              <a:t>Requerimientos de software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60460" y="2921000"/>
            <a:ext cx="787074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1600" dirty="0" smtClean="0"/>
              <a:t>Documento IEEE</a:t>
            </a: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40636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 smtClean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14350" y="483644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Integrantes</a:t>
            </a:r>
            <a:endParaRPr lang="es-ES" sz="4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753354" y="3422369"/>
            <a:ext cx="7742946" cy="23484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2400" i="1" dirty="0" smtClean="0">
                <a:latin typeface="Comic Sans MS" panose="030F0702030302020204" pitchFamily="66" charset="0"/>
              </a:rPr>
              <a:t>ROINER STIVER GOMEZ PANESSO </a:t>
            </a:r>
          </a:p>
          <a:p>
            <a:pPr marL="0" indent="0" algn="ctr">
              <a:buNone/>
            </a:pPr>
            <a:r>
              <a:rPr lang="es-CO" sz="2400" i="1" dirty="0" smtClean="0">
                <a:latin typeface="Comic Sans MS" panose="030F0702030302020204" pitchFamily="66" charset="0"/>
              </a:rPr>
              <a:t>ROSA ISCELA NUÑEZ GALVAN </a:t>
            </a:r>
          </a:p>
          <a:p>
            <a:pPr marL="0" indent="0" algn="ctr">
              <a:buNone/>
            </a:pPr>
            <a:r>
              <a:rPr lang="es-CO" sz="2400" i="1" dirty="0" smtClean="0">
                <a:latin typeface="Comic Sans MS" panose="030F0702030302020204" pitchFamily="66" charset="0"/>
              </a:rPr>
              <a:t>ROSENDO MIGUEL CORDERO GALARAGA </a:t>
            </a:r>
          </a:p>
          <a:p>
            <a:pPr marL="0" indent="0" algn="ctr">
              <a:buNone/>
            </a:pPr>
            <a:r>
              <a:rPr lang="es-CO" sz="2400" i="1" dirty="0" smtClean="0">
                <a:latin typeface="Comic Sans MS" panose="030F0702030302020204" pitchFamily="66" charset="0"/>
              </a:rPr>
              <a:t>INGRID LORENA SANCHEZ OBANDO </a:t>
            </a:r>
            <a:endParaRPr lang="es-CO" sz="2400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561523" y="469527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Agenda</a:t>
            </a:r>
            <a:endParaRPr lang="es-ES" sz="4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958019742"/>
              </p:ext>
            </p:extLst>
          </p:nvPr>
        </p:nvGraphicFramePr>
        <p:xfrm>
          <a:off x="304800" y="2006599"/>
          <a:ext cx="8651960" cy="4737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460460" y="513268"/>
            <a:ext cx="8431292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  <a:latin typeface="Comic Sans MS" pitchFamily="66" charset="0"/>
              </a:rPr>
              <a:t>Introducción</a:t>
            </a:r>
            <a:endParaRPr lang="es-CO" sz="48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14400" y="3099889"/>
            <a:ext cx="7332220" cy="21960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CO" sz="2000" dirty="0" smtClean="0">
                <a:latin typeface="Comic Sans MS" panose="030F0702030302020204" pitchFamily="66" charset="0"/>
              </a:rPr>
              <a:t>La siguiente presentación simboliza el avance investigativo aplicado a la creación de un sistema de información o software enfocado al control de ingreso a las instituciones educativas de EL SENA (CEET).</a:t>
            </a:r>
            <a:endParaRPr lang="es-CO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0" y="513268"/>
            <a:ext cx="93185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omic Sans MS" pitchFamily="66" charset="0"/>
              </a:rPr>
              <a:t>Objetivo </a:t>
            </a:r>
            <a:r>
              <a:rPr lang="es-CO" b="1" dirty="0" smtClean="0">
                <a:solidFill>
                  <a:schemeClr val="bg1"/>
                </a:solidFill>
                <a:latin typeface="Comic Sans MS" pitchFamily="66" charset="0"/>
              </a:rPr>
              <a:t>General</a:t>
            </a:r>
            <a:endParaRPr lang="es-CO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05727" y="2846939"/>
            <a:ext cx="7423873" cy="34522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CO" sz="2000" dirty="0" smtClean="0">
                <a:latin typeface="Comic Sans MS" panose="030F0702030302020204" pitchFamily="66" charset="0"/>
              </a:rPr>
              <a:t>Analizar, desarrollar e implementar un sistema de información</a:t>
            </a:r>
            <a:r>
              <a:rPr lang="es-CO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CO" sz="2000" dirty="0" smtClean="0">
                <a:latin typeface="Comic Sans MS" panose="030F0702030302020204" pitchFamily="66" charset="0"/>
              </a:rPr>
              <a:t>a todas las instituciones comprendidas dentro del SENA CEET mediante la creación de un software cumpliendo los términos de calidad necesarios y así satisfaciendo las necesidades del cliente.</a:t>
            </a:r>
            <a:endParaRPr lang="es-CO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0" y="513268"/>
            <a:ext cx="93185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</a:rPr>
              <a:t>Objetivo específicos 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60400" y="2743200"/>
            <a:ext cx="7721600" cy="322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1200" b="1" dirty="0" smtClean="0">
              <a:solidFill>
                <a:srgbClr val="92D05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27050" y="2647940"/>
            <a:ext cx="82644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latin typeface="Comic Sans MS" panose="030F0702030302020204" pitchFamily="66" charset="0"/>
              </a:rPr>
              <a:t>Objetivo #</a:t>
            </a:r>
            <a:r>
              <a:rPr lang="es-CO" b="1" dirty="0" smtClean="0">
                <a:latin typeface="Comic Sans MS" panose="030F0702030302020204" pitchFamily="66" charset="0"/>
              </a:rPr>
              <a:t>1 </a:t>
            </a:r>
            <a:r>
              <a:rPr lang="es-CO" dirty="0" smtClean="0">
                <a:latin typeface="Comic Sans MS" panose="030F0702030302020204" pitchFamily="66" charset="0"/>
              </a:rPr>
              <a:t>Analizar </a:t>
            </a:r>
            <a:r>
              <a:rPr lang="es-CO" dirty="0">
                <a:latin typeface="Comic Sans MS" panose="030F0702030302020204" pitchFamily="66" charset="0"/>
              </a:rPr>
              <a:t>el sistema de ingreso actual </a:t>
            </a:r>
            <a:r>
              <a:rPr lang="es-CO" dirty="0" smtClean="0">
                <a:latin typeface="Comic Sans MS" panose="030F0702030302020204" pitchFamily="66" charset="0"/>
              </a:rPr>
              <a:t>del </a:t>
            </a:r>
            <a:r>
              <a:rPr lang="es-CO" dirty="0">
                <a:latin typeface="Comic Sans MS" panose="030F0702030302020204" pitchFamily="66" charset="0"/>
              </a:rPr>
              <a:t>SENA CEET.  </a:t>
            </a:r>
            <a:endParaRPr lang="es-CO" b="1" dirty="0">
              <a:latin typeface="Comic Sans MS" panose="030F0702030302020204" pitchFamily="66" charset="0"/>
            </a:endParaRPr>
          </a:p>
          <a:p>
            <a:pPr algn="just"/>
            <a:endParaRPr lang="es-CO" b="1" dirty="0">
              <a:latin typeface="Comic Sans MS" panose="030F0702030302020204" pitchFamily="66" charset="0"/>
            </a:endParaRPr>
          </a:p>
          <a:p>
            <a:pPr algn="just"/>
            <a:r>
              <a:rPr lang="es-CO" b="1" dirty="0">
                <a:latin typeface="Comic Sans MS" panose="030F0702030302020204" pitchFamily="66" charset="0"/>
              </a:rPr>
              <a:t>Objetivo #2: </a:t>
            </a:r>
            <a:r>
              <a:rPr lang="es-CO" dirty="0">
                <a:latin typeface="Comic Sans MS" panose="030F0702030302020204" pitchFamily="66" charset="0"/>
              </a:rPr>
              <a:t>Diseñar un software que controle todo el sistema general de </a:t>
            </a:r>
            <a:r>
              <a:rPr lang="es-CO" dirty="0" smtClean="0">
                <a:latin typeface="Comic Sans MS" panose="030F0702030302020204" pitchFamily="66" charset="0"/>
              </a:rPr>
              <a:t>ingreso de </a:t>
            </a:r>
            <a:r>
              <a:rPr lang="es-CO" dirty="0">
                <a:latin typeface="Comic Sans MS" panose="030F0702030302020204" pitchFamily="66" charset="0"/>
              </a:rPr>
              <a:t>usuarios a el SENA CEET.</a:t>
            </a:r>
            <a:endParaRPr lang="es-CO" b="1" dirty="0">
              <a:latin typeface="Comic Sans MS" panose="030F0702030302020204" pitchFamily="66" charset="0"/>
            </a:endParaRPr>
          </a:p>
          <a:p>
            <a:pPr algn="just"/>
            <a:endParaRPr lang="es-CO" b="1" dirty="0">
              <a:latin typeface="Comic Sans MS" panose="030F0702030302020204" pitchFamily="66" charset="0"/>
            </a:endParaRPr>
          </a:p>
          <a:p>
            <a:pPr algn="just"/>
            <a:r>
              <a:rPr lang="es-CO" b="1" dirty="0">
                <a:latin typeface="Comic Sans MS" panose="030F0702030302020204" pitchFamily="66" charset="0"/>
              </a:rPr>
              <a:t>Objetivo #3: </a:t>
            </a:r>
            <a:r>
              <a:rPr lang="es-CO" dirty="0">
                <a:latin typeface="Comic Sans MS" panose="030F0702030302020204" pitchFamily="66" charset="0"/>
              </a:rPr>
              <a:t>Implementar el sistema de información funcional y de calidad.</a:t>
            </a:r>
          </a:p>
          <a:p>
            <a:pPr algn="just"/>
            <a:endParaRPr lang="es-CO" dirty="0">
              <a:latin typeface="Comic Sans MS" panose="030F0702030302020204" pitchFamily="66" charset="0"/>
            </a:endParaRPr>
          </a:p>
          <a:p>
            <a:pPr algn="just"/>
            <a:r>
              <a:rPr lang="es-CO" b="1" dirty="0">
                <a:latin typeface="Comic Sans MS" panose="030F0702030302020204" pitchFamily="66" charset="0"/>
              </a:rPr>
              <a:t>Objetivo #4:</a:t>
            </a:r>
            <a:r>
              <a:rPr lang="es-CO" dirty="0">
                <a:latin typeface="Comic Sans MS" panose="030F0702030302020204" pitchFamily="66" charset="0"/>
              </a:rPr>
              <a:t> Registrar </a:t>
            </a:r>
            <a:r>
              <a:rPr lang="es-CO" dirty="0" smtClean="0">
                <a:latin typeface="Comic Sans MS" panose="030F0702030302020204" pitchFamily="66" charset="0"/>
              </a:rPr>
              <a:t>una base de datos de usuarios </a:t>
            </a:r>
            <a:r>
              <a:rPr lang="es-CO" dirty="0">
                <a:latin typeface="Comic Sans MS" panose="030F0702030302020204" pitchFamily="66" charset="0"/>
              </a:rPr>
              <a:t>y elementos que </a:t>
            </a:r>
            <a:r>
              <a:rPr lang="es-CO" dirty="0" smtClean="0">
                <a:latin typeface="Comic Sans MS" panose="030F0702030302020204" pitchFamily="66" charset="0"/>
              </a:rPr>
              <a:t>ingresados </a:t>
            </a:r>
            <a:r>
              <a:rPr lang="es-CO" dirty="0">
                <a:latin typeface="Comic Sans MS" panose="030F0702030302020204" pitchFamily="66" charset="0"/>
              </a:rPr>
              <a:t>al SENA </a:t>
            </a:r>
            <a:r>
              <a:rPr lang="es-CO" dirty="0" smtClean="0">
                <a:latin typeface="Comic Sans MS" panose="030F0702030302020204" pitchFamily="66" charset="0"/>
              </a:rPr>
              <a:t>CEET.</a:t>
            </a:r>
            <a:endParaRPr lang="es-CO" dirty="0">
              <a:latin typeface="Comic Sans MS" panose="030F0702030302020204" pitchFamily="66" charset="0"/>
            </a:endParaRPr>
          </a:p>
          <a:p>
            <a:pPr algn="just"/>
            <a:endParaRPr lang="es-CO" b="1" dirty="0">
              <a:latin typeface="Comic Sans MS" panose="030F0702030302020204" pitchFamily="66" charset="0"/>
            </a:endParaRPr>
          </a:p>
          <a:p>
            <a:pPr algn="just"/>
            <a:r>
              <a:rPr lang="es-CO" b="1" dirty="0">
                <a:latin typeface="Comic Sans MS" panose="030F0702030302020204" pitchFamily="66" charset="0"/>
              </a:rPr>
              <a:t>Objetivo #5: </a:t>
            </a:r>
            <a:r>
              <a:rPr lang="es-CO" dirty="0">
                <a:latin typeface="Comic Sans MS" panose="030F0702030302020204" pitchFamily="66" charset="0"/>
              </a:rPr>
              <a:t>Cumplir con las expectativas requeridas por el cliente.</a:t>
            </a:r>
            <a:endParaRPr lang="es-E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7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0" y="513268"/>
            <a:ext cx="93185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</a:rPr>
              <a:t>Técnicas de recolección de datos aplicadas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58830" y="1863319"/>
            <a:ext cx="8226340" cy="4445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1600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71500" y="2316353"/>
            <a:ext cx="8001000" cy="445443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CO" sz="1800" dirty="0" smtClean="0">
                <a:latin typeface="Comic Sans MS" panose="030F0702030302020204" pitchFamily="66" charset="0"/>
              </a:rPr>
              <a:t>Para este proyecto se aplicaron tres técnicas de recolección de datos </a:t>
            </a:r>
            <a:r>
              <a:rPr lang="es-CO" sz="1800" dirty="0">
                <a:latin typeface="Comic Sans MS" panose="030F0702030302020204" pitchFamily="66" charset="0"/>
              </a:rPr>
              <a:t>y  con el fin de determinar lo aspectos mas importantes a tener en cuenta en el desarrollo de la herramienta de ingreso a las instituciones SENA</a:t>
            </a:r>
            <a:r>
              <a:rPr lang="es-CO" sz="1800" dirty="0" smtClean="0">
                <a:latin typeface="Comic Sans MS" panose="030F0702030302020204" pitchFamily="66" charset="0"/>
              </a:rPr>
              <a:t>.</a:t>
            </a:r>
          </a:p>
          <a:p>
            <a:pPr marL="0" lvl="1" indent="0" algn="r">
              <a:lnSpc>
                <a:spcPct val="150000"/>
              </a:lnSpc>
              <a:buNone/>
            </a:pPr>
            <a:r>
              <a:rPr lang="es-CO" sz="1800" dirty="0">
                <a:latin typeface="Comic Sans MS" panose="030F0702030302020204" pitchFamily="66" charset="0"/>
                <a:hlinkClick r:id="rId2" action="ppaction://hlinkfile"/>
              </a:rPr>
              <a:t>Cuadro total de </a:t>
            </a:r>
            <a:r>
              <a:rPr lang="es-CO" sz="1800" dirty="0" smtClean="0">
                <a:latin typeface="Comic Sans MS" panose="030F0702030302020204" pitchFamily="66" charset="0"/>
                <a:hlinkClick r:id="rId2" action="ppaction://hlinkfile"/>
              </a:rPr>
              <a:t>resultados.pdf</a:t>
            </a:r>
            <a:endParaRPr lang="es-CO" sz="1800" dirty="0" smtClean="0">
              <a:latin typeface="Comic Sans MS" panose="030F0702030302020204" pitchFamily="66" charset="0"/>
            </a:endParaRPr>
          </a:p>
          <a:p>
            <a:pPr marL="0" lvl="1" indent="0" algn="just">
              <a:lnSpc>
                <a:spcPct val="150000"/>
              </a:lnSpc>
              <a:buNone/>
            </a:pPr>
            <a:endParaRPr lang="es-CO" sz="18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s-CO" sz="1800" b="1" dirty="0" smtClean="0">
                <a:latin typeface="Comic Sans MS" panose="030F0702030302020204" pitchFamily="66" charset="0"/>
              </a:rPr>
              <a:t>Técnica </a:t>
            </a:r>
            <a:r>
              <a:rPr lang="es-CO" sz="1800" b="1" dirty="0" smtClean="0">
                <a:latin typeface="Comic Sans MS" panose="030F0702030302020204" pitchFamily="66" charset="0"/>
              </a:rPr>
              <a:t>#1:</a:t>
            </a:r>
            <a:r>
              <a:rPr lang="es-CO" sz="1800" dirty="0" smtClean="0">
                <a:latin typeface="Comic Sans MS" panose="030F0702030302020204" pitchFamily="66" charset="0"/>
              </a:rPr>
              <a:t> 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s-CO" sz="1800" dirty="0" smtClean="0">
                <a:latin typeface="Comic Sans MS" panose="030F0702030302020204" pitchFamily="66" charset="0"/>
              </a:rPr>
              <a:t>Se realiza un </a:t>
            </a:r>
            <a:r>
              <a:rPr lang="es-CO" sz="1800" b="1" dirty="0" smtClean="0">
                <a:latin typeface="Comic Sans MS" panose="030F0702030302020204" pitchFamily="66" charset="0"/>
              </a:rPr>
              <a:t>formulario</a:t>
            </a:r>
            <a:r>
              <a:rPr lang="es-CO" sz="1800" dirty="0" smtClean="0">
                <a:latin typeface="Comic Sans MS" panose="030F0702030302020204" pitchFamily="66" charset="0"/>
              </a:rPr>
              <a:t> compuesto por siete (7) preguntas a  treinta  (30) aprendices vía correo electrónico el cual solo contestaron diecisiete (29) aprendices</a:t>
            </a:r>
            <a:r>
              <a:rPr lang="es-CO" sz="1800" dirty="0" smtClean="0">
                <a:latin typeface="Comic Sans MS" panose="030F0702030302020204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251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0" y="513268"/>
            <a:ext cx="93185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</a:rPr>
              <a:t>Técnicas de recolección de datos aplicadas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60460" y="2082800"/>
            <a:ext cx="8226340" cy="4445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1600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85800" y="2194560"/>
            <a:ext cx="8001000" cy="445443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s-CO" sz="1800" dirty="0">
              <a:latin typeface="Comic Sans MS" panose="030F0702030302020204" pitchFamily="66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0229" y="1759527"/>
            <a:ext cx="8770895" cy="49333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CO" b="1" dirty="0">
                <a:latin typeface="Comic Sans MS" panose="030F0702030302020204" pitchFamily="66" charset="0"/>
              </a:rPr>
              <a:t>Técnica #2:</a:t>
            </a:r>
            <a:r>
              <a:rPr lang="es-CO" dirty="0">
                <a:latin typeface="Comic Sans MS" panose="030F0702030302020204" pitchFamily="66" charset="0"/>
              </a:rPr>
              <a:t> </a:t>
            </a:r>
            <a:endParaRPr lang="es-CO" dirty="0" smtClean="0">
              <a:latin typeface="Comic Sans MS" panose="030F0702030302020204" pitchFamily="66" charset="0"/>
            </a:endParaRPr>
          </a:p>
          <a:p>
            <a:pPr lvl="1" algn="just">
              <a:lnSpc>
                <a:spcPct val="150000"/>
              </a:lnSpc>
            </a:pPr>
            <a:r>
              <a:rPr lang="es-CO" dirty="0" smtClean="0">
                <a:latin typeface="Comic Sans MS" panose="030F0702030302020204" pitchFamily="66" charset="0"/>
              </a:rPr>
              <a:t>En cada portería de las sedes SENA se realizo </a:t>
            </a:r>
            <a:r>
              <a:rPr lang="es-CO" b="1" dirty="0" smtClean="0">
                <a:latin typeface="Comic Sans MS" panose="030F0702030302020204" pitchFamily="66" charset="0"/>
              </a:rPr>
              <a:t>ficha de observación,</a:t>
            </a:r>
            <a:r>
              <a:rPr lang="es-CO" dirty="0" smtClean="0">
                <a:latin typeface="Comic Sans MS" panose="030F0702030302020204" pitchFamily="66" charset="0"/>
              </a:rPr>
              <a:t> es decir que durante 60 minutos a diferentes horas, se observo como es el funcionamiento de ingreso con el fin de determinar falencias en el sistema actual.</a:t>
            </a:r>
          </a:p>
          <a:p>
            <a:pPr algn="just">
              <a:lnSpc>
                <a:spcPct val="150000"/>
              </a:lnSpc>
            </a:pPr>
            <a:r>
              <a:rPr lang="es-CO" b="1" dirty="0" smtClean="0">
                <a:latin typeface="Comic Sans MS" panose="030F0702030302020204" pitchFamily="66" charset="0"/>
              </a:rPr>
              <a:t>Técnica #3:</a:t>
            </a:r>
            <a:r>
              <a:rPr lang="es-CO" dirty="0">
                <a:latin typeface="Comic Sans MS" panose="030F0702030302020204" pitchFamily="66" charset="0"/>
              </a:rPr>
              <a:t> </a:t>
            </a:r>
            <a:endParaRPr lang="es-CO" dirty="0" smtClean="0">
              <a:latin typeface="Comic Sans MS" panose="030F0702030302020204" pitchFamily="66" charset="0"/>
            </a:endParaRPr>
          </a:p>
          <a:p>
            <a:pPr lvl="1" algn="just">
              <a:lnSpc>
                <a:spcPct val="150000"/>
              </a:lnSpc>
            </a:pPr>
            <a:r>
              <a:rPr lang="es-CO" dirty="0" smtClean="0">
                <a:latin typeface="Comic Sans MS" panose="030F0702030302020204" pitchFamily="66" charset="0"/>
              </a:rPr>
              <a:t>Para determinar los requerimientos a tener en cuenta en el desarrollo del software, se ejecuta </a:t>
            </a:r>
            <a:r>
              <a:rPr lang="es-CO" b="1" dirty="0" smtClean="0">
                <a:latin typeface="Comic Sans MS" panose="030F0702030302020204" pitchFamily="66" charset="0"/>
              </a:rPr>
              <a:t>entrevistas</a:t>
            </a:r>
            <a:r>
              <a:rPr lang="es-CO" dirty="0" smtClean="0">
                <a:latin typeface="Comic Sans MS" panose="030F0702030302020204" pitchFamily="66" charset="0"/>
              </a:rPr>
              <a:t> a los directivos que están estrechamente relacionados con el manejo del carnet e ingreso a las sedes.</a:t>
            </a:r>
          </a:p>
          <a:p>
            <a:pPr algn="just">
              <a:lnSpc>
                <a:spcPct val="150000"/>
              </a:lnSpc>
            </a:pPr>
            <a:endParaRPr lang="es-CO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s-CO" dirty="0" smtClean="0">
                <a:latin typeface="Comic Sans MS" panose="030F0702030302020204" pitchFamily="66" charset="0"/>
              </a:rPr>
              <a:t>A </a:t>
            </a:r>
            <a:r>
              <a:rPr lang="es-CO" dirty="0">
                <a:latin typeface="Comic Sans MS" panose="030F0702030302020204" pitchFamily="66" charset="0"/>
              </a:rPr>
              <a:t>continuación se representan los resultados en FORMATO GRAFICO:   </a:t>
            </a:r>
          </a:p>
          <a:p>
            <a:pPr algn="just">
              <a:lnSpc>
                <a:spcPct val="150000"/>
              </a:lnSpc>
            </a:pPr>
            <a:endParaRPr lang="es-CO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3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800</Words>
  <Application>Microsoft Office PowerPoint</Application>
  <PresentationFormat>Presentación en pantalla (4:3)</PresentationFormat>
  <Paragraphs>94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Presentación de PowerPoint</vt:lpstr>
      <vt:lpstr>FORMACIÓN I Trimestre ADSI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dii black</cp:lastModifiedBy>
  <cp:revision>185</cp:revision>
  <dcterms:created xsi:type="dcterms:W3CDTF">2014-06-25T16:18:26Z</dcterms:created>
  <dcterms:modified xsi:type="dcterms:W3CDTF">2016-09-11T19:47:50Z</dcterms:modified>
</cp:coreProperties>
</file>