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00"/>
    <a:srgbClr val="C75102"/>
    <a:srgbClr val="FF6702"/>
    <a:srgbClr val="FF3305"/>
    <a:srgbClr val="EEB42D"/>
    <a:srgbClr val="CF3E00"/>
    <a:srgbClr val="236F7A"/>
    <a:srgbClr val="5706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49" autoAdjust="0"/>
  </p:normalViewPr>
  <p:slideViewPr>
    <p:cSldViewPr>
      <p:cViewPr>
        <p:scale>
          <a:sx n="56" d="100"/>
          <a:sy n="56" d="100"/>
        </p:scale>
        <p:origin x="-1085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0"/>
            <a:ext cx="7467600" cy="1371600"/>
          </a:xfrm>
        </p:spPr>
        <p:txBody>
          <a:bodyPr/>
          <a:lstStyle>
            <a:lvl1pPr algn="r">
              <a:lnSpc>
                <a:spcPct val="80000"/>
              </a:lnSpc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4038600"/>
            <a:ext cx="5410200" cy="10668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1722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240BE9A-03B5-450C-8E20-816C94B1EA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3485C-9C3E-4385-9481-EBFD721FE2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04800"/>
            <a:ext cx="18859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5054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747EC-1524-48C3-AEAC-48A0F75B53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05B91-4B43-46B2-971C-9D936D8C1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7B173-AC82-4605-B9DC-3A381F1835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2C8BF-AF48-4395-9061-0D9DEFBC1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39FD4-70F8-44EA-A863-72AC0AD399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84B95-48F3-43CC-86DE-9FE5EC7DC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227C9-12D5-415C-95B3-5061E24D78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088D6-5D22-44FC-A70D-4379DAEC1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F1812-FFE8-4209-A6EB-464C5E60C9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543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90800" y="6096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096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11FA6B6-FB7A-41C1-851D-F4C7D5A0860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467600" cy="2743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SUBJECT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smtClean="0">
                <a:solidFill>
                  <a:srgbClr val="0070C0"/>
                </a:solidFill>
              </a:rPr>
              <a:t>VERB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AGREEMENT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SIMPLIFIED</a:t>
            </a:r>
            <a:endParaRPr lang="en-US" i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Presented by</a:t>
            </a:r>
            <a:r>
              <a:rPr lang="en-US" sz="3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:</a:t>
            </a:r>
          </a:p>
          <a:p>
            <a:r>
              <a:rPr lang="en-US" sz="36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Virgo Clemente Lopez</a:t>
            </a:r>
          </a:p>
        </p:txBody>
      </p:sp>
    </p:spTree>
  </p:cSld>
  <p:clrMapOvr>
    <a:masterClrMapping/>
  </p:clrMapOvr>
  <p:transition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/>
          <a:lstStyle/>
          <a:p>
            <a:r>
              <a:rPr lang="en-US" dirty="0" smtClean="0"/>
              <a:t>7. Titles of single entities…ALWAYS SINGULAR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r>
              <a:rPr lang="en-US" sz="4400" dirty="0" smtClean="0"/>
              <a:t>The </a:t>
            </a:r>
            <a:r>
              <a:rPr lang="en-US" sz="4400" i="1" dirty="0" smtClean="0">
                <a:solidFill>
                  <a:srgbClr val="C75102"/>
                </a:solidFill>
              </a:rPr>
              <a:t>Grapes of Wrath </a:t>
            </a:r>
            <a:r>
              <a:rPr lang="en-US" sz="4400" dirty="0" smtClean="0"/>
              <a:t>by John Steinbeck </a:t>
            </a:r>
            <a:r>
              <a:rPr lang="en-US" sz="4400" b="1" dirty="0" smtClean="0">
                <a:solidFill>
                  <a:srgbClr val="C751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takes</a:t>
            </a:r>
            <a:r>
              <a:rPr lang="en-US" sz="4400" dirty="0" smtClean="0"/>
              <a:t> quite some time to read.</a:t>
            </a:r>
          </a:p>
          <a:p>
            <a:endParaRPr lang="en-US" sz="4400" dirty="0" smtClean="0"/>
          </a:p>
          <a:p>
            <a:r>
              <a:rPr lang="en-US" sz="4400" dirty="0" smtClean="0"/>
              <a:t>The </a:t>
            </a:r>
            <a:r>
              <a:rPr lang="en-US" sz="4400" i="1" dirty="0" smtClean="0">
                <a:solidFill>
                  <a:srgbClr val="FF9D00"/>
                </a:solidFill>
              </a:rPr>
              <a:t>Philippines</a:t>
            </a:r>
            <a:r>
              <a:rPr lang="en-US" sz="4400" dirty="0" smtClean="0"/>
              <a:t> </a:t>
            </a:r>
            <a:r>
              <a:rPr lang="en-US" sz="4400" b="1" dirty="0" smtClean="0">
                <a:solidFill>
                  <a:srgbClr val="FF9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strengthens</a:t>
            </a:r>
            <a:r>
              <a:rPr lang="en-US" sz="4400" dirty="0" smtClean="0"/>
              <a:t> its diplomatic ties with ASEAN nations.</a:t>
            </a:r>
            <a:endParaRPr 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/>
          <a:lstStyle/>
          <a:p>
            <a:r>
              <a:rPr lang="en-US" sz="3600" dirty="0" smtClean="0"/>
              <a:t>8. Plural form subjects with singular meaning and plural form subjects with plural meaning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876800"/>
          </a:xfrm>
        </p:spPr>
        <p:txBody>
          <a:bodyPr/>
          <a:lstStyle/>
          <a:p>
            <a:r>
              <a:rPr lang="en-US" sz="4800" i="1" dirty="0" smtClean="0"/>
              <a:t>Measles</a:t>
            </a:r>
            <a:r>
              <a:rPr lang="en-US" sz="4800" dirty="0" smtClean="0"/>
              <a:t>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n-US" sz="4800" dirty="0" smtClean="0"/>
              <a:t> a contagious disease that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spreads</a:t>
            </a:r>
            <a:r>
              <a:rPr lang="en-US" sz="4800" dirty="0" smtClean="0"/>
              <a:t> among school children.</a:t>
            </a:r>
          </a:p>
          <a:p>
            <a:endParaRPr lang="en-US" sz="4800" dirty="0" smtClean="0"/>
          </a:p>
          <a:p>
            <a:r>
              <a:rPr lang="en-US" sz="4800" i="1" dirty="0" smtClean="0"/>
              <a:t>Scissors</a:t>
            </a:r>
            <a:r>
              <a:rPr lang="en-US" sz="4800" dirty="0" smtClean="0"/>
              <a:t>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en-US" sz="4800" dirty="0" smtClean="0"/>
              <a:t> used to cut the props for the stage play.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10600" cy="1143000"/>
          </a:xfrm>
        </p:spPr>
        <p:txBody>
          <a:bodyPr/>
          <a:lstStyle/>
          <a:p>
            <a:r>
              <a:rPr lang="en-US" sz="3600" dirty="0" smtClean="0"/>
              <a:t>9. Subject and subjective complement of different number, verb ALWAYS agrees with the subject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10600" cy="4495800"/>
          </a:xfrm>
        </p:spPr>
        <p:txBody>
          <a:bodyPr/>
          <a:lstStyle/>
          <a:p>
            <a:r>
              <a:rPr lang="en-US" sz="4800" dirty="0" smtClean="0"/>
              <a:t>My </a:t>
            </a:r>
            <a:r>
              <a:rPr lang="en-US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favorite topic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n-US" sz="4800" dirty="0" smtClean="0"/>
              <a:t> short stories by Edgar Allan Poe.</a:t>
            </a:r>
          </a:p>
          <a:p>
            <a:endParaRPr lang="en-US" sz="4800" dirty="0" smtClean="0"/>
          </a:p>
          <a:p>
            <a:r>
              <a:rPr lang="en-US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stories </a:t>
            </a:r>
            <a:r>
              <a:rPr lang="en-US" sz="4800" dirty="0" smtClean="0"/>
              <a:t>by Edgar Allan Poe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en-US" sz="4800" dirty="0" smtClean="0"/>
              <a:t> my favorite topic.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r>
              <a:rPr lang="en-US" dirty="0" smtClean="0"/>
              <a:t>10. One of those ___ who, use PLURAL, Only one of those ___, use SINGULAR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610600" cy="4495800"/>
          </a:xfrm>
        </p:spPr>
        <p:txBody>
          <a:bodyPr/>
          <a:lstStyle/>
          <a:p>
            <a:r>
              <a:rPr lang="en-US" sz="4400" dirty="0" err="1" smtClean="0"/>
              <a:t>Pocholo</a:t>
            </a:r>
            <a:r>
              <a:rPr lang="en-US" sz="4400" dirty="0" smtClean="0"/>
              <a:t> is </a:t>
            </a:r>
            <a:r>
              <a:rPr lang="en-US" sz="4400" i="1" dirty="0" smtClean="0"/>
              <a:t>one of those people  who</a:t>
            </a:r>
            <a:r>
              <a:rPr lang="en-US" sz="4400" dirty="0" smtClean="0"/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</a:t>
            </a:r>
            <a:r>
              <a:rPr lang="en-US" sz="4400" dirty="0" smtClean="0"/>
              <a:t> to watch DVDs.</a:t>
            </a:r>
          </a:p>
          <a:p>
            <a:pPr>
              <a:buNone/>
            </a:pPr>
            <a:endParaRPr lang="en-US" sz="4400" dirty="0" smtClean="0"/>
          </a:p>
          <a:p>
            <a:r>
              <a:rPr lang="en-US" sz="4400" dirty="0" smtClean="0"/>
              <a:t>Patricia is the </a:t>
            </a:r>
            <a:r>
              <a:rPr lang="en-US" sz="4400" i="1" dirty="0" smtClean="0"/>
              <a:t>only one of those people who</a:t>
            </a:r>
            <a:r>
              <a:rPr lang="en-US" sz="4400" dirty="0" smtClean="0"/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likes</a:t>
            </a:r>
            <a:r>
              <a:rPr lang="en-US" sz="4400" dirty="0" smtClean="0"/>
              <a:t> to read novels.</a:t>
            </a:r>
            <a:endParaRPr lang="en-US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10600" cy="1143000"/>
          </a:xfrm>
        </p:spPr>
        <p:txBody>
          <a:bodyPr/>
          <a:lstStyle/>
          <a:p>
            <a:r>
              <a:rPr lang="en-US" dirty="0" smtClean="0"/>
              <a:t>11. The number of ____, use SINGULAR. A number of ____, use PLURAL.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495800"/>
          </a:xfrm>
        </p:spPr>
        <p:txBody>
          <a:bodyPr/>
          <a:lstStyle/>
          <a:p>
            <a:r>
              <a:rPr lang="en-US" sz="4800" i="1" dirty="0" smtClean="0"/>
              <a:t>The number of students who </a:t>
            </a:r>
            <a:r>
              <a:rPr lang="en-US" sz="4800" dirty="0" smtClean="0"/>
              <a:t>fail the exam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increases</a:t>
            </a:r>
            <a:r>
              <a:rPr lang="en-US" sz="4800" dirty="0" smtClean="0"/>
              <a:t> at an alarming rate.</a:t>
            </a:r>
          </a:p>
          <a:p>
            <a:r>
              <a:rPr lang="en-US" sz="4800" i="1" dirty="0" smtClean="0"/>
              <a:t>A number of students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en-US" sz="4800" dirty="0" smtClean="0"/>
              <a:t> to fail the exam.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dirty="0" smtClean="0"/>
              <a:t>12. </a:t>
            </a:r>
            <a:r>
              <a:rPr lang="en-US" i="1" dirty="0" smtClean="0"/>
              <a:t>Every</a:t>
            </a:r>
            <a:r>
              <a:rPr lang="en-US" dirty="0" smtClean="0"/>
              <a:t> _____ and </a:t>
            </a:r>
            <a:r>
              <a:rPr lang="en-US" i="1" dirty="0" smtClean="0"/>
              <a:t>many a</a:t>
            </a:r>
            <a:r>
              <a:rPr lang="en-US" dirty="0" smtClean="0"/>
              <a:t> ____, use SINGULAR verb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r>
              <a:rPr lang="en-US" sz="5400" i="1" dirty="0" smtClean="0"/>
              <a:t>Every driver</a:t>
            </a:r>
            <a:r>
              <a:rPr lang="en-US" sz="5400" dirty="0" smtClean="0"/>
              <a:t> 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knows</a:t>
            </a:r>
            <a:r>
              <a:rPr lang="en-US" sz="5400" dirty="0" smtClean="0"/>
              <a:t> </a:t>
            </a:r>
            <a:r>
              <a:rPr lang="en-US" sz="5400" smtClean="0"/>
              <a:t>his </a:t>
            </a:r>
            <a:r>
              <a:rPr lang="en-US" sz="5400" smtClean="0"/>
              <a:t>way </a:t>
            </a:r>
            <a:r>
              <a:rPr lang="en-US" sz="5400" dirty="0" smtClean="0"/>
              <a:t>around Makati.</a:t>
            </a:r>
            <a:endParaRPr lang="en-US" sz="5400" smtClean="0"/>
          </a:p>
          <a:p>
            <a:pPr>
              <a:buNone/>
            </a:pPr>
            <a:endParaRPr lang="en-US" sz="5400" dirty="0" smtClean="0"/>
          </a:p>
          <a:p>
            <a:r>
              <a:rPr lang="en-US" sz="5400" i="1" dirty="0" smtClean="0"/>
              <a:t>Many a Filipino 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dreams</a:t>
            </a:r>
            <a:r>
              <a:rPr lang="en-US" sz="5400" dirty="0" smtClean="0"/>
              <a:t> of winning the lottery.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543800" cy="4953000"/>
          </a:xfrm>
        </p:spPr>
        <p:txBody>
          <a:bodyPr/>
          <a:lstStyle/>
          <a:p>
            <a:pPr algn="ctr"/>
            <a:r>
              <a:rPr lang="en-US" dirty="0" smtClean="0"/>
              <a:t>USED TO PROPERLY DETERMINE WHETHER TO USE </a:t>
            </a:r>
            <a:r>
              <a:rPr lang="en-US" sz="6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</a:t>
            </a:r>
            <a:r>
              <a:rPr lang="en-US" sz="6600" dirty="0" smtClean="0"/>
              <a:t> </a:t>
            </a:r>
          </a:p>
          <a:p>
            <a:pPr algn="ctr">
              <a:buNone/>
            </a:pPr>
            <a:r>
              <a:rPr lang="en-US" sz="6600" dirty="0" smtClean="0">
                <a:solidFill>
                  <a:srgbClr val="FFFF00"/>
                </a:solidFill>
              </a:rPr>
              <a:t>OR 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PLURAL</a:t>
            </a:r>
            <a:r>
              <a:rPr lang="en-US" sz="6600" dirty="0" smtClean="0">
                <a:solidFill>
                  <a:srgbClr val="FF0000"/>
                </a:solidFill>
              </a:rPr>
              <a:t> </a:t>
            </a:r>
          </a:p>
          <a:p>
            <a:pPr algn="ctr">
              <a:buNone/>
            </a:pPr>
            <a:r>
              <a:rPr lang="en-US" sz="6600" dirty="0" smtClean="0">
                <a:solidFill>
                  <a:srgbClr val="00B050"/>
                </a:solidFill>
              </a:rPr>
              <a:t>FORM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12 </a:t>
            </a:r>
          </a:p>
          <a:p>
            <a:pPr algn="ctr">
              <a:buNone/>
            </a:pPr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RULES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Intervening phrase/ clause does not change…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953000"/>
          </a:xfrm>
        </p:spPr>
        <p:txBody>
          <a:bodyPr/>
          <a:lstStyle/>
          <a:p>
            <a:r>
              <a:rPr lang="en-US" sz="4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Margarita</a:t>
            </a:r>
            <a:r>
              <a:rPr lang="en-US" sz="4800" dirty="0" smtClean="0"/>
              <a:t>, </a:t>
            </a:r>
            <a:r>
              <a:rPr lang="en-US" sz="4800" b="1" dirty="0" smtClean="0">
                <a:solidFill>
                  <a:schemeClr val="tx2"/>
                </a:solidFill>
              </a:rPr>
              <a:t>together with her brothers</a:t>
            </a:r>
            <a:r>
              <a:rPr lang="en-US" sz="4800" dirty="0" smtClean="0"/>
              <a:t>, </a:t>
            </a:r>
            <a:r>
              <a:rPr lang="en-US" sz="4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likes</a:t>
            </a:r>
            <a:r>
              <a:rPr lang="en-US" sz="4800" dirty="0" smtClean="0"/>
              <a:t> to party.</a:t>
            </a:r>
          </a:p>
          <a:p>
            <a:pPr>
              <a:buNone/>
            </a:pPr>
            <a:endParaRPr lang="en-US" sz="4800" dirty="0" smtClean="0"/>
          </a:p>
          <a:p>
            <a:r>
              <a:rPr lang="en-US" sz="4800" dirty="0" smtClean="0"/>
              <a:t>The </a:t>
            </a: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gentlemen </a:t>
            </a:r>
            <a:r>
              <a:rPr lang="en-US" sz="4800" b="1" dirty="0" smtClean="0">
                <a:solidFill>
                  <a:schemeClr val="tx2"/>
                </a:solidFill>
              </a:rPr>
              <a:t>who attended the meeting </a:t>
            </a: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en-US" sz="4800" dirty="0" smtClean="0"/>
              <a:t> very punctual.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Singular and Plural  Indefinite pronouns…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student </a:t>
            </a:r>
            <a:r>
              <a:rPr lang="en-US" sz="4400" dirty="0" smtClean="0"/>
              <a:t>in this school </a:t>
            </a:r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</a:t>
            </a:r>
            <a:r>
              <a:rPr lang="en-US" sz="4400" dirty="0" smtClean="0"/>
              <a:t> not pay for his tuition.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r>
              <a:rPr lang="en-US" sz="44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students </a:t>
            </a:r>
            <a:r>
              <a:rPr 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</a:t>
            </a:r>
            <a:r>
              <a:rPr lang="en-US" sz="4400" dirty="0" smtClean="0">
                <a:solidFill>
                  <a:srgbClr val="00B0F0"/>
                </a:solidFill>
              </a:rPr>
              <a:t> </a:t>
            </a:r>
            <a:r>
              <a:rPr lang="en-US" sz="4400" dirty="0" smtClean="0"/>
              <a:t>well in surprise quizzes.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dirty="0" smtClean="0"/>
              <a:t>3. Compound subjects joined by and are ALWAYS PLURAL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Remegel</a:t>
            </a:r>
            <a:r>
              <a:rPr 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Virginia</a:t>
            </a:r>
            <a:r>
              <a:rPr lang="en-US" sz="4000" dirty="0" smtClean="0"/>
              <a:t>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spend</a:t>
            </a:r>
            <a:r>
              <a:rPr lang="en-US" sz="4000" dirty="0" smtClean="0"/>
              <a:t> their free time at the gym.</a:t>
            </a:r>
          </a:p>
          <a:p>
            <a:endParaRPr lang="en-US" sz="4000" dirty="0" smtClean="0"/>
          </a:p>
          <a:p>
            <a:r>
              <a:rPr lang="en-US" sz="4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Jessa</a:t>
            </a:r>
            <a:r>
              <a:rPr 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Mark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sz="4000" dirty="0" smtClean="0"/>
              <a:t> aside a small percentage of their income for their children’s educational plan.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/>
          <a:lstStyle/>
          <a:p>
            <a:r>
              <a:rPr lang="en-US" dirty="0" smtClean="0"/>
              <a:t>4. Compound subjects joined by or/nor, verb agrees with the nearer 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495800"/>
          </a:xfrm>
        </p:spPr>
        <p:txBody>
          <a:bodyPr/>
          <a:lstStyle/>
          <a:p>
            <a:endParaRPr lang="en-US" dirty="0" smtClean="0"/>
          </a:p>
          <a:p>
            <a:r>
              <a:rPr lang="en-US" sz="4400" i="1" dirty="0" smtClean="0"/>
              <a:t>Either Amanda or her badminton </a:t>
            </a:r>
            <a:r>
              <a:rPr lang="en-US" sz="4400" i="1" dirty="0" smtClean="0">
                <a:solidFill>
                  <a:srgbClr val="C00000"/>
                </a:solidFill>
              </a:rPr>
              <a:t>buddies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en-US" sz="4400" dirty="0" smtClean="0"/>
              <a:t> bringing the desserts.</a:t>
            </a:r>
          </a:p>
          <a:p>
            <a:r>
              <a:rPr lang="en-US" sz="4400" i="1" dirty="0" smtClean="0"/>
              <a:t>Neither the students nor the </a:t>
            </a:r>
            <a:r>
              <a:rPr lang="en-US" sz="4400" i="1" dirty="0" smtClean="0">
                <a:solidFill>
                  <a:srgbClr val="FF6702"/>
                </a:solidFill>
              </a:rPr>
              <a:t>teacher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6702"/>
                </a:solidFill>
              </a:rPr>
              <a:t>recognizes</a:t>
            </a:r>
            <a:r>
              <a:rPr lang="en-US" sz="4400" dirty="0" smtClean="0"/>
              <a:t> the strange markings.</a:t>
            </a:r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Inverted subjects must agree with the verb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495800"/>
          </a:xfrm>
        </p:spPr>
        <p:txBody>
          <a:bodyPr/>
          <a:lstStyle/>
          <a:p>
            <a:endParaRPr lang="en-US" dirty="0" smtClean="0"/>
          </a:p>
          <a:p>
            <a:r>
              <a:rPr lang="en-US" sz="4400" dirty="0" smtClean="0"/>
              <a:t>There </a:t>
            </a:r>
            <a:r>
              <a:rPr lang="en-US" sz="4400" i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are</a:t>
            </a:r>
            <a:r>
              <a:rPr lang="en-US" sz="4400" dirty="0" smtClean="0"/>
              <a:t> 15 </a:t>
            </a:r>
            <a:r>
              <a:rPr lang="en-US" sz="4400" b="1" dirty="0" smtClean="0"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</a:t>
            </a:r>
            <a:r>
              <a:rPr lang="en-US" sz="4400" dirty="0" smtClean="0"/>
              <a:t> in my class.</a:t>
            </a:r>
          </a:p>
          <a:p>
            <a:endParaRPr lang="en-US" sz="4400" dirty="0" smtClean="0"/>
          </a:p>
          <a:p>
            <a:r>
              <a:rPr lang="en-US" sz="4400" dirty="0" smtClean="0"/>
              <a:t>How </a:t>
            </a:r>
            <a:r>
              <a:rPr lang="en-US" sz="4400" i="1" dirty="0" smtClean="0">
                <a:solidFill>
                  <a:srgbClr val="92D050"/>
                </a:solidFill>
              </a:rPr>
              <a:t>is</a:t>
            </a:r>
            <a:r>
              <a:rPr lang="en-US" sz="4400" dirty="0" smtClean="0"/>
              <a:t> </a:t>
            </a:r>
            <a:r>
              <a:rPr lang="en-US" sz="4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</a:t>
            </a:r>
            <a:r>
              <a:rPr lang="en-US" sz="4400" dirty="0" smtClean="0"/>
              <a:t> handling the news of her grandfather’s death?</a:t>
            </a: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Collective nouns may be singular or plural…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The </a:t>
            </a:r>
            <a:r>
              <a:rPr lang="en-US" sz="4800" i="1" dirty="0" smtClean="0"/>
              <a:t>jury</a:t>
            </a:r>
            <a:r>
              <a:rPr lang="en-US" sz="4800" dirty="0" smtClean="0"/>
              <a:t>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decides</a:t>
            </a:r>
            <a:r>
              <a:rPr lang="en-US" sz="4800" dirty="0" smtClean="0"/>
              <a:t> that you are guilty of the crime.</a:t>
            </a:r>
          </a:p>
          <a:p>
            <a:endParaRPr lang="en-US" sz="4800" dirty="0" smtClean="0"/>
          </a:p>
          <a:p>
            <a:r>
              <a:rPr lang="en-US" sz="4800" dirty="0" smtClean="0"/>
              <a:t>The </a:t>
            </a:r>
            <a:r>
              <a:rPr lang="en-US" sz="4800" i="1" dirty="0" smtClean="0"/>
              <a:t>jury</a:t>
            </a:r>
            <a:r>
              <a:rPr lang="en-US" sz="4800" dirty="0" smtClean="0"/>
              <a:t>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en-US" sz="4800" dirty="0" smtClean="0"/>
              <a:t> been arguing for 5 days regarding the case.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-green cave design template">
  <a:themeElements>
    <a:clrScheme name="Office Theme 11">
      <a:dk1>
        <a:srgbClr val="005A58"/>
      </a:dk1>
      <a:lt1>
        <a:srgbClr val="FFFFFF"/>
      </a:lt1>
      <a:dk2>
        <a:srgbClr val="33CCCC"/>
      </a:dk2>
      <a:lt2>
        <a:srgbClr val="FFFF99"/>
      </a:lt2>
      <a:accent1>
        <a:srgbClr val="006462"/>
      </a:accent1>
      <a:accent2>
        <a:srgbClr val="6D6FC7"/>
      </a:accent2>
      <a:accent3>
        <a:srgbClr val="ADE2E2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DCEBE6"/>
        </a:dk1>
        <a:lt1>
          <a:srgbClr val="FFFFFF"/>
        </a:lt1>
        <a:dk2>
          <a:srgbClr val="000000"/>
        </a:dk2>
        <a:lt2>
          <a:srgbClr val="333333"/>
        </a:lt2>
        <a:accent1>
          <a:srgbClr val="3374A1"/>
        </a:accent1>
        <a:accent2>
          <a:srgbClr val="3B2E8A"/>
        </a:accent2>
        <a:accent3>
          <a:srgbClr val="FFFFFF"/>
        </a:accent3>
        <a:accent4>
          <a:srgbClr val="BCC9C4"/>
        </a:accent4>
        <a:accent5>
          <a:srgbClr val="ADBCCD"/>
        </a:accent5>
        <a:accent6>
          <a:srgbClr val="35297D"/>
        </a:accent6>
        <a:hlink>
          <a:srgbClr val="00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3E3E5C"/>
        </a:dk1>
        <a:lt1>
          <a:srgbClr val="FFFFFF"/>
        </a:lt1>
        <a:dk2>
          <a:srgbClr val="B9B9D7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D9D9E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CCCC99"/>
        </a:dk1>
        <a:lt1>
          <a:srgbClr val="FFFFCC"/>
        </a:lt1>
        <a:dk2>
          <a:srgbClr val="DFD293"/>
        </a:dk2>
        <a:lt2>
          <a:srgbClr val="5C1F00"/>
        </a:lt2>
        <a:accent1>
          <a:srgbClr val="78783C"/>
        </a:accent1>
        <a:accent2>
          <a:srgbClr val="FFFFCC"/>
        </a:accent2>
        <a:accent3>
          <a:srgbClr val="FFFFE2"/>
        </a:accent3>
        <a:accent4>
          <a:srgbClr val="AEAE82"/>
        </a:accent4>
        <a:accent5>
          <a:srgbClr val="BEBEAF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2D2015"/>
        </a:dk1>
        <a:lt1>
          <a:srgbClr val="D2D2D2"/>
        </a:lt1>
        <a:dk2>
          <a:srgbClr val="CCCCA5"/>
        </a:dk2>
        <a:lt2>
          <a:srgbClr val="DFC08D"/>
        </a:lt2>
        <a:accent1>
          <a:srgbClr val="666666"/>
        </a:accent1>
        <a:accent2>
          <a:srgbClr val="0066FF"/>
        </a:accent2>
        <a:accent3>
          <a:srgbClr val="E2E2CF"/>
        </a:accent3>
        <a:accent4>
          <a:srgbClr val="B3B3B3"/>
        </a:accent4>
        <a:accent5>
          <a:srgbClr val="B8B8B8"/>
        </a:accent5>
        <a:accent6>
          <a:srgbClr val="005CE7"/>
        </a:accent6>
        <a:hlink>
          <a:srgbClr val="66CCFF"/>
        </a:hlink>
        <a:folHlink>
          <a:srgbClr val="FAF0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2D2015"/>
        </a:dk1>
        <a:lt1>
          <a:srgbClr val="D2D2D2"/>
        </a:lt1>
        <a:dk2>
          <a:srgbClr val="73CDFF"/>
        </a:dk2>
        <a:lt2>
          <a:srgbClr val="DFC08D"/>
        </a:lt2>
        <a:accent1>
          <a:srgbClr val="666666"/>
        </a:accent1>
        <a:accent2>
          <a:srgbClr val="0066FF"/>
        </a:accent2>
        <a:accent3>
          <a:srgbClr val="BCE3FF"/>
        </a:accent3>
        <a:accent4>
          <a:srgbClr val="B3B3B3"/>
        </a:accent4>
        <a:accent5>
          <a:srgbClr val="B8B8B8"/>
        </a:accent5>
        <a:accent6>
          <a:srgbClr val="005CE7"/>
        </a:accent6>
        <a:hlink>
          <a:srgbClr val="66CCFF"/>
        </a:hlink>
        <a:folHlink>
          <a:srgbClr val="FAF0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33CCCC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DE2E2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3366"/>
        </a:dk1>
        <a:lt1>
          <a:srgbClr val="FFFFFF"/>
        </a:lt1>
        <a:dk2>
          <a:srgbClr val="0000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B8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Blue-green cave design template</Template>
  <TotalTime>388</TotalTime>
  <Words>439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Blue-green cave design template</vt:lpstr>
      <vt:lpstr>SUBJECT-VERB AGREEMENT SIMPLIFIED</vt:lpstr>
      <vt:lpstr>RULES:</vt:lpstr>
      <vt:lpstr>PRACTICALLY…</vt:lpstr>
      <vt:lpstr>1. Intervening phrase/ clause does not change…</vt:lpstr>
      <vt:lpstr>2. Singular and Plural  Indefinite pronouns… </vt:lpstr>
      <vt:lpstr>3. Compound subjects joined by and are ALWAYS PLURAL</vt:lpstr>
      <vt:lpstr>4. Compound subjects joined by or/nor, verb agrees with the nearer subject</vt:lpstr>
      <vt:lpstr>5. Inverted subjects must agree with the verb</vt:lpstr>
      <vt:lpstr>6. Collective nouns may be singular or plural…</vt:lpstr>
      <vt:lpstr>7. Titles of single entities…ALWAYS SINGULAR</vt:lpstr>
      <vt:lpstr>8. Plural form subjects with singular meaning and plural form subjects with plural meaning</vt:lpstr>
      <vt:lpstr>9. Subject and subjective complement of different number, verb ALWAYS agrees with the subject</vt:lpstr>
      <vt:lpstr>10. One of those ___ who, use PLURAL, Only one of those ___, use SINGULAR</vt:lpstr>
      <vt:lpstr>11. The number of ____, use SINGULAR. A number of ____, use PLURAL.</vt:lpstr>
      <vt:lpstr>12. Every _____ and many a ____, use SINGULAR verb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kipper</dc:creator>
  <cp:lastModifiedBy>kipper</cp:lastModifiedBy>
  <cp:revision>46</cp:revision>
  <cp:lastPrinted>1601-01-01T00:00:00Z</cp:lastPrinted>
  <dcterms:created xsi:type="dcterms:W3CDTF">2015-05-12T11:52:58Z</dcterms:created>
  <dcterms:modified xsi:type="dcterms:W3CDTF">2016-03-05T06:39:59Z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TC010721211033</vt:lpwstr>
  </property>
</Properties>
</file>