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CC"/>
    <a:srgbClr val="0000FF"/>
    <a:srgbClr val="CCFF66"/>
    <a:srgbClr val="800000"/>
    <a:srgbClr val="996600"/>
    <a:srgbClr val="FF33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427" autoAdjust="0"/>
  </p:normalViewPr>
  <p:slideViewPr>
    <p:cSldViewPr>
      <p:cViewPr varScale="1">
        <p:scale>
          <a:sx n="65" d="100"/>
          <a:sy n="65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63246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DAE12-8B6A-418C-9D0B-9B77CBFC5B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A2DDE-C36D-4AA2-85AC-DBCF401606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11F53-0ADB-4B8B-8AE9-D4BB3F9B7D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F98A3-22FF-4FBE-A74B-CBCABC4D4D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A74F2-6FE4-417C-96F4-2B2D22757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8EB98-E250-404C-86EF-169C3625AE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EFECB-5202-40A6-92AE-CD535489D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07955-AD75-4B4B-8910-E99B108BAE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75AE5-3A73-4445-9CFF-DD2C4ED6D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295CC-1461-483B-8921-8C214FF12D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76B5C-40D0-491A-9B56-F3E04459F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DD3C552-4F54-4312-AFBF-00F7F23AC27C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7C2B62C-BBBF-4452-8531-A2BB68F89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F386AEA-55E8-4EDE-A619-F8150D13986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838200"/>
            <a:ext cx="6324600" cy="14700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 TENSES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KNOW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USE!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495800"/>
            <a:ext cx="6324600" cy="685800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Mr. Virgo Clemente Lopez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6781800" cy="1036638"/>
          </a:xfrm>
        </p:spPr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PAST TENSE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6781800" cy="4449763"/>
          </a:xfrm>
        </p:spPr>
        <p:txBody>
          <a:bodyPr/>
          <a:lstStyle/>
          <a:p>
            <a:r>
              <a:rPr lang="en-US" sz="4800" u="sng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was TRUE in the past</a:t>
            </a:r>
          </a:p>
          <a:p>
            <a:endParaRPr lang="en-US" sz="4800" u="sng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800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young Mozart was the darling of Europe.</a:t>
            </a:r>
          </a:p>
          <a:p>
            <a:pP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6781800" cy="1036638"/>
          </a:xfrm>
        </p:spPr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PAST TENSE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7239000" cy="4953000"/>
          </a:xfrm>
        </p:spPr>
        <p:txBody>
          <a:bodyPr/>
          <a:lstStyle/>
          <a:p>
            <a:r>
              <a:rPr lang="en-US" sz="4800" u="sng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that became TRUE in the past</a:t>
            </a:r>
          </a:p>
          <a:p>
            <a:r>
              <a:rPr lang="en-US" sz="4800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asteroid impacted in the bay of Mexico at the close of the Jurassic period.</a:t>
            </a:r>
          </a:p>
          <a:p>
            <a:pP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6781800" cy="1036638"/>
          </a:xfrm>
        </p:spPr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PAST TENSE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620000" cy="4953000"/>
          </a:xfrm>
        </p:spPr>
        <p:txBody>
          <a:bodyPr/>
          <a:lstStyle/>
          <a:p>
            <a:r>
              <a:rPr lang="en-US" sz="3600" u="sng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 which is not real, yet applies to the PRESENT 2</a:t>
            </a:r>
            <a:r>
              <a:rPr lang="en-US" sz="3600" u="sng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3600" u="sng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CONDITIONAL (present-unreal)</a:t>
            </a:r>
          </a:p>
          <a:p>
            <a:r>
              <a:rPr lang="en-US" sz="4800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he understood the staff’s sentiments, he would know whom to appoint as their director.</a:t>
            </a:r>
          </a:p>
          <a:p>
            <a:pP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524000"/>
          <a:ext cx="7391400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828800"/>
                <a:gridCol w="25908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PROBABILITY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CONDITIONAL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TIME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100 %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Zero 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you heat ice, it melts.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Any time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50 %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it rains, I will stay at home.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Future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%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Second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I won the lottery, I would buy a car.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Future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0 %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Third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I had won the lottery, I would have bought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 car.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Past</a:t>
                      </a:r>
                      <a:endParaRPr lang="en-US" dirty="0">
                        <a:solidFill>
                          <a:schemeClr val="accent5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6781800" cy="1036638"/>
          </a:xfrm>
        </p:spPr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PAST TENSE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620000" cy="4953000"/>
          </a:xfrm>
        </p:spPr>
        <p:txBody>
          <a:bodyPr/>
          <a:lstStyle/>
          <a:p>
            <a:r>
              <a:rPr lang="en-US" sz="3600" u="sng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Tentative or POLITE statement, with MODAL VERBS</a:t>
            </a:r>
          </a:p>
          <a:p>
            <a:pPr>
              <a:buNone/>
            </a:pPr>
            <a:endParaRPr lang="en-US" sz="3600" u="sng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800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I record this interview?</a:t>
            </a:r>
          </a:p>
          <a:p>
            <a:pP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162800" cy="187483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PERFECT TENSE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7315200" cy="5029200"/>
          </a:xfrm>
        </p:spPr>
        <p:txBody>
          <a:bodyPr/>
          <a:lstStyle/>
          <a:p>
            <a:r>
              <a:rPr lang="en-US" u="sng" dirty="0" smtClean="0">
                <a:solidFill>
                  <a:srgbClr val="92D050"/>
                </a:solidFill>
              </a:rPr>
              <a:t>STATEMENT which was TRUE in the PAST and still RELEVANT to the PRESENT (or CONTINUING)</a:t>
            </a:r>
          </a:p>
          <a:p>
            <a:endParaRPr lang="en-US" u="sng" dirty="0" smtClean="0">
              <a:solidFill>
                <a:srgbClr val="92D050"/>
              </a:solidFill>
            </a:endParaRPr>
          </a:p>
          <a:p>
            <a:r>
              <a:rPr lang="en-US" i="1" dirty="0" smtClean="0">
                <a:solidFill>
                  <a:srgbClr val="92D050"/>
                </a:solidFill>
              </a:rPr>
              <a:t>Since 1992, the words “consultation,” and “empowerment,” have become popular, and often misused terms.</a:t>
            </a:r>
            <a:endParaRPr lang="en-US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162800" cy="187483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PERFECT TENSE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7467600" cy="5029200"/>
          </a:xfrm>
        </p:spPr>
        <p:txBody>
          <a:bodyPr/>
          <a:lstStyle/>
          <a:p>
            <a:r>
              <a:rPr lang="en-US" sz="4800" u="sng" dirty="0" smtClean="0">
                <a:solidFill>
                  <a:srgbClr val="92D050"/>
                </a:solidFill>
              </a:rPr>
              <a:t>STATEMENT with adverb JUST for a recently concluded action</a:t>
            </a:r>
          </a:p>
          <a:p>
            <a:endParaRPr lang="en-US" sz="4800" u="sng" dirty="0" smtClean="0">
              <a:solidFill>
                <a:srgbClr val="92D050"/>
              </a:solidFill>
            </a:endParaRPr>
          </a:p>
          <a:p>
            <a:r>
              <a:rPr lang="en-US" sz="4800" i="1" dirty="0" smtClean="0">
                <a:solidFill>
                  <a:srgbClr val="92D050"/>
                </a:solidFill>
              </a:rPr>
              <a:t>She has just eaten.</a:t>
            </a:r>
            <a:endParaRPr lang="en-US" sz="4800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diamond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572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PERFECT</a:t>
            </a:r>
            <a:endParaRPr 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7391400" cy="4602163"/>
          </a:xfrm>
        </p:spPr>
        <p:txBody>
          <a:bodyPr/>
          <a:lstStyle/>
          <a:p>
            <a:r>
              <a:rPr lang="en-US" sz="4400" u="sng" dirty="0" smtClean="0">
                <a:solidFill>
                  <a:srgbClr val="FF3300"/>
                </a:solidFill>
              </a:rPr>
              <a:t>Was true, action which was completed before another past action or past time reference.</a:t>
            </a:r>
            <a:endParaRPr lang="en-US" sz="4400" dirty="0" smtClean="0">
              <a:solidFill>
                <a:srgbClr val="FF3300"/>
              </a:solidFill>
            </a:endParaRPr>
          </a:p>
          <a:p>
            <a:r>
              <a:rPr lang="en-US" sz="4400" i="1" dirty="0" smtClean="0">
                <a:solidFill>
                  <a:srgbClr val="FF3300"/>
                </a:solidFill>
              </a:rPr>
              <a:t>The mail arrived right after you had gone.</a:t>
            </a:r>
            <a:endParaRPr lang="en-US" sz="4400" i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572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PERFECT</a:t>
            </a:r>
            <a:endParaRPr 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7391400" cy="4602163"/>
          </a:xfrm>
        </p:spPr>
        <p:txBody>
          <a:bodyPr/>
          <a:lstStyle/>
          <a:p>
            <a:r>
              <a:rPr lang="en-US" sz="4400" u="sng" dirty="0" smtClean="0">
                <a:solidFill>
                  <a:srgbClr val="FF3300"/>
                </a:solidFill>
              </a:rPr>
              <a:t>IF statement which is NOT REAL (3</a:t>
            </a:r>
            <a:r>
              <a:rPr lang="en-US" sz="4400" u="sng" baseline="30000" dirty="0" smtClean="0">
                <a:solidFill>
                  <a:srgbClr val="FF3300"/>
                </a:solidFill>
              </a:rPr>
              <a:t>rd</a:t>
            </a:r>
            <a:r>
              <a:rPr lang="en-US" sz="4400" u="sng" dirty="0" smtClean="0">
                <a:solidFill>
                  <a:srgbClr val="FF3300"/>
                </a:solidFill>
              </a:rPr>
              <a:t> CONDITIONAL past-unreal)</a:t>
            </a:r>
            <a:endParaRPr lang="en-US" sz="4400" dirty="0" smtClean="0">
              <a:solidFill>
                <a:srgbClr val="FF3300"/>
              </a:solidFill>
            </a:endParaRPr>
          </a:p>
          <a:p>
            <a:r>
              <a:rPr lang="en-US" sz="4400" i="1" dirty="0" smtClean="0">
                <a:solidFill>
                  <a:srgbClr val="FF3300"/>
                </a:solidFill>
              </a:rPr>
              <a:t>If the tapes had been erased or destroyed, he would not have incriminated himself.</a:t>
            </a:r>
            <a:endParaRPr lang="en-US" sz="4400" i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6096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PERFECT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7086600" cy="5334000"/>
          </a:xfrm>
        </p:spPr>
        <p:txBody>
          <a:bodyPr/>
          <a:lstStyle/>
          <a:p>
            <a:r>
              <a:rPr lang="en-US" sz="4000" u="sng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to be completed before another future action or future time reference</a:t>
            </a:r>
          </a:p>
          <a:p>
            <a:endParaRPr lang="en-US" sz="4000" u="sng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i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the next term begins, these textbooks will have run out of copies.</a:t>
            </a:r>
            <a:endParaRPr lang="en-US" sz="4000" i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858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848600" cy="44497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of an event’s occurrence in the present, past, or future.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be in the past or present</a:t>
            </a:r>
          </a:p>
          <a:p>
            <a:pPr>
              <a:buFontTx/>
              <a:buChar char="-"/>
            </a:pPr>
            <a:endParaRPr lang="en-US" b="1" dirty="0" smtClean="0"/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 or not the event has occurred earlier (perfect) or still in progress (progressive)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Indicated by suffixes and auxiliary verbs.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781800" cy="96043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PROGRESSIVE ASPECT</a:t>
            </a:r>
            <a:endParaRPr lang="en-US" b="1" dirty="0">
              <a:solidFill>
                <a:srgbClr val="99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772400" cy="5334000"/>
          </a:xfrm>
        </p:spPr>
        <p:txBody>
          <a:bodyPr/>
          <a:lstStyle/>
          <a:p>
            <a:r>
              <a:rPr lang="en-US" sz="4000" b="1" u="sng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 continuing action at given points in time</a:t>
            </a:r>
          </a:p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(moment of speaking), or </a:t>
            </a:r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000" b="1" u="sng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was playing piano earlier.</a:t>
            </a:r>
          </a:p>
          <a:p>
            <a:r>
              <a:rPr lang="en-US" sz="4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is playing piano now.</a:t>
            </a:r>
          </a:p>
          <a:p>
            <a:r>
              <a:rPr lang="en-US" sz="4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is playing the piano later.</a:t>
            </a:r>
            <a:endParaRPr lang="en-US" sz="40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l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458200" cy="96043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PROGRESSIVE OF THE VERB BE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6781800" cy="495300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indicate TEMPORARY or FANCIFUL state</a:t>
            </a:r>
          </a:p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being a classroom teacher, I should really be guidance counselor.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6781800" cy="9604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SOME VERBS…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7086600" cy="48307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Cost, love, know, like, need, own, understand, and want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take PROGRESSIVE ASPECT</a:t>
            </a:r>
          </a:p>
          <a:p>
            <a:pPr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has been knowing the answer.</a:t>
            </a:r>
          </a:p>
          <a:p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has known the answer.</a:t>
            </a:r>
            <a:endParaRPr lang="en-US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NUTSHELL…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8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SIMPLE/ BASIC TENSE</a:t>
            </a:r>
            <a:endParaRPr lang="en-US" sz="8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990600"/>
            <a:ext cx="6781800" cy="9604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PRESENT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2057400"/>
          <a:ext cx="6781800" cy="40614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90900"/>
                <a:gridCol w="3390900"/>
              </a:tblGrid>
              <a:tr h="7086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5105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Repeated actions</a:t>
                      </a:r>
                      <a:endPara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 play tennis.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Facts</a:t>
                      </a:r>
                      <a:r>
                        <a:rPr lang="en-US" sz="2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or generalizations</a:t>
                      </a:r>
                      <a:endPara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earth revolves around the sun.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Scheduled events in the</a:t>
                      </a:r>
                      <a:r>
                        <a:rPr lang="en-US" sz="2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near future</a:t>
                      </a:r>
                      <a:endPara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party starts at 8 o’clock.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086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Now (non-continuous verbs)</a:t>
                      </a:r>
                      <a:endPara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 needs help right now.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3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04800"/>
            <a:ext cx="67818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PAST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1295400"/>
          <a:ext cx="6781800" cy="50634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90900"/>
                <a:gridCol w="3390900"/>
              </a:tblGrid>
              <a:tr h="7086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USES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29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Completed</a:t>
                      </a:r>
                      <a:r>
                        <a:rPr lang="en-US" sz="2000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action in the past</a:t>
                      </a:r>
                      <a:endParaRPr lang="en-US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 watched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two movies yesterday.</a:t>
                      </a:r>
                      <a:endParaRPr lang="en-US" sz="20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series of completed actions</a:t>
                      </a:r>
                      <a:endParaRPr lang="en-US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finished work, walked to the beach, and found a nice place to swim.</a:t>
                      </a:r>
                      <a:endParaRPr lang="en-US" sz="20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410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r>
                        <a:rPr lang="en-US" sz="2000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in the past</a:t>
                      </a:r>
                      <a:endParaRPr lang="en-US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studied in Canada for two years</a:t>
                      </a:r>
                      <a:r>
                        <a:rPr lang="en-US" sz="2000" b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n-US" sz="20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52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Habits in the past</a:t>
                      </a:r>
                      <a:endParaRPr lang="en-US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They always skipped class.</a:t>
                      </a:r>
                      <a:endParaRPr lang="en-US" sz="20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086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Past</a:t>
                      </a:r>
                      <a:r>
                        <a:rPr lang="en-US" sz="2000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facts or generalizations</a:t>
                      </a:r>
                      <a:endParaRPr lang="en-US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was hard to download movies from the internet before.</a:t>
                      </a:r>
                      <a:endParaRPr lang="en-US" sz="20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b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1: will + base form of the verb</a:t>
            </a:r>
            <a:b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2: am/is are + going to + base form of verb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606534"/>
          <a:ext cx="7696200" cy="50335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48100"/>
                <a:gridCol w="3848100"/>
              </a:tblGrid>
              <a:tr h="428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USES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EXAMPLES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11537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“will” to express a voluntary action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400" b="1" baseline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will send you the information when I get it.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861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“will” to express a promise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400" b="1" baseline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will call you later at 10 PM.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1537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“be going to” to express a plan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</a:t>
                      </a:r>
                      <a:r>
                        <a:rPr lang="en-US" sz="2400" b="1" baseline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is going to spend his vacation in New York.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4111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“will” or</a:t>
                      </a:r>
                      <a:r>
                        <a:rPr lang="en-US" sz="2400" b="1" baseline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“be going to” to express a prediction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</a:t>
                      </a:r>
                      <a:r>
                        <a:rPr lang="en-US" sz="2400" b="1" baseline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year 2030 will be a very interesting year for them.</a:t>
                      </a:r>
                      <a:endParaRPr lang="en-US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Perfect</a:t>
            </a:r>
            <a:b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form: has/have + past participle</a:t>
            </a:r>
            <a:endParaRPr lang="en-US" sz="24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6535"/>
          <a:ext cx="8610600" cy="49235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356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561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Unspecified</a:t>
                      </a:r>
                      <a:r>
                        <a:rPr lang="en-US" sz="1800" b="1" baseline="0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time before now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1800" b="1" baseline="0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have seen that movie twice.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231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Experience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1800" b="1" baseline="0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have been to France./ I have been to France three times.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231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Change</a:t>
                      </a:r>
                      <a:r>
                        <a:rPr lang="en-US" sz="1800" b="1" baseline="0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over time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r>
                        <a:rPr lang="en-US" sz="1800" b="1" baseline="0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 has grown since the last time I saw him.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054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Accomplishments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</a:t>
                      </a:r>
                      <a:r>
                        <a:rPr lang="en-US" sz="1800" b="1" baseline="0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son has learned how to read.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0733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Uncompleted action you are expecting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Ted has not finished his architectural design.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9950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Multiple actions at different times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She has spoken to several psychiatrists</a:t>
                      </a:r>
                      <a:r>
                        <a:rPr lang="en-US" sz="1800" b="1" baseline="0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about her problems.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9950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 from the past until now (non-continuous verbs)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 have had cold for two weeks.</a:t>
                      </a:r>
                      <a:endParaRPr lang="en-US" sz="1800" b="1" dirty="0"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8610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Perfect</a:t>
            </a:r>
            <a:b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form: had + past participle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6535"/>
          <a:ext cx="8610600" cy="466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3561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5611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Completed</a:t>
                      </a:r>
                      <a:r>
                        <a:rPr lang="en-US" sz="3200" b="1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action before something in the past</a:t>
                      </a:r>
                      <a:endPara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3200" b="1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had never seen such a beautiful beach before I went to Hawaii.</a:t>
                      </a:r>
                      <a:endPara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2319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r>
                        <a:rPr lang="en-US" sz="3200" b="1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before something in the past (non-continuous verbs)</a:t>
                      </a:r>
                      <a:endPara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</a:t>
                      </a:r>
                      <a:r>
                        <a:rPr lang="en-US" sz="3200" b="1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had had that car for ten years before it broke down.</a:t>
                      </a:r>
                      <a:endParaRPr lang="en-US" sz="3200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9601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Perfect</a:t>
            </a:r>
            <a:b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1: will have + past participle</a:t>
            </a:r>
            <a:br>
              <a:rPr 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2: am/is/are + going to have + past participle</a:t>
            </a:r>
            <a:endParaRPr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209801"/>
          <a:ext cx="8610600" cy="35966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5801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sz="2400" dirty="0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sz="2400" dirty="0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50826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Completed</a:t>
                      </a:r>
                      <a:r>
                        <a:rPr lang="en-US" sz="2400" b="1" baseline="0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action before something in the future</a:t>
                      </a:r>
                      <a:endParaRPr lang="en-US" sz="2400" b="1" dirty="0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</a:t>
                      </a:r>
                      <a:r>
                        <a:rPr lang="en-US" sz="2400" b="1" baseline="0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next November, I will have received my promotion.</a:t>
                      </a:r>
                      <a:endParaRPr lang="en-US" sz="2400" b="1" dirty="0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50826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r>
                        <a:rPr lang="en-US" sz="2400" b="1" baseline="0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before something in the future (non-continuous verbs)</a:t>
                      </a:r>
                      <a:endParaRPr lang="en-US" sz="2400" b="1" dirty="0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</a:t>
                      </a:r>
                      <a:r>
                        <a:rPr lang="en-US" sz="2400" b="1" baseline="0" dirty="0" smtClean="0"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Monday, Robin is going to have had my book for a week.</a:t>
                      </a:r>
                      <a:endParaRPr lang="en-US" sz="2400" b="1" dirty="0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838200"/>
            <a:ext cx="6781800" cy="96043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6781800" cy="4373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Virgo taught his students.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Virgo teaches his students.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Jessa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 written her term paper.</a:t>
            </a:r>
          </a:p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she is studying for her IELTS Examination.</a:t>
            </a:r>
          </a:p>
        </p:txBody>
      </p:sp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NUTSHELL…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667000"/>
            <a:ext cx="6781800" cy="3306763"/>
          </a:xfrm>
        </p:spPr>
        <p:txBody>
          <a:bodyPr/>
          <a:lstStyle/>
          <a:p>
            <a:pPr>
              <a:buNone/>
            </a:pPr>
            <a:r>
              <a:rPr lang="en-US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CONTINUOUS/ PROGRESSIVE TENSE</a:t>
            </a:r>
            <a:endParaRPr 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9601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</a:t>
            </a:r>
            <a:b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form: am/is/are + present participle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209801"/>
          <a:ext cx="8610600" cy="39635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4699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sz="24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sz="24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60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Now</a:t>
                      </a:r>
                      <a:endParaRPr 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</a:t>
                      </a:r>
                      <a:r>
                        <a:rPr lang="en-US" sz="2400" b="1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baby is sleeping.</a:t>
                      </a:r>
                      <a:endParaRPr 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256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Longer</a:t>
                      </a:r>
                      <a:r>
                        <a:rPr lang="en-US" sz="2400" b="1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actions in progress now</a:t>
                      </a:r>
                      <a:endParaRPr 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400" b="1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am reading the book Ignorance.</a:t>
                      </a:r>
                      <a:endParaRPr 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888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Near future</a:t>
                      </a:r>
                      <a:endParaRPr 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 am meeting some friends after work.</a:t>
                      </a:r>
                      <a:endParaRPr 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2219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Repetition</a:t>
                      </a:r>
                      <a:r>
                        <a:rPr lang="en-US" sz="2400" b="1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and Irritation with “always”</a:t>
                      </a:r>
                      <a:endParaRPr 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She is always coming to class late.</a:t>
                      </a:r>
                      <a:endParaRPr lang="en-US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9601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</a:t>
            </a:r>
            <a:b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form: was/ were + present participle</a:t>
            </a:r>
            <a:endParaRPr lang="en-US" sz="28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10600" cy="47865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5196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sz="2400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sz="2400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098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Interrupted</a:t>
                      </a:r>
                      <a:r>
                        <a:rPr lang="en-US" sz="24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action in the past</a:t>
                      </a:r>
                      <a:endParaRPr lang="en-US" sz="2400" b="1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She</a:t>
                      </a:r>
                      <a:r>
                        <a:rPr lang="en-US" sz="24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was writing a letter when I called her up.</a:t>
                      </a:r>
                      <a:endParaRPr lang="en-US" sz="2400" b="1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02341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Specific</a:t>
                      </a:r>
                      <a:r>
                        <a:rPr lang="en-US" sz="24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time as an interruption</a:t>
                      </a:r>
                      <a:endParaRPr lang="en-US" sz="2400" b="1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</a:t>
                      </a:r>
                      <a:r>
                        <a:rPr lang="en-US" sz="24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night at 6 PM, I was knitting a sweater.</a:t>
                      </a:r>
                      <a:endParaRPr lang="en-US" sz="2400" b="1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8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Parallel</a:t>
                      </a:r>
                      <a:r>
                        <a:rPr lang="en-US" sz="24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actions</a:t>
                      </a:r>
                      <a:endParaRPr lang="en-US" sz="2400" b="1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4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was studying while my mother was making dinner.</a:t>
                      </a:r>
                      <a:endParaRPr lang="en-US" sz="2400" b="1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35097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Repetition</a:t>
                      </a:r>
                      <a:r>
                        <a:rPr lang="en-US" sz="24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and irritation with “always”</a:t>
                      </a:r>
                      <a:endParaRPr lang="en-US" sz="2400" b="1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She</a:t>
                      </a:r>
                      <a:r>
                        <a:rPr lang="en-US" sz="24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was always coming to class late.</a:t>
                      </a:r>
                      <a:endParaRPr lang="en-US" sz="2400" b="1" dirty="0"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10515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</a:t>
            </a:r>
            <a:br>
              <a:rPr lang="en-US" b="1" dirty="0" smtClean="0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1: will have + past participle</a:t>
            </a:r>
            <a:br>
              <a:rPr lang="en-US" sz="2400" b="1" dirty="0" smtClean="0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CC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2: am/ is/ are + going to have + past participle</a:t>
            </a:r>
            <a:endParaRPr lang="en-US" sz="2400" b="1" dirty="0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057400"/>
          <a:ext cx="8610600" cy="38511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486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sz="2400" dirty="0">
                        <a:solidFill>
                          <a:srgbClr val="CC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sz="2400" dirty="0">
                        <a:solidFill>
                          <a:srgbClr val="CC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519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Interrupted</a:t>
                      </a:r>
                      <a:r>
                        <a:rPr lang="en-US" sz="2400" b="1" baseline="0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action in the future</a:t>
                      </a:r>
                      <a:endParaRPr lang="en-US" sz="2400" b="1" dirty="0">
                        <a:solidFill>
                          <a:srgbClr val="CC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400" b="1" baseline="0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will be watching TV when she arrives at home tonight.</a:t>
                      </a:r>
                      <a:endParaRPr lang="en-US" sz="2400" b="1" dirty="0">
                        <a:solidFill>
                          <a:srgbClr val="CC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582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Specific</a:t>
                      </a:r>
                      <a:r>
                        <a:rPr lang="en-US" sz="2400" b="1" baseline="0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time as  an interruption in the future</a:t>
                      </a:r>
                      <a:endParaRPr lang="en-US" sz="2400" b="1" dirty="0">
                        <a:solidFill>
                          <a:srgbClr val="CC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Tonight</a:t>
                      </a:r>
                      <a:r>
                        <a:rPr lang="en-US" sz="2400" b="1" baseline="0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at 6 PM, I am going to be eating dinner.</a:t>
                      </a:r>
                      <a:endParaRPr lang="en-US" sz="2400" b="1" dirty="0">
                        <a:solidFill>
                          <a:srgbClr val="CC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200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Parallel</a:t>
                      </a:r>
                      <a:r>
                        <a:rPr lang="en-US" sz="2400" b="1" baseline="0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actions in the future</a:t>
                      </a:r>
                      <a:endParaRPr lang="en-US" sz="2400" b="1" dirty="0">
                        <a:solidFill>
                          <a:srgbClr val="CC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Tonight,</a:t>
                      </a:r>
                      <a:r>
                        <a:rPr lang="en-US" sz="2400" b="1" baseline="0" dirty="0" smtClean="0">
                          <a:solidFill>
                            <a:srgbClr val="CC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they will be eating dinner, discussing their plans, making final decisions for the company.</a:t>
                      </a:r>
                      <a:endParaRPr lang="en-US" sz="2400" b="1" dirty="0">
                        <a:solidFill>
                          <a:srgbClr val="CC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14400"/>
            <a:ext cx="10515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PERFECT</a:t>
            </a:r>
            <a:b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form: has/ have + been + present participle</a:t>
            </a:r>
            <a:b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514600"/>
          <a:ext cx="8610600" cy="28929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486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sz="24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sz="24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519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from the past until now</a:t>
                      </a:r>
                      <a:endParaRPr 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They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have been talking for the last hour.</a:t>
                      </a:r>
                      <a:endParaRPr 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582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Recently,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lately</a:t>
                      </a:r>
                      <a:endParaRPr 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Recently,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 have been feeling tired. </a:t>
                      </a:r>
                    </a:p>
                    <a:p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She has been watching action movies lately.</a:t>
                      </a:r>
                      <a:endParaRPr lang="en-US" sz="2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90600"/>
            <a:ext cx="10515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PERFECT</a:t>
            </a:r>
            <a:br>
              <a:rPr lang="en-US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form: had + been + present participle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514600"/>
          <a:ext cx="8610600" cy="26334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486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sz="2400" dirty="0">
                        <a:solidFill>
                          <a:srgbClr val="FF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sz="2400" dirty="0">
                        <a:solidFill>
                          <a:srgbClr val="FF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519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r>
                        <a:rPr lang="en-US" sz="2400" b="1" baseline="0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before something in the past </a:t>
                      </a:r>
                      <a:endParaRPr lang="en-US" sz="2400" b="1" dirty="0">
                        <a:solidFill>
                          <a:srgbClr val="FF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They</a:t>
                      </a:r>
                      <a:r>
                        <a:rPr lang="en-US" sz="2400" b="1" baseline="0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had been talking for over an hour before Barney arrived.</a:t>
                      </a:r>
                      <a:endParaRPr lang="en-US" sz="2400" b="1" dirty="0">
                        <a:solidFill>
                          <a:srgbClr val="FF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582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Cause</a:t>
                      </a:r>
                      <a:r>
                        <a:rPr lang="en-US" sz="2400" b="1" baseline="0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of something in the past</a:t>
                      </a:r>
                      <a:endParaRPr lang="en-US" sz="2400" b="1" dirty="0">
                        <a:solidFill>
                          <a:srgbClr val="FF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Lily</a:t>
                      </a:r>
                      <a:r>
                        <a:rPr lang="en-US" sz="2400" b="1" baseline="0" dirty="0" smtClean="0">
                          <a:solidFill>
                            <a:srgbClr val="FF66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gained weight because he had been overeating.</a:t>
                      </a:r>
                      <a:endParaRPr lang="en-US" sz="2400" b="1" dirty="0">
                        <a:solidFill>
                          <a:srgbClr val="FF66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10515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PERFECT</a:t>
            </a:r>
            <a:br>
              <a:rPr 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1: will have been present participle</a:t>
            </a:r>
            <a:br>
              <a:rPr lang="en-US" sz="2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2: am/ is/ are + going to have been  + present participle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514600"/>
          <a:ext cx="8610600" cy="32297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05300"/>
                <a:gridCol w="4305300"/>
              </a:tblGrid>
              <a:tr h="486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</a:t>
                      </a:r>
                      <a:endParaRPr lang="en-US" sz="2400" dirty="0"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</a:t>
                      </a:r>
                      <a:endParaRPr lang="en-US" sz="2400" dirty="0"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519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r>
                        <a:rPr lang="en-US" sz="2400" b="1" baseline="0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before something in the future </a:t>
                      </a:r>
                      <a:endParaRPr lang="en-US" sz="2400" b="1" dirty="0"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They</a:t>
                      </a:r>
                      <a:r>
                        <a:rPr lang="en-US" sz="2400" b="1" baseline="0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will have been talking for an hour by the time Marshal arrives.</a:t>
                      </a:r>
                      <a:endParaRPr lang="en-US" sz="2400" b="1" dirty="0"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582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Cause</a:t>
                      </a:r>
                      <a:r>
                        <a:rPr lang="en-US" sz="2400" b="1" baseline="0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of something in the future</a:t>
                      </a:r>
                      <a:endParaRPr lang="en-US" sz="2400" b="1" dirty="0"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Stella</a:t>
                      </a:r>
                      <a:r>
                        <a:rPr lang="en-US" sz="2400" b="1" baseline="0" dirty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will be tired when she gets home because she will have been jogging </a:t>
                      </a:r>
                      <a:r>
                        <a:rPr lang="en-US" sz="2400" b="1" baseline="0" smtClean="0"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for over an hour.</a:t>
                      </a:r>
                      <a:endParaRPr lang="en-US" sz="2400" b="1" dirty="0"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TENSE USAGE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144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TENSE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7030A0"/>
                </a:solidFill>
              </a:rPr>
              <a:t>Statement GENERALLY TRUE at the moment of speaking.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7030A0"/>
                </a:solidFill>
              </a:rPr>
              <a:t>The moon is made of the same materials as earth.</a:t>
            </a:r>
            <a:endParaRPr lang="en-US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144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TENSE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981200"/>
            <a:ext cx="6781800" cy="4144963"/>
          </a:xfrm>
        </p:spPr>
        <p:txBody>
          <a:bodyPr/>
          <a:lstStyle/>
          <a:p>
            <a:r>
              <a:rPr lang="en-US" sz="4800" u="sng" dirty="0" smtClean="0">
                <a:solidFill>
                  <a:srgbClr val="7030A0"/>
                </a:solidFill>
              </a:rPr>
              <a:t>Habit or usual activity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i="1" dirty="0" err="1" smtClean="0">
                <a:solidFill>
                  <a:srgbClr val="7030A0"/>
                </a:solidFill>
              </a:rPr>
              <a:t>Bicolanos</a:t>
            </a:r>
            <a:r>
              <a:rPr lang="en-US" sz="4800" i="1" dirty="0" smtClean="0">
                <a:solidFill>
                  <a:srgbClr val="7030A0"/>
                </a:solidFill>
              </a:rPr>
              <a:t> cook many dishes with coconut and chili.</a:t>
            </a:r>
            <a:endParaRPr lang="en-US" sz="48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TENSE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7391400" cy="4754563"/>
          </a:xfrm>
        </p:spPr>
        <p:txBody>
          <a:bodyPr/>
          <a:lstStyle/>
          <a:p>
            <a:r>
              <a:rPr lang="en-US" sz="4800" u="sng" dirty="0" smtClean="0">
                <a:solidFill>
                  <a:srgbClr val="7030A0"/>
                </a:solidFill>
              </a:rPr>
              <a:t>Commentary about an ongoing activity</a:t>
            </a:r>
            <a:endParaRPr lang="en-US" sz="4800" dirty="0" smtClean="0"/>
          </a:p>
          <a:p>
            <a:r>
              <a:rPr lang="en-US" sz="4800" i="1" dirty="0" smtClean="0">
                <a:solidFill>
                  <a:srgbClr val="7030A0"/>
                </a:solidFill>
              </a:rPr>
              <a:t>The traffic light turns yellow and drivers go even faster to beat the red light.</a:t>
            </a:r>
            <a:endParaRPr lang="en-US" sz="48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TENSE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7391400" cy="4754563"/>
          </a:xfrm>
        </p:spPr>
        <p:txBody>
          <a:bodyPr/>
          <a:lstStyle/>
          <a:p>
            <a:r>
              <a:rPr lang="en-US" sz="4800" u="sng" dirty="0" smtClean="0">
                <a:solidFill>
                  <a:srgbClr val="7030A0"/>
                </a:solidFill>
              </a:rPr>
              <a:t>Stage directions and synopses</a:t>
            </a:r>
            <a:endParaRPr lang="en-US" sz="4800" dirty="0" smtClean="0"/>
          </a:p>
          <a:p>
            <a:r>
              <a:rPr lang="en-US" sz="4800" i="1" dirty="0" err="1" smtClean="0">
                <a:solidFill>
                  <a:srgbClr val="7030A0"/>
                </a:solidFill>
              </a:rPr>
              <a:t>Tiresisas</a:t>
            </a:r>
            <a:r>
              <a:rPr lang="en-US" sz="4800" i="1" dirty="0" smtClean="0">
                <a:solidFill>
                  <a:srgbClr val="7030A0"/>
                </a:solidFill>
              </a:rPr>
              <a:t> turns away from Oedipus and is led out.</a:t>
            </a:r>
            <a:endParaRPr lang="en-US" sz="48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781800" cy="960438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TENSE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7391400" cy="4754563"/>
          </a:xfrm>
        </p:spPr>
        <p:txBody>
          <a:bodyPr/>
          <a:lstStyle/>
          <a:p>
            <a:r>
              <a:rPr lang="en-US" sz="4800" u="sng" dirty="0" smtClean="0">
                <a:solidFill>
                  <a:srgbClr val="7030A0"/>
                </a:solidFill>
              </a:rPr>
              <a:t>Prearranged activity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i="1" dirty="0" smtClean="0">
                <a:solidFill>
                  <a:srgbClr val="7030A0"/>
                </a:solidFill>
              </a:rPr>
              <a:t>The space shuttle flies again next month for experiments in crystals.</a:t>
            </a:r>
            <a:endParaRPr lang="en-US" sz="48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Blue strands design template">
  <a:themeElements>
    <a:clrScheme name="Office Them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strands design template</Template>
  <TotalTime>306</TotalTime>
  <Words>1289</Words>
  <Application>Microsoft Office PowerPoint</Application>
  <PresentationFormat>On-screen Show (4:3)</PresentationFormat>
  <Paragraphs>225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Blue strands design template</vt:lpstr>
      <vt:lpstr>1_Custom Design</vt:lpstr>
      <vt:lpstr>VERB TENSES YOU MUST KNOW and MUST USE!</vt:lpstr>
      <vt:lpstr>TENSE and ASPECT</vt:lpstr>
      <vt:lpstr>Examples</vt:lpstr>
      <vt:lpstr>TENSE USAGE</vt:lpstr>
      <vt:lpstr>PRESENT TENSE</vt:lpstr>
      <vt:lpstr>PRESENT TENSE</vt:lpstr>
      <vt:lpstr>PRESENT TENSE</vt:lpstr>
      <vt:lpstr>PRESENT TENSE</vt:lpstr>
      <vt:lpstr>PRESENT TENSE</vt:lpstr>
      <vt:lpstr>PAST TENSE</vt:lpstr>
      <vt:lpstr>PAST TENSE</vt:lpstr>
      <vt:lpstr>PAST TENSE</vt:lpstr>
      <vt:lpstr>CONDITIONALS</vt:lpstr>
      <vt:lpstr>PAST TENSE</vt:lpstr>
      <vt:lpstr>PRESENT PERFECT TENSE</vt:lpstr>
      <vt:lpstr>PRESENT PERFECT TENSE</vt:lpstr>
      <vt:lpstr>PAST PERFECT</vt:lpstr>
      <vt:lpstr>PAST PERFECT</vt:lpstr>
      <vt:lpstr>FUTURE PERFECT</vt:lpstr>
      <vt:lpstr>PROGRESSIVE ASPECT</vt:lpstr>
      <vt:lpstr>PROGRESSIVE OF THE VERB BE</vt:lpstr>
      <vt:lpstr>SOME VERBS…</vt:lpstr>
      <vt:lpstr>IN A NUTSHELL…</vt:lpstr>
      <vt:lpstr>PRESENT</vt:lpstr>
      <vt:lpstr>PAST</vt:lpstr>
      <vt:lpstr>FUTURE  form 1: will + base form of the verb form 2: am/is are + going to + base form of verb</vt:lpstr>
      <vt:lpstr>Present Perfect form: has/have + past participle</vt:lpstr>
      <vt:lpstr>Past Perfect form: had + past participle</vt:lpstr>
      <vt:lpstr>Future Perfect form 1: will have + past participle form 2: am/is/are + going to have + past participle</vt:lpstr>
      <vt:lpstr>IN A NUTSHELL…</vt:lpstr>
      <vt:lpstr> PRESENT form: am/is/are + present participle</vt:lpstr>
      <vt:lpstr> PAST form: was/ were + present participle</vt:lpstr>
      <vt:lpstr> FUTURE form 1: will have + past participle form 2: am/ is/ are + going to have + past participle</vt:lpstr>
      <vt:lpstr>PRESENT PERFECT form: has/ have + been + present participle </vt:lpstr>
      <vt:lpstr>PAST PERFECT form: had + been + present participle </vt:lpstr>
      <vt:lpstr>FUTURE PERFECT form 1: will have been present participle form 2: am/ is/ are + going to have been  + present participle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 TENSES YOU MUST KNOW and MUST USE!</dc:title>
  <dc:creator>kipper</dc:creator>
  <cp:lastModifiedBy>kipper</cp:lastModifiedBy>
  <cp:revision>37</cp:revision>
  <dcterms:created xsi:type="dcterms:W3CDTF">2015-05-18T00:37:47Z</dcterms:created>
  <dcterms:modified xsi:type="dcterms:W3CDTF">2015-06-06T12:39:27Z</dcterms:modified>
</cp:coreProperties>
</file>