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779CC93D-E52E-4D84-901B-11D7331DD495}">
          <p14:sldIdLst>
            <p14:sldId id="259"/>
          </p14:sldIdLst>
        </p14:section>
        <p14:section name="개요 및 목표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주제 1" id="{6D9936A3-3945-4757-BC8B-B5C252D8E036}">
          <p14:sldIdLst>
            <p14:sldId id="286"/>
            <p14:sldId id="267"/>
          </p14:sldIdLst>
        </p14:section>
        <p14:section name="시각 효과에 대한 예제 슬라이드" id="{BAB3A466-96C9-4230-9978-795378D75699}">
          <p14:sldIdLst>
            <p14:sldId id="268"/>
            <p14:sldId id="269"/>
            <p14:sldId id="270"/>
          </p14:sldIdLst>
        </p14:section>
        <p14:section name="사례 연구" id="{8C0305C9-B152-4FBA-A789-FE1976D53990}">
          <p14:sldIdLst>
            <p14:sldId id="272"/>
            <p14:sldId id="274"/>
          </p14:sldIdLst>
        </p14:section>
        <p14:section name="결론 및 요약" id="{790CEF5B-569A-4C2F-BED5-750B08C0E5AD}">
          <p14:sldIdLst>
            <p14:sldId id="275"/>
            <p14:sldId id="276"/>
            <p14:sldId id="277"/>
          </p14:sldIdLst>
        </p14:section>
        <p14:section name="부록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45" d="100"/>
          <a:sy n="45" d="100"/>
        </p:scale>
        <p:origin x="-148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1B16D-CFE3-4900-BB27-81018439A2BF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2E499778-443D-43F3-A3B7-909C12AE134D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IN (General)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gm:t>
    </dgm:pt>
    <dgm:pt modelId="{42DA7BCB-4708-4A29-8DD2-9683FD9CDC61}" type="parTrans" cxnId="{75B08575-A4B0-4BB9-AB6B-1DD813D0EE90}">
      <dgm:prSet/>
      <dgm:spPr/>
      <dgm:t>
        <a:bodyPr/>
        <a:lstStyle/>
        <a:p>
          <a:endParaRPr lang="en-US"/>
        </a:p>
      </dgm:t>
    </dgm:pt>
    <dgm:pt modelId="{CEB32AC6-2680-43BD-A033-D14E0ECD8D2E}" type="sibTrans" cxnId="{75B08575-A4B0-4BB9-AB6B-1DD813D0EE90}">
      <dgm:prSet/>
      <dgm:spPr/>
      <dgm:t>
        <a:bodyPr/>
        <a:lstStyle/>
        <a:p>
          <a:endParaRPr lang="en-US"/>
        </a:p>
      </dgm:t>
    </dgm:pt>
    <dgm:pt modelId="{CE5670C0-F2FC-445F-9204-4753350A462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ON</a:t>
          </a:r>
        </a:p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(More specific)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gm:t>
    </dgm:pt>
    <dgm:pt modelId="{A6D1B11E-00CB-469F-B47A-4BC804229D7A}" type="parTrans" cxnId="{C18CED32-09A7-4C1B-AB9E-F1B6675C89CE}">
      <dgm:prSet/>
      <dgm:spPr/>
      <dgm:t>
        <a:bodyPr/>
        <a:lstStyle/>
        <a:p>
          <a:endParaRPr lang="en-US"/>
        </a:p>
      </dgm:t>
    </dgm:pt>
    <dgm:pt modelId="{97D9F365-A563-426B-977B-D9677C6792C1}" type="sibTrans" cxnId="{C18CED32-09A7-4C1B-AB9E-F1B6675C89CE}">
      <dgm:prSet/>
      <dgm:spPr/>
      <dgm:t>
        <a:bodyPr/>
        <a:lstStyle/>
        <a:p>
          <a:endParaRPr lang="en-US"/>
        </a:p>
      </dgm:t>
    </dgm:pt>
    <dgm:pt modelId="{DAC86F16-ADAD-4EAC-B5B4-EC53BEEAB98F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AT</a:t>
          </a:r>
        </a:p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(VS)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gm:t>
    </dgm:pt>
    <dgm:pt modelId="{D1FC3337-FC73-43CC-BA6C-65EB149B7D8A}" type="parTrans" cxnId="{3F26C4C7-0113-48DD-A44F-420F075A930C}">
      <dgm:prSet/>
      <dgm:spPr/>
      <dgm:t>
        <a:bodyPr/>
        <a:lstStyle/>
        <a:p>
          <a:endParaRPr lang="en-US"/>
        </a:p>
      </dgm:t>
    </dgm:pt>
    <dgm:pt modelId="{6C4FFE07-CCA6-4ED2-BE2A-DE1FE3E8C970}" type="sibTrans" cxnId="{3F26C4C7-0113-48DD-A44F-420F075A930C}">
      <dgm:prSet/>
      <dgm:spPr/>
      <dgm:t>
        <a:bodyPr/>
        <a:lstStyle/>
        <a:p>
          <a:endParaRPr lang="en-US"/>
        </a:p>
      </dgm:t>
    </dgm:pt>
    <dgm:pt modelId="{EF63C22A-5E2B-421C-A34B-A1E25DF78342}" type="pres">
      <dgm:prSet presAssocID="{D561B16D-CFE3-4900-BB27-81018439A2BF}" presName="Name0" presStyleCnt="0">
        <dgm:presLayoutVars>
          <dgm:dir/>
          <dgm:animLvl val="lvl"/>
          <dgm:resizeHandles val="exact"/>
        </dgm:presLayoutVars>
      </dgm:prSet>
      <dgm:spPr/>
    </dgm:pt>
    <dgm:pt modelId="{CC87DE51-D808-4379-9C83-73F87E287C6E}" type="pres">
      <dgm:prSet presAssocID="{2E499778-443D-43F3-A3B7-909C12AE134D}" presName="Name8" presStyleCnt="0"/>
      <dgm:spPr/>
    </dgm:pt>
    <dgm:pt modelId="{03C0E187-9607-4F9F-AF6A-F80C97D95B51}" type="pres">
      <dgm:prSet presAssocID="{2E499778-443D-43F3-A3B7-909C12AE134D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AFF2A-4E03-4D95-877A-4817368D2547}" type="pres">
      <dgm:prSet presAssocID="{2E499778-443D-43F3-A3B7-909C12AE13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E957-9840-4433-8C9D-839A193B4CFB}" type="pres">
      <dgm:prSet presAssocID="{CE5670C0-F2FC-445F-9204-4753350A462F}" presName="Name8" presStyleCnt="0"/>
      <dgm:spPr/>
    </dgm:pt>
    <dgm:pt modelId="{93B326A0-CFD8-4DCE-A921-B72664C8802C}" type="pres">
      <dgm:prSet presAssocID="{CE5670C0-F2FC-445F-9204-4753350A462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A103-995D-4B0D-8ED8-7A8CB05B4629}" type="pres">
      <dgm:prSet presAssocID="{CE5670C0-F2FC-445F-9204-4753350A4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EB028-FDF4-4FEF-AA55-950761831188}" type="pres">
      <dgm:prSet presAssocID="{DAC86F16-ADAD-4EAC-B5B4-EC53BEEAB98F}" presName="Name8" presStyleCnt="0"/>
      <dgm:spPr/>
    </dgm:pt>
    <dgm:pt modelId="{43E843AD-5F75-4699-BC6B-7B511CC950AA}" type="pres">
      <dgm:prSet presAssocID="{DAC86F16-ADAD-4EAC-B5B4-EC53BEEAB98F}" presName="level" presStyleLbl="node1" presStyleIdx="2" presStyleCnt="3" custLinFactNeighborX="-943" custLinFactNeighborY="23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095CB-35C1-4682-9961-FA8BB02B3B2B}" type="pres">
      <dgm:prSet presAssocID="{DAC86F16-ADAD-4EAC-B5B4-EC53BEEAB9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6C4C7-0113-48DD-A44F-420F075A930C}" srcId="{D561B16D-CFE3-4900-BB27-81018439A2BF}" destId="{DAC86F16-ADAD-4EAC-B5B4-EC53BEEAB98F}" srcOrd="2" destOrd="0" parTransId="{D1FC3337-FC73-43CC-BA6C-65EB149B7D8A}" sibTransId="{6C4FFE07-CCA6-4ED2-BE2A-DE1FE3E8C970}"/>
    <dgm:cxn modelId="{DEA3A648-0A54-4DDE-A135-07528044FA1C}" type="presOf" srcId="{CE5670C0-F2FC-445F-9204-4753350A462F}" destId="{93B326A0-CFD8-4DCE-A921-B72664C8802C}" srcOrd="0" destOrd="0" presId="urn:microsoft.com/office/officeart/2005/8/layout/pyramid3"/>
    <dgm:cxn modelId="{36C6BAFF-7AA4-4948-8339-5E490C3D6A22}" type="presOf" srcId="{DAC86F16-ADAD-4EAC-B5B4-EC53BEEAB98F}" destId="{825095CB-35C1-4682-9961-FA8BB02B3B2B}" srcOrd="1" destOrd="0" presId="urn:microsoft.com/office/officeart/2005/8/layout/pyramid3"/>
    <dgm:cxn modelId="{7FA26878-AC11-436A-AFDA-D59F78FB00E2}" type="presOf" srcId="{D561B16D-CFE3-4900-BB27-81018439A2BF}" destId="{EF63C22A-5E2B-421C-A34B-A1E25DF78342}" srcOrd="0" destOrd="0" presId="urn:microsoft.com/office/officeart/2005/8/layout/pyramid3"/>
    <dgm:cxn modelId="{065E49CD-8403-4C01-849C-9844690F046C}" type="presOf" srcId="{2E499778-443D-43F3-A3B7-909C12AE134D}" destId="{03C0E187-9607-4F9F-AF6A-F80C97D95B51}" srcOrd="0" destOrd="0" presId="urn:microsoft.com/office/officeart/2005/8/layout/pyramid3"/>
    <dgm:cxn modelId="{C18CED32-09A7-4C1B-AB9E-F1B6675C89CE}" srcId="{D561B16D-CFE3-4900-BB27-81018439A2BF}" destId="{CE5670C0-F2FC-445F-9204-4753350A462F}" srcOrd="1" destOrd="0" parTransId="{A6D1B11E-00CB-469F-B47A-4BC804229D7A}" sibTransId="{97D9F365-A563-426B-977B-D9677C6792C1}"/>
    <dgm:cxn modelId="{329DFAE0-8543-4B63-A1D5-C72500624363}" type="presOf" srcId="{DAC86F16-ADAD-4EAC-B5B4-EC53BEEAB98F}" destId="{43E843AD-5F75-4699-BC6B-7B511CC950AA}" srcOrd="0" destOrd="0" presId="urn:microsoft.com/office/officeart/2005/8/layout/pyramid3"/>
    <dgm:cxn modelId="{75B08575-A4B0-4BB9-AB6B-1DD813D0EE90}" srcId="{D561B16D-CFE3-4900-BB27-81018439A2BF}" destId="{2E499778-443D-43F3-A3B7-909C12AE134D}" srcOrd="0" destOrd="0" parTransId="{42DA7BCB-4708-4A29-8DD2-9683FD9CDC61}" sibTransId="{CEB32AC6-2680-43BD-A033-D14E0ECD8D2E}"/>
    <dgm:cxn modelId="{DB5A1007-D13D-4E51-AF84-76C044B23476}" type="presOf" srcId="{2E499778-443D-43F3-A3B7-909C12AE134D}" destId="{E1EAFF2A-4E03-4D95-877A-4817368D2547}" srcOrd="1" destOrd="0" presId="urn:microsoft.com/office/officeart/2005/8/layout/pyramid3"/>
    <dgm:cxn modelId="{F2E9BC32-E52D-4244-8F75-B704D4672E07}" type="presOf" srcId="{CE5670C0-F2FC-445F-9204-4753350A462F}" destId="{BEC1A103-995D-4B0D-8ED8-7A8CB05B4629}" srcOrd="1" destOrd="0" presId="urn:microsoft.com/office/officeart/2005/8/layout/pyramid3"/>
    <dgm:cxn modelId="{24400BE4-A3CD-4D14-815E-9850A2626C26}" type="presParOf" srcId="{EF63C22A-5E2B-421C-A34B-A1E25DF78342}" destId="{CC87DE51-D808-4379-9C83-73F87E287C6E}" srcOrd="0" destOrd="0" presId="urn:microsoft.com/office/officeart/2005/8/layout/pyramid3"/>
    <dgm:cxn modelId="{FB5A96A4-70AD-42EF-91E7-09A80DAAE813}" type="presParOf" srcId="{CC87DE51-D808-4379-9C83-73F87E287C6E}" destId="{03C0E187-9607-4F9F-AF6A-F80C97D95B51}" srcOrd="0" destOrd="0" presId="urn:microsoft.com/office/officeart/2005/8/layout/pyramid3"/>
    <dgm:cxn modelId="{4A547DC2-FD24-41C0-8D14-41DB2FD5EA74}" type="presParOf" srcId="{CC87DE51-D808-4379-9C83-73F87E287C6E}" destId="{E1EAFF2A-4E03-4D95-877A-4817368D2547}" srcOrd="1" destOrd="0" presId="urn:microsoft.com/office/officeart/2005/8/layout/pyramid3"/>
    <dgm:cxn modelId="{171C0F6E-BA0D-4176-9464-D6E3A3552AAC}" type="presParOf" srcId="{EF63C22A-5E2B-421C-A34B-A1E25DF78342}" destId="{1347E957-9840-4433-8C9D-839A193B4CFB}" srcOrd="1" destOrd="0" presId="urn:microsoft.com/office/officeart/2005/8/layout/pyramid3"/>
    <dgm:cxn modelId="{4D7259C9-425E-4B4A-A553-7582BEA55A12}" type="presParOf" srcId="{1347E957-9840-4433-8C9D-839A193B4CFB}" destId="{93B326A0-CFD8-4DCE-A921-B72664C8802C}" srcOrd="0" destOrd="0" presId="urn:microsoft.com/office/officeart/2005/8/layout/pyramid3"/>
    <dgm:cxn modelId="{A5B11A7F-B08B-4A9D-B12D-9E69D617FABF}" type="presParOf" srcId="{1347E957-9840-4433-8C9D-839A193B4CFB}" destId="{BEC1A103-995D-4B0D-8ED8-7A8CB05B4629}" srcOrd="1" destOrd="0" presId="urn:microsoft.com/office/officeart/2005/8/layout/pyramid3"/>
    <dgm:cxn modelId="{6224D632-32E9-4C0D-9921-886347A7B18C}" type="presParOf" srcId="{EF63C22A-5E2B-421C-A34B-A1E25DF78342}" destId="{A6CEB028-FDF4-4FEF-AA55-950761831188}" srcOrd="2" destOrd="0" presId="urn:microsoft.com/office/officeart/2005/8/layout/pyramid3"/>
    <dgm:cxn modelId="{80367428-56FE-4706-88B9-D15B86326099}" type="presParOf" srcId="{A6CEB028-FDF4-4FEF-AA55-950761831188}" destId="{43E843AD-5F75-4699-BC6B-7B511CC950AA}" srcOrd="0" destOrd="0" presId="urn:microsoft.com/office/officeart/2005/8/layout/pyramid3"/>
    <dgm:cxn modelId="{C2C8E3C9-345D-4E2E-B14D-F51573AAD525}" type="presParOf" srcId="{A6CEB028-FDF4-4FEF-AA55-950761831188}" destId="{825095CB-35C1-4682-9961-FA8BB02B3B2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C0E187-9607-4F9F-AF6A-F80C97D95B51}">
      <dsp:nvSpPr>
        <dsp:cNvPr id="0" name=""/>
        <dsp:cNvSpPr/>
      </dsp:nvSpPr>
      <dsp:spPr>
        <a:xfrm rot="10800000">
          <a:off x="0" y="0"/>
          <a:ext cx="8077199" cy="1432454"/>
        </a:xfrm>
        <a:prstGeom prst="trapezoid">
          <a:avLst>
            <a:gd name="adj" fmla="val 939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IN (General)</a:t>
          </a:r>
          <a:endParaRPr lang="en-US" sz="3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sp:txBody>
      <dsp:txXfrm>
        <a:off x="1413510" y="0"/>
        <a:ext cx="5250180" cy="1432454"/>
      </dsp:txXfrm>
    </dsp:sp>
    <dsp:sp modelId="{93B326A0-CFD8-4DCE-A921-B72664C8802C}">
      <dsp:nvSpPr>
        <dsp:cNvPr id="0" name=""/>
        <dsp:cNvSpPr/>
      </dsp:nvSpPr>
      <dsp:spPr>
        <a:xfrm rot="10800000">
          <a:off x="1346200" y="1432454"/>
          <a:ext cx="5384799" cy="1432454"/>
        </a:xfrm>
        <a:prstGeom prst="trapezoid">
          <a:avLst>
            <a:gd name="adj" fmla="val 939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ON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(More specific)</a:t>
          </a:r>
          <a:endParaRPr lang="en-US" sz="3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sp:txBody>
      <dsp:txXfrm>
        <a:off x="2288540" y="1432454"/>
        <a:ext cx="3500120" cy="1432454"/>
      </dsp:txXfrm>
    </dsp:sp>
    <dsp:sp modelId="{43E843AD-5F75-4699-BC6B-7B511CC950AA}">
      <dsp:nvSpPr>
        <dsp:cNvPr id="0" name=""/>
        <dsp:cNvSpPr/>
      </dsp:nvSpPr>
      <dsp:spPr>
        <a:xfrm rot="10800000">
          <a:off x="2667010" y="2864908"/>
          <a:ext cx="2692399" cy="1432454"/>
        </a:xfrm>
        <a:prstGeom prst="trapezoid">
          <a:avLst>
            <a:gd name="adj" fmla="val 939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AT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rPr>
            <a:t>(VS)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itchFamily="2" charset="-79"/>
            <a:cs typeface="Aharoni" pitchFamily="2" charset="-79"/>
          </a:endParaRPr>
        </a:p>
      </dsp:txBody>
      <dsp:txXfrm>
        <a:off x="2667010" y="2864908"/>
        <a:ext cx="2692399" cy="143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83FDC75-7F73-4A4A-A77C-09AADF00E0EA}" type="datetimeFigureOut">
              <a:rPr lang="en-US" altLang="ko-KR" smtClean="0"/>
              <a:pPr/>
              <a:t>7/24/2016</a:t>
            </a:fld>
            <a:endParaRPr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459226BF-1F13-42D3-80DC-373E7ADD1EBC}" type="slidenum">
              <a:rPr lang="ko-KR" smtClean="0"/>
              <a:pPr/>
              <a:t>‹#›</a:t>
            </a:fld>
            <a:endParaRPr 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48AEF76B-3757-4A0B-AF93-28494465C1DD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dirty="0" smtClean="0"/>
              <a:t>이 서식 파일은 그룹 환경에서 교육 자료를 프레젠테이션할 때 시작 파일로 사용할 수 있습니다.</a:t>
            </a:r>
          </a:p>
          <a:p>
            <a:endParaRPr lang="ko-KR" dirty="0" smtClean="0"/>
          </a:p>
          <a:p>
            <a:pPr lvl="0" latinLnBrk="1"/>
            <a:r>
              <a:rPr lang="ko-KR" sz="1200" b="1" dirty="0" smtClean="0"/>
              <a:t>구역</a:t>
            </a:r>
            <a:endParaRPr lang="ko-KR" sz="1200" b="0" dirty="0" smtClean="0"/>
          </a:p>
          <a:p>
            <a:pPr lvl="0" latinLnBrk="1"/>
            <a:r>
              <a:rPr lang="ko-KR" sz="1200" b="0" dirty="0" smtClean="0"/>
              <a:t>구역을 추가하려면 슬라이드를 마우스 오른쪽 단추로 클릭하십시오.</a:t>
            </a:r>
            <a:r>
              <a:rPr lang="ko-KR" sz="1200" b="0" baseline="0" dirty="0" smtClean="0"/>
              <a:t> 구역을 사용하면 슬라이드를 쉽게 구성할 수 있으며, 여러 작성자가 원활하게 협력하여 슬라이드를 작성할 수 있습니다.</a:t>
            </a:r>
            <a:endParaRPr lang="ko-KR" sz="1200" b="0" dirty="0" smtClean="0"/>
          </a:p>
          <a:p>
            <a:pPr lvl="0" latinLnBrk="1"/>
            <a:endParaRPr lang="ko-KR" sz="1200" b="1" dirty="0" smtClean="0"/>
          </a:p>
          <a:p>
            <a:pPr lvl="0" latinLnBrk="1"/>
            <a:r>
              <a:rPr lang="ko-KR" sz="1200" b="1" dirty="0" smtClean="0"/>
              <a:t>메모</a:t>
            </a:r>
          </a:p>
          <a:p>
            <a:pPr lvl="0" latinLnBrk="1"/>
            <a:r>
              <a:rPr lang="ko-KR" sz="1200" dirty="0" smtClean="0"/>
              <a:t>설명을 제공하거나 청중에게 자세한 내용을 알릴 때 메모를 사용합니다.</a:t>
            </a:r>
            <a:r>
              <a:rPr lang="ko-KR" sz="1200" baseline="0" dirty="0" smtClean="0"/>
              <a:t> 프레젠테이션하는 동안 프레젠테이션 보기에서 이러한 메모를 볼 수 있습니다. </a:t>
            </a:r>
          </a:p>
          <a:p>
            <a:pPr lvl="0" latinLnBrk="1">
              <a:buFontTx/>
              <a:buNone/>
            </a:pPr>
            <a:r>
              <a:rPr lang="ko-KR" sz="1200" dirty="0" smtClean="0"/>
              <a:t>글꼴 크기에 주의(접근성, 가시성, 비디오 테이프 작성, 온라인 재생 등에 중요함)</a:t>
            </a:r>
          </a:p>
          <a:p>
            <a:pPr lvl="0" latinLnBrk="1"/>
            <a:endParaRPr lang="ko-KR" sz="1200" dirty="0" smtClean="0"/>
          </a:p>
          <a:p>
            <a:pPr lvl="0" latinLnBrk="1">
              <a:buFontTx/>
              <a:buNone/>
            </a:pPr>
            <a:r>
              <a:rPr lang="ko-KR" sz="1200" b="1" dirty="0" smtClean="0"/>
              <a:t>배색 </a:t>
            </a:r>
          </a:p>
          <a:p>
            <a:pPr lvl="0" latinLnBrk="1">
              <a:buFontTx/>
              <a:buNone/>
            </a:pPr>
            <a:r>
              <a:rPr lang="ko-KR" sz="1200" dirty="0" smtClean="0"/>
              <a:t>그래프, 차트 및 텍스트 상자에 특히 주의를 기울이십시오.</a:t>
            </a:r>
            <a:r>
              <a:rPr lang="ko-KR" sz="1200" baseline="0" dirty="0" smtClean="0"/>
              <a:t> </a:t>
            </a:r>
            <a:endParaRPr lang="ko-KR" sz="1200" dirty="0" smtClean="0"/>
          </a:p>
          <a:p>
            <a:pPr lvl="0" latinLnBrk="1"/>
            <a:r>
              <a:rPr lang="ko-KR" sz="1200" dirty="0" smtClean="0"/>
              <a:t>참석자가 흑백이나 </a:t>
            </a:r>
            <a:r>
              <a:rPr lang="ko-KR" sz="1200" dirty="0" err="1" smtClean="0"/>
              <a:t>회색조</a:t>
            </a:r>
            <a:r>
              <a:rPr lang="ko-KR" sz="1200" dirty="0" smtClean="0"/>
              <a:t>로 인쇄할 경우를 고려해야 합니다. 테스트로 인쇄하여 흑백이나 </a:t>
            </a:r>
            <a:r>
              <a:rPr lang="ko-KR" sz="1200" dirty="0" err="1" smtClean="0"/>
              <a:t>회색조</a:t>
            </a:r>
            <a:r>
              <a:rPr lang="ko-KR" sz="1200" dirty="0" smtClean="0"/>
              <a:t>로 인쇄해도 색에 문제가 없는지 확인하십시오.</a:t>
            </a:r>
          </a:p>
          <a:p>
            <a:pPr lvl="0" latinLnBrk="1">
              <a:buFontTx/>
              <a:buNone/>
            </a:pPr>
            <a:endParaRPr lang="ko-KR" sz="1200" dirty="0" smtClean="0"/>
          </a:p>
          <a:p>
            <a:pPr lvl="0" latinLnBrk="1">
              <a:buFontTx/>
              <a:buNone/>
            </a:pPr>
            <a:r>
              <a:rPr lang="ko-KR" sz="1200" b="1" dirty="0" smtClean="0"/>
              <a:t>그래픽, 테이블 및 그래프</a:t>
            </a:r>
          </a:p>
          <a:p>
            <a:pPr lvl="0" latinLnBrk="1"/>
            <a:r>
              <a:rPr lang="ko-KR" sz="1200" dirty="0" smtClean="0"/>
              <a:t>간결하게 유지하십시오. 가능한 일관되고 혼란스럽지 않은 스타일과 색을 사용하는 것이 좋습니다.</a:t>
            </a:r>
          </a:p>
          <a:p>
            <a:pPr lvl="0" latinLnBrk="1"/>
            <a:r>
              <a:rPr lang="ko-KR" sz="1200" dirty="0" smtClean="0"/>
              <a:t>모든 그래프와 표에 레이블을 추가합니다.</a:t>
            </a:r>
          </a:p>
          <a:p>
            <a:endParaRPr lang="ko-KR" dirty="0" smtClean="0"/>
          </a:p>
          <a:p>
            <a:endParaRPr lang="ko-KR" dirty="0" smtClean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1">
              <a:defRPr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1">
              <a:buNone/>
              <a:defRPr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000" baseline="0"/>
            </a:lvl1pPr>
          </a:lstStyle>
          <a:p>
            <a:r>
              <a:rPr lang="ko-KR"/>
              <a:t>회사 로고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1">
              <a:defRPr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1800"/>
            </a:lvl1pPr>
          </a:lstStyle>
          <a:p>
            <a:r>
              <a:rPr lang="ko-KR"/>
              <a:t>회사 로고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1">
              <a:defRPr lang="ko-KR"/>
            </a:lvl1pPr>
          </a:lstStyle>
          <a:p>
            <a:r>
              <a:rPr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1">
              <a:defRPr lang="ko-KR" sz="3200">
                <a:latin typeface="+mn-lt"/>
              </a:defRPr>
            </a:lvl1pPr>
            <a:lvl2pPr latinLnBrk="1">
              <a:defRPr lang="ko-KR" sz="2800">
                <a:latin typeface="+mn-lt"/>
              </a:defRPr>
            </a:lvl2pPr>
            <a:lvl3pPr latinLnBrk="1">
              <a:defRPr lang="ko-KR" sz="2400">
                <a:latin typeface="+mn-lt"/>
              </a:defRPr>
            </a:lvl3pPr>
            <a:lvl4pPr latinLnBrk="1">
              <a:defRPr lang="ko-KR" sz="2400">
                <a:latin typeface="+mn-lt"/>
              </a:defRPr>
            </a:lvl4pPr>
            <a:lvl5pPr latinLnBrk="1">
              <a:defRPr lang="ko-KR" sz="2400">
                <a:latin typeface="+mn-lt"/>
              </a:defRPr>
            </a:lvl5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1800"/>
            </a:lvl4pPr>
            <a:lvl5pPr latinLnBrk="1">
              <a:defRPr lang="ko-KR" sz="18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1800"/>
            </a:lvl4pPr>
            <a:lvl5pPr latinLnBrk="1">
              <a:defRPr lang="ko-KR" sz="18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1">
              <a:defRPr lang="ko-KR"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1">
              <a:defRPr lang="ko-KR"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lang="ko-K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4600" y="1600200"/>
            <a:ext cx="6180224" cy="1470025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KINDS OF CONJUNCTIONS</a:t>
            </a:r>
            <a:endParaRPr lang="ko-K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CONJOINING  SENTENCES TO BECOME COMPOUND SENTENCE</a:t>
            </a:r>
            <a:endParaRPr lang="ko-K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905000"/>
            <a:ext cx="6172200" cy="2505075"/>
          </a:xfrm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 </a:t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A GLANCE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Placeholder 3" descr="homework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14796" b="14796"/>
          <a:stretch>
            <a:fillRect/>
          </a:stretch>
        </p:blipFill>
        <p:spPr>
          <a:xfrm>
            <a:off x="5029200" y="4419600"/>
            <a:ext cx="38862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IN-ON-AT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TO KNOW THESE…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8077200" cy="5217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haroni" pitchFamily="2" charset="-79"/>
                          <a:cs typeface="Aharoni" pitchFamily="2" charset="-79"/>
                        </a:rPr>
                        <a:t>AT</a:t>
                      </a:r>
                      <a:endParaRPr lang="en-US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haroni" pitchFamily="2" charset="-79"/>
                          <a:cs typeface="Aharoni" pitchFamily="2" charset="-79"/>
                        </a:rPr>
                        <a:t>IN</a:t>
                      </a:r>
                      <a:endParaRPr lang="en-US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haroni" pitchFamily="2" charset="-79"/>
                          <a:cs typeface="Aharoni" pitchFamily="2" charset="-79"/>
                        </a:rPr>
                        <a:t>ON</a:t>
                      </a:r>
                      <a:endParaRPr lang="en-US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Home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car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bus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Work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taxi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train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School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helicopter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plane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University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Boat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ship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College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lift (elevator)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Bicycle, </a:t>
                      </a:r>
                    </a:p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motorbike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 top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 newspaper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Horse, elephant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 bottom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 sky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 radio, </a:t>
                      </a:r>
                    </a:p>
                    <a:p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television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 side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A row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 left, right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Reception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Oxford Street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The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 pitchFamily="2" charset="-79"/>
                          <a:cs typeface="Aharoni" pitchFamily="2" charset="-79"/>
                        </a:rPr>
                        <a:t> way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1. COORDINATING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413"/>
            <a:ext cx="8229600" cy="42973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sentences which are of roughly </a:t>
            </a:r>
          </a:p>
          <a:p>
            <a:pPr>
              <a:buNone/>
            </a:pP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 importance.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413"/>
            <a:ext cx="8534400" cy="4297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SIMPLE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and, but, for, yet, either/ neither, or/nor,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otherwise)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B. CORRELATIVE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both… and, not… but, either… or, neither… nor, as… so, not only… but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also)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C. COMPOUND ( except that, or else)</a:t>
            </a: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2. CONJUNCTIVE ADVERBS (WORDS OF TRANSITION)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413"/>
            <a:ext cx="8534400" cy="42973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Transitional words and phrases, </a:t>
            </a:r>
          </a:p>
          <a:p>
            <a:pPr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sentence connectors , or sentence </a:t>
            </a:r>
          </a:p>
          <a:p>
            <a:pPr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</a:p>
          <a:p>
            <a:pPr>
              <a:buFontTx/>
              <a:buChar char="-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PARTICULAR SEMANTIC </a:t>
            </a:r>
          </a:p>
          <a:p>
            <a:pPr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between PRECEDING </a:t>
            </a:r>
          </a:p>
          <a:p>
            <a:pPr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SUCCEEDING sentences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534400" cy="5638800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(also, furthermore, in addition, likewise, moreover)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EMPHASIS OR RESTATEMENT ( actually,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doubtless, evidently, in fact, indeed)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 COMMENT or ALTERNATIVE IDEA (anyhow,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besides, in any case)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CONTRAST (however, instead, nevertheless,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contrary, on the other hand, otherwise,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still, yet)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534400" cy="5638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RESULT (accordingly, as a result, consequently, for the reason, hence, so then, therefore,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thus)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TIME SEQUENCE (afterwards, again, at last,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finally, hereafter, eventually, meanwhile,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later on)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PARALLEL IDEA (in like manner, in other words, in short, that is)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EXAMPLE (for example, for instance, namely,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next)</a:t>
            </a:r>
          </a:p>
          <a:p>
            <a:pPr marL="571500" indent="-571500">
              <a:buAutoNum type="romanUcPeriod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(in all likelihood, perhaps, possibly, 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presumably, probably)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9632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3. SUBORDINATING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CONJUNCTIONS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413"/>
            <a:ext cx="8534400" cy="50329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 sentences into </a:t>
            </a:r>
          </a:p>
          <a:p>
            <a:pPr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subordinate clauses which </a:t>
            </a:r>
          </a:p>
          <a:p>
            <a:pPr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function like adverbs in the </a:t>
            </a:r>
          </a:p>
          <a:p>
            <a:pPr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sentences to which they are </a:t>
            </a:r>
          </a:p>
          <a:p>
            <a:pPr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attached.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534400" cy="5638800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(after, as, as soon as, before, once, since, till, until, when, whenever, while)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 or PURPOSE (as, because, in order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that, inasmuch as, lest, since, so that, whereas,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why)</a:t>
            </a:r>
          </a:p>
          <a:p>
            <a:pPr marL="514350" indent="-514350">
              <a:buAutoNum type="alphaUcPeriod" startAt="3"/>
            </a:pP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or PURPOSE (so, that, so +</a:t>
            </a:r>
            <a:r>
              <a:rPr lang="en-US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that)</a:t>
            </a:r>
          </a:p>
          <a:p>
            <a:pPr marL="514350" indent="-514350">
              <a:buAutoNum type="alphaUcPeriod" startAt="3"/>
            </a:pP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(although, even if, if, in case, on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condition, that, only, though)</a:t>
            </a: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534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OPPOSITION/CONTRAST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(although, though, whereas)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DISJUNCTION (unless)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PLACE (where,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wheresoever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wherever)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POSSIBLY (whether)</a:t>
            </a:r>
          </a:p>
          <a:p>
            <a:pPr marL="571500" indent="-571500">
              <a:buAutoNum type="romanUcPeriod"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or MANNER (how)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 COMPARISON (as well as)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 COMMENT (as far as, insofar as)</a:t>
            </a:r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619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Training</vt:lpstr>
      <vt:lpstr>KINDS OF CONJUNCTIONS</vt:lpstr>
      <vt:lpstr>1. COORDINATING</vt:lpstr>
      <vt:lpstr>Forms:</vt:lpstr>
      <vt:lpstr>2. CONJUNCTIVE ADVERBS (WORDS OF TRANSITION)</vt:lpstr>
      <vt:lpstr>Classifications:</vt:lpstr>
      <vt:lpstr>Classifications:</vt:lpstr>
      <vt:lpstr>3. SUBORDINATING  CONJUNCTIONS</vt:lpstr>
      <vt:lpstr>Classifications:</vt:lpstr>
      <vt:lpstr>Classifications:</vt:lpstr>
      <vt:lpstr>Preposition  AT A GLANCE</vt:lpstr>
      <vt:lpstr>IN-ON-AT</vt:lpstr>
      <vt:lpstr>GET TO KNOW THESE…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2015-06-13T05:48:49Z</dcterms:created>
  <dcterms:modified xsi:type="dcterms:W3CDTF">2016-07-24T05:52:52Z</dcterms:modified>
</cp:coreProperties>
</file>