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/UxV1jgRsilw9SYZuGPuSpyy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fmla="val 4578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26"/>
          <p:cNvSpPr txBox="1"/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500"/>
              <a:buFont typeface="Verdana"/>
              <a:buNone/>
              <a:defRPr b="1" sz="4500">
                <a:solidFill>
                  <a:srgbClr val="FF8C3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8766F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30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7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 rot="5400000">
            <a:off x="4991100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28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28"/>
          <p:cNvSpPr txBox="1"/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b="0" sz="3600" cap="none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18850" spcFirstLastPara="1" rIns="91425" wrap="square" tIns="0">
            <a:normAutofit/>
          </a:bodyPr>
          <a:lstStyle>
            <a:lvl1pPr indent="-228600" lvl="0" marL="457200" marR="36576" algn="l">
              <a:spcBef>
                <a:spcPts val="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B75C00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56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60680" lvl="0" marL="45720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indent="-368300" lvl="1" marL="9144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2" type="body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60680" lvl="0" marL="45720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indent="-368300" lvl="1" marL="9144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91425" wrap="square" tIns="91425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3" type="body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4" type="body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1" sz="2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marR="18288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</a:defRPr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008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70840" lvl="0" marL="45720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>
                <a:solidFill>
                  <a:schemeClr val="dk1"/>
                </a:solidFill>
              </a:defRPr>
            </a:lvl1pPr>
            <a:lvl2pPr indent="-393700" lvl="1" marL="914400" algn="l">
              <a:spcBef>
                <a:spcPts val="250"/>
              </a:spcBef>
              <a:spcAft>
                <a:spcPts val="0"/>
              </a:spcAft>
              <a:buSzPts val="2600"/>
              <a:buChar char="◦"/>
              <a:defRPr sz="2600"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indent="-370839" lvl="3" marL="1828800" algn="l">
              <a:spcBef>
                <a:spcPts val="230"/>
              </a:spcBef>
              <a:spcAft>
                <a:spcPts val="0"/>
              </a:spcAft>
              <a:buSzPts val="2240"/>
              <a:buChar char="◦"/>
              <a:defRPr sz="2000"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</a:defRPr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1700"/>
              <a:buNone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34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fmla="val 2748" name="adj"/>
            </a:avLst>
          </a:pr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34"/>
          <p:cNvSpPr txBox="1"/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b="0" sz="3600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spcBef>
                <a:spcPts val="250"/>
              </a:spcBef>
              <a:spcAft>
                <a:spcPts val="0"/>
              </a:spcAft>
              <a:buSzPts val="1200"/>
              <a:buChar char="◦"/>
              <a:defRPr sz="1200">
                <a:solidFill>
                  <a:srgbClr val="FFFFFF"/>
                </a:solidFill>
              </a:defRPr>
            </a:lvl2pPr>
            <a:lvl3pPr indent="-292100" lvl="2" marL="1371600" algn="l">
              <a:spcBef>
                <a:spcPts val="250"/>
              </a:spcBef>
              <a:spcAft>
                <a:spcPts val="0"/>
              </a:spcAft>
              <a:buSzPts val="1000"/>
              <a:buChar char="●"/>
              <a:defRPr sz="1000">
                <a:solidFill>
                  <a:srgbClr val="FFFFFF"/>
                </a:solidFill>
              </a:defRPr>
            </a:lvl3pPr>
            <a:lvl4pPr indent="-292608" lvl="3" marL="1828800" algn="l">
              <a:spcBef>
                <a:spcPts val="230"/>
              </a:spcBef>
              <a:spcAft>
                <a:spcPts val="0"/>
              </a:spcAft>
              <a:buSzPts val="1008"/>
              <a:buChar char="◦"/>
              <a:defRPr sz="900">
                <a:solidFill>
                  <a:srgbClr val="FFFFFF"/>
                </a:solidFill>
              </a:defRPr>
            </a:lvl4pPr>
            <a:lvl5pPr indent="-285750" lvl="4" marL="2286000" algn="l">
              <a:spcBef>
                <a:spcPts val="250"/>
              </a:spcBef>
              <a:spcAft>
                <a:spcPts val="0"/>
              </a:spcAft>
              <a:buSzPts val="900"/>
              <a:buChar char="●"/>
              <a:defRPr sz="9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4"/>
          <p:cNvSpPr/>
          <p:nvPr>
            <p:ph idx="2" type="pic"/>
          </p:nvPr>
        </p:nvSpPr>
        <p:spPr>
          <a:xfrm>
            <a:off x="421480" y="435768"/>
            <a:ext cx="5925312" cy="4343400"/>
          </a:xfrm>
          <a:prstGeom prst="snipRoundRect">
            <a:avLst>
              <a:gd fmla="val 1040" name="adj1"/>
              <a:gd fmla="val 0" name="adj2"/>
            </a:avLst>
          </a:prstGeom>
          <a:solidFill>
            <a:srgbClr val="4F4D49"/>
          </a:solidFill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lvl="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25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23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25"/>
          <p:cNvSpPr txBox="1"/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722376" y="609600"/>
            <a:ext cx="7772400" cy="3039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500"/>
              <a:buFont typeface="Verdana"/>
              <a:buNone/>
            </a:pPr>
            <a:r>
              <a:rPr lang="en-US"/>
              <a:t>WRITING </a:t>
            </a:r>
            <a:br>
              <a:rPr lang="en-US"/>
            </a:br>
            <a:r>
              <a:rPr lang="en-US"/>
              <a:t>IN THE DISCIPLINE</a:t>
            </a:r>
            <a:br>
              <a:rPr lang="en-US"/>
            </a:br>
            <a:r>
              <a:rPr lang="en-US"/>
              <a:t>PUNCTUATION MARKS and CAPITALIZATION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914400" y="5181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rmAutofit lnSpcReduction="10000"/>
          </a:bodyPr>
          <a:lstStyle/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Presented By:</a:t>
            </a:r>
            <a:endParaRPr/>
          </a:p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Mr. Virgo Clemente Lopez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3810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>
                <a:solidFill>
                  <a:srgbClr val="7030A0"/>
                </a:solidFill>
              </a:rPr>
              <a:t>THE APOSTROPHE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- Show that a letter/ s have been left out- for CONTRACTIONS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- I am I’m 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do not don’t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- To show possession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- the girl’s pen</a:t>
            </a:r>
            <a:br>
              <a:rPr lang="en-US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52" name="Google Shape;15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3810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7030A0"/>
                </a:solidFill>
              </a:rPr>
              <a:t>Apostrophe is always placed after the person/s , things doing the owning:</a:t>
            </a:r>
            <a:br>
              <a:rPr lang="en-US" sz="2800">
                <a:solidFill>
                  <a:srgbClr val="7030A0"/>
                </a:solidFill>
              </a:rPr>
            </a:br>
            <a:r>
              <a:rPr lang="en-US" sz="2800">
                <a:solidFill>
                  <a:srgbClr val="7030A0"/>
                </a:solidFill>
              </a:rPr>
              <a:t>In singular- Hilda’s chair</a:t>
            </a:r>
            <a:br>
              <a:rPr lang="en-US" sz="2800">
                <a:solidFill>
                  <a:srgbClr val="7030A0"/>
                </a:solidFill>
              </a:rPr>
            </a:br>
            <a:r>
              <a:rPr lang="en-US" sz="2800">
                <a:solidFill>
                  <a:srgbClr val="7030A0"/>
                </a:solidFill>
              </a:rPr>
              <a:t>In plural- The teachers’</a:t>
            </a:r>
            <a:br>
              <a:rPr lang="en-US" sz="2800">
                <a:solidFill>
                  <a:srgbClr val="7030A0"/>
                </a:solidFill>
              </a:rPr>
            </a:br>
            <a:br>
              <a:rPr lang="en-US" sz="2800">
                <a:solidFill>
                  <a:srgbClr val="7030A0"/>
                </a:solidFill>
              </a:rPr>
            </a:br>
            <a:r>
              <a:rPr lang="en-US" sz="2800">
                <a:solidFill>
                  <a:srgbClr val="7030A0"/>
                </a:solidFill>
              </a:rPr>
              <a:t>NOTE: If a singular word already ends in s, apostrophe can be omitted.</a:t>
            </a:r>
            <a:br>
              <a:rPr lang="en-US" sz="2800">
                <a:solidFill>
                  <a:srgbClr val="7030A0"/>
                </a:solidFill>
              </a:rPr>
            </a:br>
            <a:br>
              <a:rPr lang="en-US" sz="2800">
                <a:solidFill>
                  <a:srgbClr val="7030A0"/>
                </a:solidFill>
              </a:rPr>
            </a:br>
            <a:r>
              <a:rPr lang="en-US" sz="2800">
                <a:solidFill>
                  <a:srgbClr val="7030A0"/>
                </a:solidFill>
              </a:rPr>
              <a:t>Kris’ letters</a:t>
            </a:r>
            <a:br>
              <a:rPr lang="en-US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59" name="Google Shape;15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3810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70C0"/>
                </a:solidFill>
              </a:rPr>
              <a:t>SEMI COLON (;)</a:t>
            </a:r>
            <a:br>
              <a:rPr lang="en-US" sz="2800">
                <a:solidFill>
                  <a:srgbClr val="0070C0"/>
                </a:solidFill>
              </a:rPr>
            </a:br>
            <a:r>
              <a:rPr lang="en-US" sz="2800">
                <a:solidFill>
                  <a:srgbClr val="0070C0"/>
                </a:solidFill>
              </a:rPr>
              <a:t>-Separate sentences which are grammatically independent but closely linked</a:t>
            </a:r>
            <a:br>
              <a:rPr lang="en-US" sz="2800">
                <a:solidFill>
                  <a:srgbClr val="0070C0"/>
                </a:solidFill>
              </a:rPr>
            </a:br>
            <a:br>
              <a:rPr lang="en-US" sz="2800">
                <a:solidFill>
                  <a:srgbClr val="0070C0"/>
                </a:solidFill>
              </a:rPr>
            </a:br>
            <a:r>
              <a:rPr lang="en-US" sz="2800">
                <a:solidFill>
                  <a:srgbClr val="0070C0"/>
                </a:solidFill>
              </a:rPr>
              <a:t>Ex. He went to the library; it was closed.</a:t>
            </a:r>
            <a:br>
              <a:rPr lang="en-US" sz="2800">
                <a:solidFill>
                  <a:srgbClr val="0070C0"/>
                </a:solidFill>
              </a:rPr>
            </a:br>
            <a:br>
              <a:rPr lang="en-US" sz="2800">
                <a:solidFill>
                  <a:srgbClr val="0070C0"/>
                </a:solidFill>
              </a:rPr>
            </a:br>
            <a:r>
              <a:rPr lang="en-US" sz="2800">
                <a:solidFill>
                  <a:srgbClr val="0070C0"/>
                </a:solidFill>
              </a:rPr>
              <a:t>NOTE: (;) is used in place of COORDINATOR (BUT)</a:t>
            </a:r>
            <a:br>
              <a:rPr lang="en-US" sz="2800">
                <a:solidFill>
                  <a:srgbClr val="0070C0"/>
                </a:solidFill>
              </a:rPr>
            </a:br>
            <a:br>
              <a:rPr lang="en-US" sz="2800">
                <a:solidFill>
                  <a:srgbClr val="0070C0"/>
                </a:solidFill>
              </a:rPr>
            </a:br>
            <a:r>
              <a:rPr lang="en-US" sz="2800">
                <a:solidFill>
                  <a:srgbClr val="0070C0"/>
                </a:solidFill>
              </a:rPr>
              <a:t>- The weather was unsettled; grey clouds scuttled across the sky</a:t>
            </a: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66" name="Google Shape;16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3810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THE COLON (:)</a:t>
            </a: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- Separate two parts of a sentence.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It is used before:</a:t>
            </a: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*An explanation- We abandoned the trip to US: the dates didn’t work out.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NOTE: It is used in place of a subordinator (BECAUSE)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*List examples- This is a dull book: characters are unconvincing; dialogue heavy; plot thin. </a:t>
            </a: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73" name="Google Shape;17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3810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THE COLON (:)</a:t>
            </a: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*Used for quotations- </a:t>
            </a: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As V said: “Never give up!”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*For a subtitle</a:t>
            </a: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(separate a main heading from a subheading)</a:t>
            </a:r>
            <a:br>
              <a:rPr lang="en-US" sz="2800">
                <a:solidFill>
                  <a:srgbClr val="92D050"/>
                </a:solidFill>
              </a:rPr>
            </a:br>
            <a:r>
              <a:rPr lang="en-US" sz="2800">
                <a:solidFill>
                  <a:srgbClr val="92D050"/>
                </a:solidFill>
              </a:rPr>
              <a:t>- Punctuation: the colon. 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80" name="Google Shape;18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381000" y="2895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2060"/>
                </a:solidFill>
              </a:rPr>
              <a:t>QUOTATION MARKS</a:t>
            </a:r>
            <a:br>
              <a:rPr lang="en-US" sz="2800">
                <a:solidFill>
                  <a:srgbClr val="002060"/>
                </a:solidFill>
              </a:rPr>
            </a:br>
            <a:r>
              <a:rPr lang="en-US" sz="2800">
                <a:solidFill>
                  <a:srgbClr val="002060"/>
                </a:solidFill>
              </a:rPr>
              <a:t>- aka INVERTED COMMAS and ALWAYS come in pairs.</a:t>
            </a:r>
            <a:br>
              <a:rPr lang="en-US" sz="2800">
                <a:solidFill>
                  <a:srgbClr val="002060"/>
                </a:solidFill>
              </a:rPr>
            </a:br>
            <a:r>
              <a:rPr lang="en-US" sz="2800">
                <a:solidFill>
                  <a:srgbClr val="002060"/>
                </a:solidFill>
              </a:rPr>
              <a:t>*Mark direct speech: ‘I am very tired,’ he said.</a:t>
            </a:r>
            <a:br>
              <a:rPr lang="en-US" sz="2800">
                <a:solidFill>
                  <a:srgbClr val="002060"/>
                </a:solidFill>
              </a:rPr>
            </a:br>
            <a:br>
              <a:rPr lang="en-US" sz="2800">
                <a:solidFill>
                  <a:srgbClr val="002060"/>
                </a:solidFill>
              </a:rPr>
            </a:br>
            <a:r>
              <a:rPr lang="en-US" sz="2800">
                <a:solidFill>
                  <a:srgbClr val="002060"/>
                </a:solidFill>
              </a:rPr>
              <a:t>*Titles of poems: ‘Ode on a Grecian Urn’</a:t>
            </a:r>
            <a:br>
              <a:rPr lang="en-US" sz="2800">
                <a:solidFill>
                  <a:srgbClr val="002060"/>
                </a:solidFill>
              </a:rPr>
            </a:br>
            <a:br>
              <a:rPr lang="en-US" sz="2800">
                <a:solidFill>
                  <a:srgbClr val="002060"/>
                </a:solidFill>
              </a:rPr>
            </a:br>
            <a:r>
              <a:rPr lang="en-US" sz="2800">
                <a:solidFill>
                  <a:srgbClr val="002060"/>
                </a:solidFill>
              </a:rPr>
              <a:t>*Special sense of foreign expressions in general use:</a:t>
            </a:r>
            <a:br>
              <a:rPr lang="en-US" sz="2800">
                <a:solidFill>
                  <a:srgbClr val="002060"/>
                </a:solidFill>
              </a:rPr>
            </a:br>
            <a:r>
              <a:rPr lang="en-US" sz="2800">
                <a:solidFill>
                  <a:srgbClr val="002060"/>
                </a:solidFill>
              </a:rPr>
              <a:t>Mark this essay using the ‘best fit’ principle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87" name="Google Shape;18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381000" y="2895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THE HYPEN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- Main function is to link two words to form compound words.</a:t>
            </a:r>
            <a:br>
              <a:rPr lang="en-US" sz="2800">
                <a:solidFill>
                  <a:srgbClr val="664D26"/>
                </a:solidFill>
              </a:rPr>
            </a:b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*link words to form compound adjective: man-made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*link two words to form a compound noun: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machine-gun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*to separate two vowels in a compound word: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middle-aged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94" name="Google Shape;19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4572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THE HYPEN</a:t>
            </a:r>
            <a:br>
              <a:rPr lang="en-US" sz="2800">
                <a:solidFill>
                  <a:srgbClr val="664D26"/>
                </a:solidFill>
              </a:rPr>
            </a:b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*for number compounds: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fifty-three and three-quarters</a:t>
            </a:r>
            <a:br>
              <a:rPr lang="en-US" sz="2800">
                <a:solidFill>
                  <a:srgbClr val="664D26"/>
                </a:solidFill>
              </a:rPr>
            </a:b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*for compounds which first element is a single capital: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U-turn</a:t>
            </a:r>
            <a:br>
              <a:rPr lang="en-US" sz="2800">
                <a:solidFill>
                  <a:srgbClr val="664D26"/>
                </a:solidFill>
              </a:rPr>
            </a:b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*after a few prefixes:</a:t>
            </a:r>
            <a:br>
              <a:rPr lang="en-US" sz="2800">
                <a:solidFill>
                  <a:srgbClr val="664D26"/>
                </a:solidFill>
              </a:rPr>
            </a:br>
            <a:r>
              <a:rPr lang="en-US" sz="2800">
                <a:solidFill>
                  <a:srgbClr val="664D26"/>
                </a:solidFill>
              </a:rPr>
              <a:t>ex-wife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01" name="Google Shape;20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4572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5F1329"/>
                </a:solidFill>
              </a:rPr>
              <a:t>BRACKETS</a:t>
            </a:r>
            <a:br>
              <a:rPr lang="en-US" sz="2800">
                <a:solidFill>
                  <a:srgbClr val="5F1329"/>
                </a:solidFill>
              </a:rPr>
            </a:br>
            <a:r>
              <a:rPr lang="en-US" sz="2800">
                <a:solidFill>
                  <a:srgbClr val="5F1329"/>
                </a:solidFill>
              </a:rPr>
              <a:t>- Used to enclose content that the writer does not want to interrupt the flow of the sentence.</a:t>
            </a:r>
            <a:br>
              <a:rPr lang="en-US" sz="2800">
                <a:solidFill>
                  <a:srgbClr val="5F1329"/>
                </a:solidFill>
              </a:rPr>
            </a:br>
            <a:r>
              <a:rPr lang="en-US" sz="2800">
                <a:solidFill>
                  <a:srgbClr val="5F1329"/>
                </a:solidFill>
              </a:rPr>
              <a:t>- ALWAYS IN PAIRS</a:t>
            </a:r>
            <a:br>
              <a:rPr lang="en-US" sz="2800">
                <a:solidFill>
                  <a:srgbClr val="5F1329"/>
                </a:solidFill>
              </a:rPr>
            </a:br>
            <a:br>
              <a:rPr lang="en-US" sz="2800">
                <a:solidFill>
                  <a:srgbClr val="5F1329"/>
                </a:solidFill>
              </a:rPr>
            </a:br>
            <a:r>
              <a:rPr lang="en-US" sz="2800">
                <a:solidFill>
                  <a:srgbClr val="5F1329"/>
                </a:solidFill>
              </a:rPr>
              <a:t>The vegetables in the garden (cabbages, courgettes and spring onions) grew very well this year.</a:t>
            </a: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08" name="Google Shape;20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533400" y="29718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DASHES- Can be used:</a:t>
            </a:r>
            <a:br>
              <a:rPr lang="en-US" sz="2700">
                <a:solidFill>
                  <a:srgbClr val="3A6331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a. in pairs like brackets: After the performance- the last of the season- the violinist retired.</a:t>
            </a:r>
            <a:br>
              <a:rPr lang="en-US" sz="2700">
                <a:solidFill>
                  <a:srgbClr val="3A6331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b. to link a series of disconnected phrases:</a:t>
            </a:r>
            <a:br>
              <a:rPr lang="en-US" sz="2700">
                <a:solidFill>
                  <a:srgbClr val="3A6331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The room was a terrible mess: chairs overturned- newspapers everywhere</a:t>
            </a:r>
            <a:br>
              <a:rPr lang="en-US" sz="2700">
                <a:solidFill>
                  <a:srgbClr val="3A6331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c. In dialogue to represent a pause, break or hesitation:</a:t>
            </a:r>
            <a:br>
              <a:rPr lang="en-US" sz="2700">
                <a:solidFill>
                  <a:srgbClr val="3A6331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‘I-I’m not sure’</a:t>
            </a:r>
            <a:br>
              <a:rPr lang="en-US" sz="2700">
                <a:solidFill>
                  <a:srgbClr val="3A6331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d. indicate fixed dates:</a:t>
            </a:r>
            <a:br>
              <a:rPr lang="en-US" sz="2700">
                <a:solidFill>
                  <a:srgbClr val="3A6331"/>
                </a:solidFill>
              </a:rPr>
            </a:br>
            <a:r>
              <a:rPr lang="en-US" sz="2700">
                <a:solidFill>
                  <a:srgbClr val="3A6331"/>
                </a:solidFill>
              </a:rPr>
              <a:t>Professor of English (2012-2015)</a:t>
            </a:r>
            <a:br>
              <a:rPr lang="en-US" sz="2800">
                <a:solidFill>
                  <a:srgbClr val="5F1329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15" name="Google Shape;21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502920" y="2209800"/>
            <a:ext cx="8183880" cy="3825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800"/>
              <a:buFont typeface="Verdana"/>
              <a:buNone/>
            </a:pPr>
            <a:r>
              <a:rPr lang="en-US" sz="4800"/>
              <a:t>PUNCTUATION </a:t>
            </a:r>
            <a:br>
              <a:rPr lang="en-US" sz="4800"/>
            </a:br>
            <a:r>
              <a:rPr lang="en-US" sz="4800"/>
              <a:t>- system used in writing to divide text up into a series of units.</a:t>
            </a:r>
            <a:endParaRPr sz="4800"/>
          </a:p>
        </p:txBody>
      </p:sp>
      <p:pic>
        <p:nvPicPr>
          <p:cNvPr descr="10988760_10152824404469818_2117784839_o.jpg" id="104" name="Google Shape;10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533400" y="29718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ELLIPSIS DOTS</a:t>
            </a:r>
            <a:br>
              <a:rPr lang="en-US" sz="2800">
                <a:solidFill>
                  <a:schemeClr val="accent1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- Device in which words are left out of a sentence for a particular effect (hesitation or suspense)</a:t>
            </a:r>
            <a:br>
              <a:rPr lang="en-US" sz="2800">
                <a:solidFill>
                  <a:schemeClr val="accent1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- usually marked by three dots</a:t>
            </a:r>
            <a:br>
              <a:rPr lang="en-US" sz="2800">
                <a:solidFill>
                  <a:schemeClr val="accent1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- can be at the beginning, middle or end of a sentence</a:t>
            </a:r>
            <a:br>
              <a:rPr lang="en-US" sz="2800">
                <a:solidFill>
                  <a:schemeClr val="accent1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Ex. …yes as I supposed</a:t>
            </a:r>
            <a:br>
              <a:rPr lang="en-US" sz="2800">
                <a:solidFill>
                  <a:schemeClr val="accent1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It was … Nerry </a:t>
            </a:r>
            <a:br>
              <a:rPr lang="en-US" sz="2800">
                <a:solidFill>
                  <a:schemeClr val="accent1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The murder weapon should be there, unless … </a:t>
            </a:r>
            <a:br>
              <a:rPr lang="en-US" sz="2800">
                <a:solidFill>
                  <a:srgbClr val="5F1329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22" name="Google Shape;22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533400" y="29718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ELLIPSIS DOTS</a:t>
            </a: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r>
              <a:rPr lang="en-US" sz="2800">
                <a:solidFill>
                  <a:schemeClr val="accent1"/>
                </a:solidFill>
              </a:rPr>
              <a:t>NOTE: It is often used in POETRY to create compact effect</a:t>
            </a: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rgbClr val="5F1329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29" name="Google Shape;22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533400" y="29718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6700">
                <a:solidFill>
                  <a:schemeClr val="accent2"/>
                </a:solidFill>
              </a:rPr>
              <a:t>CAPITALIZATION RULES</a:t>
            </a:r>
            <a:br>
              <a:rPr lang="en-US" sz="6700">
                <a:solidFill>
                  <a:schemeClr val="accent2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rgbClr val="5F1329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36" name="Google Shape;23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533400" y="42291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*At the beginning of the first word in the sentence 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*for the letter I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*for the names of people and pets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*for titles of people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*for the names of places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*for nationalities and languages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*for days of the week and months of the year</a:t>
            </a:r>
            <a:br>
              <a:rPr lang="en-US" sz="6700">
                <a:solidFill>
                  <a:schemeClr val="accent2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rgbClr val="5F1329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43" name="Google Shape;24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57200" y="54864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NOTE: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Seasons and points of the compass do not have capital letters</a:t>
            </a:r>
            <a:br>
              <a:rPr lang="en-US" sz="3100">
                <a:solidFill>
                  <a:srgbClr val="00B050"/>
                </a:solidFill>
              </a:rPr>
            </a:b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- for the important words in titles of books, plays, films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- for names of holidays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-for special places, events, groups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- for initials</a:t>
            </a:r>
            <a:br>
              <a:rPr lang="en-US" sz="3100">
                <a:solidFill>
                  <a:srgbClr val="00B050"/>
                </a:solidFill>
              </a:rPr>
            </a:br>
            <a:r>
              <a:rPr lang="en-US" sz="3100">
                <a:solidFill>
                  <a:srgbClr val="00B050"/>
                </a:solidFill>
              </a:rPr>
              <a:t>for documents</a:t>
            </a:r>
            <a:br>
              <a:rPr lang="en-US" sz="3100">
                <a:solidFill>
                  <a:srgbClr val="00B050"/>
                </a:solidFill>
              </a:rPr>
            </a:br>
            <a:br>
              <a:rPr lang="en-US" sz="6700">
                <a:solidFill>
                  <a:schemeClr val="accent2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chemeClr val="accent1"/>
                </a:solidFill>
              </a:rPr>
            </a:br>
            <a:br>
              <a:rPr lang="en-US" sz="2800">
                <a:solidFill>
                  <a:srgbClr val="5F1329"/>
                </a:solidFill>
              </a:rPr>
            </a:br>
            <a:br>
              <a:rPr lang="en-US" sz="2800">
                <a:solidFill>
                  <a:srgbClr val="92D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250" name="Google Shape;25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88760_10152824404469818_2117784839_o.jpg"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02920" y="2209800"/>
            <a:ext cx="8183880" cy="3825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ct val="100000"/>
              <a:buFont typeface="Verdana"/>
              <a:buNone/>
            </a:pPr>
            <a:r>
              <a:rPr lang="en-US" sz="4800"/>
              <a:t>TWO MAIN FUNCTIONS:</a:t>
            </a:r>
            <a:br>
              <a:rPr lang="en-US" sz="4800"/>
            </a:br>
            <a:r>
              <a:rPr lang="en-US" sz="4800"/>
              <a:t>1. Separates units of grammar.</a:t>
            </a:r>
            <a:br>
              <a:rPr lang="en-US" sz="4800"/>
            </a:br>
            <a:r>
              <a:rPr lang="en-US" sz="4800"/>
              <a:t>2. Indicates a particular grammatical feature.</a:t>
            </a:r>
            <a:endParaRPr sz="4800"/>
          </a:p>
        </p:txBody>
      </p:sp>
      <p:pic>
        <p:nvPicPr>
          <p:cNvPr descr="10988760_10152824404469818_2117784839_o.jpg" id="110" name="Google Shape;11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-457200" y="1752600"/>
            <a:ext cx="975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FF0000"/>
                </a:solidFill>
              </a:rPr>
              <a:t>12 </a:t>
            </a:r>
            <a:r>
              <a:rPr lang="en-US" sz="2200">
                <a:solidFill>
                  <a:srgbClr val="FF0000"/>
                </a:solidFill>
              </a:rPr>
              <a:t>PUNCTUATION MARKS</a:t>
            </a:r>
            <a:br>
              <a:rPr lang="en-US" sz="2200">
                <a:solidFill>
                  <a:srgbClr val="FF0000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PERIOD</a:t>
            </a:r>
            <a:br>
              <a:rPr lang="en-US" sz="2200"/>
            </a:br>
            <a:r>
              <a:rPr lang="en-US" sz="2200">
                <a:solidFill>
                  <a:schemeClr val="accent1"/>
                </a:solidFill>
              </a:rPr>
              <a:t>QUESTION MARKS</a:t>
            </a:r>
            <a:br>
              <a:rPr lang="en-US" sz="2200"/>
            </a:br>
            <a:r>
              <a:rPr lang="en-US" sz="2200">
                <a:solidFill>
                  <a:schemeClr val="accent3"/>
                </a:solidFill>
              </a:rPr>
              <a:t>EXCLAMATION MARKS</a:t>
            </a:r>
            <a:br>
              <a:rPr lang="en-US" sz="2200"/>
            </a:br>
            <a:r>
              <a:rPr lang="en-US" sz="2200">
                <a:solidFill>
                  <a:schemeClr val="accent6"/>
                </a:solidFill>
              </a:rPr>
              <a:t>COMMA</a:t>
            </a:r>
            <a:br>
              <a:rPr lang="en-US" sz="2200"/>
            </a:br>
            <a:r>
              <a:rPr lang="en-US" sz="2200">
                <a:solidFill>
                  <a:srgbClr val="00B050"/>
                </a:solidFill>
              </a:rPr>
              <a:t>APOSTROPHE</a:t>
            </a:r>
            <a:br>
              <a:rPr lang="en-US" sz="2200"/>
            </a:br>
            <a:r>
              <a:rPr lang="en-US" sz="2200">
                <a:solidFill>
                  <a:srgbClr val="FFFF00"/>
                </a:solidFill>
              </a:rPr>
              <a:t>SEMI COLON</a:t>
            </a:r>
            <a:br>
              <a:rPr lang="en-US" sz="2200"/>
            </a:br>
            <a:r>
              <a:rPr lang="en-US" sz="2200">
                <a:solidFill>
                  <a:srgbClr val="0070C0"/>
                </a:solidFill>
              </a:rPr>
              <a:t>COLON</a:t>
            </a:r>
            <a:br>
              <a:rPr lang="en-US" sz="2200"/>
            </a:br>
            <a:r>
              <a:rPr lang="en-US" sz="2200">
                <a:solidFill>
                  <a:srgbClr val="7030A0"/>
                </a:solidFill>
              </a:rPr>
              <a:t>QUOTATION MARKS</a:t>
            </a:r>
            <a:br>
              <a:rPr lang="en-US" sz="2200"/>
            </a:br>
            <a:r>
              <a:rPr lang="en-US" sz="2200">
                <a:solidFill>
                  <a:srgbClr val="92D050"/>
                </a:solidFill>
              </a:rPr>
              <a:t>HYPEN</a:t>
            </a:r>
            <a:br>
              <a:rPr lang="en-US" sz="2200"/>
            </a:br>
            <a:r>
              <a:rPr lang="en-US" sz="2200">
                <a:solidFill>
                  <a:srgbClr val="464646"/>
                </a:solidFill>
              </a:rPr>
              <a:t>BRACKETS</a:t>
            </a:r>
            <a:br>
              <a:rPr lang="en-US" sz="2200"/>
            </a:br>
            <a:r>
              <a:rPr lang="en-US" sz="2200">
                <a:solidFill>
                  <a:srgbClr val="664D26"/>
                </a:solidFill>
              </a:rPr>
              <a:t>DASHES</a:t>
            </a:r>
            <a:br>
              <a:rPr lang="en-US" sz="2200"/>
            </a:br>
            <a:r>
              <a:rPr lang="en-US" sz="2200">
                <a:solidFill>
                  <a:srgbClr val="C00000"/>
                </a:solidFill>
              </a:rPr>
              <a:t>ELLIPSIS DOTS</a:t>
            </a:r>
            <a:endParaRPr sz="2200">
              <a:solidFill>
                <a:srgbClr val="C00000"/>
              </a:solidFill>
            </a:endParaRPr>
          </a:p>
        </p:txBody>
      </p:sp>
      <p:pic>
        <p:nvPicPr>
          <p:cNvPr descr="10988760_10152824404469818_2117784839_o.jpg" id="116" name="Google Shape;11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-457200" y="1752600"/>
            <a:ext cx="975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C00000"/>
                </a:solidFill>
              </a:rPr>
              <a:t>PERIOD</a:t>
            </a:r>
            <a:br>
              <a:rPr lang="en-US" sz="32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- MARK THE END OF THE SENTENCE</a:t>
            </a:r>
            <a:br>
              <a:rPr lang="en-US" sz="3200">
                <a:solidFill>
                  <a:srgbClr val="C00000"/>
                </a:solidFill>
              </a:rPr>
            </a:br>
            <a:br>
              <a:rPr lang="en-US" sz="32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Sit down.</a:t>
            </a:r>
            <a:br>
              <a:rPr lang="en-US" sz="3200">
                <a:solidFill>
                  <a:srgbClr val="C00000"/>
                </a:solidFill>
              </a:rPr>
            </a:br>
            <a:br>
              <a:rPr lang="en-US" sz="32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- FULL STOPS, USE IN DIN ABBREVIATIONS</a:t>
            </a:r>
            <a:br>
              <a:rPr lang="en-US" sz="3200">
                <a:solidFill>
                  <a:srgbClr val="C00000"/>
                </a:solidFill>
              </a:rPr>
            </a:br>
            <a:br>
              <a:rPr lang="en-US" sz="32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Jan.</a:t>
            </a:r>
            <a:endParaRPr sz="3200">
              <a:solidFill>
                <a:srgbClr val="C00000"/>
              </a:solidFill>
            </a:endParaRPr>
          </a:p>
        </p:txBody>
      </p:sp>
      <p:pic>
        <p:nvPicPr>
          <p:cNvPr descr="10988760_10152824404469818_2117784839_o.jpg" id="122" name="Google Shape;12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381000" y="17526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FF0000"/>
                </a:solidFill>
              </a:rPr>
              <a:t>QUESTION MARKS</a:t>
            </a:r>
            <a:br>
              <a:rPr lang="en-US" sz="32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- Used at the end of the sentence to show that the sentence is a question.</a:t>
            </a:r>
            <a:br>
              <a:rPr lang="en-US" sz="3200">
                <a:solidFill>
                  <a:srgbClr val="FF0000"/>
                </a:solidFill>
              </a:rPr>
            </a:br>
            <a:br>
              <a:rPr lang="en-US" sz="32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Where are you going?</a:t>
            </a:r>
            <a:br>
              <a:rPr lang="en-US" sz="3200">
                <a:solidFill>
                  <a:srgbClr val="FF0000"/>
                </a:solidFill>
              </a:rPr>
            </a:br>
            <a:endParaRPr sz="32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28" name="Google Shape;12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81000" y="1752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Verdana"/>
              <a:buNone/>
            </a:pPr>
            <a:r>
              <a:rPr lang="en-US" sz="2800">
                <a:solidFill>
                  <a:srgbClr val="FFFF00"/>
                </a:solidFill>
              </a:rPr>
              <a:t>THE EXCLAMATION MARK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- Show that the sentence is a forceful utterance.</a:t>
            </a:r>
            <a:br>
              <a:rPr lang="en-US" sz="2800">
                <a:solidFill>
                  <a:srgbClr val="FFFF00"/>
                </a:solidFill>
              </a:rPr>
            </a:b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*For the name of places: Manila!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USED AFTER: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1. Interjections- Oh!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2. Using how or what- How brilliant he is!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3. Expressing urgency- Run, -now!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34" name="Google Shape;13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381000" y="1752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Verdana"/>
              <a:buNone/>
            </a:pPr>
            <a:r>
              <a:rPr lang="en-US" sz="2800">
                <a:solidFill>
                  <a:srgbClr val="00B050"/>
                </a:solidFill>
              </a:rPr>
              <a:t>THE COMMA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- Equivalent to a short pause in a speech.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- used to separate different sections of the sentence.</a:t>
            </a: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40" name="Google Shape;14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81000" y="2362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Verdana"/>
              <a:buNone/>
            </a:pP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THE COMMA is USED for: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1. separate items- apple, banana, orange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2. direct address- Miss Vanessa, may I be excused?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3. to separate YES, NO and EXCLAMATIONS- 	Yes, I can!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4. for phrases in apposition- Mr. Lopez, my teacher, has a red car.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5. between the names of places- City Hall, Manila</a:t>
            </a: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00B050"/>
                </a:solidFill>
              </a:rPr>
            </a:b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pic>
        <p:nvPicPr>
          <p:cNvPr descr="10988760_10152824404469818_2117784839_o.jpg" id="146" name="Google Shape;14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18356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2015-02-10T06:35:33Z</dcterms:created>
  <dc:creator>kipper</dc:creator>
</cp:coreProperties>
</file>