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91" r:id="rId4"/>
    <p:sldId id="260" r:id="rId5"/>
    <p:sldId id="292" r:id="rId6"/>
    <p:sldId id="261" r:id="rId7"/>
    <p:sldId id="293" r:id="rId8"/>
    <p:sldId id="262" r:id="rId9"/>
    <p:sldId id="294" r:id="rId10"/>
    <p:sldId id="263" r:id="rId11"/>
    <p:sldId id="303" r:id="rId12"/>
    <p:sldId id="304" r:id="rId13"/>
    <p:sldId id="295" r:id="rId14"/>
    <p:sldId id="264" r:id="rId15"/>
    <p:sldId id="296" r:id="rId16"/>
    <p:sldId id="265" r:id="rId17"/>
    <p:sldId id="297" r:id="rId18"/>
    <p:sldId id="266" r:id="rId19"/>
    <p:sldId id="298" r:id="rId20"/>
    <p:sldId id="267" r:id="rId21"/>
    <p:sldId id="299" r:id="rId22"/>
    <p:sldId id="268" r:id="rId23"/>
    <p:sldId id="300" r:id="rId24"/>
    <p:sldId id="269" r:id="rId25"/>
    <p:sldId id="301" r:id="rId26"/>
    <p:sldId id="270" r:id="rId27"/>
    <p:sldId id="302" r:id="rId28"/>
    <p:sldId id="271" r:id="rId29"/>
    <p:sldId id="307" r:id="rId30"/>
    <p:sldId id="272" r:id="rId31"/>
    <p:sldId id="306" r:id="rId32"/>
    <p:sldId id="308" r:id="rId33"/>
    <p:sldId id="274" r:id="rId34"/>
    <p:sldId id="27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2F3B"/>
    <a:srgbClr val="33FF8F"/>
    <a:srgbClr val="FF66CC"/>
    <a:srgbClr val="F0F01C"/>
    <a:srgbClr val="4FBD71"/>
    <a:srgbClr val="DDD933"/>
    <a:srgbClr val="F8A2C1"/>
    <a:srgbClr val="E2BF2A"/>
    <a:srgbClr val="34F21A"/>
    <a:srgbClr val="CC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6A20-4FDE-470C-8A03-2A04B26D1297}" type="datetimeFigureOut">
              <a:rPr lang="en-US" smtClean="0"/>
              <a:pPr/>
              <a:t>9/6/2015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E912-9DCB-47EA-88FE-94F5CF464D04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6A20-4FDE-470C-8A03-2A04B26D1297}" type="datetimeFigureOut">
              <a:rPr lang="en-US" smtClean="0"/>
              <a:pPr/>
              <a:t>9/6/2015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E912-9DCB-47EA-88FE-94F5CF464D04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6A20-4FDE-470C-8A03-2A04B26D1297}" type="datetimeFigureOut">
              <a:rPr lang="en-US" smtClean="0"/>
              <a:pPr/>
              <a:t>9/6/2015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E912-9DCB-47EA-88FE-94F5CF464D04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6A20-4FDE-470C-8A03-2A04B26D1297}" type="datetimeFigureOut">
              <a:rPr lang="en-US" smtClean="0"/>
              <a:pPr/>
              <a:t>9/6/2015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E912-9DCB-47EA-88FE-94F5CF464D04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6A20-4FDE-470C-8A03-2A04B26D1297}" type="datetimeFigureOut">
              <a:rPr lang="en-US" smtClean="0"/>
              <a:pPr/>
              <a:t>9/6/2015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E912-9DCB-47EA-88FE-94F5CF464D04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6A20-4FDE-470C-8A03-2A04B26D1297}" type="datetimeFigureOut">
              <a:rPr lang="en-US" smtClean="0"/>
              <a:pPr/>
              <a:t>9/6/2015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E912-9DCB-47EA-88FE-94F5CF464D04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6A20-4FDE-470C-8A03-2A04B26D1297}" type="datetimeFigureOut">
              <a:rPr lang="en-US" smtClean="0"/>
              <a:pPr/>
              <a:t>9/6/2015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E912-9DCB-47EA-88FE-94F5CF464D04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6A20-4FDE-470C-8A03-2A04B26D1297}" type="datetimeFigureOut">
              <a:rPr lang="en-US" smtClean="0"/>
              <a:pPr/>
              <a:t>9/6/2015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E912-9DCB-47EA-88FE-94F5CF464D04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6A20-4FDE-470C-8A03-2A04B26D1297}" type="datetimeFigureOut">
              <a:rPr lang="en-US" smtClean="0"/>
              <a:pPr/>
              <a:t>9/6/2015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E912-9DCB-47EA-88FE-94F5CF464D04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6A20-4FDE-470C-8A03-2A04B26D1297}" type="datetimeFigureOut">
              <a:rPr lang="en-US" smtClean="0"/>
              <a:pPr/>
              <a:t>9/6/2015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E912-9DCB-47EA-88FE-94F5CF464D04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6A20-4FDE-470C-8A03-2A04B26D1297}" type="datetimeFigureOut">
              <a:rPr lang="en-US" smtClean="0"/>
              <a:pPr/>
              <a:t>9/6/2015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E912-9DCB-47EA-88FE-94F5CF464D04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96A20-4FDE-470C-8A03-2A04B26D1297}" type="datetimeFigureOut">
              <a:rPr lang="en-US" smtClean="0"/>
              <a:pPr/>
              <a:t>9/6/2015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9E912-9DCB-47EA-88FE-94F5CF464D04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10.jpeg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6" name="Content Placeholder 5" descr="3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ln w="76200">
            <a:solidFill>
              <a:schemeClr val="bg1"/>
            </a:solidFill>
          </a:ln>
        </p:spPr>
      </p:pic>
      <p:pic>
        <p:nvPicPr>
          <p:cNvPr id="8" name="Picture 7" descr="5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72200"/>
            <a:ext cx="9144000" cy="8715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0" y="3810000"/>
            <a:ext cx="9144000" cy="255454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8000" dirty="0" smtClean="0">
                <a:solidFill>
                  <a:srgbClr val="002060"/>
                </a:solidFill>
                <a:latin typeface="Cooper Black" pitchFamily="18" charset="0"/>
              </a:rPr>
              <a:t>AND HOW TO CORRECT THEM</a:t>
            </a:r>
            <a:endParaRPr lang="en-PH" sz="8000" dirty="0">
              <a:solidFill>
                <a:srgbClr val="002060"/>
              </a:solidFill>
              <a:latin typeface="Cooper Black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124200" y="6096000"/>
            <a:ext cx="6019800" cy="9906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 smtClean="0">
                <a:latin typeface="Book Antiqua" pitchFamily="18" charset="0"/>
              </a:rPr>
              <a:t>Courtesy of:</a:t>
            </a:r>
          </a:p>
          <a:p>
            <a:pPr algn="ctr"/>
            <a:r>
              <a:rPr lang="en-PH" sz="1600" b="1" dirty="0" smtClean="0">
                <a:latin typeface="Book Antiqua" pitchFamily="18" charset="0"/>
              </a:rPr>
              <a:t>BELAGAN</a:t>
            </a:r>
            <a:r>
              <a:rPr lang="en-PH" sz="1600" b="1" dirty="0" smtClean="0">
                <a:latin typeface="Book Antiqua" pitchFamily="18" charset="0"/>
              </a:rPr>
              <a:t>, CRISTINA A</a:t>
            </a:r>
            <a:r>
              <a:rPr lang="en-PH" sz="1600" b="1" dirty="0" smtClean="0">
                <a:latin typeface="Book Antiqua" pitchFamily="18" charset="0"/>
              </a:rPr>
              <a:t>.</a:t>
            </a:r>
          </a:p>
          <a:p>
            <a:pPr algn="ctr"/>
            <a:r>
              <a:rPr lang="en-PH" sz="1600" b="1" i="1" dirty="0" smtClean="0">
                <a:latin typeface="Book Antiqua" pitchFamily="18" charset="0"/>
              </a:rPr>
              <a:t>BSU </a:t>
            </a:r>
            <a:r>
              <a:rPr lang="en-PH" sz="1600" b="1" i="1" dirty="0" err="1" smtClean="0">
                <a:latin typeface="Book Antiqua" pitchFamily="18" charset="0"/>
              </a:rPr>
              <a:t>MAEd</a:t>
            </a:r>
            <a:r>
              <a:rPr lang="en-PH" sz="1600" b="1" i="1" dirty="0" smtClean="0">
                <a:latin typeface="Book Antiqua" pitchFamily="18" charset="0"/>
              </a:rPr>
              <a:t> Student</a:t>
            </a:r>
            <a:endParaRPr lang="en-PH" sz="1600" b="1" i="1" dirty="0">
              <a:latin typeface="Book Antiqua" pitchFamily="18" charset="0"/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3r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228600"/>
            <a:ext cx="2809875" cy="1676400"/>
          </a:xfrm>
          <a:ln w="76200">
            <a:solidFill>
              <a:srgbClr val="FFFF00"/>
            </a:solidFill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438400"/>
            <a:ext cx="8610600" cy="762000"/>
          </a:xfr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PH" sz="4000" b="1" dirty="0" smtClean="0">
                <a:latin typeface="Book Antiqua" pitchFamily="18" charset="0"/>
              </a:rPr>
              <a:t>4. </a:t>
            </a:r>
            <a:r>
              <a:rPr lang="en-PH" sz="4000" b="1" u="sng" dirty="0" smtClean="0">
                <a:latin typeface="Book Antiqua" pitchFamily="18" charset="0"/>
              </a:rPr>
              <a:t>Did</a:t>
            </a:r>
            <a:r>
              <a:rPr lang="en-PH" sz="4000" b="1" dirty="0" smtClean="0">
                <a:latin typeface="Book Antiqua" pitchFamily="18" charset="0"/>
              </a:rPr>
              <a:t> you </a:t>
            </a:r>
            <a:r>
              <a:rPr lang="en-PH" sz="4000" b="1" u="sng" dirty="0" smtClean="0">
                <a:solidFill>
                  <a:schemeClr val="bg1"/>
                </a:solidFill>
                <a:latin typeface="Book Antiqua" pitchFamily="18" charset="0"/>
              </a:rPr>
              <a:t>told</a:t>
            </a:r>
            <a:r>
              <a:rPr lang="en-PH" sz="4000" b="1" dirty="0" smtClean="0">
                <a:latin typeface="Book Antiqua" pitchFamily="18" charset="0"/>
              </a:rPr>
              <a:t> your parents what had happened?</a:t>
            </a:r>
          </a:p>
          <a:p>
            <a:pPr>
              <a:buNone/>
            </a:pPr>
            <a:r>
              <a:rPr lang="en-PH" b="1" dirty="0" smtClean="0">
                <a:latin typeface="Book Antiqua" pitchFamily="18" charset="0"/>
              </a:rPr>
              <a:t>                                                                                       </a:t>
            </a:r>
            <a:r>
              <a:rPr lang="en-PH" sz="3800" b="1" dirty="0" smtClean="0">
                <a:solidFill>
                  <a:srgbClr val="FF0000"/>
                </a:solidFill>
                <a:latin typeface="Book Antiqua" pitchFamily="18" charset="0"/>
              </a:rPr>
              <a:t>(DID TELL)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667000" y="228600"/>
            <a:ext cx="6324600" cy="1981200"/>
          </a:xfrm>
          <a:prstGeom prst="rightArrow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b="1" dirty="0" smtClean="0">
                <a:solidFill>
                  <a:schemeClr val="tx1"/>
                </a:solidFill>
                <a:latin typeface="Book Antiqua" pitchFamily="18" charset="0"/>
              </a:rPr>
              <a:t>DOUBLE PAST TENSE</a:t>
            </a:r>
            <a:endParaRPr lang="en-PH" sz="32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027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819400"/>
            <a:ext cx="747712" cy="457200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2590800" y="3352800"/>
            <a:ext cx="6324600" cy="3124200"/>
          </a:xfrm>
          <a:prstGeom prst="ellipse">
            <a:avLst/>
          </a:prstGeom>
          <a:solidFill>
            <a:srgbClr val="D2B53A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 smtClean="0">
                <a:solidFill>
                  <a:schemeClr val="tx1"/>
                </a:solidFill>
                <a:latin typeface="Book Antiqua" pitchFamily="18" charset="0"/>
              </a:rPr>
              <a:t>RULE:   ALWAYS USE THE HELPING VERBS</a:t>
            </a:r>
            <a:r>
              <a:rPr lang="en-PH" sz="2400" b="1" u="sng" dirty="0" smtClean="0">
                <a:solidFill>
                  <a:schemeClr val="tx1"/>
                </a:solidFill>
                <a:latin typeface="Book Antiqua" pitchFamily="18" charset="0"/>
              </a:rPr>
              <a:t>: DID/DOES/DO WITH THE BASE FORM OF THE MAIN VERB</a:t>
            </a:r>
            <a:r>
              <a:rPr lang="en-PH" u="sng" dirty="0" smtClean="0">
                <a:solidFill>
                  <a:schemeClr val="tx1"/>
                </a:solidFill>
              </a:rPr>
              <a:t>.</a:t>
            </a:r>
            <a:endParaRPr lang="en-PH" u="sng" dirty="0">
              <a:solidFill>
                <a:schemeClr val="tx1"/>
              </a:solidFill>
            </a:endParaRPr>
          </a:p>
        </p:txBody>
      </p:sp>
      <p:pic>
        <p:nvPicPr>
          <p:cNvPr id="9" name="Picture 8" descr="5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3429000"/>
            <a:ext cx="2619375" cy="3276601"/>
          </a:xfrm>
          <a:prstGeom prst="rect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6" grpId="0" build="allAtOnce" animBg="1"/>
      <p:bldP spid="8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733800" y="228600"/>
            <a:ext cx="5105400" cy="6477000"/>
          </a:xfrm>
          <a:prstGeom prst="roundRect">
            <a:avLst/>
          </a:prstGeom>
          <a:solidFill>
            <a:srgbClr val="F0F01C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600" b="1" dirty="0" smtClean="0">
                <a:solidFill>
                  <a:schemeClr val="tx1"/>
                </a:solidFill>
                <a:latin typeface="Book Antiqua" pitchFamily="18" charset="0"/>
              </a:rPr>
              <a:t>5.EACH STUDENTS WAS GIVEN SOMETHING TO DO.</a:t>
            </a:r>
            <a:endParaRPr lang="en-PH" sz="36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6" name="Content Placeholder 5" descr="5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228600"/>
            <a:ext cx="3505200" cy="6400800"/>
          </a:xfrm>
          <a:solidFill>
            <a:schemeClr val="tx1"/>
          </a:solidFill>
          <a:ln w="76200">
            <a:solidFill>
              <a:schemeClr val="tx1"/>
            </a:solidFill>
          </a:ln>
        </p:spPr>
      </p:pic>
      <p:pic>
        <p:nvPicPr>
          <p:cNvPr id="10" name="Picture 9" descr="images (10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5200" y="5257800"/>
            <a:ext cx="1638300" cy="14478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867400" y="2362200"/>
            <a:ext cx="2667000" cy="54864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6019800" y="18288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 smtClean="0">
                <a:solidFill>
                  <a:srgbClr val="0070C0"/>
                </a:solidFill>
                <a:latin typeface="Book Antiqua" pitchFamily="18" charset="0"/>
              </a:rPr>
              <a:t> STUDENT</a:t>
            </a:r>
            <a:endParaRPr lang="en-PH" sz="3200" b="1" dirty="0">
              <a:solidFill>
                <a:srgbClr val="0070C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11" grpId="0" animBg="1"/>
      <p:bldP spid="12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 (14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15200" y="228600"/>
            <a:ext cx="1600200" cy="1524000"/>
          </a:xfrm>
          <a:ln w="57150">
            <a:solidFill>
              <a:schemeClr val="tx1"/>
            </a:solidFill>
          </a:ln>
        </p:spPr>
      </p:pic>
      <p:sp>
        <p:nvSpPr>
          <p:cNvPr id="5" name="Oval 4"/>
          <p:cNvSpPr/>
          <p:nvPr/>
        </p:nvSpPr>
        <p:spPr>
          <a:xfrm>
            <a:off x="228600" y="152400"/>
            <a:ext cx="7239000" cy="17526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>
            <a:solidFill>
              <a:srgbClr val="F0F0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b="1" dirty="0" smtClean="0">
                <a:solidFill>
                  <a:schemeClr val="tx1"/>
                </a:solidFill>
                <a:latin typeface="Book Antiqua" pitchFamily="18" charset="0"/>
              </a:rPr>
              <a:t>THE USE OF PLURAL NOUNS AFTER EACH/EVERY/ONE</a:t>
            </a:r>
            <a:endParaRPr lang="en-PH" sz="32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" name="Left-Right Arrow 5"/>
          <p:cNvSpPr/>
          <p:nvPr/>
        </p:nvSpPr>
        <p:spPr>
          <a:xfrm>
            <a:off x="0" y="1524000"/>
            <a:ext cx="9144000" cy="2590800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b="1" dirty="0" smtClean="0">
                <a:solidFill>
                  <a:schemeClr val="tx1"/>
                </a:solidFill>
                <a:latin typeface="Book Antiqua" pitchFamily="18" charset="0"/>
              </a:rPr>
              <a:t>5. EACH </a:t>
            </a:r>
            <a:r>
              <a:rPr lang="en-PH" sz="3200" b="1" u="sng" dirty="0" smtClean="0">
                <a:solidFill>
                  <a:srgbClr val="C00000"/>
                </a:solidFill>
                <a:latin typeface="Book Antiqua" pitchFamily="18" charset="0"/>
              </a:rPr>
              <a:t>STUDENTS</a:t>
            </a:r>
            <a:r>
              <a:rPr lang="en-PH" sz="3200" b="1" dirty="0" smtClean="0">
                <a:solidFill>
                  <a:schemeClr val="tx1"/>
                </a:solidFill>
                <a:latin typeface="Book Antiqua" pitchFamily="18" charset="0"/>
              </a:rPr>
              <a:t> WAS GIVEN SOMETHING TO DO.</a:t>
            </a:r>
            <a:endParaRPr lang="en-PH" sz="32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400" y="3276600"/>
            <a:ext cx="2514600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PH" sz="3200" b="1" dirty="0" smtClean="0">
                <a:latin typeface="Book Antiqua" pitchFamily="18" charset="0"/>
              </a:rPr>
              <a:t>(STUDENT)</a:t>
            </a:r>
            <a:endParaRPr lang="en-PH" sz="3200" b="1" dirty="0">
              <a:latin typeface="Book Antiqua" pitchFamily="18" charset="0"/>
            </a:endParaRPr>
          </a:p>
        </p:txBody>
      </p:sp>
      <p:sp>
        <p:nvSpPr>
          <p:cNvPr id="9" name="Snip Diagonal Corner Rectangle 8"/>
          <p:cNvSpPr/>
          <p:nvPr/>
        </p:nvSpPr>
        <p:spPr>
          <a:xfrm>
            <a:off x="2743200" y="4114800"/>
            <a:ext cx="6172200" cy="2514600"/>
          </a:xfrm>
          <a:prstGeom prst="snip2DiagRect">
            <a:avLst/>
          </a:prstGeom>
          <a:solidFill>
            <a:srgbClr val="33FF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b="1" dirty="0" smtClean="0">
                <a:solidFill>
                  <a:schemeClr val="tx1"/>
                </a:solidFill>
                <a:latin typeface="Book Antiqua" pitchFamily="18" charset="0"/>
              </a:rPr>
              <a:t>RULE: </a:t>
            </a:r>
            <a:r>
              <a:rPr lang="en-PH" sz="3200" b="1" u="sng" dirty="0" smtClean="0">
                <a:solidFill>
                  <a:schemeClr val="tx1"/>
                </a:solidFill>
                <a:latin typeface="Book Antiqua" pitchFamily="18" charset="0"/>
              </a:rPr>
              <a:t>EACH, EVERY, &amp; ONE</a:t>
            </a:r>
            <a:r>
              <a:rPr lang="en-PH" sz="3200" b="1" dirty="0" smtClean="0">
                <a:solidFill>
                  <a:schemeClr val="tx1"/>
                </a:solidFill>
                <a:latin typeface="Book Antiqua" pitchFamily="18" charset="0"/>
              </a:rPr>
              <a:t> USED AS ADJECTIVES ARE ALWAYS FOLLOWED BY SINGULAR NOUNS.</a:t>
            </a:r>
            <a:endParaRPr lang="en-PH" sz="32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0" name="Picture 9" descr="images (5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714875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8" grpId="0" build="allAtOnce" animBg="1"/>
      <p:bldP spid="9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z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0"/>
            <a:ext cx="8991600" cy="3663156"/>
          </a:xfrm>
        </p:spPr>
      </p:pic>
      <p:sp>
        <p:nvSpPr>
          <p:cNvPr id="5" name="Right Arrow 4"/>
          <p:cNvSpPr/>
          <p:nvPr/>
        </p:nvSpPr>
        <p:spPr>
          <a:xfrm>
            <a:off x="381000" y="2514600"/>
            <a:ext cx="8610600" cy="43434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PH" sz="3200" b="1" dirty="0" smtClean="0">
                <a:solidFill>
                  <a:schemeClr val="tx1"/>
                </a:solidFill>
                <a:latin typeface="Book Antiqua" pitchFamily="18" charset="0"/>
              </a:rPr>
              <a:t>6. My friend and me prepared lunch for     the visitors.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0" y="4267200"/>
            <a:ext cx="609600" cy="4572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38100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>
                <a:solidFill>
                  <a:srgbClr val="C00000"/>
                </a:solidFill>
                <a:latin typeface="Bernard MT Condensed" pitchFamily="18" charset="0"/>
              </a:rPr>
              <a:t>I</a:t>
            </a:r>
            <a:endParaRPr lang="en-PH" sz="2800" b="1" dirty="0">
              <a:solidFill>
                <a:srgbClr val="C00000"/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animBg="1"/>
      <p:bldP spid="7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mages (2)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28600"/>
            <a:ext cx="2343150" cy="1952625"/>
          </a:xfrm>
          <a:ln w="76200">
            <a:solidFill>
              <a:srgbClr val="C00000"/>
            </a:solidFill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5638800" cy="1143000"/>
          </a:xfr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PH" b="1" dirty="0" smtClean="0">
                <a:solidFill>
                  <a:schemeClr val="bg1"/>
                </a:solidFill>
                <a:latin typeface="Book Antiqua" pitchFamily="18" charset="0"/>
              </a:rPr>
              <a:t>6. My </a:t>
            </a:r>
            <a:r>
              <a:rPr lang="en-PH" b="1" u="sng" dirty="0" smtClean="0">
                <a:solidFill>
                  <a:schemeClr val="bg1"/>
                </a:solidFill>
                <a:latin typeface="Book Antiqua" pitchFamily="18" charset="0"/>
              </a:rPr>
              <a:t>friend and me </a:t>
            </a:r>
            <a:r>
              <a:rPr lang="en-PH" b="1" dirty="0" smtClean="0">
                <a:solidFill>
                  <a:schemeClr val="bg1"/>
                </a:solidFill>
                <a:latin typeface="Book Antiqua" pitchFamily="18" charset="0"/>
              </a:rPr>
              <a:t>prepared lunch for the visitors.         </a:t>
            </a:r>
          </a:p>
          <a:p>
            <a:pPr algn="just">
              <a:buNone/>
            </a:pPr>
            <a:r>
              <a:rPr lang="en-PH" b="1" dirty="0" smtClean="0">
                <a:solidFill>
                  <a:schemeClr val="bg1"/>
                </a:solidFill>
                <a:latin typeface="Book Antiqua" pitchFamily="18" charset="0"/>
              </a:rPr>
              <a:t>                                  </a:t>
            </a:r>
            <a:r>
              <a:rPr lang="en-PH" b="1" dirty="0" smtClean="0">
                <a:solidFill>
                  <a:srgbClr val="FF0000"/>
                </a:solidFill>
                <a:latin typeface="Book Antiqua" pitchFamily="18" charset="0"/>
              </a:rPr>
              <a:t>(FRIEND AND I)</a:t>
            </a:r>
          </a:p>
          <a:p>
            <a:endParaRPr lang="en-PH" dirty="0"/>
          </a:p>
        </p:txBody>
      </p:sp>
      <p:sp>
        <p:nvSpPr>
          <p:cNvPr id="7" name="Down Arrow 6"/>
          <p:cNvSpPr/>
          <p:nvPr/>
        </p:nvSpPr>
        <p:spPr>
          <a:xfrm>
            <a:off x="152400" y="1981200"/>
            <a:ext cx="3200400" cy="4648200"/>
          </a:xfrm>
          <a:prstGeom prst="downArrow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>
                <a:solidFill>
                  <a:schemeClr val="tx1"/>
                </a:solidFill>
                <a:latin typeface="Book Antiqua" pitchFamily="18" charset="0"/>
              </a:rPr>
              <a:t>THE USE OF OBJECTIVE PRONOUNS AS SUBJECTS</a:t>
            </a:r>
            <a:endParaRPr lang="en-PH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000" y="1143000"/>
            <a:ext cx="2286000" cy="36933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5143500" y="571500"/>
            <a:ext cx="609600" cy="5334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5000" y="381000"/>
            <a:ext cx="175260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2000" dirty="0" smtClean="0">
                <a:latin typeface="Book Antiqua" pitchFamily="18" charset="0"/>
              </a:rPr>
              <a:t>SUBJECTS</a:t>
            </a:r>
            <a:endParaRPr lang="en-PH" sz="2000" dirty="0">
              <a:latin typeface="Book Antiqua" pitchFamily="18" charset="0"/>
            </a:endParaRPr>
          </a:p>
        </p:txBody>
      </p:sp>
      <p:pic>
        <p:nvPicPr>
          <p:cNvPr id="12" name="Picture 11" descr="images (6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1400" y="2819400"/>
            <a:ext cx="2209800" cy="1257300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sp>
        <p:nvSpPr>
          <p:cNvPr id="13" name="Oval 12"/>
          <p:cNvSpPr/>
          <p:nvPr/>
        </p:nvSpPr>
        <p:spPr>
          <a:xfrm>
            <a:off x="4876800" y="3276600"/>
            <a:ext cx="3733800" cy="24384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>
                <a:solidFill>
                  <a:schemeClr val="tx1"/>
                </a:solidFill>
                <a:latin typeface="Book Antiqua" pitchFamily="18" charset="0"/>
              </a:rPr>
              <a:t>RULE:  </a:t>
            </a:r>
            <a:r>
              <a:rPr lang="en-PH" b="1" smtClean="0">
                <a:solidFill>
                  <a:schemeClr val="tx1"/>
                </a:solidFill>
                <a:latin typeface="Book Antiqua" pitchFamily="18" charset="0"/>
              </a:rPr>
              <a:t>ONLY NOMINATIVE </a:t>
            </a:r>
            <a:r>
              <a:rPr lang="en-PH" b="1" dirty="0" smtClean="0">
                <a:solidFill>
                  <a:schemeClr val="tx1"/>
                </a:solidFill>
                <a:latin typeface="Book Antiqua" pitchFamily="18" charset="0"/>
              </a:rPr>
              <a:t>PRONOUNS SUCH AS </a:t>
            </a:r>
            <a:r>
              <a:rPr lang="en-PH" b="1" u="sng" dirty="0" smtClean="0">
                <a:solidFill>
                  <a:schemeClr val="tx1"/>
                </a:solidFill>
                <a:latin typeface="Book Antiqua" pitchFamily="18" charset="0"/>
              </a:rPr>
              <a:t>HE/SHE/THEY/WE </a:t>
            </a:r>
            <a:r>
              <a:rPr lang="en-PH" b="1" dirty="0" smtClean="0">
                <a:solidFill>
                  <a:schemeClr val="tx1"/>
                </a:solidFill>
                <a:latin typeface="Book Antiqua" pitchFamily="18" charset="0"/>
              </a:rPr>
              <a:t>ARE USED AS SUBJECTS IN SENTENCES.</a:t>
            </a:r>
            <a:endParaRPr lang="en-PH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4" name="Snip Diagonal Corner Rectangle 13"/>
          <p:cNvSpPr/>
          <p:nvPr/>
        </p:nvSpPr>
        <p:spPr>
          <a:xfrm>
            <a:off x="3429000" y="5486400"/>
            <a:ext cx="5715000" cy="121920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>
                <a:solidFill>
                  <a:schemeClr val="tx1"/>
                </a:solidFill>
                <a:latin typeface="Book Antiqua" pitchFamily="18" charset="0"/>
              </a:rPr>
              <a:t>OBJECTIVE PRONOUNS SUCH AS </a:t>
            </a:r>
            <a:r>
              <a:rPr lang="en-PH" b="1" u="sng" dirty="0" smtClean="0">
                <a:solidFill>
                  <a:schemeClr val="tx1"/>
                </a:solidFill>
                <a:latin typeface="Book Antiqua" pitchFamily="18" charset="0"/>
              </a:rPr>
              <a:t>HIM/HER/THEM/US</a:t>
            </a:r>
            <a:r>
              <a:rPr lang="en-PH" b="1" dirty="0" smtClean="0">
                <a:solidFill>
                  <a:schemeClr val="tx1"/>
                </a:solidFill>
                <a:latin typeface="Book Antiqua" pitchFamily="18" charset="0"/>
              </a:rPr>
              <a:t> ARE ALWAYS USED AS OBJECTS IN SENTENCES</a:t>
            </a:r>
            <a:r>
              <a:rPr lang="en-PH" dirty="0" smtClean="0"/>
              <a:t>.</a:t>
            </a:r>
            <a:endParaRPr lang="en-PH" dirty="0"/>
          </a:p>
        </p:txBody>
      </p:sp>
      <p:pic>
        <p:nvPicPr>
          <p:cNvPr id="15" name="Picture 14" descr="download 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8800" y="1828800"/>
            <a:ext cx="457200" cy="457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7" grpId="0" build="allAtOnce" animBg="1"/>
      <p:bldP spid="8" grpId="0" animBg="1"/>
      <p:bldP spid="11" grpId="0" build="allAtOnce" animBg="1"/>
      <p:bldP spid="13" grpId="0" build="allAtOnce" animBg="1"/>
      <p:bldP spid="14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8305800" cy="6400800"/>
          </a:xfrm>
          <a:solidFill>
            <a:schemeClr val="bg2">
              <a:lumMod val="90000"/>
            </a:schemeClr>
          </a:solidFill>
          <a:ln w="762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endParaRPr lang="en-PH" sz="6000" b="1" dirty="0" smtClean="0">
              <a:latin typeface="Book Antiqua" pitchFamily="18" charset="0"/>
            </a:endParaRPr>
          </a:p>
          <a:p>
            <a:pPr algn="ctr">
              <a:buNone/>
            </a:pPr>
            <a:r>
              <a:rPr lang="en-PH" sz="6000" b="1" dirty="0" smtClean="0">
                <a:latin typeface="Book Antiqua" pitchFamily="18" charset="0"/>
              </a:rPr>
              <a:t>7. The reason for her silence was  because she could not understand you.</a:t>
            </a:r>
          </a:p>
          <a:p>
            <a:pPr algn="ctr">
              <a:buNone/>
            </a:pPr>
            <a:endParaRPr lang="en-PH" sz="6000" dirty="0"/>
          </a:p>
        </p:txBody>
      </p:sp>
      <p:sp>
        <p:nvSpPr>
          <p:cNvPr id="12" name="TextBox 11"/>
          <p:cNvSpPr txBox="1"/>
          <p:nvPr/>
        </p:nvSpPr>
        <p:spPr>
          <a:xfrm>
            <a:off x="5638800" y="2514600"/>
            <a:ext cx="2743200" cy="5486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3" name="TextBox 12"/>
          <p:cNvSpPr txBox="1"/>
          <p:nvPr/>
        </p:nvSpPr>
        <p:spPr>
          <a:xfrm>
            <a:off x="6172200" y="2057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 smtClean="0">
                <a:solidFill>
                  <a:srgbClr val="C00000"/>
                </a:solidFill>
                <a:latin typeface="Book Antiqua" pitchFamily="18" charset="0"/>
              </a:rPr>
              <a:t>THAT</a:t>
            </a:r>
            <a:endParaRPr lang="en-PH" sz="3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12" grpId="0" animBg="1"/>
      <p:bldP spid="1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mages (1)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4953000"/>
            <a:ext cx="1905000" cy="1600200"/>
          </a:xfrm>
          <a:ln w="76200">
            <a:solidFill>
              <a:schemeClr val="tx1"/>
            </a:solidFill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0" y="2209800"/>
            <a:ext cx="4953000" cy="2743200"/>
          </a:xfrm>
          <a:solidFill>
            <a:srgbClr val="00B050"/>
          </a:solidFill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PH" b="1" dirty="0" smtClean="0">
                <a:latin typeface="Book Antiqua" pitchFamily="18" charset="0"/>
              </a:rPr>
              <a:t>7. The </a:t>
            </a:r>
            <a:r>
              <a:rPr lang="en-PH" b="1" u="sng" dirty="0" smtClean="0">
                <a:latin typeface="Book Antiqua" pitchFamily="18" charset="0"/>
              </a:rPr>
              <a:t>reason</a:t>
            </a:r>
            <a:r>
              <a:rPr lang="en-PH" b="1" dirty="0" smtClean="0">
                <a:latin typeface="Book Antiqua" pitchFamily="18" charset="0"/>
              </a:rPr>
              <a:t> for her silence was  </a:t>
            </a:r>
            <a:r>
              <a:rPr lang="en-PH" b="1" dirty="0" smtClean="0">
                <a:solidFill>
                  <a:schemeClr val="bg1"/>
                </a:solidFill>
                <a:latin typeface="Book Antiqua" pitchFamily="18" charset="0"/>
              </a:rPr>
              <a:t>because</a:t>
            </a:r>
            <a:r>
              <a:rPr lang="en-PH" b="1" dirty="0" smtClean="0">
                <a:latin typeface="Book Antiqua" pitchFamily="18" charset="0"/>
              </a:rPr>
              <a:t> she could not understand you. </a:t>
            </a:r>
          </a:p>
          <a:p>
            <a:pPr algn="r">
              <a:buNone/>
            </a:pPr>
            <a:r>
              <a:rPr lang="en-PH" b="1" dirty="0" smtClean="0">
                <a:latin typeface="Book Antiqua" pitchFamily="18" charset="0"/>
              </a:rPr>
              <a:t>                                                                                                         </a:t>
            </a:r>
            <a:r>
              <a:rPr lang="en-PH" b="1" dirty="0" smtClean="0">
                <a:solidFill>
                  <a:srgbClr val="C00000"/>
                </a:solidFill>
                <a:latin typeface="Book Antiqua" pitchFamily="18" charset="0"/>
              </a:rPr>
              <a:t>(THAT)</a:t>
            </a:r>
          </a:p>
          <a:p>
            <a:endParaRPr lang="en-PH" dirty="0"/>
          </a:p>
        </p:txBody>
      </p:sp>
      <p:sp>
        <p:nvSpPr>
          <p:cNvPr id="6" name="Left Arrow 5"/>
          <p:cNvSpPr/>
          <p:nvPr/>
        </p:nvSpPr>
        <p:spPr>
          <a:xfrm>
            <a:off x="2057400" y="4876800"/>
            <a:ext cx="6324600" cy="1981200"/>
          </a:xfrm>
          <a:prstGeom prst="leftArrow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b="1" dirty="0" smtClean="0">
                <a:solidFill>
                  <a:schemeClr val="tx1"/>
                </a:solidFill>
                <a:latin typeface="Book Antiqua" pitchFamily="18" charset="0"/>
              </a:rPr>
              <a:t>THE USE OF REDUNDANT EXPRESSIONS</a:t>
            </a:r>
            <a:endParaRPr lang="en-PH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" name="Picture 6" descr="download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3200" y="4038600"/>
            <a:ext cx="762000" cy="533400"/>
          </a:xfrm>
          <a:prstGeom prst="rect">
            <a:avLst/>
          </a:prstGeom>
        </p:spPr>
      </p:pic>
      <p:pic>
        <p:nvPicPr>
          <p:cNvPr id="8" name="Picture 7" descr="images (13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1828800"/>
            <a:ext cx="2076450" cy="2200275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228600" y="228600"/>
            <a:ext cx="7010400" cy="1676400"/>
          </a:xfrm>
          <a:prstGeom prst="wedgeEllipseCallou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>
                <a:solidFill>
                  <a:schemeClr val="tx1"/>
                </a:solidFill>
                <a:latin typeface="Book Antiqua" pitchFamily="18" charset="0"/>
              </a:rPr>
              <a:t>RULE:    NEVER USE REDUNDANT EXPRESSIONS.</a:t>
            </a:r>
          </a:p>
          <a:p>
            <a:pPr algn="ctr"/>
            <a:r>
              <a:rPr lang="en-PH" b="1" dirty="0" smtClean="0">
                <a:solidFill>
                  <a:schemeClr val="tx1"/>
                </a:solidFill>
                <a:latin typeface="Book Antiqua" pitchFamily="18" charset="0"/>
              </a:rPr>
              <a:t>EXAMPLES: LIKE FOR EXAMPLE;</a:t>
            </a:r>
          </a:p>
          <a:p>
            <a:pPr algn="ctr"/>
            <a:r>
              <a:rPr lang="en-PH" b="1" dirty="0" smtClean="0">
                <a:solidFill>
                  <a:schemeClr val="tx1"/>
                </a:solidFill>
                <a:latin typeface="Book Antiqua" pitchFamily="18" charset="0"/>
              </a:rPr>
              <a:t>FOR ME, I THINK;BUT HOWEVER</a:t>
            </a:r>
            <a:endParaRPr lang="en-PH" b="1" dirty="0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6" grpId="0" build="allAtOnce" animBg="1"/>
      <p:bldP spid="9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57200" y="762000"/>
            <a:ext cx="8534400" cy="2860358"/>
          </a:xfrm>
          <a:prstGeom prst="roundRect">
            <a:avLst/>
          </a:prstGeom>
          <a:solidFill>
            <a:srgbClr val="FFC000"/>
          </a:solidFill>
          <a:ln w="762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sz="5400" b="1" dirty="0" smtClean="0">
                <a:latin typeface="Book Antiqua" pitchFamily="18" charset="0"/>
              </a:rPr>
              <a:t>8. I and my brother used to quarrel when we were young 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990600"/>
            <a:ext cx="5334000" cy="64008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pic>
        <p:nvPicPr>
          <p:cNvPr id="4" name="Content Placeholder 3" descr="4Z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38512" y="2939256"/>
            <a:ext cx="5805488" cy="3918744"/>
          </a:xfrm>
        </p:spPr>
      </p:pic>
      <p:sp>
        <p:nvSpPr>
          <p:cNvPr id="9" name="TextBox 8"/>
          <p:cNvSpPr txBox="1"/>
          <p:nvPr/>
        </p:nvSpPr>
        <p:spPr>
          <a:xfrm>
            <a:off x="1828800" y="1524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 smtClean="0">
                <a:solidFill>
                  <a:srgbClr val="C00000"/>
                </a:solidFill>
                <a:latin typeface="Book Antiqua" pitchFamily="18" charset="0"/>
              </a:rPr>
              <a:t>MY BROTHER AND I</a:t>
            </a:r>
            <a:endParaRPr lang="en-PH" sz="32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animBg="1"/>
      <p:bldP spid="9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images (14)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0" y="304800"/>
            <a:ext cx="2815167" cy="2209800"/>
          </a:xfrm>
          <a:ln w="57150">
            <a:solidFill>
              <a:srgbClr val="FF0000"/>
            </a:solidFill>
          </a:ln>
        </p:spPr>
      </p:pic>
      <p:sp>
        <p:nvSpPr>
          <p:cNvPr id="9" name="Notched Right Arrow 8"/>
          <p:cNvSpPr/>
          <p:nvPr/>
        </p:nvSpPr>
        <p:spPr>
          <a:xfrm flipH="1">
            <a:off x="152400" y="228600"/>
            <a:ext cx="5791200" cy="2438400"/>
          </a:xfrm>
          <a:prstGeom prst="notchedRightArrow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b="1" dirty="0" smtClean="0">
                <a:solidFill>
                  <a:schemeClr val="tx1"/>
                </a:solidFill>
                <a:latin typeface="Book Antiqua" pitchFamily="18" charset="0"/>
              </a:rPr>
              <a:t>THE INCORRECT PLACEMENT OF THE PRONOUN I IN A COMPOUND SUBJECT</a:t>
            </a:r>
          </a:p>
        </p:txBody>
      </p:sp>
      <p:sp>
        <p:nvSpPr>
          <p:cNvPr id="11" name="Double Wave 10"/>
          <p:cNvSpPr/>
          <p:nvPr/>
        </p:nvSpPr>
        <p:spPr>
          <a:xfrm>
            <a:off x="228600" y="2895600"/>
            <a:ext cx="8686800" cy="1752600"/>
          </a:xfrm>
          <a:prstGeom prst="doubleWave">
            <a:avLst/>
          </a:prstGeom>
          <a:solidFill>
            <a:srgbClr val="F8A2C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PH" sz="24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buNone/>
            </a:pPr>
            <a:r>
              <a:rPr lang="en-PH" sz="2400" b="1" dirty="0" smtClean="0">
                <a:solidFill>
                  <a:schemeClr val="tx1"/>
                </a:solidFill>
                <a:latin typeface="Book Antiqua" pitchFamily="18" charset="0"/>
              </a:rPr>
              <a:t>  </a:t>
            </a:r>
          </a:p>
          <a:p>
            <a:pPr>
              <a:buNone/>
            </a:pPr>
            <a:r>
              <a:rPr lang="en-PH" sz="2400" b="1" dirty="0" smtClean="0">
                <a:solidFill>
                  <a:schemeClr val="tx1"/>
                </a:solidFill>
                <a:latin typeface="Book Antiqua" pitchFamily="18" charset="0"/>
              </a:rPr>
              <a:t> 8. </a:t>
            </a:r>
            <a:r>
              <a:rPr lang="en-PH" sz="2400" b="1" u="sng" dirty="0" smtClean="0">
                <a:solidFill>
                  <a:schemeClr val="tx1"/>
                </a:solidFill>
                <a:latin typeface="Book Antiqua" pitchFamily="18" charset="0"/>
              </a:rPr>
              <a:t>I and my brother </a:t>
            </a:r>
            <a:r>
              <a:rPr lang="en-PH" sz="2400" b="1" dirty="0" smtClean="0">
                <a:solidFill>
                  <a:schemeClr val="tx1"/>
                </a:solidFill>
                <a:latin typeface="Book Antiqua" pitchFamily="18" charset="0"/>
              </a:rPr>
              <a:t>used to quarrel when we were young. </a:t>
            </a:r>
          </a:p>
          <a:p>
            <a:pPr>
              <a:buNone/>
            </a:pPr>
            <a:r>
              <a:rPr lang="en-PH" sz="2400" b="1" dirty="0" smtClean="0">
                <a:solidFill>
                  <a:srgbClr val="C00000"/>
                </a:solidFill>
                <a:latin typeface="Book Antiqua" pitchFamily="18" charset="0"/>
              </a:rPr>
              <a:t>                                                              </a:t>
            </a:r>
          </a:p>
          <a:p>
            <a:pPr>
              <a:buNone/>
            </a:pPr>
            <a:r>
              <a:rPr lang="en-PH" sz="2400" b="1" dirty="0" smtClean="0">
                <a:solidFill>
                  <a:srgbClr val="C00000"/>
                </a:solidFill>
                <a:latin typeface="Book Antiqua" pitchFamily="18" charset="0"/>
              </a:rPr>
              <a:t>                                                                   (MY BROTHER AND I)</a:t>
            </a:r>
          </a:p>
          <a:p>
            <a:pPr>
              <a:buNone/>
            </a:pPr>
            <a:endParaRPr lang="en-PH" sz="2400" dirty="0" smtClean="0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/>
          <p:nvPr/>
        </p:nvSpPr>
        <p:spPr>
          <a:xfrm>
            <a:off x="1752600" y="2362200"/>
            <a:ext cx="609600" cy="1143000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" y="3429000"/>
            <a:ext cx="2514600" cy="3693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2438400" y="2362200"/>
            <a:ext cx="32766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latin typeface="Book Antiqua" pitchFamily="18" charset="0"/>
              </a:rPr>
              <a:t>COMPOUND SUBJECT</a:t>
            </a:r>
            <a:endParaRPr lang="en-PH" sz="2000" b="1" dirty="0">
              <a:latin typeface="Book Antiqua" pitchFamily="18" charset="0"/>
            </a:endParaRPr>
          </a:p>
        </p:txBody>
      </p:sp>
      <p:pic>
        <p:nvPicPr>
          <p:cNvPr id="16" name="Picture 15" descr="images (13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6629400" y="4657725"/>
            <a:ext cx="2286000" cy="2200275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228600" y="4572000"/>
            <a:ext cx="6553200" cy="2133600"/>
          </a:xfrm>
          <a:prstGeom prst="ellipse">
            <a:avLst/>
          </a:prstGeom>
          <a:blipFill>
            <a:blip r:embed="rId4" cstate="print"/>
            <a:tile tx="0" ty="0" sx="100000" sy="100000" flip="none" algn="tl"/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b="1" dirty="0" smtClean="0">
                <a:solidFill>
                  <a:schemeClr val="tx1"/>
                </a:solidFill>
                <a:latin typeface="Book Antiqua" pitchFamily="18" charset="0"/>
              </a:rPr>
              <a:t>RULE:     THE PRONOUN </a:t>
            </a:r>
            <a:r>
              <a:rPr lang="en-PH" sz="3200" b="1" dirty="0" smtClean="0">
                <a:solidFill>
                  <a:schemeClr val="tx1"/>
                </a:solidFill>
                <a:latin typeface="Book Antiqua" pitchFamily="18" charset="0"/>
              </a:rPr>
              <a:t>I</a:t>
            </a:r>
            <a:r>
              <a:rPr lang="en-PH" sz="2000" b="1" dirty="0" smtClean="0">
                <a:solidFill>
                  <a:schemeClr val="tx1"/>
                </a:solidFill>
                <a:latin typeface="Book Antiqua" pitchFamily="18" charset="0"/>
              </a:rPr>
              <a:t> USED AS A PART OF A COMPOUND SUBJECT SHOULD NEVER COME FIRST.</a:t>
            </a:r>
            <a:endParaRPr lang="en-PH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11" grpId="0" build="allAtOnce" animBg="1"/>
      <p:bldP spid="13" grpId="0" animBg="1"/>
      <p:bldP spid="14" grpId="0" animBg="1"/>
      <p:bldP spid="15" grpId="0" build="allAtOnce" animBg="1"/>
      <p:bldP spid="17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 (3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3276600"/>
            <a:ext cx="8839200" cy="3581400"/>
          </a:xfrm>
        </p:spPr>
      </p:pic>
      <p:sp>
        <p:nvSpPr>
          <p:cNvPr id="5" name="Oval 4"/>
          <p:cNvSpPr/>
          <p:nvPr/>
        </p:nvSpPr>
        <p:spPr>
          <a:xfrm>
            <a:off x="0" y="152400"/>
            <a:ext cx="9144000" cy="36576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None/>
            </a:pPr>
            <a:r>
              <a:rPr lang="en-PH" sz="3600" b="1" dirty="0" smtClean="0">
                <a:solidFill>
                  <a:schemeClr val="tx1"/>
                </a:solidFill>
                <a:latin typeface="Book Antiqua" pitchFamily="18" charset="0"/>
              </a:rPr>
              <a:t>9. Everyone needs to show their  signed permit before the start of the show 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1828800"/>
            <a:ext cx="1295400" cy="36933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4478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rgbClr val="C00000"/>
                </a:solidFill>
                <a:latin typeface="Book Antiqua" pitchFamily="18" charset="0"/>
              </a:rPr>
              <a:t>  HIS/HER</a:t>
            </a:r>
            <a:endParaRPr lang="en-PH" sz="20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animBg="1"/>
      <p:bldP spid="7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q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20000" contrast="30000"/>
          </a:blip>
          <a:stretch>
            <a:fillRect/>
          </a:stretch>
        </p:blipFill>
        <p:spPr>
          <a:xfrm>
            <a:off x="304800" y="1295400"/>
            <a:ext cx="8610600" cy="5105400"/>
          </a:xfrm>
          <a:ln w="76200">
            <a:solidFill>
              <a:srgbClr val="FF0000"/>
            </a:solidFill>
          </a:ln>
        </p:spPr>
      </p:pic>
      <p:sp>
        <p:nvSpPr>
          <p:cNvPr id="6" name="TextBox 5"/>
          <p:cNvSpPr txBox="1"/>
          <p:nvPr/>
        </p:nvSpPr>
        <p:spPr>
          <a:xfrm flipH="1">
            <a:off x="304797" y="152400"/>
            <a:ext cx="8610599" cy="95410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PH" sz="2800" b="1" dirty="0" smtClean="0">
                <a:latin typeface="Book Antiqua" pitchFamily="18" charset="0"/>
              </a:rPr>
              <a:t>IGNORANCE OF GRAMMAR RULES MAKES ONE AN INSTANT COMEDIAN/COMEDIENNE.</a:t>
            </a:r>
            <a:endParaRPr lang="en-PH" sz="2800" b="1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mages (4)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477000" y="3276600"/>
            <a:ext cx="2438400" cy="1666875"/>
          </a:xfrm>
          <a:ln w="57150">
            <a:solidFill>
              <a:schemeClr val="tx1"/>
            </a:solidFill>
          </a:ln>
        </p:spPr>
      </p:pic>
      <p:sp>
        <p:nvSpPr>
          <p:cNvPr id="5" name="Oval 4"/>
          <p:cNvSpPr/>
          <p:nvPr/>
        </p:nvSpPr>
        <p:spPr>
          <a:xfrm>
            <a:off x="0" y="3200400"/>
            <a:ext cx="5943600" cy="2286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PH" sz="24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buNone/>
            </a:pPr>
            <a:r>
              <a:rPr lang="en-PH" sz="2400" b="1" dirty="0" smtClean="0">
                <a:solidFill>
                  <a:schemeClr val="tx1"/>
                </a:solidFill>
                <a:latin typeface="Book Antiqua" pitchFamily="18" charset="0"/>
              </a:rPr>
              <a:t> 9. </a:t>
            </a:r>
            <a:r>
              <a:rPr lang="en-PH" sz="2400" b="1" u="sng" dirty="0" smtClean="0">
                <a:solidFill>
                  <a:srgbClr val="FF0000"/>
                </a:solidFill>
                <a:latin typeface="Book Antiqua" pitchFamily="18" charset="0"/>
              </a:rPr>
              <a:t>Everyone</a:t>
            </a:r>
            <a:r>
              <a:rPr lang="en-PH" sz="2400" b="1" dirty="0" smtClean="0">
                <a:solidFill>
                  <a:schemeClr val="tx1"/>
                </a:solidFill>
                <a:latin typeface="Book Antiqua" pitchFamily="18" charset="0"/>
              </a:rPr>
              <a:t> needs to show </a:t>
            </a:r>
            <a:r>
              <a:rPr lang="en-PH" sz="2400" b="1" dirty="0" smtClean="0">
                <a:solidFill>
                  <a:srgbClr val="7030A0"/>
                </a:solidFill>
                <a:latin typeface="Book Antiqua" pitchFamily="18" charset="0"/>
              </a:rPr>
              <a:t>their</a:t>
            </a:r>
            <a:r>
              <a:rPr lang="en-PH" sz="2400" b="1" dirty="0" smtClean="0">
                <a:solidFill>
                  <a:schemeClr val="tx1"/>
                </a:solidFill>
                <a:latin typeface="Book Antiqua" pitchFamily="18" charset="0"/>
              </a:rPr>
              <a:t>  signed permit before the start of the show.</a:t>
            </a:r>
          </a:p>
          <a:p>
            <a:pPr>
              <a:buNone/>
            </a:pPr>
            <a:r>
              <a:rPr lang="en-PH" sz="2400" b="1" dirty="0" smtClean="0">
                <a:solidFill>
                  <a:schemeClr val="tx1"/>
                </a:solidFill>
                <a:latin typeface="Book Antiqua" pitchFamily="18" charset="0"/>
              </a:rPr>
              <a:t>                            </a:t>
            </a:r>
          </a:p>
          <a:p>
            <a:pPr>
              <a:buNone/>
            </a:pPr>
            <a:r>
              <a:rPr lang="en-PH" sz="2400" b="1" dirty="0" smtClean="0">
                <a:solidFill>
                  <a:schemeClr val="tx1"/>
                </a:solidFill>
                <a:latin typeface="Book Antiqua" pitchFamily="18" charset="0"/>
              </a:rPr>
              <a:t>                   (HIS/HER)</a:t>
            </a:r>
          </a:p>
          <a:p>
            <a:pPr>
              <a:buNone/>
            </a:pPr>
            <a:endParaRPr lang="en-PH" sz="24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581400" y="4572000"/>
            <a:ext cx="5562600" cy="2286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b="1" dirty="0" smtClean="0">
                <a:solidFill>
                  <a:schemeClr val="tx1"/>
                </a:solidFill>
                <a:latin typeface="Book Antiqua" pitchFamily="18" charset="0"/>
              </a:rPr>
              <a:t>THE USE OF PLURAL PERSONAL PRONOUNS TO REFER TO SINGULAR INDEFINITE PRONOUNS</a:t>
            </a:r>
            <a:endParaRPr lang="en-PH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9" name="Bent Arrow 8"/>
          <p:cNvSpPr/>
          <p:nvPr/>
        </p:nvSpPr>
        <p:spPr>
          <a:xfrm>
            <a:off x="1600200" y="2590800"/>
            <a:ext cx="304800" cy="914400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200" y="2514600"/>
            <a:ext cx="32766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PH" b="1" dirty="0" smtClean="0">
                <a:latin typeface="Book Antiqua" pitchFamily="18" charset="0"/>
              </a:rPr>
              <a:t>SINGULAR INDEFINITE </a:t>
            </a:r>
          </a:p>
          <a:p>
            <a:r>
              <a:rPr lang="en-PH" b="1" dirty="0" smtClean="0">
                <a:latin typeface="Book Antiqua" pitchFamily="18" charset="0"/>
              </a:rPr>
              <a:t>PRONOUN</a:t>
            </a:r>
            <a:endParaRPr lang="en-PH" b="1" dirty="0">
              <a:latin typeface="Book Antiqua" pitchFamily="18" charset="0"/>
            </a:endParaRPr>
          </a:p>
        </p:txBody>
      </p:sp>
      <p:sp>
        <p:nvSpPr>
          <p:cNvPr id="12" name="Curved Right Arrow 11"/>
          <p:cNvSpPr/>
          <p:nvPr/>
        </p:nvSpPr>
        <p:spPr>
          <a:xfrm>
            <a:off x="228600" y="4038600"/>
            <a:ext cx="655320" cy="1828800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5791200"/>
            <a:ext cx="25146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PH" b="1" dirty="0" smtClean="0">
                <a:latin typeface="Book Antiqua" pitchFamily="18" charset="0"/>
              </a:rPr>
              <a:t>PLURAL PERSONAL PRONOUN</a:t>
            </a:r>
            <a:endParaRPr lang="en-PH" b="1" dirty="0">
              <a:latin typeface="Book Antiqua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3400" y="381000"/>
            <a:ext cx="8001000" cy="1905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>
                <a:latin typeface="Book Antiqua" pitchFamily="18" charset="0"/>
              </a:rPr>
              <a:t>RULE:    SINGULAR INDEFINITE PRONOUNS (EVERYBODY, ANYONE, SOMEONE, ANYBODY, EACH) SHOULD BE USED WITH SINGULAR PERSONAL PRONOUNS (HE, SHE, IT).</a:t>
            </a:r>
            <a:endParaRPr lang="en-PH" b="1" dirty="0">
              <a:latin typeface="Book Antiqua" pitchFamily="18" charset="0"/>
            </a:endParaRPr>
          </a:p>
        </p:txBody>
      </p:sp>
      <p:pic>
        <p:nvPicPr>
          <p:cNvPr id="15" name="Picture 14" descr="download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4800600"/>
            <a:ext cx="838200" cy="451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8" grpId="0" build="allAtOnce" animBg="1"/>
      <p:bldP spid="9" grpId="0" animBg="1"/>
      <p:bldP spid="10" grpId="0" build="allAtOnce" animBg="1"/>
      <p:bldP spid="12" grpId="0" animBg="1"/>
      <p:bldP spid="13" grpId="0" build="allAtOnce" animBg="1"/>
      <p:bldP spid="14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Content Placeholder 4" descr="images (10)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86400" y="381000"/>
            <a:ext cx="3295650" cy="6019800"/>
          </a:xfrm>
        </p:spPr>
      </p:pic>
      <p:sp>
        <p:nvSpPr>
          <p:cNvPr id="6" name="Rectangle 5"/>
          <p:cNvSpPr/>
          <p:nvPr/>
        </p:nvSpPr>
        <p:spPr>
          <a:xfrm>
            <a:off x="304800" y="609600"/>
            <a:ext cx="4876800" cy="5257800"/>
          </a:xfrm>
          <a:prstGeom prst="rect">
            <a:avLst/>
          </a:prstGeom>
          <a:solidFill>
            <a:srgbClr val="DDD93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PH" sz="4400" b="1" dirty="0" smtClean="0">
                <a:solidFill>
                  <a:schemeClr val="tx1"/>
                </a:solidFill>
                <a:latin typeface="Book Antiqua" pitchFamily="18" charset="0"/>
              </a:rPr>
              <a:t>10. We go to London when I was fourteen years old.</a:t>
            </a:r>
            <a:endParaRPr lang="en-PH" sz="44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2057400"/>
            <a:ext cx="762000" cy="54864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15240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>
                <a:solidFill>
                  <a:srgbClr val="C00000"/>
                </a:solidFill>
                <a:latin typeface="Book Antiqua" pitchFamily="18" charset="0"/>
              </a:rPr>
              <a:t>WENT</a:t>
            </a:r>
            <a:endParaRPr lang="en-PH" sz="28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animBg="1"/>
      <p:bldP spid="8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mages (14)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52400"/>
            <a:ext cx="1905000" cy="1905000"/>
          </a:xfrm>
        </p:spPr>
      </p:pic>
      <p:sp>
        <p:nvSpPr>
          <p:cNvPr id="5" name="Oval 4"/>
          <p:cNvSpPr/>
          <p:nvPr/>
        </p:nvSpPr>
        <p:spPr>
          <a:xfrm>
            <a:off x="152400" y="1524000"/>
            <a:ext cx="8839200" cy="1828800"/>
          </a:xfrm>
          <a:prstGeom prst="ellipse">
            <a:avLst/>
          </a:prstGeom>
          <a:blipFill>
            <a:blip r:embed="rId3" cstate="print"/>
            <a:tile tx="0" ty="0" sx="100000" sy="100000" flip="none" algn="tl"/>
          </a:blip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None/>
            </a:pPr>
            <a:r>
              <a:rPr lang="en-PH" sz="2800" b="1" dirty="0" smtClean="0">
                <a:solidFill>
                  <a:schemeClr val="tx1"/>
                </a:solidFill>
                <a:latin typeface="Book Antiqua" pitchFamily="18" charset="0"/>
              </a:rPr>
              <a:t>10. We </a:t>
            </a:r>
            <a:r>
              <a:rPr lang="en-PH" sz="2800" b="1" u="sng" dirty="0" smtClean="0">
                <a:solidFill>
                  <a:schemeClr val="tx1"/>
                </a:solidFill>
                <a:latin typeface="Book Antiqua" pitchFamily="18" charset="0"/>
              </a:rPr>
              <a:t>go</a:t>
            </a:r>
            <a:r>
              <a:rPr lang="en-PH" sz="2800" b="1" dirty="0" smtClean="0">
                <a:solidFill>
                  <a:schemeClr val="tx1"/>
                </a:solidFill>
                <a:latin typeface="Book Antiqua" pitchFamily="18" charset="0"/>
              </a:rPr>
              <a:t> to London when I was 14 years old.                           </a:t>
            </a:r>
          </a:p>
          <a:p>
            <a:pPr algn="just">
              <a:buNone/>
            </a:pPr>
            <a:r>
              <a:rPr lang="en-PH" sz="2800" b="1" dirty="0" smtClean="0">
                <a:solidFill>
                  <a:schemeClr val="tx1"/>
                </a:solidFill>
                <a:latin typeface="Book Antiqua" pitchFamily="18" charset="0"/>
              </a:rPr>
              <a:t>                                             (WENT)   </a:t>
            </a:r>
            <a:endParaRPr lang="en-PH" sz="28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4800"/>
            <a:ext cx="6477000" cy="14478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 smtClean="0">
                <a:solidFill>
                  <a:schemeClr val="tx1"/>
                </a:solidFill>
                <a:latin typeface="Book Antiqua" pitchFamily="18" charset="0"/>
              </a:rPr>
              <a:t>THE INCORRECT USE OF VERB TENSES</a:t>
            </a:r>
            <a:endParaRPr lang="en-PH" sz="24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8" name="Picture 7" descr="images (16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43400" y="2514600"/>
            <a:ext cx="1066801" cy="685800"/>
          </a:xfrm>
          <a:prstGeom prst="rect">
            <a:avLst/>
          </a:prstGeom>
        </p:spPr>
      </p:pic>
      <p:pic>
        <p:nvPicPr>
          <p:cNvPr id="9" name="Picture 8" descr="images (10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600" y="3124200"/>
            <a:ext cx="1638300" cy="1447800"/>
          </a:xfrm>
          <a:prstGeom prst="rect">
            <a:avLst/>
          </a:prstGeom>
        </p:spPr>
      </p:pic>
      <p:sp>
        <p:nvSpPr>
          <p:cNvPr id="10" name="Down Arrow Callout 9"/>
          <p:cNvSpPr/>
          <p:nvPr/>
        </p:nvSpPr>
        <p:spPr>
          <a:xfrm>
            <a:off x="1828800" y="3352800"/>
            <a:ext cx="7010400" cy="2133600"/>
          </a:xfrm>
          <a:prstGeom prst="downArrowCallou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>
                <a:solidFill>
                  <a:schemeClr val="tx1"/>
                </a:solidFill>
                <a:latin typeface="Book Antiqua" pitchFamily="18" charset="0"/>
              </a:rPr>
              <a:t>RULE:   USE PAST TENSES TO TALK ABOUT EVENTS IN THE PAST, FUTURE TENSES IN THE FUTURE, AND PRESENT TENSES IN THE PRESENT.</a:t>
            </a:r>
            <a:endParaRPr lang="en-PH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5800" y="5562600"/>
            <a:ext cx="8229600" cy="1143000"/>
          </a:xfrm>
          <a:prstGeom prst="roundRect">
            <a:avLst/>
          </a:prstGeom>
          <a:blipFill>
            <a:blip r:embed="rId6" cstate="print"/>
            <a:tile tx="0" ty="0" sx="100000" sy="100000" flip="none" algn="tl"/>
          </a:blip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b="1" dirty="0" smtClean="0">
                <a:solidFill>
                  <a:schemeClr val="tx1"/>
                </a:solidFill>
                <a:latin typeface="Book Antiqua" pitchFamily="18" charset="0"/>
              </a:rPr>
              <a:t>EXAMPLE: I </a:t>
            </a:r>
            <a:r>
              <a:rPr lang="en-PH" sz="2000" b="1" u="sng" dirty="0" smtClean="0">
                <a:solidFill>
                  <a:schemeClr val="tx1"/>
                </a:solidFill>
                <a:latin typeface="Book Antiqua" pitchFamily="18" charset="0"/>
              </a:rPr>
              <a:t>PLAYED</a:t>
            </a:r>
            <a:r>
              <a:rPr lang="en-PH" sz="2000" b="1" dirty="0" smtClean="0">
                <a:solidFill>
                  <a:schemeClr val="tx1"/>
                </a:solidFill>
                <a:latin typeface="Book Antiqua" pitchFamily="18" charset="0"/>
              </a:rPr>
              <a:t> SOCCER </a:t>
            </a:r>
            <a:r>
              <a:rPr lang="en-PH" sz="2000" b="1" dirty="0" smtClean="0">
                <a:solidFill>
                  <a:srgbClr val="0070C0"/>
                </a:solidFill>
                <a:latin typeface="Book Antiqua" pitchFamily="18" charset="0"/>
              </a:rPr>
              <a:t>LAST WEEK</a:t>
            </a:r>
            <a:r>
              <a:rPr lang="en-PH" sz="2000" b="1" dirty="0" smtClean="0">
                <a:solidFill>
                  <a:schemeClr val="tx1"/>
                </a:solidFill>
                <a:latin typeface="Book Antiqua" pitchFamily="18" charset="0"/>
              </a:rPr>
              <a:t>. I </a:t>
            </a:r>
            <a:r>
              <a:rPr lang="en-PH" sz="2000" b="1" dirty="0" smtClean="0">
                <a:solidFill>
                  <a:srgbClr val="0070C0"/>
                </a:solidFill>
                <a:latin typeface="Book Antiqua" pitchFamily="18" charset="0"/>
              </a:rPr>
              <a:t>ALWAYS</a:t>
            </a:r>
            <a:r>
              <a:rPr lang="en-PH" sz="2000" b="1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PH" sz="2000" b="1" u="sng" dirty="0" smtClean="0">
                <a:solidFill>
                  <a:schemeClr val="tx1"/>
                </a:solidFill>
                <a:latin typeface="Book Antiqua" pitchFamily="18" charset="0"/>
              </a:rPr>
              <a:t>PLAY</a:t>
            </a:r>
            <a:r>
              <a:rPr lang="en-PH" sz="2000" b="1" dirty="0" smtClean="0">
                <a:solidFill>
                  <a:schemeClr val="tx1"/>
                </a:solidFill>
                <a:latin typeface="Book Antiqua" pitchFamily="18" charset="0"/>
              </a:rPr>
              <a:t> SOCCER </a:t>
            </a:r>
            <a:r>
              <a:rPr lang="en-PH" sz="2000" b="1" dirty="0" smtClean="0">
                <a:solidFill>
                  <a:srgbClr val="0070C0"/>
                </a:solidFill>
                <a:latin typeface="Book Antiqua" pitchFamily="18" charset="0"/>
              </a:rPr>
              <a:t>ON WEEKENDS</a:t>
            </a:r>
            <a:r>
              <a:rPr lang="en-PH" sz="2000" b="1" dirty="0" smtClean="0">
                <a:solidFill>
                  <a:schemeClr val="tx1"/>
                </a:solidFill>
                <a:latin typeface="Book Antiqua" pitchFamily="18" charset="0"/>
              </a:rPr>
              <a:t>. I </a:t>
            </a:r>
            <a:r>
              <a:rPr lang="en-PH" sz="2000" b="1" u="sng" dirty="0" smtClean="0">
                <a:solidFill>
                  <a:schemeClr val="tx1"/>
                </a:solidFill>
                <a:latin typeface="Book Antiqua" pitchFamily="18" charset="0"/>
              </a:rPr>
              <a:t>WILL PLAY </a:t>
            </a:r>
            <a:r>
              <a:rPr lang="en-PH" sz="2000" b="1" dirty="0" smtClean="0">
                <a:solidFill>
                  <a:schemeClr val="tx1"/>
                </a:solidFill>
                <a:latin typeface="Book Antiqua" pitchFamily="18" charset="0"/>
              </a:rPr>
              <a:t>SOCCER </a:t>
            </a:r>
            <a:r>
              <a:rPr lang="en-PH" sz="2000" b="1" dirty="0" smtClean="0">
                <a:solidFill>
                  <a:srgbClr val="0070C0"/>
                </a:solidFill>
                <a:latin typeface="Book Antiqua" pitchFamily="18" charset="0"/>
              </a:rPr>
              <a:t>TOMORROW</a:t>
            </a:r>
            <a:r>
              <a:rPr lang="en-PH" sz="2000" b="1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PH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7" grpId="0" build="allAtOnce" animBg="1"/>
      <p:bldP spid="10" grpId="0" build="allAtOnce" animBg="1"/>
      <p:bldP spid="11" grpId="0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6" name="Content Placeholder 5" descr="images (15)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715000" y="0"/>
            <a:ext cx="3429000" cy="6858000"/>
          </a:xfrm>
        </p:spPr>
      </p:pic>
      <p:sp>
        <p:nvSpPr>
          <p:cNvPr id="5" name="Oval 4"/>
          <p:cNvSpPr/>
          <p:nvPr/>
        </p:nvSpPr>
        <p:spPr>
          <a:xfrm rot="328880">
            <a:off x="88592" y="961115"/>
            <a:ext cx="6019800" cy="5334000"/>
          </a:xfrm>
          <a:prstGeom prst="ellipse">
            <a:avLst/>
          </a:prstGeom>
          <a:solidFill>
            <a:srgbClr val="33FF8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PH" sz="4400" b="1" dirty="0" smtClean="0">
                <a:solidFill>
                  <a:schemeClr val="tx1"/>
                </a:solidFill>
                <a:latin typeface="Book Antiqua" pitchFamily="18" charset="0"/>
              </a:rPr>
              <a:t>11. One of the players are injured.</a:t>
            </a:r>
          </a:p>
        </p:txBody>
      </p:sp>
      <p:sp>
        <p:nvSpPr>
          <p:cNvPr id="7" name="TextBox 6"/>
          <p:cNvSpPr txBox="1"/>
          <p:nvPr/>
        </p:nvSpPr>
        <p:spPr>
          <a:xfrm rot="784779">
            <a:off x="3668230" y="3592927"/>
            <a:ext cx="838200" cy="54864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8" name="TextBox 7"/>
          <p:cNvSpPr txBox="1"/>
          <p:nvPr/>
        </p:nvSpPr>
        <p:spPr>
          <a:xfrm rot="1141945">
            <a:off x="4489436" y="3390014"/>
            <a:ext cx="114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>
                <a:solidFill>
                  <a:srgbClr val="FF0000"/>
                </a:solidFill>
                <a:latin typeface="Book Antiqua" pitchFamily="18" charset="0"/>
              </a:rPr>
              <a:t>IS</a:t>
            </a:r>
            <a:endParaRPr lang="en-PH" sz="28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7" grpId="0" animBg="1"/>
      <p:bldP spid="8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4419600"/>
            <a:ext cx="2143125" cy="2143125"/>
          </a:xfrm>
          <a:prstGeom prst="rect">
            <a:avLst/>
          </a:prstGeom>
        </p:spPr>
      </p:pic>
      <p:sp>
        <p:nvSpPr>
          <p:cNvPr id="7" name="Snip Diagonal Corner Rectangle 6"/>
          <p:cNvSpPr/>
          <p:nvPr/>
        </p:nvSpPr>
        <p:spPr>
          <a:xfrm>
            <a:off x="1905000" y="4800600"/>
            <a:ext cx="6705600" cy="1676400"/>
          </a:xfrm>
          <a:prstGeom prst="snip2Diag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b="1" dirty="0" smtClean="0">
                <a:solidFill>
                  <a:schemeClr val="tx1"/>
                </a:solidFill>
                <a:latin typeface="Cooper Black" pitchFamily="18" charset="0"/>
              </a:rPr>
              <a:t>INCORRECT SUBJECT-VERB AGREEMENT</a:t>
            </a:r>
            <a:endParaRPr lang="en-PH" sz="2800" b="1" dirty="0">
              <a:solidFill>
                <a:schemeClr val="tx1"/>
              </a:solidFill>
              <a:latin typeface="Cooper Black" pitchFamily="18" charset="0"/>
            </a:endParaRPr>
          </a:p>
        </p:txBody>
      </p:sp>
      <p:pic>
        <p:nvPicPr>
          <p:cNvPr id="8" name="Picture 7" descr="6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304800"/>
            <a:ext cx="8305800" cy="2209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15200" y="1066800"/>
            <a:ext cx="152400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PH" sz="2800" b="1" dirty="0" smtClean="0">
                <a:latin typeface="Book Antiqua" pitchFamily="18" charset="0"/>
              </a:rPr>
              <a:t>RULE:</a:t>
            </a:r>
            <a:endParaRPr lang="en-PH" sz="2800" b="1" dirty="0">
              <a:latin typeface="Book Antiqua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295400" y="3429000"/>
            <a:ext cx="7696200" cy="1447800"/>
          </a:xfrm>
          <a:prstGeom prst="ellipse">
            <a:avLst/>
          </a:prstGeom>
          <a:solidFill>
            <a:srgbClr val="DDD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PH" sz="24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buNone/>
            </a:pPr>
            <a:r>
              <a:rPr lang="en-PH" sz="2400" b="1" dirty="0" smtClean="0">
                <a:solidFill>
                  <a:schemeClr val="tx1"/>
                </a:solidFill>
                <a:latin typeface="Book Antiqua" pitchFamily="18" charset="0"/>
              </a:rPr>
              <a:t>11. </a:t>
            </a:r>
            <a:r>
              <a:rPr lang="en-PH" sz="2400" b="1" u="sng" dirty="0" smtClean="0">
                <a:solidFill>
                  <a:schemeClr val="tx1"/>
                </a:solidFill>
                <a:latin typeface="Book Antiqua" pitchFamily="18" charset="0"/>
              </a:rPr>
              <a:t>One </a:t>
            </a:r>
            <a:r>
              <a:rPr lang="en-PH" sz="2400" b="1" dirty="0" smtClean="0">
                <a:solidFill>
                  <a:schemeClr val="tx1"/>
                </a:solidFill>
                <a:latin typeface="Book Antiqua" pitchFamily="18" charset="0"/>
              </a:rPr>
              <a:t>of the players </a:t>
            </a:r>
            <a:r>
              <a:rPr lang="en-PH" sz="2400" b="1" dirty="0" smtClean="0">
                <a:solidFill>
                  <a:srgbClr val="C00000"/>
                </a:solidFill>
                <a:latin typeface="Book Antiqua" pitchFamily="18" charset="0"/>
              </a:rPr>
              <a:t>are</a:t>
            </a:r>
            <a:r>
              <a:rPr lang="en-PH" sz="2400" b="1" dirty="0" smtClean="0">
                <a:solidFill>
                  <a:schemeClr val="tx1"/>
                </a:solidFill>
                <a:latin typeface="Book Antiqua" pitchFamily="18" charset="0"/>
              </a:rPr>
              <a:t> injured.</a:t>
            </a:r>
          </a:p>
          <a:p>
            <a:pPr>
              <a:buNone/>
            </a:pPr>
            <a:r>
              <a:rPr lang="en-PH" sz="2400" b="1" dirty="0" smtClean="0">
                <a:solidFill>
                  <a:schemeClr val="tx1"/>
                </a:solidFill>
                <a:latin typeface="Book Antiqua" pitchFamily="18" charset="0"/>
              </a:rPr>
              <a:t>                                               </a:t>
            </a:r>
            <a:r>
              <a:rPr lang="en-PH" sz="2400" b="1" dirty="0" smtClean="0">
                <a:solidFill>
                  <a:srgbClr val="FF0000"/>
                </a:solidFill>
                <a:latin typeface="Book Antiqua" pitchFamily="18" charset="0"/>
              </a:rPr>
              <a:t>(IS)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71800" y="3962400"/>
            <a:ext cx="609600" cy="36933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2" name="Bent Arrow 11"/>
          <p:cNvSpPr/>
          <p:nvPr/>
        </p:nvSpPr>
        <p:spPr>
          <a:xfrm flipH="1">
            <a:off x="2895600" y="2819400"/>
            <a:ext cx="304800" cy="990600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9200" y="2743200"/>
            <a:ext cx="1524000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b="1" dirty="0" smtClean="0">
                <a:latin typeface="Book Antiqua" pitchFamily="18" charset="0"/>
              </a:rPr>
              <a:t>SINGULAR SUBJECT</a:t>
            </a:r>
            <a:endParaRPr lang="en-PH" b="1" dirty="0">
              <a:latin typeface="Book Antiqua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5400000" flipH="1" flipV="1">
            <a:off x="5449094" y="3618706"/>
            <a:ext cx="6858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62600" y="2667000"/>
            <a:ext cx="1828800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PH" b="1" dirty="0" smtClean="0">
                <a:latin typeface="Book Antiqua" pitchFamily="18" charset="0"/>
              </a:rPr>
              <a:t>PLURAL SUBJECT</a:t>
            </a:r>
            <a:endParaRPr lang="en-PH" b="1" dirty="0">
              <a:latin typeface="Book Antiqua" pitchFamily="18" charset="0"/>
            </a:endParaRPr>
          </a:p>
        </p:txBody>
      </p:sp>
      <p:pic>
        <p:nvPicPr>
          <p:cNvPr id="17" name="Picture 16" descr="images (16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5400" y="4343400"/>
            <a:ext cx="914400" cy="48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9" grpId="0" build="allAtOnce" animBg="1"/>
      <p:bldP spid="5" grpId="0" build="allAtOnce" animBg="1"/>
      <p:bldP spid="10" grpId="0" animBg="1"/>
      <p:bldP spid="12" grpId="0" animBg="1"/>
      <p:bldP spid="13" grpId="0" build="allAtOnce" animBg="1"/>
      <p:bldP spid="16" grpId="0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2819400"/>
            <a:ext cx="8839200" cy="381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PH" sz="4400" b="1" dirty="0" smtClean="0">
                <a:solidFill>
                  <a:schemeClr val="tx1"/>
                </a:solidFill>
                <a:latin typeface="Book Antiqua" pitchFamily="18" charset="0"/>
              </a:rPr>
              <a:t>12. Edgar’s speech is more better than your speech.</a:t>
            </a:r>
            <a:endParaRPr lang="en-PH" sz="44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4" name="Content Placeholder 3" descr="images (13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38416"/>
            <a:ext cx="7848600" cy="3419080"/>
          </a:xfrm>
        </p:spPr>
      </p:pic>
      <p:sp>
        <p:nvSpPr>
          <p:cNvPr id="6" name="TextBox 5"/>
          <p:cNvSpPr txBox="1"/>
          <p:nvPr/>
        </p:nvSpPr>
        <p:spPr>
          <a:xfrm>
            <a:off x="5867400" y="4191000"/>
            <a:ext cx="2971800" cy="548640"/>
          </a:xfrm>
          <a:prstGeom prst="rect">
            <a:avLst/>
          </a:prstGeom>
          <a:noFill/>
          <a:ln w="57150">
            <a:solidFill>
              <a:srgbClr val="4FBD71"/>
            </a:solidFill>
          </a:ln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7" name="TextBox 6"/>
          <p:cNvSpPr txBox="1"/>
          <p:nvPr/>
        </p:nvSpPr>
        <p:spPr>
          <a:xfrm>
            <a:off x="6477000" y="36576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 smtClean="0">
                <a:solidFill>
                  <a:srgbClr val="C00000"/>
                </a:solidFill>
                <a:latin typeface="Book Antiqua" pitchFamily="18" charset="0"/>
              </a:rPr>
              <a:t>BETTER</a:t>
            </a:r>
            <a:endParaRPr lang="en-PH" sz="3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animBg="1"/>
      <p:bldP spid="7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p Arrow Callout 4"/>
          <p:cNvSpPr/>
          <p:nvPr/>
        </p:nvSpPr>
        <p:spPr>
          <a:xfrm>
            <a:off x="2819400" y="4495800"/>
            <a:ext cx="6019800" cy="2133600"/>
          </a:xfrm>
          <a:prstGeom prst="upArrowCallout">
            <a:avLst/>
          </a:prstGeom>
          <a:solidFill>
            <a:srgbClr val="FF66CC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b="1" dirty="0" smtClean="0">
                <a:solidFill>
                  <a:schemeClr val="tx1"/>
                </a:solidFill>
              </a:rPr>
              <a:t>DOUBLE COMPARATIVES</a:t>
            </a:r>
            <a:endParaRPr lang="en-PH" sz="2800" b="1" dirty="0">
              <a:solidFill>
                <a:schemeClr val="tx1"/>
              </a:solidFill>
            </a:endParaRPr>
          </a:p>
        </p:txBody>
      </p:sp>
      <p:pic>
        <p:nvPicPr>
          <p:cNvPr id="8" name="Picture 7" descr="3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4800600"/>
            <a:ext cx="2286000" cy="189547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9" name="Rounded Rectangle 8"/>
          <p:cNvSpPr/>
          <p:nvPr/>
        </p:nvSpPr>
        <p:spPr>
          <a:xfrm>
            <a:off x="2514600" y="3276600"/>
            <a:ext cx="6400800" cy="1143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 smtClean="0">
                <a:solidFill>
                  <a:schemeClr val="tx1"/>
                </a:solidFill>
                <a:latin typeface="Book Antiqua" pitchFamily="18" charset="0"/>
              </a:rPr>
              <a:t>12. Edgar’s speech is </a:t>
            </a:r>
            <a:r>
              <a:rPr lang="en-PH" sz="2400" b="1" dirty="0" smtClean="0">
                <a:solidFill>
                  <a:srgbClr val="0070C0"/>
                </a:solidFill>
                <a:latin typeface="Book Antiqua" pitchFamily="18" charset="0"/>
              </a:rPr>
              <a:t>more better </a:t>
            </a:r>
            <a:r>
              <a:rPr lang="en-PH" sz="2400" b="1" dirty="0" smtClean="0">
                <a:solidFill>
                  <a:schemeClr val="tx1"/>
                </a:solidFill>
                <a:latin typeface="Book Antiqua" pitchFamily="18" charset="0"/>
              </a:rPr>
              <a:t>than your speech.</a:t>
            </a:r>
          </a:p>
          <a:p>
            <a:pPr algn="ctr"/>
            <a:r>
              <a:rPr lang="en-PH" sz="2400" b="1" dirty="0" smtClean="0">
                <a:solidFill>
                  <a:srgbClr val="FF0000"/>
                </a:solidFill>
                <a:latin typeface="Book Antiqua" pitchFamily="18" charset="0"/>
              </a:rPr>
              <a:t>                                                 </a:t>
            </a:r>
            <a:r>
              <a:rPr lang="en-PH" sz="2400" b="1" dirty="0" smtClean="0">
                <a:solidFill>
                  <a:schemeClr val="bg1"/>
                </a:solidFill>
                <a:latin typeface="Book Antiqua" pitchFamily="18" charset="0"/>
              </a:rPr>
              <a:t>(BETTER)</a:t>
            </a:r>
            <a:endParaRPr lang="en-PH" sz="2400" b="1" dirty="0">
              <a:solidFill>
                <a:schemeClr val="bg1"/>
              </a:solidFill>
            </a:endParaRPr>
          </a:p>
        </p:txBody>
      </p:sp>
      <p:pic>
        <p:nvPicPr>
          <p:cNvPr id="13" name="Picture 12" descr="images (10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1371600"/>
            <a:ext cx="1981200" cy="2971800"/>
          </a:xfrm>
          <a:prstGeom prst="rect">
            <a:avLst/>
          </a:prstGeom>
        </p:spPr>
      </p:pic>
      <p:sp>
        <p:nvSpPr>
          <p:cNvPr id="12" name="Cloud Callout 11"/>
          <p:cNvSpPr/>
          <p:nvPr/>
        </p:nvSpPr>
        <p:spPr>
          <a:xfrm>
            <a:off x="0" y="228600"/>
            <a:ext cx="8839200" cy="1905000"/>
          </a:xfrm>
          <a:prstGeom prst="cloudCallout">
            <a:avLst/>
          </a:prstGeom>
          <a:blipFill>
            <a:blip r:embed="rId4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ln>
                  <a:solidFill>
                    <a:schemeClr val="tx1"/>
                  </a:solidFill>
                </a:ln>
              </a:rPr>
              <a:t> </a:t>
            </a:r>
          </a:p>
          <a:p>
            <a:pPr algn="ctr"/>
            <a:r>
              <a:rPr lang="en-PH" dirty="0" smtClean="0">
                <a:ln>
                  <a:solidFill>
                    <a:schemeClr val="tx1"/>
                  </a:solidFill>
                </a:ln>
                <a:latin typeface="Book Antiqua" pitchFamily="18" charset="0"/>
              </a:rPr>
              <a:t>RULE:   A COMPARATIVE ADJECTIVE/ADVERB SHOULD NOT BE PRECEDED BY </a:t>
            </a:r>
            <a:r>
              <a:rPr lang="en-PH" dirty="0" smtClean="0">
                <a:ln>
                  <a:solidFill>
                    <a:schemeClr val="tx1"/>
                  </a:solidFill>
                </a:ln>
                <a:latin typeface="Goudy Stout" pitchFamily="18" charset="0"/>
              </a:rPr>
              <a:t>MORE</a:t>
            </a:r>
            <a:r>
              <a:rPr lang="en-PH" dirty="0" smtClean="0">
                <a:ln>
                  <a:solidFill>
                    <a:schemeClr val="tx1"/>
                  </a:solidFill>
                </a:ln>
                <a:latin typeface="Book Antiqua" pitchFamily="18" charset="0"/>
              </a:rPr>
              <a:t>. </a:t>
            </a:r>
          </a:p>
          <a:p>
            <a:pPr algn="ctr"/>
            <a:r>
              <a:rPr lang="en-PH" dirty="0" smtClean="0">
                <a:ln>
                  <a:solidFill>
                    <a:schemeClr val="tx1"/>
                  </a:solidFill>
                </a:ln>
                <a:latin typeface="Book Antiqua" pitchFamily="18" charset="0"/>
              </a:rPr>
              <a:t>A SUPERLATIVE ADJECTIVE/ADVERB SHOULD NOT BE PRECEDED BY </a:t>
            </a:r>
            <a:r>
              <a:rPr lang="en-PH" dirty="0" smtClean="0">
                <a:ln>
                  <a:solidFill>
                    <a:schemeClr val="tx1"/>
                  </a:solidFill>
                </a:ln>
                <a:latin typeface="Goudy Stout" pitchFamily="18" charset="0"/>
              </a:rPr>
              <a:t>MOST</a:t>
            </a:r>
            <a:r>
              <a:rPr lang="en-PH" dirty="0" smtClean="0">
                <a:ln>
                  <a:solidFill>
                    <a:schemeClr val="tx1"/>
                  </a:solidFill>
                </a:ln>
                <a:latin typeface="Book Antiqua" pitchFamily="18" charset="0"/>
              </a:rPr>
              <a:t>.</a:t>
            </a:r>
          </a:p>
          <a:p>
            <a:pPr algn="ctr"/>
            <a:r>
              <a:rPr lang="en-PH" dirty="0" smtClean="0">
                <a:ln>
                  <a:solidFill>
                    <a:schemeClr val="tx1"/>
                  </a:solidFill>
                </a:ln>
              </a:rPr>
              <a:t>    </a:t>
            </a:r>
            <a:endParaRPr lang="en-PH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2286000"/>
            <a:ext cx="5943600" cy="914400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>
                <a:solidFill>
                  <a:schemeClr val="tx1"/>
                </a:solidFill>
                <a:latin typeface="Book Antiqua" pitchFamily="18" charset="0"/>
              </a:rPr>
              <a:t>EXAMPLES: MORE FASTER</a:t>
            </a:r>
          </a:p>
          <a:p>
            <a:pPr algn="ctr"/>
            <a:r>
              <a:rPr lang="en-PH" b="1" dirty="0" smtClean="0">
                <a:solidFill>
                  <a:schemeClr val="tx1"/>
                </a:solidFill>
                <a:latin typeface="Book Antiqua" pitchFamily="18" charset="0"/>
              </a:rPr>
              <a:t>                      MOST FASTEST  </a:t>
            </a:r>
            <a:endParaRPr lang="en-PH" b="1" dirty="0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9" grpId="0" build="allAtOnce" animBg="1"/>
      <p:bldP spid="12" grpId="0" build="allAtOnce" animBg="1"/>
      <p:bldP spid="14" grpId="0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mages (12)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 rot="861158">
            <a:off x="806127" y="776245"/>
            <a:ext cx="3836391" cy="514259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3124200" y="2514600"/>
            <a:ext cx="5791200" cy="411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PH" sz="3600" b="1" dirty="0" smtClean="0">
                <a:solidFill>
                  <a:schemeClr val="tx1"/>
                </a:solidFill>
                <a:latin typeface="Book Antiqua" pitchFamily="18" charset="0"/>
              </a:rPr>
              <a:t>	13. My friend’s house is farther than me.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6600" y="4724400"/>
            <a:ext cx="838200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8" name="TextBox 7"/>
          <p:cNvSpPr txBox="1"/>
          <p:nvPr/>
        </p:nvSpPr>
        <p:spPr>
          <a:xfrm>
            <a:off x="7543800" y="50292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>
                <a:solidFill>
                  <a:srgbClr val="C00000"/>
                </a:solidFill>
                <a:latin typeface="Book Antiqua" pitchFamily="18" charset="0"/>
              </a:rPr>
              <a:t>MINE</a:t>
            </a:r>
            <a:endParaRPr lang="en-PH" sz="28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animBg="1"/>
      <p:bldP spid="8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mages (2)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7315200" y="0"/>
            <a:ext cx="1828800" cy="1952625"/>
          </a:xfrm>
          <a:prstGeom prst="ellipse">
            <a:avLst/>
          </a:prstGeom>
        </p:spPr>
      </p:pic>
      <p:sp>
        <p:nvSpPr>
          <p:cNvPr id="5" name="Flowchart: Stored Data 4"/>
          <p:cNvSpPr/>
          <p:nvPr/>
        </p:nvSpPr>
        <p:spPr>
          <a:xfrm>
            <a:off x="0" y="304800"/>
            <a:ext cx="7620000" cy="1374648"/>
          </a:xfrm>
          <a:prstGeom prst="flowChartOnlineStorag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PH" sz="2800" b="1" dirty="0" smtClean="0">
                <a:solidFill>
                  <a:schemeClr val="tx1"/>
                </a:solidFill>
                <a:latin typeface="Book Antiqua" pitchFamily="18" charset="0"/>
              </a:rPr>
              <a:t>ILLOGICAL/UNBALANCED COMPARISON</a:t>
            </a:r>
          </a:p>
        </p:txBody>
      </p:sp>
      <p:sp>
        <p:nvSpPr>
          <p:cNvPr id="8" name="Flowchart: Punched Tape 7"/>
          <p:cNvSpPr/>
          <p:nvPr/>
        </p:nvSpPr>
        <p:spPr>
          <a:xfrm>
            <a:off x="990600" y="1981200"/>
            <a:ext cx="7848600" cy="2362200"/>
          </a:xfrm>
          <a:prstGeom prst="flowChartPunchedTape">
            <a:avLst/>
          </a:prstGeom>
          <a:solidFill>
            <a:srgbClr val="DD2F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PH" sz="2800" b="1" dirty="0" smtClean="0">
                <a:solidFill>
                  <a:schemeClr val="tx1"/>
                </a:solidFill>
                <a:latin typeface="Book Antiqua" pitchFamily="18" charset="0"/>
              </a:rPr>
              <a:t>      </a:t>
            </a:r>
          </a:p>
          <a:p>
            <a:pPr>
              <a:buNone/>
            </a:pPr>
            <a:r>
              <a:rPr lang="en-PH" sz="2800" b="1" dirty="0" smtClean="0">
                <a:solidFill>
                  <a:schemeClr val="tx1"/>
                </a:solidFill>
                <a:latin typeface="Book Antiqua" pitchFamily="18" charset="0"/>
              </a:rPr>
              <a:t>13. My </a:t>
            </a:r>
            <a:r>
              <a:rPr lang="en-PH" sz="2800" b="1" u="sng" dirty="0" smtClean="0">
                <a:solidFill>
                  <a:schemeClr val="tx1"/>
                </a:solidFill>
                <a:latin typeface="Book Antiqua" pitchFamily="18" charset="0"/>
              </a:rPr>
              <a:t>friend’s house </a:t>
            </a:r>
            <a:r>
              <a:rPr lang="en-PH" sz="2800" b="1" dirty="0" smtClean="0">
                <a:solidFill>
                  <a:schemeClr val="tx1"/>
                </a:solidFill>
                <a:latin typeface="Book Antiqua" pitchFamily="18" charset="0"/>
              </a:rPr>
              <a:t>is farther than </a:t>
            </a:r>
            <a:r>
              <a:rPr lang="en-PH" sz="2800" b="1" dirty="0" smtClean="0">
                <a:solidFill>
                  <a:schemeClr val="bg1"/>
                </a:solidFill>
                <a:latin typeface="Book Antiqua" pitchFamily="18" charset="0"/>
              </a:rPr>
              <a:t>me</a:t>
            </a:r>
            <a:r>
              <a:rPr lang="en-PH" sz="2800" b="1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pPr>
              <a:buNone/>
            </a:pPr>
            <a:r>
              <a:rPr lang="en-PH" sz="2800" b="1" dirty="0" smtClean="0">
                <a:solidFill>
                  <a:schemeClr val="tx1"/>
                </a:solidFill>
                <a:latin typeface="Book Antiqua" pitchFamily="18" charset="0"/>
              </a:rPr>
              <a:t>                                              </a:t>
            </a:r>
          </a:p>
          <a:p>
            <a:pPr>
              <a:buNone/>
            </a:pPr>
            <a:r>
              <a:rPr lang="en-PH" sz="2800" b="1" dirty="0" smtClean="0">
                <a:solidFill>
                  <a:schemeClr val="tx1"/>
                </a:solidFill>
                <a:latin typeface="Book Antiqua" pitchFamily="18" charset="0"/>
              </a:rPr>
              <a:t>              </a:t>
            </a:r>
            <a:r>
              <a:rPr lang="en-PH" sz="2800" b="1" dirty="0" smtClean="0">
                <a:solidFill>
                  <a:schemeClr val="bg1"/>
                </a:solidFill>
                <a:latin typeface="Book Antiqua" pitchFamily="18" charset="0"/>
              </a:rPr>
              <a:t>(MINE/MY HOUSE)</a:t>
            </a:r>
          </a:p>
        </p:txBody>
      </p:sp>
      <p:pic>
        <p:nvPicPr>
          <p:cNvPr id="9" name="Picture 8" descr="5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4267200"/>
            <a:ext cx="1895475" cy="2419350"/>
          </a:xfrm>
          <a:prstGeom prst="rect">
            <a:avLst/>
          </a:prstGeom>
        </p:spPr>
      </p:pic>
      <p:sp>
        <p:nvSpPr>
          <p:cNvPr id="10" name="Snip Single Corner Rectangle 9"/>
          <p:cNvSpPr/>
          <p:nvPr/>
        </p:nvSpPr>
        <p:spPr>
          <a:xfrm>
            <a:off x="2133600" y="5105400"/>
            <a:ext cx="6324600" cy="1524000"/>
          </a:xfrm>
          <a:prstGeom prst="snip1Rect">
            <a:avLst/>
          </a:prstGeom>
          <a:solidFill>
            <a:schemeClr val="tx1"/>
          </a:solidFill>
          <a:ln w="76200">
            <a:solidFill>
              <a:srgbClr val="DD2F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b="1" dirty="0" smtClean="0">
                <a:latin typeface="Book Antiqua" pitchFamily="18" charset="0"/>
              </a:rPr>
              <a:t>RULE:    COMPARE THINGS OR IDEAS THAT ARE LOGICALLY CONNECTED OR EQUAL.</a:t>
            </a:r>
            <a:endParaRPr lang="en-PH" sz="2000" b="1" dirty="0">
              <a:latin typeface="Book Antiqua" pitchFamily="18" charset="0"/>
            </a:endParaRPr>
          </a:p>
        </p:txBody>
      </p:sp>
      <p:pic>
        <p:nvPicPr>
          <p:cNvPr id="11" name="Picture 10" descr="images (15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9200" y="3352800"/>
            <a:ext cx="9906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8" grpId="0" build="allAtOnce" animBg="1"/>
      <p:bldP spid="10" grpId="0" build="allAtOnce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304800" y="838200"/>
            <a:ext cx="8534400" cy="3048000"/>
          </a:xfrm>
          <a:prstGeom prst="ca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PH" sz="4000" b="1" dirty="0" smtClean="0">
                <a:solidFill>
                  <a:schemeClr val="tx1"/>
                </a:solidFill>
                <a:latin typeface="Book Antiqua" pitchFamily="18" charset="0"/>
              </a:rPr>
              <a:t>14. That is the most correct answer to my question.</a:t>
            </a:r>
          </a:p>
        </p:txBody>
      </p:sp>
      <p:pic>
        <p:nvPicPr>
          <p:cNvPr id="7" name="Content Placeholder 6" descr="images (16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43200" y="3886200"/>
            <a:ext cx="6400800" cy="2971800"/>
          </a:xfrm>
        </p:spPr>
      </p:pic>
      <p:pic>
        <p:nvPicPr>
          <p:cNvPr id="9" name="Picture 8" descr="images (6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4267200"/>
            <a:ext cx="2971800" cy="2095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62400" y="1981200"/>
            <a:ext cx="2819400" cy="5486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14478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 smtClean="0">
                <a:solidFill>
                  <a:srgbClr val="FFFF00"/>
                </a:solidFill>
                <a:latin typeface="Book Antiqua" pitchFamily="18" charset="0"/>
              </a:rPr>
              <a:t> CORRECT</a:t>
            </a:r>
            <a:endParaRPr lang="en-PH" sz="3200" b="1" dirty="0">
              <a:solidFill>
                <a:srgbClr val="FFFF0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10" grpId="0" animBg="1"/>
      <p:bldP spid="6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9448800" cy="6858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marL="514350" indent="-514350" algn="just">
              <a:buNone/>
            </a:pPr>
            <a:r>
              <a:rPr lang="en-PH" b="1" dirty="0" smtClean="0">
                <a:latin typeface="Book Antiqua" pitchFamily="18" charset="0"/>
              </a:rPr>
              <a:t>			</a:t>
            </a:r>
          </a:p>
          <a:p>
            <a:pPr marL="514350" indent="-514350" algn="ctr">
              <a:buNone/>
            </a:pPr>
            <a:r>
              <a:rPr lang="en-PH" sz="2800" b="1" dirty="0" smtClean="0">
                <a:latin typeface="Book Antiqua" pitchFamily="18" charset="0"/>
              </a:rPr>
              <a:t>		</a:t>
            </a:r>
          </a:p>
          <a:p>
            <a:pPr marL="514350" indent="-514350" algn="ctr">
              <a:buNone/>
            </a:pPr>
            <a:r>
              <a:rPr lang="en-PH" b="1" dirty="0" smtClean="0">
                <a:latin typeface="Book Antiqua" pitchFamily="18" charset="0"/>
              </a:rPr>
              <a:t>          </a:t>
            </a:r>
            <a:r>
              <a:rPr lang="en-PH" sz="4400" b="1" dirty="0" smtClean="0">
                <a:latin typeface="Book Antiqua" pitchFamily="18" charset="0"/>
              </a:rPr>
              <a:t>1. The old man does not likes to         		 be helped by his neighbour.</a:t>
            </a:r>
          </a:p>
          <a:p>
            <a:pPr marL="514350" indent="-514350">
              <a:buNone/>
            </a:pPr>
            <a:endParaRPr lang="en-PH" sz="2800" b="1" dirty="0" smtClean="0">
              <a:latin typeface="Book Antiqua" pitchFamily="18" charset="0"/>
            </a:endParaRPr>
          </a:p>
          <a:p>
            <a:pPr marL="514350" indent="-514350">
              <a:buNone/>
            </a:pPr>
            <a:r>
              <a:rPr lang="en-PH" sz="2800" b="1" dirty="0">
                <a:latin typeface="Book Antiqua" pitchFamily="18" charset="0"/>
              </a:rPr>
              <a:t>	</a:t>
            </a:r>
            <a:r>
              <a:rPr lang="en-PH" sz="2800" b="1" dirty="0" smtClean="0">
                <a:latin typeface="Book Antiqua" pitchFamily="18" charset="0"/>
              </a:rPr>
              <a:t>	</a:t>
            </a:r>
          </a:p>
          <a:p>
            <a:pPr>
              <a:buNone/>
            </a:pPr>
            <a:r>
              <a:rPr lang="en-PH" sz="2800" b="1" dirty="0">
                <a:latin typeface="Book Antiqua" pitchFamily="18" charset="0"/>
              </a:rPr>
              <a:t>	 </a:t>
            </a:r>
            <a:r>
              <a:rPr lang="en-PH" sz="2800" b="1" dirty="0" smtClean="0">
                <a:latin typeface="Book Antiqua" pitchFamily="18" charset="0"/>
              </a:rPr>
              <a:t> </a:t>
            </a:r>
          </a:p>
          <a:p>
            <a:pPr>
              <a:buNone/>
            </a:pPr>
            <a:r>
              <a:rPr lang="en-PH" sz="2800" b="1" dirty="0">
                <a:latin typeface="Book Antiqua" pitchFamily="18" charset="0"/>
              </a:rPr>
              <a:t> </a:t>
            </a:r>
            <a:r>
              <a:rPr lang="en-PH" sz="2800" b="1" dirty="0" smtClean="0">
                <a:latin typeface="Book Antiqua" pitchFamily="18" charset="0"/>
              </a:rPr>
              <a:t>     				</a:t>
            </a:r>
          </a:p>
          <a:p>
            <a:pPr>
              <a:buNone/>
            </a:pPr>
            <a:endParaRPr lang="en-PH" sz="2800" b="1" dirty="0">
              <a:latin typeface="Book Antiqua" pitchFamily="18" charset="0"/>
            </a:endParaRPr>
          </a:p>
          <a:p>
            <a:pPr>
              <a:buNone/>
            </a:pPr>
            <a:endParaRPr lang="en-PH" sz="2800" b="1" dirty="0" smtClean="0">
              <a:latin typeface="Book Antiqua" pitchFamily="18" charset="0"/>
            </a:endParaRPr>
          </a:p>
          <a:p>
            <a:pPr>
              <a:buNone/>
            </a:pPr>
            <a:endParaRPr lang="en-PH" sz="2800" b="1" dirty="0" smtClean="0">
              <a:latin typeface="Book Antiqua" pitchFamily="18" charset="0"/>
            </a:endParaRPr>
          </a:p>
          <a:p>
            <a:pPr>
              <a:buNone/>
            </a:pPr>
            <a:endParaRPr lang="en-PH" sz="2800" b="1" dirty="0"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143000"/>
            <a:ext cx="1295400" cy="54864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5200" y="6858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 smtClean="0">
                <a:solidFill>
                  <a:srgbClr val="FF0000"/>
                </a:solidFill>
                <a:latin typeface="Book Antiqua" pitchFamily="18" charset="0"/>
              </a:rPr>
              <a:t>LIKE</a:t>
            </a:r>
            <a:endParaRPr lang="en-PH" sz="32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0"/>
            <a:ext cx="914400" cy="68326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 smtClean="0">
                <a:latin typeface="Bodoni MT Black" pitchFamily="18" charset="0"/>
              </a:rPr>
              <a:t>D</a:t>
            </a:r>
          </a:p>
          <a:p>
            <a:pPr algn="ctr"/>
            <a:r>
              <a:rPr lang="en-PH" sz="2800" b="1" dirty="0" smtClean="0">
                <a:latin typeface="Bodoni MT Black" pitchFamily="18" charset="0"/>
              </a:rPr>
              <a:t>I</a:t>
            </a:r>
          </a:p>
          <a:p>
            <a:pPr algn="ctr"/>
            <a:r>
              <a:rPr lang="en-PH" sz="2800" b="1" dirty="0" smtClean="0">
                <a:latin typeface="Bodoni MT Black" pitchFamily="18" charset="0"/>
              </a:rPr>
              <a:t>A</a:t>
            </a:r>
          </a:p>
          <a:p>
            <a:pPr algn="ctr"/>
            <a:r>
              <a:rPr lang="en-PH" sz="2800" b="1" dirty="0" smtClean="0">
                <a:latin typeface="Bodoni MT Black" pitchFamily="18" charset="0"/>
              </a:rPr>
              <a:t>G</a:t>
            </a:r>
          </a:p>
          <a:p>
            <a:pPr algn="ctr"/>
            <a:r>
              <a:rPr lang="en-PH" sz="2800" b="1" dirty="0" smtClean="0">
                <a:latin typeface="Bodoni MT Black" pitchFamily="18" charset="0"/>
              </a:rPr>
              <a:t>N</a:t>
            </a:r>
          </a:p>
          <a:p>
            <a:pPr algn="ctr"/>
            <a:r>
              <a:rPr lang="en-PH" sz="2800" b="1" dirty="0" smtClean="0">
                <a:latin typeface="Bodoni MT Black" pitchFamily="18" charset="0"/>
              </a:rPr>
              <a:t>O</a:t>
            </a:r>
          </a:p>
          <a:p>
            <a:pPr algn="ctr"/>
            <a:r>
              <a:rPr lang="en-PH" sz="2800" b="1" dirty="0" smtClean="0">
                <a:latin typeface="Bodoni MT Black" pitchFamily="18" charset="0"/>
              </a:rPr>
              <a:t>S</a:t>
            </a:r>
          </a:p>
          <a:p>
            <a:pPr algn="ctr"/>
            <a:r>
              <a:rPr lang="en-PH" sz="2800" b="1" dirty="0" smtClean="0">
                <a:latin typeface="Bodoni MT Black" pitchFamily="18" charset="0"/>
              </a:rPr>
              <a:t>T</a:t>
            </a:r>
          </a:p>
          <a:p>
            <a:pPr algn="ctr"/>
            <a:r>
              <a:rPr lang="en-PH" sz="2800" b="1" dirty="0" smtClean="0">
                <a:latin typeface="Bodoni MT Black" pitchFamily="18" charset="0"/>
              </a:rPr>
              <a:t>I</a:t>
            </a:r>
          </a:p>
          <a:p>
            <a:pPr algn="ctr"/>
            <a:r>
              <a:rPr lang="en-PH" sz="2800" b="1" dirty="0" smtClean="0">
                <a:latin typeface="Bodoni MT Black" pitchFamily="18" charset="0"/>
              </a:rPr>
              <a:t>C</a:t>
            </a:r>
          </a:p>
          <a:p>
            <a:pPr algn="ctr"/>
            <a:endParaRPr lang="en-PH" sz="2800" b="1" dirty="0" smtClean="0">
              <a:latin typeface="Bodoni MT Black" pitchFamily="18" charset="0"/>
            </a:endParaRPr>
          </a:p>
          <a:p>
            <a:pPr algn="ctr"/>
            <a:r>
              <a:rPr lang="en-PH" sz="2800" b="1" dirty="0" smtClean="0">
                <a:latin typeface="Bodoni MT Black" pitchFamily="18" charset="0"/>
              </a:rPr>
              <a:t>T</a:t>
            </a:r>
          </a:p>
          <a:p>
            <a:pPr algn="ctr"/>
            <a:r>
              <a:rPr lang="en-PH" sz="2800" b="1" dirty="0" smtClean="0">
                <a:latin typeface="Bodoni MT Black" pitchFamily="18" charset="0"/>
              </a:rPr>
              <a:t>E</a:t>
            </a:r>
          </a:p>
          <a:p>
            <a:pPr algn="ctr"/>
            <a:r>
              <a:rPr lang="en-PH" sz="2800" b="1" dirty="0" smtClean="0">
                <a:latin typeface="Bodoni MT Black" pitchFamily="18" charset="0"/>
              </a:rPr>
              <a:t>S</a:t>
            </a:r>
          </a:p>
          <a:p>
            <a:pPr algn="ctr"/>
            <a:r>
              <a:rPr lang="en-PH" sz="2800" b="1" dirty="0" smtClean="0">
                <a:latin typeface="Bodoni MT Black" pitchFamily="18" charset="0"/>
              </a:rPr>
              <a:t>T</a:t>
            </a:r>
          </a:p>
          <a:p>
            <a:pPr algn="ctr"/>
            <a:endParaRPr lang="en-PH" dirty="0">
              <a:latin typeface="Bodoni MT Black" pitchFamily="18" charset="0"/>
            </a:endParaRPr>
          </a:p>
        </p:txBody>
      </p:sp>
      <p:pic>
        <p:nvPicPr>
          <p:cNvPr id="17" name="Content Placeholder 16" descr="5T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3581400"/>
            <a:ext cx="8458200" cy="32766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6" grpId="0" animBg="1"/>
      <p:bldP spid="7" grpId="0" build="allAtOnce"/>
      <p:bldP spid="18" grpId="0" build="allAtOnce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que 6"/>
          <p:cNvSpPr/>
          <p:nvPr/>
        </p:nvSpPr>
        <p:spPr>
          <a:xfrm>
            <a:off x="457200" y="228600"/>
            <a:ext cx="8382000" cy="1295400"/>
          </a:xfrm>
          <a:prstGeom prst="plaque">
            <a:avLst/>
          </a:prstGeom>
          <a:solidFill>
            <a:srgbClr val="33FF8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PH" sz="2400" b="1" dirty="0" smtClean="0">
                <a:solidFill>
                  <a:srgbClr val="C00000"/>
                </a:solidFill>
                <a:latin typeface="Book Antiqua" pitchFamily="18" charset="0"/>
              </a:rPr>
              <a:t>14. That is the </a:t>
            </a:r>
            <a:r>
              <a:rPr lang="en-PH" sz="2400" b="1" u="sng" dirty="0" smtClean="0">
                <a:solidFill>
                  <a:schemeClr val="tx1"/>
                </a:solidFill>
                <a:latin typeface="Book Antiqua" pitchFamily="18" charset="0"/>
              </a:rPr>
              <a:t>most correct </a:t>
            </a:r>
            <a:r>
              <a:rPr lang="en-PH" sz="2400" b="1" dirty="0" smtClean="0">
                <a:solidFill>
                  <a:srgbClr val="C00000"/>
                </a:solidFill>
                <a:latin typeface="Book Antiqua" pitchFamily="18" charset="0"/>
              </a:rPr>
              <a:t>answer to my question.</a:t>
            </a:r>
          </a:p>
          <a:p>
            <a:pPr algn="ctr">
              <a:buNone/>
            </a:pPr>
            <a:r>
              <a:rPr lang="en-PH" sz="2400" b="1" dirty="0" smtClean="0">
                <a:solidFill>
                  <a:srgbClr val="FF0000"/>
                </a:solidFill>
                <a:latin typeface="Book Antiqua" pitchFamily="18" charset="0"/>
              </a:rPr>
              <a:t>                                           </a:t>
            </a:r>
          </a:p>
          <a:p>
            <a:pPr algn="ctr">
              <a:buNone/>
            </a:pPr>
            <a:r>
              <a:rPr lang="en-PH" sz="2400" b="1" dirty="0" smtClean="0">
                <a:solidFill>
                  <a:srgbClr val="FF0000"/>
                </a:solidFill>
                <a:latin typeface="Book Antiqua" pitchFamily="18" charset="0"/>
              </a:rPr>
              <a:t>                                                   (CORRECT)</a:t>
            </a:r>
            <a:endParaRPr lang="en-PH" sz="2400" dirty="0">
              <a:solidFill>
                <a:srgbClr val="FF0000"/>
              </a:solidFill>
            </a:endParaRPr>
          </a:p>
        </p:txBody>
      </p:sp>
      <p:pic>
        <p:nvPicPr>
          <p:cNvPr id="9" name="Picture 8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4200" y="5181600"/>
            <a:ext cx="2057400" cy="1524000"/>
          </a:xfrm>
          <a:prstGeom prst="ellipse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Flowchart: Stored Data 9"/>
          <p:cNvSpPr/>
          <p:nvPr/>
        </p:nvSpPr>
        <p:spPr>
          <a:xfrm>
            <a:off x="304800" y="5410200"/>
            <a:ext cx="6781800" cy="1143000"/>
          </a:xfrm>
          <a:prstGeom prst="flowChartOnlineStorage">
            <a:avLst/>
          </a:prstGeom>
          <a:solidFill>
            <a:srgbClr val="CC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 smtClean="0">
                <a:solidFill>
                  <a:schemeClr val="tx1"/>
                </a:solidFill>
                <a:latin typeface="Book Antiqua" pitchFamily="18" charset="0"/>
              </a:rPr>
              <a:t>THE USE OF ABSOLUTE MODIFIERS IN COMPARISONS</a:t>
            </a:r>
            <a:endParaRPr lang="en-PH" sz="24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524000"/>
            <a:ext cx="4419600" cy="3810000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b="1" dirty="0" smtClean="0">
                <a:solidFill>
                  <a:schemeClr val="tx1"/>
                </a:solidFill>
                <a:latin typeface="Book Antiqua" pitchFamily="18" charset="0"/>
              </a:rPr>
              <a:t>RULE:    ABSOLUTE MODIFIERS HAVE NO COMPARATIVE AND SUPERLATIVE FORMS; THEREFORE, THEY SHOULD NOT BE USED IN COMPARISONS.</a:t>
            </a:r>
            <a:endParaRPr lang="en-PH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2" name="Snip Diagonal Corner Rectangle 11"/>
          <p:cNvSpPr/>
          <p:nvPr/>
        </p:nvSpPr>
        <p:spPr>
          <a:xfrm>
            <a:off x="3733800" y="2057400"/>
            <a:ext cx="5257800" cy="2971800"/>
          </a:xfrm>
          <a:prstGeom prst="snip2Diag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b="1" u="sng" dirty="0" smtClean="0">
                <a:solidFill>
                  <a:srgbClr val="C00000"/>
                </a:solidFill>
                <a:latin typeface="Book Antiqua" pitchFamily="18" charset="0"/>
              </a:rPr>
              <a:t>EXAMPLES OF ABSOLUTE MODIFIERS:</a:t>
            </a:r>
          </a:p>
          <a:p>
            <a:pPr algn="ctr"/>
            <a:r>
              <a:rPr lang="en-PH" sz="2000" b="1" u="sng" dirty="0" smtClean="0">
                <a:solidFill>
                  <a:srgbClr val="C00000"/>
                </a:solidFill>
                <a:latin typeface="Book Antiqua" pitchFamily="18" charset="0"/>
              </a:rPr>
              <a:t>ADJECTIVES:</a:t>
            </a:r>
            <a:r>
              <a:rPr lang="en-PH" sz="2000" b="1" dirty="0" smtClean="0">
                <a:solidFill>
                  <a:schemeClr val="tx1"/>
                </a:solidFill>
                <a:latin typeface="Book Antiqua" pitchFamily="18" charset="0"/>
              </a:rPr>
              <a:t>PERFECT/STRAIGHT/       MAIN/FIRST</a:t>
            </a:r>
          </a:p>
          <a:p>
            <a:pPr algn="ctr"/>
            <a:r>
              <a:rPr lang="en-PH" sz="2000" b="1" u="sng" dirty="0" smtClean="0">
                <a:solidFill>
                  <a:srgbClr val="C00000"/>
                </a:solidFill>
                <a:latin typeface="Book Antiqua" pitchFamily="18" charset="0"/>
              </a:rPr>
              <a:t>ADVERBS:</a:t>
            </a:r>
            <a:r>
              <a:rPr lang="en-PH" sz="2000" b="1" dirty="0" smtClean="0">
                <a:solidFill>
                  <a:schemeClr val="tx1"/>
                </a:solidFill>
                <a:latin typeface="Book Antiqua" pitchFamily="18" charset="0"/>
              </a:rPr>
              <a:t>TOMORROW/</a:t>
            </a:r>
          </a:p>
          <a:p>
            <a:pPr algn="ctr"/>
            <a:r>
              <a:rPr lang="en-PH" sz="2000" b="1" dirty="0" smtClean="0">
                <a:solidFill>
                  <a:schemeClr val="tx1"/>
                </a:solidFill>
                <a:latin typeface="Book Antiqua" pitchFamily="18" charset="0"/>
              </a:rPr>
              <a:t>YESTERDAY/NOW...</a:t>
            </a:r>
            <a:endParaRPr lang="en-PH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3" name="Picture 12" descr="download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990600"/>
            <a:ext cx="1195388" cy="423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10" grpId="0" build="allAtOnce" animBg="1"/>
      <p:bldP spid="11" grpId="0" build="allAtOnce" animBg="1"/>
      <p:bldP spid="12" grpId="0" build="allAtOnce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z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8915400" cy="1905000"/>
          </a:xfrm>
          <a:prstGeom prst="rect">
            <a:avLst/>
          </a:prstGeom>
        </p:spPr>
      </p:pic>
      <p:pic>
        <p:nvPicPr>
          <p:cNvPr id="9" name="Picture 8" descr="3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876800"/>
            <a:ext cx="9144000" cy="1981200"/>
          </a:xfrm>
          <a:prstGeom prst="rect">
            <a:avLst/>
          </a:prstGeom>
        </p:spPr>
      </p:pic>
      <p:sp>
        <p:nvSpPr>
          <p:cNvPr id="5" name="Plaque 4"/>
          <p:cNvSpPr/>
          <p:nvPr/>
        </p:nvSpPr>
        <p:spPr>
          <a:xfrm>
            <a:off x="838200" y="2209800"/>
            <a:ext cx="7848600" cy="2667000"/>
          </a:xfrm>
          <a:prstGeom prst="plaque">
            <a:avLst/>
          </a:prstGeom>
          <a:solidFill>
            <a:srgbClr val="FF66CC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PH" sz="40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ctr">
              <a:buNone/>
            </a:pPr>
            <a:r>
              <a:rPr lang="en-PH" sz="4000" b="1" dirty="0" smtClean="0">
                <a:solidFill>
                  <a:schemeClr val="tx1"/>
                </a:solidFill>
                <a:latin typeface="Book Antiqua" pitchFamily="18" charset="0"/>
              </a:rPr>
              <a:t>15. The surprised woman could not say nothing.                                       </a:t>
            </a:r>
          </a:p>
          <a:p>
            <a:pPr algn="ctr">
              <a:buNone/>
            </a:pPr>
            <a:r>
              <a:rPr lang="en-PH" sz="4000" b="1" dirty="0" smtClean="0">
                <a:solidFill>
                  <a:schemeClr val="tx1"/>
                </a:solidFill>
                <a:latin typeface="Book Antiqua" pitchFamily="18" charset="0"/>
              </a:rPr>
              <a:t>                                                  </a:t>
            </a:r>
            <a:endParaRPr lang="en-PH" sz="4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7800" y="3657600"/>
            <a:ext cx="2209800" cy="5486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5105400" y="42672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 smtClean="0">
                <a:solidFill>
                  <a:srgbClr val="FFFF00"/>
                </a:solidFill>
                <a:latin typeface="Book Antiqua" pitchFamily="18" charset="0"/>
              </a:rPr>
              <a:t>ANYTHING</a:t>
            </a:r>
            <a:endParaRPr lang="en-PH" sz="3200" b="1" dirty="0">
              <a:solidFill>
                <a:srgbClr val="FFFF0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11" grpId="0" animBg="1"/>
      <p:bldP spid="12" grpId="0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mages (1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2857500" cy="1600200"/>
          </a:xfrm>
          <a:ln w="57150">
            <a:solidFill>
              <a:schemeClr val="tx1"/>
            </a:solidFill>
          </a:ln>
        </p:spPr>
      </p:pic>
      <p:sp>
        <p:nvSpPr>
          <p:cNvPr id="4" name="Pentagon 3"/>
          <p:cNvSpPr/>
          <p:nvPr/>
        </p:nvSpPr>
        <p:spPr>
          <a:xfrm flipH="1">
            <a:off x="304800" y="2895600"/>
            <a:ext cx="8610600" cy="1295400"/>
          </a:xfrm>
          <a:prstGeom prst="homePlate">
            <a:avLst/>
          </a:prstGeom>
          <a:solidFill>
            <a:srgbClr val="E2BF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buNone/>
            </a:pPr>
            <a:endParaRPr lang="en-PH" sz="28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r">
              <a:buNone/>
            </a:pPr>
            <a:endParaRPr lang="en-PH" sz="28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r">
              <a:buNone/>
            </a:pPr>
            <a:r>
              <a:rPr lang="en-PH" sz="2800" b="1" dirty="0" smtClean="0">
                <a:solidFill>
                  <a:schemeClr val="tx1"/>
                </a:solidFill>
                <a:latin typeface="Book Antiqua" pitchFamily="18" charset="0"/>
              </a:rPr>
              <a:t>15. The surprised woman could </a:t>
            </a:r>
            <a:r>
              <a:rPr lang="en-PH" sz="2800" b="1" u="sng" dirty="0" smtClean="0">
                <a:solidFill>
                  <a:schemeClr val="tx1"/>
                </a:solidFill>
                <a:latin typeface="Book Antiqua" pitchFamily="18" charset="0"/>
              </a:rPr>
              <a:t>not</a:t>
            </a:r>
            <a:r>
              <a:rPr lang="en-PH" sz="2800" b="1" dirty="0" smtClean="0">
                <a:solidFill>
                  <a:schemeClr val="tx1"/>
                </a:solidFill>
                <a:latin typeface="Book Antiqua" pitchFamily="18" charset="0"/>
              </a:rPr>
              <a:t> say </a:t>
            </a:r>
            <a:r>
              <a:rPr lang="en-PH" sz="2800" b="1" dirty="0" smtClean="0">
                <a:solidFill>
                  <a:schemeClr val="bg1"/>
                </a:solidFill>
                <a:latin typeface="Book Antiqua" pitchFamily="18" charset="0"/>
              </a:rPr>
              <a:t>nothing</a:t>
            </a:r>
            <a:r>
              <a:rPr lang="en-PH" sz="2800" b="1" dirty="0" smtClean="0">
                <a:solidFill>
                  <a:schemeClr val="tx1"/>
                </a:solidFill>
                <a:latin typeface="Book Antiqua" pitchFamily="18" charset="0"/>
              </a:rPr>
              <a:t>.                                       </a:t>
            </a:r>
            <a:r>
              <a:rPr lang="en-PH" sz="2800" b="1" dirty="0" smtClean="0">
                <a:solidFill>
                  <a:srgbClr val="C00000"/>
                </a:solidFill>
                <a:latin typeface="Book Antiqua" pitchFamily="18" charset="0"/>
              </a:rPr>
              <a:t>(ANYTHING)</a:t>
            </a:r>
          </a:p>
          <a:p>
            <a:pPr>
              <a:buNone/>
            </a:pPr>
            <a:r>
              <a:rPr lang="en-PH" sz="2800" b="1" dirty="0" smtClean="0">
                <a:solidFill>
                  <a:schemeClr val="tx1"/>
                </a:solidFill>
                <a:latin typeface="Book Antiqua" pitchFamily="18" charset="0"/>
              </a:rPr>
              <a:t>                                                  </a:t>
            </a:r>
            <a:endParaRPr lang="en-PH" sz="2800" dirty="0">
              <a:solidFill>
                <a:schemeClr val="tx1"/>
              </a:solidFill>
            </a:endParaRPr>
          </a:p>
        </p:txBody>
      </p:sp>
      <p:sp>
        <p:nvSpPr>
          <p:cNvPr id="6" name="Left Arrow Callout 5"/>
          <p:cNvSpPr/>
          <p:nvPr/>
        </p:nvSpPr>
        <p:spPr>
          <a:xfrm>
            <a:off x="3276600" y="381000"/>
            <a:ext cx="5257800" cy="13716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5508"/>
            </a:avLst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b="1" dirty="0" smtClean="0">
                <a:latin typeface="Book Antiqua" pitchFamily="18" charset="0"/>
              </a:rPr>
              <a:t>DOUBLE NEGATIVES</a:t>
            </a:r>
            <a:endParaRPr lang="en-PH" sz="2800" b="1" dirty="0">
              <a:latin typeface="Book Antiqua" pitchFamily="18" charset="0"/>
            </a:endParaRPr>
          </a:p>
        </p:txBody>
      </p:sp>
      <p:pic>
        <p:nvPicPr>
          <p:cNvPr id="7" name="Picture 6" descr="images (15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3733800"/>
            <a:ext cx="952500" cy="4572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rot="16200000" flipH="1">
            <a:off x="6972300" y="2705100"/>
            <a:ext cx="76200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6210300" y="2705100"/>
            <a:ext cx="76200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71800" y="2133600"/>
            <a:ext cx="60198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PH" b="1" dirty="0" smtClean="0">
                <a:latin typeface="Book Antiqua" pitchFamily="18" charset="0"/>
              </a:rPr>
              <a:t>TWO NEGATIVE WORDS IN THE SAME CLAUSE</a:t>
            </a:r>
            <a:endParaRPr lang="en-PH" b="1" dirty="0">
              <a:latin typeface="Book Antiqua" pitchFamily="18" charset="0"/>
            </a:endParaRPr>
          </a:p>
        </p:txBody>
      </p:sp>
      <p:pic>
        <p:nvPicPr>
          <p:cNvPr id="15" name="Picture 14" descr="images (1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4343400"/>
            <a:ext cx="1895475" cy="215265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371600" y="4953000"/>
            <a:ext cx="7467600" cy="1600200"/>
          </a:xfrm>
          <a:prstGeom prst="roundRect">
            <a:avLst/>
          </a:prstGeom>
          <a:solidFill>
            <a:srgbClr val="00B0F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b="1" dirty="0" smtClean="0">
                <a:solidFill>
                  <a:schemeClr val="tx1"/>
                </a:solidFill>
                <a:latin typeface="Book Antiqua" pitchFamily="18" charset="0"/>
              </a:rPr>
              <a:t>RULE:   NEVER USE TWO NEGATIVE WORDS IN THE SAME CLAUSE OR SENTENCE.</a:t>
            </a:r>
            <a:endParaRPr lang="en-PH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6" grpId="0" build="allAtOnce" animBg="1"/>
      <p:bldP spid="14" grpId="0" build="allAtOnce" animBg="1"/>
      <p:bldP spid="16" grpId="0" build="allAtOnce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f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40000" contrast="40000"/>
          </a:blip>
          <a:stretch>
            <a:fillRect/>
          </a:stretch>
        </p:blipFill>
        <p:spPr>
          <a:xfrm>
            <a:off x="304800" y="304800"/>
            <a:ext cx="8534400" cy="6248400"/>
          </a:xfrm>
        </p:spPr>
      </p:pic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 (5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752600"/>
            <a:ext cx="7391400" cy="4648200"/>
          </a:xfrm>
          <a:prstGeom prst="rect">
            <a:avLst/>
          </a:prstGeom>
          <a:ln w="889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Oval 4"/>
          <p:cNvSpPr/>
          <p:nvPr/>
        </p:nvSpPr>
        <p:spPr>
          <a:xfrm>
            <a:off x="228600" y="152400"/>
            <a:ext cx="8610600" cy="3048000"/>
          </a:xfrm>
          <a:prstGeom prst="ellipse">
            <a:avLst/>
          </a:prstGeom>
          <a:solidFill>
            <a:srgbClr val="33FF8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800" b="1" u="sng" dirty="0" smtClean="0">
                <a:solidFill>
                  <a:schemeClr val="tx1"/>
                </a:solidFill>
                <a:latin typeface="Book Antiqua" pitchFamily="18" charset="0"/>
              </a:rPr>
              <a:t>THANK YOU FOR YOUR PARTICIPATION!</a:t>
            </a:r>
            <a:endParaRPr lang="en-PH" sz="4800" b="1" u="sng" dirty="0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200400"/>
            <a:ext cx="8915400" cy="990600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PH" sz="3200" b="1" dirty="0" smtClean="0">
                <a:latin typeface="Book Antiqua" pitchFamily="18" charset="0"/>
              </a:rPr>
              <a:t>1. The old man </a:t>
            </a:r>
            <a:r>
              <a:rPr lang="en-PH" sz="3200" b="1" dirty="0" smtClean="0">
                <a:solidFill>
                  <a:schemeClr val="bg1"/>
                </a:solidFill>
                <a:latin typeface="Book Antiqua" pitchFamily="18" charset="0"/>
              </a:rPr>
              <a:t>does</a:t>
            </a:r>
            <a:r>
              <a:rPr lang="en-PH" sz="3200" b="1" dirty="0" smtClean="0">
                <a:latin typeface="Book Antiqua" pitchFamily="18" charset="0"/>
              </a:rPr>
              <a:t> not </a:t>
            </a:r>
            <a:r>
              <a:rPr lang="en-PH" sz="3200" b="1" u="sng" dirty="0" smtClean="0">
                <a:solidFill>
                  <a:schemeClr val="bg1"/>
                </a:solidFill>
                <a:latin typeface="Book Antiqua" pitchFamily="18" charset="0"/>
              </a:rPr>
              <a:t>likes</a:t>
            </a:r>
            <a:r>
              <a:rPr lang="en-PH" sz="3200" b="1" dirty="0" smtClean="0">
                <a:latin typeface="Book Antiqua" pitchFamily="18" charset="0"/>
              </a:rPr>
              <a:t> to be helped by his neighbour.                    </a:t>
            </a:r>
            <a:r>
              <a:rPr lang="en-PH" sz="3200" b="1" dirty="0" smtClean="0">
                <a:solidFill>
                  <a:srgbClr val="DD2F3B"/>
                </a:solidFill>
                <a:latin typeface="Book Antiqua" pitchFamily="18" charset="0"/>
              </a:rPr>
              <a:t>(DOES NOT LIKE)</a:t>
            </a:r>
            <a:endParaRPr lang="en-PH" sz="3200" dirty="0">
              <a:solidFill>
                <a:srgbClr val="DD2F3B"/>
              </a:solidFill>
            </a:endParaRPr>
          </a:p>
        </p:txBody>
      </p:sp>
      <p:pic>
        <p:nvPicPr>
          <p:cNvPr id="5" name="Content Placeholder 4" descr="3s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86000" cy="2743200"/>
          </a:xfrm>
        </p:spPr>
      </p:pic>
      <p:sp>
        <p:nvSpPr>
          <p:cNvPr id="6" name="Right Arrow 5"/>
          <p:cNvSpPr/>
          <p:nvPr/>
        </p:nvSpPr>
        <p:spPr>
          <a:xfrm>
            <a:off x="2286000" y="0"/>
            <a:ext cx="4114800" cy="1981200"/>
          </a:xfrm>
          <a:prstGeom prst="rightArrow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b="1" dirty="0" smtClean="0">
                <a:latin typeface="Book Antiqua" pitchFamily="18" charset="0"/>
              </a:rPr>
              <a:t>DOUBLE PRESENT TENSE</a:t>
            </a:r>
            <a:endParaRPr lang="en-PH" sz="2800" b="1" dirty="0">
              <a:latin typeface="Book Antiqua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57600" y="2667000"/>
            <a:ext cx="762000" cy="685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1981200"/>
            <a:ext cx="51816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PH" dirty="0" smtClean="0"/>
              <a:t> </a:t>
            </a:r>
            <a:r>
              <a:rPr lang="en-PH" sz="2000" b="1" dirty="0" smtClean="0">
                <a:latin typeface="Book Antiqua" pitchFamily="18" charset="0"/>
              </a:rPr>
              <a:t>THE HELPING VERB ALREADY TELLS THAT THE VERB IS SINGULAR</a:t>
            </a:r>
            <a:r>
              <a:rPr lang="en-PH" sz="2000" b="1" dirty="0" smtClean="0"/>
              <a:t>.</a:t>
            </a:r>
            <a:endParaRPr lang="en-PH" sz="2000" b="1" dirty="0"/>
          </a:p>
        </p:txBody>
      </p:sp>
      <p:sp>
        <p:nvSpPr>
          <p:cNvPr id="11" name="Oval 10"/>
          <p:cNvSpPr/>
          <p:nvPr/>
        </p:nvSpPr>
        <p:spPr>
          <a:xfrm>
            <a:off x="3810000" y="4648200"/>
            <a:ext cx="5105400" cy="1905000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b="1" u="sng" dirty="0" smtClean="0">
                <a:solidFill>
                  <a:schemeClr val="tx1"/>
                </a:solidFill>
                <a:latin typeface="Book Antiqua" pitchFamily="18" charset="0"/>
              </a:rPr>
              <a:t>RULE:</a:t>
            </a:r>
          </a:p>
          <a:p>
            <a:pPr algn="ctr"/>
            <a:r>
              <a:rPr lang="en-PH" sz="2000" b="1" dirty="0" smtClean="0">
                <a:solidFill>
                  <a:schemeClr val="tx1"/>
                </a:solidFill>
                <a:latin typeface="Book Antiqua" pitchFamily="18" charset="0"/>
              </a:rPr>
              <a:t>DO/DOES/DID+BASE FORM OF THE VERB</a:t>
            </a:r>
            <a:endParaRPr lang="en-PH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4098" name="Picture 2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3733800"/>
            <a:ext cx="609600" cy="519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6" grpId="0" build="allAtOnce" animBg="1"/>
      <p:bldP spid="10" grpId="0" build="allAtOnce" animBg="1"/>
      <p:bldP spid="11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Rectangle 4"/>
          <p:cNvSpPr/>
          <p:nvPr/>
        </p:nvSpPr>
        <p:spPr>
          <a:xfrm>
            <a:off x="0" y="152400"/>
            <a:ext cx="4191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sz="4000" b="1" dirty="0" smtClean="0">
                <a:latin typeface="Book Antiqua" pitchFamily="18" charset="0"/>
              </a:rPr>
              <a:t>	  </a:t>
            </a:r>
          </a:p>
          <a:p>
            <a:pPr>
              <a:buNone/>
            </a:pPr>
            <a:r>
              <a:rPr lang="en-PH" sz="4000" b="1" dirty="0" smtClean="0">
                <a:latin typeface="Book Antiqua" pitchFamily="18" charset="0"/>
              </a:rPr>
              <a:t>      		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2585323"/>
          </a:xfrm>
          <a:prstGeom prst="rect">
            <a:avLst/>
          </a:prstGeom>
          <a:solidFill>
            <a:srgbClr val="E2BF2A"/>
          </a:solidFill>
        </p:spPr>
        <p:txBody>
          <a:bodyPr wrap="square" rtlCol="0">
            <a:spAutoFit/>
          </a:bodyPr>
          <a:lstStyle/>
          <a:p>
            <a:pPr marL="514350" indent="-514350" algn="just">
              <a:buNone/>
            </a:pPr>
            <a:r>
              <a:rPr lang="en-PH" sz="5400" b="1" dirty="0" smtClean="0">
                <a:latin typeface="Book Antiqua" pitchFamily="18" charset="0"/>
              </a:rPr>
              <a:t>2. The reporter was able to give the audience useful </a:t>
            </a:r>
            <a:r>
              <a:rPr lang="en-PH" sz="5400" b="1" dirty="0" err="1" smtClean="0">
                <a:latin typeface="Book Antiqua" pitchFamily="18" charset="0"/>
              </a:rPr>
              <a:t>informations</a:t>
            </a:r>
            <a:r>
              <a:rPr lang="en-PH" sz="5400" b="1" dirty="0" smtClean="0">
                <a:latin typeface="Book Antiqua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905000"/>
            <a:ext cx="4267200" cy="548640"/>
          </a:xfrm>
          <a:prstGeom prst="rect">
            <a:avLst/>
          </a:prstGeom>
          <a:noFill/>
          <a:ln w="38100">
            <a:solidFill>
              <a:srgbClr val="33FF8F"/>
            </a:solidFill>
          </a:ln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15240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>
                <a:solidFill>
                  <a:srgbClr val="C00000"/>
                </a:solidFill>
                <a:latin typeface="Book Antiqua" pitchFamily="18" charset="0"/>
              </a:rPr>
              <a:t>INFORMATION</a:t>
            </a:r>
            <a:endParaRPr lang="en-PH" sz="28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8" grpId="0" animBg="1"/>
      <p:bldP spid="9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0"/>
            <a:ext cx="3038475" cy="2514600"/>
          </a:xfrm>
        </p:spPr>
      </p:pic>
      <p:sp>
        <p:nvSpPr>
          <p:cNvPr id="5" name="Rectangle 4"/>
          <p:cNvSpPr/>
          <p:nvPr/>
        </p:nvSpPr>
        <p:spPr>
          <a:xfrm>
            <a:off x="533400" y="2590800"/>
            <a:ext cx="8229600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buNone/>
            </a:pPr>
            <a:r>
              <a:rPr lang="en-PH" sz="2800" b="1" dirty="0" smtClean="0">
                <a:latin typeface="Book Antiqua" pitchFamily="18" charset="0"/>
              </a:rPr>
              <a:t>2. The reporter was able to give the audience useful </a:t>
            </a:r>
            <a:r>
              <a:rPr lang="en-PH" sz="2800" b="1" u="sng" dirty="0" err="1" smtClean="0">
                <a:solidFill>
                  <a:schemeClr val="bg1"/>
                </a:solidFill>
                <a:latin typeface="Book Antiqua" pitchFamily="18" charset="0"/>
              </a:rPr>
              <a:t>informations</a:t>
            </a:r>
            <a:r>
              <a:rPr lang="en-PH" sz="2800" b="1" dirty="0" smtClean="0">
                <a:latin typeface="Book Antiqua" pitchFamily="18" charset="0"/>
              </a:rPr>
              <a:t>.           </a:t>
            </a:r>
            <a:r>
              <a:rPr lang="en-PH" sz="2800" b="1" dirty="0" smtClean="0">
                <a:solidFill>
                  <a:srgbClr val="FF0000"/>
                </a:solidFill>
                <a:latin typeface="Book Antiqua" pitchFamily="18" charset="0"/>
              </a:rPr>
              <a:t>(INFORMATION)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971800" y="381000"/>
            <a:ext cx="4724400" cy="2133600"/>
          </a:xfrm>
          <a:prstGeom prst="rightArrow">
            <a:avLst/>
          </a:prstGeom>
          <a:solidFill>
            <a:schemeClr val="tx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 smtClean="0">
                <a:solidFill>
                  <a:schemeClr val="bg1"/>
                </a:solidFill>
                <a:latin typeface="Book Antiqua" pitchFamily="18" charset="0"/>
              </a:rPr>
              <a:t>THE USE OF PLURAL UNCOUNTABLE NOUNS </a:t>
            </a:r>
            <a:endParaRPr lang="en-PH" sz="24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00400" y="3962400"/>
            <a:ext cx="5943600" cy="1524000"/>
          </a:xfrm>
          <a:prstGeom prst="ellipse">
            <a:avLst/>
          </a:prstGeom>
          <a:solidFill>
            <a:srgbClr val="00B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 smtClean="0">
                <a:solidFill>
                  <a:schemeClr val="tx1"/>
                </a:solidFill>
                <a:latin typeface="Book Antiqua" pitchFamily="18" charset="0"/>
              </a:rPr>
              <a:t>RULE:  UNCOUNTABLE NOUNS DO NOT HAVE PLURAL FORMS.</a:t>
            </a:r>
            <a:endParaRPr lang="en-PH" sz="24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8" name="Down Arrow Callout 7"/>
          <p:cNvSpPr/>
          <p:nvPr/>
        </p:nvSpPr>
        <p:spPr>
          <a:xfrm>
            <a:off x="152400" y="3810000"/>
            <a:ext cx="4038600" cy="1981200"/>
          </a:xfrm>
          <a:prstGeom prst="downArrowCallout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 smtClean="0">
                <a:solidFill>
                  <a:schemeClr val="tx1"/>
                </a:solidFill>
                <a:latin typeface="Book Antiqua" pitchFamily="18" charset="0"/>
              </a:rPr>
              <a:t>RULE:  UNCOUNTABLE NOUNS DO NOT TAKE THE ARTICLE A OR AN.</a:t>
            </a:r>
            <a:endParaRPr lang="en-PH" sz="24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5943600"/>
            <a:ext cx="495300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PH" sz="2800" b="1" dirty="0" smtClean="0">
                <a:latin typeface="Book Antiqua" pitchFamily="18" charset="0"/>
              </a:rPr>
              <a:t>She has (a) homework to do. </a:t>
            </a:r>
            <a:endParaRPr lang="en-PH" sz="2800" b="1" dirty="0">
              <a:latin typeface="Book Antiqua" pitchFamily="18" charset="0"/>
            </a:endParaRPr>
          </a:p>
        </p:txBody>
      </p:sp>
      <p:pic>
        <p:nvPicPr>
          <p:cNvPr id="3074" name="Picture 2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048000"/>
            <a:ext cx="609600" cy="519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 animBg="1"/>
      <p:bldP spid="8" grpId="0" build="allAtOnce" animBg="1"/>
      <p:bldP spid="9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0" y="609600"/>
            <a:ext cx="8991600" cy="571500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PH" sz="5400" b="1" dirty="0" smtClean="0">
                <a:solidFill>
                  <a:schemeClr val="tx1"/>
                </a:solidFill>
                <a:latin typeface="Book Antiqua" pitchFamily="18" charset="0"/>
              </a:rPr>
              <a:t>3. She </a:t>
            </a:r>
          </a:p>
          <a:p>
            <a:pPr algn="ctr">
              <a:buNone/>
            </a:pPr>
            <a:r>
              <a:rPr lang="en-PH" sz="5400" b="1" dirty="0" smtClean="0">
                <a:solidFill>
                  <a:schemeClr val="tx1"/>
                </a:solidFill>
                <a:latin typeface="Book Antiqua" pitchFamily="18" charset="0"/>
              </a:rPr>
              <a:t>will be going to travel  to Paris next month.             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2819400"/>
            <a:ext cx="2362200" cy="548640"/>
          </a:xfrm>
          <a:prstGeom prst="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22860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 smtClean="0">
                <a:solidFill>
                  <a:srgbClr val="33FF8F"/>
                </a:solidFill>
                <a:latin typeface="Book Antiqua" pitchFamily="18" charset="0"/>
              </a:rPr>
              <a:t>IS</a:t>
            </a:r>
            <a:endParaRPr lang="en-PH" sz="4000" dirty="0">
              <a:solidFill>
                <a:srgbClr val="33FF8F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8" grpId="0" animBg="1"/>
      <p:bldP spid="9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133600" y="2590800"/>
            <a:ext cx="7010400" cy="2133600"/>
          </a:xfrm>
          <a:prstGeom prst="snip1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accent4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endParaRPr lang="en-PH" b="1" dirty="0" smtClean="0">
              <a:latin typeface="Book Antiqua" pitchFamily="18" charset="0"/>
            </a:endParaRPr>
          </a:p>
          <a:p>
            <a:pPr>
              <a:buNone/>
            </a:pPr>
            <a:r>
              <a:rPr lang="en-PH" b="1" dirty="0" smtClean="0">
                <a:latin typeface="Book Antiqua" pitchFamily="18" charset="0"/>
              </a:rPr>
              <a:t>3. She </a:t>
            </a:r>
            <a:r>
              <a:rPr lang="en-PH" b="1" u="sng" dirty="0" smtClean="0">
                <a:solidFill>
                  <a:schemeClr val="bg1"/>
                </a:solidFill>
                <a:latin typeface="Book Antiqua" pitchFamily="18" charset="0"/>
              </a:rPr>
              <a:t>will be</a:t>
            </a:r>
            <a:r>
              <a:rPr lang="en-PH" b="1" dirty="0" smtClean="0">
                <a:latin typeface="Book Antiqua" pitchFamily="18" charset="0"/>
              </a:rPr>
              <a:t> going to travel  to Paris 	next month.                  </a:t>
            </a:r>
          </a:p>
          <a:p>
            <a:pPr>
              <a:buNone/>
            </a:pPr>
            <a:r>
              <a:rPr lang="en-PH" b="1" dirty="0" smtClean="0">
                <a:latin typeface="Book Antiqua" pitchFamily="18" charset="0"/>
              </a:rPr>
              <a:t>                      </a:t>
            </a:r>
            <a:r>
              <a:rPr lang="en-PH" b="1" dirty="0" smtClean="0">
                <a:solidFill>
                  <a:srgbClr val="FF0000"/>
                </a:solidFill>
                <a:latin typeface="Book Antiqua" pitchFamily="18" charset="0"/>
              </a:rPr>
              <a:t>(IS GOING TO TRAVEL)</a:t>
            </a:r>
          </a:p>
        </p:txBody>
      </p:sp>
      <p:pic>
        <p:nvPicPr>
          <p:cNvPr id="10" name="Content Placeholder 9" descr="5R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0" y="2514600"/>
            <a:ext cx="2133600" cy="4343400"/>
          </a:xfrm>
          <a:solidFill>
            <a:schemeClr val="tx2">
              <a:lumMod val="40000"/>
              <a:lumOff val="60000"/>
            </a:schemeClr>
          </a:solidFill>
        </p:spPr>
      </p:pic>
      <p:pic>
        <p:nvPicPr>
          <p:cNvPr id="11" name="Picture 10" descr="3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5200" y="0"/>
            <a:ext cx="1828800" cy="2286000"/>
          </a:xfrm>
          <a:prstGeom prst="rect">
            <a:avLst/>
          </a:prstGeom>
        </p:spPr>
      </p:pic>
      <p:sp>
        <p:nvSpPr>
          <p:cNvPr id="12" name="Left Arrow 11"/>
          <p:cNvSpPr/>
          <p:nvPr/>
        </p:nvSpPr>
        <p:spPr>
          <a:xfrm>
            <a:off x="0" y="0"/>
            <a:ext cx="7391400" cy="2362200"/>
          </a:xfrm>
          <a:prstGeom prst="leftArrow">
            <a:avLst/>
          </a:prstGeom>
          <a:solidFill>
            <a:schemeClr val="tx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b="1" dirty="0" smtClean="0">
                <a:latin typeface="Book Antiqua" pitchFamily="18" charset="0"/>
              </a:rPr>
              <a:t>THE USE OF THE </a:t>
            </a:r>
            <a:r>
              <a:rPr lang="en-PH" sz="2000" b="1" u="sng" dirty="0" smtClean="0">
                <a:latin typeface="Book Antiqua" pitchFamily="18" charset="0"/>
              </a:rPr>
              <a:t>TWO FORMS OF THE SIMPLE FUTURE TENSE </a:t>
            </a:r>
            <a:r>
              <a:rPr lang="en-PH" sz="2000" b="1" dirty="0" smtClean="0">
                <a:latin typeface="Book Antiqua" pitchFamily="18" charset="0"/>
              </a:rPr>
              <a:t>AS ONE</a:t>
            </a:r>
            <a:endParaRPr lang="en-PH" sz="2000" b="1" dirty="0">
              <a:latin typeface="Book Antiqu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0400" y="3276600"/>
            <a:ext cx="3733800" cy="3693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20" name="Rounded Rectangle 19"/>
          <p:cNvSpPr/>
          <p:nvPr/>
        </p:nvSpPr>
        <p:spPr>
          <a:xfrm>
            <a:off x="1828800" y="4876800"/>
            <a:ext cx="7162800" cy="1752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b="1" dirty="0" smtClean="0">
                <a:solidFill>
                  <a:schemeClr val="tx1"/>
                </a:solidFill>
                <a:latin typeface="Book Antiqua" pitchFamily="18" charset="0"/>
              </a:rPr>
              <a:t>RULE:   THE TWO FORMS OF THE FUTURE TENSE: </a:t>
            </a:r>
            <a:r>
              <a:rPr lang="en-PH" sz="2000" b="1" u="sng" dirty="0" smtClean="0">
                <a:solidFill>
                  <a:schemeClr val="tx2"/>
                </a:solidFill>
                <a:latin typeface="Book Antiqua" pitchFamily="18" charset="0"/>
              </a:rPr>
              <a:t>WILL + BASE FORM (MV) </a:t>
            </a:r>
            <a:r>
              <a:rPr lang="en-PH" sz="2000" b="1" dirty="0" smtClean="0">
                <a:solidFill>
                  <a:schemeClr val="tx1"/>
                </a:solidFill>
                <a:latin typeface="Book Antiqua" pitchFamily="18" charset="0"/>
              </a:rPr>
              <a:t>AND </a:t>
            </a:r>
            <a:r>
              <a:rPr lang="en-PH" sz="2000" b="1" u="sng" dirty="0" smtClean="0">
                <a:solidFill>
                  <a:schemeClr val="tx2"/>
                </a:solidFill>
                <a:latin typeface="Book Antiqua" pitchFamily="18" charset="0"/>
              </a:rPr>
              <a:t>BE GOING TO + BASE FORM (MV) </a:t>
            </a:r>
            <a:r>
              <a:rPr lang="en-PH" sz="2000" b="1" dirty="0" smtClean="0">
                <a:solidFill>
                  <a:schemeClr val="tx1"/>
                </a:solidFill>
                <a:latin typeface="Book Antiqua" pitchFamily="18" charset="0"/>
              </a:rPr>
              <a:t>SHOULD NOT BE USED TOGETHER.</a:t>
            </a:r>
            <a:endParaRPr lang="en-PH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3886200" y="2590800"/>
            <a:ext cx="990600" cy="533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5676900" y="2476500"/>
            <a:ext cx="1066800" cy="6858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flipV="1">
            <a:off x="990600" y="20574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37" name="TextBox 36"/>
          <p:cNvSpPr txBox="1"/>
          <p:nvPr/>
        </p:nvSpPr>
        <p:spPr>
          <a:xfrm>
            <a:off x="4495800" y="1905000"/>
            <a:ext cx="152400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PH" sz="2800" b="1" dirty="0" smtClean="0">
                <a:latin typeface="Book Antiqua" pitchFamily="18" charset="0"/>
              </a:rPr>
              <a:t>  VERB</a:t>
            </a:r>
            <a:endParaRPr lang="en-PH" sz="2800" b="1" dirty="0">
              <a:latin typeface="Book Antiqua" pitchFamily="18" charset="0"/>
            </a:endParaRPr>
          </a:p>
        </p:txBody>
      </p:sp>
      <p:pic>
        <p:nvPicPr>
          <p:cNvPr id="2050" name="Picture 2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4" cstate="print">
            <a:lum bright="-10000"/>
          </a:blip>
          <a:srcRect/>
          <a:stretch>
            <a:fillRect/>
          </a:stretch>
        </p:blipFill>
        <p:spPr bwMode="auto">
          <a:xfrm>
            <a:off x="3048000" y="4038600"/>
            <a:ext cx="1052512" cy="609600"/>
          </a:xfrm>
          <a:prstGeom prst="ellipse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12" grpId="0" build="allAtOnce" animBg="1"/>
      <p:bldP spid="13" grpId="0" animBg="1"/>
      <p:bldP spid="20" grpId="0" build="allAtOnce" animBg="1"/>
      <p:bldP spid="37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z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Rounded Rectangle 4"/>
          <p:cNvSpPr/>
          <p:nvPr/>
        </p:nvSpPr>
        <p:spPr>
          <a:xfrm>
            <a:off x="3581400" y="3581400"/>
            <a:ext cx="5334000" cy="3124200"/>
          </a:xfrm>
          <a:prstGeom prst="roundRect">
            <a:avLst/>
          </a:prstGeom>
          <a:solidFill>
            <a:srgbClr val="4FBD7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PH" sz="4000" b="1" dirty="0" smtClean="0">
                <a:solidFill>
                  <a:schemeClr val="tx1"/>
                </a:solidFill>
                <a:latin typeface="Book Antiqua" pitchFamily="18" charset="0"/>
              </a:rPr>
              <a:t>4. Did you told your parents what had happened?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4600" y="4267200"/>
            <a:ext cx="990600" cy="54864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38100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>
                <a:solidFill>
                  <a:schemeClr val="accent2"/>
                </a:solidFill>
                <a:latin typeface="Book Antiqua" pitchFamily="18" charset="0"/>
              </a:rPr>
              <a:t>TELL</a:t>
            </a:r>
            <a:endParaRPr lang="en-PH" sz="28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animBg="1"/>
      <p:bldP spid="7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942</Words>
  <Application>Microsoft Office PowerPoint</Application>
  <PresentationFormat>On-screen Show (4:3)</PresentationFormat>
  <Paragraphs>161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kipper</cp:lastModifiedBy>
  <cp:revision>65</cp:revision>
  <dcterms:created xsi:type="dcterms:W3CDTF">2015-01-25T07:28:43Z</dcterms:created>
  <dcterms:modified xsi:type="dcterms:W3CDTF">2015-09-05T22:30:39Z</dcterms:modified>
</cp:coreProperties>
</file>