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10CA4E-4261-4A6E-9F16-277B311DFB0D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62BCEE1-6D20-4579-BDB6-C97B7535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600200"/>
          </a:xfrm>
        </p:spPr>
        <p:txBody>
          <a:bodyPr/>
          <a:lstStyle/>
          <a:p>
            <a:r>
              <a:rPr lang="en-US" b="1" dirty="0" smtClean="0"/>
              <a:t>Mr. VIRGO CLEMENTE LOPEZ</a:t>
            </a:r>
          </a:p>
          <a:p>
            <a:r>
              <a:rPr lang="en-US" i="1" dirty="0" smtClean="0"/>
              <a:t>Presenter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PARTS OF SPEECH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5082797"/>
            <a:ext cx="8183562" cy="1775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Consist of </a:t>
            </a:r>
            <a:r>
              <a:rPr lang="en-US" b="1" dirty="0" smtClean="0"/>
              <a:t>one main verb </a:t>
            </a:r>
            <a:r>
              <a:rPr lang="en-US" dirty="0" smtClean="0"/>
              <a:t>and </a:t>
            </a:r>
            <a:r>
              <a:rPr lang="en-US" b="1" dirty="0" smtClean="0"/>
              <a:t>one or more auxiliary verb.</a:t>
            </a:r>
          </a:p>
          <a:p>
            <a:r>
              <a:rPr lang="en-US" b="1" dirty="0" smtClean="0"/>
              <a:t>MAIN VERB- </a:t>
            </a:r>
            <a:r>
              <a:rPr lang="en-US" dirty="0" smtClean="0"/>
              <a:t>tells what is happening </a:t>
            </a:r>
          </a:p>
          <a:p>
            <a:r>
              <a:rPr lang="en-US" b="1" dirty="0" smtClean="0"/>
              <a:t>AUXILIARY- </a:t>
            </a:r>
            <a:r>
              <a:rPr lang="en-US" dirty="0" smtClean="0"/>
              <a:t>helps the main verb express its meaning</a:t>
            </a:r>
          </a:p>
          <a:p>
            <a:pPr lvl="2"/>
            <a:r>
              <a:rPr lang="en-US" b="1" dirty="0" smtClean="0"/>
              <a:t>Ex. Am, is, are, was, were, be, been, has, have, had, do, does, can, could, must, may, might, shall, should, will, would</a:t>
            </a:r>
          </a:p>
          <a:p>
            <a:pPr lvl="2">
              <a:buNone/>
            </a:pP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Ex. The tourists have arrived at the airport.</a:t>
            </a:r>
          </a:p>
          <a:p>
            <a:pPr lvl="2">
              <a:buNone/>
            </a:pPr>
            <a:endParaRPr lang="en-US" b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PARTS OF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>
              <a:buNone/>
            </a:pPr>
            <a:r>
              <a:rPr lang="en-US" b="1" dirty="0" smtClean="0"/>
              <a:t>Has three PRINCIPAL PARTS</a:t>
            </a:r>
          </a:p>
          <a:p>
            <a:pPr lvl="2">
              <a:buNone/>
            </a:pPr>
            <a:endParaRPr lang="en-US" b="1" dirty="0" smtClean="0"/>
          </a:p>
          <a:p>
            <a:pPr lvl="2">
              <a:buFontTx/>
              <a:buChar char="-"/>
            </a:pPr>
            <a:r>
              <a:rPr lang="en-US" b="1" dirty="0" smtClean="0"/>
              <a:t>PRESENT</a:t>
            </a:r>
          </a:p>
          <a:p>
            <a:pPr lvl="2">
              <a:buFontTx/>
              <a:buChar char="-"/>
            </a:pPr>
            <a:r>
              <a:rPr lang="en-US" b="1" dirty="0" smtClean="0"/>
              <a:t>PAST</a:t>
            </a:r>
          </a:p>
          <a:p>
            <a:pPr lvl="2">
              <a:buFontTx/>
              <a:buChar char="-"/>
            </a:pPr>
            <a:r>
              <a:rPr lang="en-US" b="1" dirty="0" smtClean="0"/>
              <a:t>PAST PARTICIPLE</a:t>
            </a:r>
          </a:p>
          <a:p>
            <a:pPr lvl="2">
              <a:buFontTx/>
              <a:buChar char="-"/>
            </a:pPr>
            <a:endParaRPr lang="en-US" b="1" dirty="0" smtClean="0"/>
          </a:p>
          <a:p>
            <a:pPr lvl="2">
              <a:buFontTx/>
              <a:buChar char="-"/>
            </a:pPr>
            <a:endParaRPr lang="en-US" b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429000"/>
          <a:ext cx="8229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PARTICIPLE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BAKED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DREAMT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/>
              <a:t>TENSE OF VERBS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b="1" dirty="0" smtClean="0"/>
              <a:t>Tells when the action takes place- </a:t>
            </a:r>
          </a:p>
          <a:p>
            <a:pPr lvl="2">
              <a:buNone/>
            </a:pPr>
            <a:r>
              <a:rPr lang="en-US" b="1" dirty="0" smtClean="0"/>
              <a:t>can be PRESENT, PAST, FUTURE</a:t>
            </a:r>
          </a:p>
          <a:p>
            <a:pPr lvl="2">
              <a:buNone/>
            </a:pPr>
            <a:endParaRPr lang="en-US" b="1" dirty="0" smtClean="0"/>
          </a:p>
          <a:p>
            <a:pPr marL="1051560" lvl="2" indent="-457200">
              <a:buAutoNum type="alphaLcPeriod"/>
            </a:pPr>
            <a:r>
              <a:rPr lang="en-US" b="1" dirty="0" smtClean="0"/>
              <a:t>SIMPLE- actions that take place in the past, present or future time.</a:t>
            </a:r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Ex. 			John plays basketball. </a:t>
            </a:r>
          </a:p>
          <a:p>
            <a:pPr marL="1051560" lvl="2" indent="-457200">
              <a:buNone/>
            </a:pPr>
            <a:r>
              <a:rPr lang="en-US" b="1" dirty="0" smtClean="0"/>
              <a:t>			John played basketball.</a:t>
            </a:r>
          </a:p>
          <a:p>
            <a:pPr marL="1051560" lvl="2" indent="-457200">
              <a:buNone/>
            </a:pPr>
            <a:r>
              <a:rPr lang="en-US" b="1" dirty="0" smtClean="0"/>
              <a:t> 			John will play basketball. </a:t>
            </a:r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895600"/>
          <a:ext cx="6096000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 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 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or shall + present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/>
              <a:t>TENSE OF VERBS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r>
              <a:rPr lang="en-US" b="1" dirty="0" smtClean="0"/>
              <a:t>b. PERFECT- actions that were completed or will be completed by a certain time. </a:t>
            </a:r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Ex. 		Trisha has graduated from college.</a:t>
            </a:r>
          </a:p>
          <a:p>
            <a:pPr marL="1051560" lvl="2" indent="-457200">
              <a:buNone/>
            </a:pPr>
            <a:r>
              <a:rPr lang="en-US" b="1" dirty="0" smtClean="0"/>
              <a:t>		Before travelling abroad, Trisha had graduated from college.</a:t>
            </a:r>
          </a:p>
          <a:p>
            <a:pPr marL="1051560" lvl="2" indent="-457200">
              <a:buNone/>
            </a:pPr>
            <a:r>
              <a:rPr lang="en-US" b="1" dirty="0" smtClean="0"/>
              <a:t> 		By next year, Trisha shall have graduated from next year.</a:t>
            </a:r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81200"/>
          <a:ext cx="8001000" cy="229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PERFECT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in the past, completed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or have + past participle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PAST PERFECT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in the past, completed in the 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</a:t>
                      </a:r>
                      <a:r>
                        <a:rPr lang="en-US" baseline="0" dirty="0" smtClean="0"/>
                        <a:t> + past participle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FUTURE PERFECT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in the past or present, completed in the 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or shall + have</a:t>
                      </a:r>
                      <a:r>
                        <a:rPr lang="en-US" baseline="0" dirty="0" smtClean="0"/>
                        <a:t> + past participle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/>
              <a:t>TENSE OF VERBS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r>
              <a:rPr lang="en-US" b="1" dirty="0" smtClean="0"/>
              <a:t>c. PERFECT PROGRESSIVE – expresses continuing action </a:t>
            </a:r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AutoNum type="alphaLcPeriod"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Ex. 	Daniel has been waiting for Emily for an hour.</a:t>
            </a:r>
          </a:p>
          <a:p>
            <a:pPr marL="1051560" lvl="2" indent="-457200">
              <a:buNone/>
            </a:pPr>
            <a:r>
              <a:rPr lang="en-US" b="1" dirty="0" smtClean="0"/>
              <a:t>	Daniel had been waiting for Emily for an hour before she arrived</a:t>
            </a:r>
          </a:p>
          <a:p>
            <a:pPr marL="1051560" lvl="2" indent="-457200">
              <a:buNone/>
            </a:pPr>
            <a:r>
              <a:rPr lang="en-US" b="1" dirty="0" smtClean="0"/>
              <a:t>By four o’clock this afternoon, Daniel will have been waiting for Emily for two hours.	</a:t>
            </a:r>
          </a:p>
          <a:p>
            <a:pPr marL="1051560" lvl="2" indent="-457200">
              <a:buAutoNum type="alphaLcPeriod"/>
            </a:pPr>
            <a:endParaRPr lang="en-US" b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81200"/>
          <a:ext cx="8001000" cy="229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PERFECT PROGRESSIVE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in the past, continuing until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been or have been + </a:t>
                      </a:r>
                      <a:r>
                        <a:rPr lang="en-US" dirty="0" err="1" smtClean="0"/>
                        <a:t>ing</a:t>
                      </a:r>
                      <a:r>
                        <a:rPr lang="en-US" dirty="0" smtClean="0"/>
                        <a:t> form of 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PAST PERFECT PROGRESSIVE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in the past, continued and completed in the 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 been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ing</a:t>
                      </a:r>
                      <a:r>
                        <a:rPr lang="en-US" baseline="0" dirty="0" smtClean="0"/>
                        <a:t> form of 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FUTURE PERFECT PROGRESSIVE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in the past or present,  continuing into the 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have or shall have</a:t>
                      </a:r>
                      <a:r>
                        <a:rPr lang="en-US" baseline="0" dirty="0" smtClean="0"/>
                        <a:t> + been + </a:t>
                      </a:r>
                      <a:r>
                        <a:rPr lang="en-US" baseline="0" dirty="0" err="1" smtClean="0"/>
                        <a:t>ing</a:t>
                      </a:r>
                      <a:r>
                        <a:rPr lang="en-US" baseline="0" dirty="0" smtClean="0"/>
                        <a:t> form of verb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TRANSITIVE VS. INTRANSITIVE VERB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r>
              <a:rPr lang="en-US" b="1" dirty="0" smtClean="0"/>
              <a:t>a. TRANSITIVE VERBS (</a:t>
            </a:r>
            <a:r>
              <a:rPr lang="en-US" b="1" dirty="0" err="1" smtClean="0"/>
              <a:t>t.v</a:t>
            </a:r>
            <a:r>
              <a:rPr lang="en-US" b="1" dirty="0" smtClean="0"/>
              <a:t>.) need a DIRECT OBJECT (</a:t>
            </a:r>
            <a:r>
              <a:rPr lang="en-US" b="1" dirty="0" err="1" smtClean="0"/>
              <a:t>d.o</a:t>
            </a:r>
            <a:r>
              <a:rPr lang="en-US" b="1" dirty="0" smtClean="0"/>
              <a:t>.) to complete their meaning.</a:t>
            </a:r>
          </a:p>
          <a:p>
            <a:pPr marL="1051560" lvl="2" indent="-457200">
              <a:buNone/>
            </a:pPr>
            <a:r>
              <a:rPr lang="en-US" b="1" dirty="0" smtClean="0"/>
              <a:t>	DIRECT OBJECT receives the action expressed.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b. INTRANSITIVE VERBS (</a:t>
            </a:r>
            <a:r>
              <a:rPr lang="en-US" b="1" dirty="0" err="1" smtClean="0"/>
              <a:t>i.v</a:t>
            </a:r>
            <a:r>
              <a:rPr lang="en-US" b="1" smtClean="0"/>
              <a:t>.) </a:t>
            </a:r>
            <a:r>
              <a:rPr lang="en-US" b="1" dirty="0" smtClean="0"/>
              <a:t>does not NEED A DIRECT OBJECT</a:t>
            </a:r>
          </a:p>
          <a:p>
            <a:pPr marL="1051560" lvl="2" indent="-457200">
              <a:buFont typeface="Arial" charset="0"/>
              <a:buChar char="•"/>
            </a:pPr>
            <a:r>
              <a:rPr lang="en-US" b="1" dirty="0" smtClean="0"/>
              <a:t>Action verbs are transitive if there is a direct object, otherwise it is intransitive.</a:t>
            </a:r>
          </a:p>
          <a:p>
            <a:pPr marL="1051560" lvl="2" indent="-457200">
              <a:buFont typeface="Arial" charset="0"/>
              <a:buChar char="•"/>
            </a:pPr>
            <a:r>
              <a:rPr lang="en-US" b="1" dirty="0" smtClean="0"/>
              <a:t>Linking verbs are ALWAYS intransitive</a:t>
            </a:r>
          </a:p>
          <a:p>
            <a:pPr marL="1051560" lvl="2" indent="-457200">
              <a:buNone/>
            </a:pPr>
            <a:endParaRPr lang="en-US" b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4038600"/>
          <a:ext cx="7696200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48100"/>
                <a:gridCol w="384810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LINKING VERBS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Joey </a:t>
                      </a:r>
                      <a:r>
                        <a:rPr lang="en-US" u="sng" dirty="0" smtClean="0">
                          <a:latin typeface="Arial" pitchFamily="34" charset="0"/>
                          <a:cs typeface="Arial" pitchFamily="34" charset="0"/>
                        </a:rPr>
                        <a:t>typed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his </a:t>
                      </a:r>
                      <a:r>
                        <a:rPr lang="en-US" u="sng" baseline="0" dirty="0" smtClean="0">
                          <a:latin typeface="Arial" pitchFamily="34" charset="0"/>
                          <a:cs typeface="Arial" pitchFamily="34" charset="0"/>
                        </a:rPr>
                        <a:t>report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t.v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.         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d.o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He </a:t>
                      </a:r>
                      <a:r>
                        <a:rPr lang="en-US" u="sng" dirty="0" smtClean="0">
                          <a:latin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a good doctor.  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i.v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Helen looked at her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watch.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She looked worried.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/>
          </a:bodyPr>
          <a:lstStyle/>
          <a:p>
            <a:pPr marL="1051560" lvl="2" indent="-457200">
              <a:buFontTx/>
              <a:buChar char="-"/>
            </a:pPr>
            <a:r>
              <a:rPr lang="en-US" b="1" dirty="0" smtClean="0"/>
              <a:t>Words that modify or describe nouns or pronouns.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Modify them by telling which one, what kind, or how many.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Some suffixes are added</a:t>
            </a: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Beauty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ful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Beautiful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able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Comfortable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Worthless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Ish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Childish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Kinds of ADJECTIVES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 fontScale="92500" lnSpcReduction="10000"/>
          </a:bodyPr>
          <a:lstStyle/>
          <a:p>
            <a:pPr marL="1051560" lvl="2" indent="-457200">
              <a:buAutoNum type="arabicPeriod"/>
            </a:pPr>
            <a:r>
              <a:rPr lang="en-US" b="1" dirty="0" smtClean="0"/>
              <a:t>Descriptive- describe quality. 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PROPER DESCRIPTIVE ADJECTIVE (formed from a proper noun)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Ex. 	</a:t>
            </a:r>
            <a:r>
              <a:rPr lang="en-US" b="1" u="sng" dirty="0" smtClean="0"/>
              <a:t>h</a:t>
            </a:r>
            <a:r>
              <a:rPr lang="en-US" b="1" u="sng" dirty="0" smtClean="0"/>
              <a:t>ot</a:t>
            </a:r>
            <a:r>
              <a:rPr lang="en-US" b="1" dirty="0" smtClean="0"/>
              <a:t> water		</a:t>
            </a:r>
            <a:r>
              <a:rPr lang="en-US" b="1" u="sng" dirty="0" smtClean="0"/>
              <a:t>s</a:t>
            </a:r>
            <a:r>
              <a:rPr lang="en-US" b="1" u="sng" dirty="0" smtClean="0"/>
              <a:t>ad</a:t>
            </a:r>
            <a:r>
              <a:rPr lang="en-US" b="1" dirty="0" smtClean="0"/>
              <a:t> song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</a:t>
            </a:r>
            <a:r>
              <a:rPr lang="en-US" b="1" u="sng" dirty="0" smtClean="0"/>
              <a:t>Swiss</a:t>
            </a:r>
            <a:r>
              <a:rPr lang="en-US" b="1" dirty="0" smtClean="0"/>
              <a:t> knife		</a:t>
            </a:r>
            <a:r>
              <a:rPr lang="en-US" b="1" u="sng" dirty="0" smtClean="0"/>
              <a:t>German</a:t>
            </a:r>
            <a:r>
              <a:rPr lang="en-US" b="1" dirty="0" smtClean="0"/>
              <a:t> car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AutoNum type="arabicPeriod" startAt="2"/>
            </a:pPr>
            <a:r>
              <a:rPr lang="en-US" b="1" dirty="0" smtClean="0"/>
              <a:t>Limiting- denote quantity or number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a. NUMERICAL- 	</a:t>
            </a:r>
            <a:r>
              <a:rPr lang="en-US" b="1" u="sng" dirty="0" smtClean="0"/>
              <a:t>fourth</a:t>
            </a:r>
            <a:r>
              <a:rPr lang="en-US" b="1" dirty="0" smtClean="0"/>
              <a:t> son	</a:t>
            </a:r>
            <a:r>
              <a:rPr lang="en-US" b="1" u="sng" dirty="0" smtClean="0"/>
              <a:t>twelve</a:t>
            </a:r>
            <a:r>
              <a:rPr lang="en-US" b="1" dirty="0" smtClean="0"/>
              <a:t> days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b. DEMONSTRATIVE- </a:t>
            </a:r>
            <a:r>
              <a:rPr lang="en-US" b="1" u="sng" dirty="0" smtClean="0"/>
              <a:t>these</a:t>
            </a:r>
            <a:r>
              <a:rPr lang="en-US" b="1" dirty="0" smtClean="0"/>
              <a:t> pencils		</a:t>
            </a:r>
            <a:r>
              <a:rPr lang="en-US" b="1" u="sng" dirty="0" smtClean="0"/>
              <a:t>that </a:t>
            </a:r>
            <a:r>
              <a:rPr lang="en-US" b="1" dirty="0" smtClean="0"/>
              <a:t>woman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c. INTERROGATIVE-  </a:t>
            </a:r>
            <a:r>
              <a:rPr lang="en-US" b="1" u="sng" dirty="0" smtClean="0"/>
              <a:t>whose</a:t>
            </a:r>
            <a:r>
              <a:rPr lang="en-US" b="1" dirty="0" smtClean="0"/>
              <a:t> child		</a:t>
            </a:r>
            <a:r>
              <a:rPr lang="en-US" b="1" u="sng" dirty="0" smtClean="0"/>
              <a:t>what </a:t>
            </a:r>
            <a:r>
              <a:rPr lang="en-US" b="1" dirty="0" smtClean="0"/>
              <a:t>lesson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d. INDEFINITE- 	</a:t>
            </a:r>
            <a:r>
              <a:rPr lang="en-US" b="1" u="sng" dirty="0" smtClean="0"/>
              <a:t>some</a:t>
            </a:r>
            <a:r>
              <a:rPr lang="en-US" b="1" dirty="0" smtClean="0"/>
              <a:t> sugar	</a:t>
            </a:r>
            <a:r>
              <a:rPr lang="en-US" b="1" u="sng" dirty="0" smtClean="0"/>
              <a:t>few</a:t>
            </a:r>
            <a:r>
              <a:rPr lang="en-US" b="1" dirty="0" smtClean="0"/>
              <a:t> animals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e. POSSESSIVE- 	</a:t>
            </a:r>
            <a:r>
              <a:rPr lang="en-US" b="1" u="sng" dirty="0" smtClean="0"/>
              <a:t>my</a:t>
            </a:r>
            <a:r>
              <a:rPr lang="en-US" b="1" dirty="0" smtClean="0"/>
              <a:t> mother	</a:t>
            </a:r>
            <a:r>
              <a:rPr lang="en-US" b="1" u="sng" dirty="0" smtClean="0"/>
              <a:t>his</a:t>
            </a:r>
            <a:r>
              <a:rPr lang="en-US" b="1" dirty="0" smtClean="0"/>
              <a:t> breakfast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f. NOUN MODIFIERS- </a:t>
            </a:r>
            <a:r>
              <a:rPr lang="en-US" b="1" u="sng" dirty="0" smtClean="0"/>
              <a:t>ballet </a:t>
            </a:r>
            <a:r>
              <a:rPr lang="en-US" b="1" dirty="0" smtClean="0"/>
              <a:t>dancer		</a:t>
            </a:r>
            <a:r>
              <a:rPr lang="en-US" b="1" u="sng" dirty="0" smtClean="0"/>
              <a:t>tennis </a:t>
            </a:r>
            <a:r>
              <a:rPr lang="en-US" b="1" dirty="0" smtClean="0"/>
              <a:t>court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g. DEFINITE  and INDEFINITE ARTICLES- </a:t>
            </a:r>
            <a:r>
              <a:rPr lang="en-US" b="1" u="sng" dirty="0" smtClean="0"/>
              <a:t>the</a:t>
            </a:r>
            <a:r>
              <a:rPr lang="en-US" b="1" dirty="0" smtClean="0"/>
              <a:t> actor	  </a:t>
            </a:r>
            <a:r>
              <a:rPr lang="en-US" b="1" u="sng" dirty="0" smtClean="0"/>
              <a:t>an</a:t>
            </a:r>
            <a:r>
              <a:rPr lang="en-US" b="1" dirty="0" smtClean="0"/>
              <a:t> egg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h. COMPOUND ADJECTIVES</a:t>
            </a:r>
          </a:p>
          <a:p>
            <a:pPr marL="1325880" lvl="3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- </a:t>
            </a:r>
            <a:r>
              <a:rPr lang="en-US" b="1" u="sng" dirty="0" smtClean="0"/>
              <a:t>Spicy chicken </a:t>
            </a:r>
            <a:r>
              <a:rPr lang="en-US" b="1" dirty="0" smtClean="0"/>
              <a:t>sandwich	</a:t>
            </a:r>
            <a:r>
              <a:rPr lang="en-US" b="1" u="sng" dirty="0" smtClean="0"/>
              <a:t>bright sunny </a:t>
            </a:r>
            <a:r>
              <a:rPr lang="en-US" b="1" dirty="0" smtClean="0"/>
              <a:t>day</a:t>
            </a: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COMPARATIVE FORM of ADJECTIVES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91600" cy="4876800"/>
          </a:xfrm>
        </p:spPr>
        <p:txBody>
          <a:bodyPr>
            <a:normAutofit/>
          </a:bodyPr>
          <a:lstStyle/>
          <a:p>
            <a:pPr marL="1051560" lvl="2" indent="-457200">
              <a:buFontTx/>
              <a:buChar char="-"/>
            </a:pPr>
            <a:r>
              <a:rPr lang="en-US" sz="2800" b="1" dirty="0" smtClean="0"/>
              <a:t>To compare people or things</a:t>
            </a:r>
          </a:p>
          <a:p>
            <a:pPr marL="1051560" lvl="2" indent="-457200">
              <a:buFontTx/>
              <a:buChar char="-"/>
            </a:pPr>
            <a:endParaRPr lang="en-US" sz="4000" b="1" dirty="0" smtClean="0"/>
          </a:p>
          <a:p>
            <a:pPr marL="1051560" lvl="2" indent="-457200">
              <a:buFontTx/>
              <a:buChar char="-"/>
            </a:pPr>
            <a:r>
              <a:rPr lang="en-US" sz="4000" b="1" dirty="0" smtClean="0"/>
              <a:t>1. </a:t>
            </a:r>
            <a:r>
              <a:rPr lang="en-US" sz="4000" b="1" dirty="0" smtClean="0"/>
              <a:t>POSITIVE DEGREE- simplest</a:t>
            </a:r>
          </a:p>
          <a:p>
            <a:pPr marL="1051560" lvl="2" indent="-457200">
              <a:buFontTx/>
              <a:buChar char="-"/>
            </a:pPr>
            <a:r>
              <a:rPr lang="en-US" sz="4000" b="1" dirty="0" smtClean="0"/>
              <a:t>2. COMPARATIVE- compare two persons or things</a:t>
            </a:r>
          </a:p>
          <a:p>
            <a:pPr marL="1051560" lvl="2" indent="-457200">
              <a:buFontTx/>
              <a:buChar char="-"/>
            </a:pPr>
            <a:r>
              <a:rPr lang="en-US" sz="4000" b="1" dirty="0" smtClean="0"/>
              <a:t>3. SUPERLATIVE- compare more than two persons or things.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of COMPARISON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AutoNum type="arabicPeriod"/>
            </a:pPr>
            <a:r>
              <a:rPr lang="en-US" b="1" dirty="0" smtClean="0"/>
              <a:t>To form the comparative degree, add –</a:t>
            </a:r>
            <a:r>
              <a:rPr lang="en-US" b="1" dirty="0" err="1" smtClean="0"/>
              <a:t>er</a:t>
            </a:r>
            <a:r>
              <a:rPr lang="en-US" b="1" dirty="0" smtClean="0"/>
              <a:t> to the positive degree.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To form the superlative degree, add –</a:t>
            </a:r>
            <a:r>
              <a:rPr lang="en-US" b="1" dirty="0" err="1" smtClean="0"/>
              <a:t>est</a:t>
            </a: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For words ending in y, change it to I and add </a:t>
            </a:r>
            <a:r>
              <a:rPr lang="en-US" b="1" dirty="0" err="1" smtClean="0"/>
              <a:t>er</a:t>
            </a:r>
            <a:r>
              <a:rPr lang="en-US" b="1" dirty="0" smtClean="0"/>
              <a:t> or </a:t>
            </a:r>
            <a:r>
              <a:rPr lang="en-US" b="1" dirty="0" err="1" smtClean="0"/>
              <a:t>est</a:t>
            </a: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AutoNum type="arabicPeriod" startAt="2"/>
            </a:pPr>
            <a:r>
              <a:rPr lang="en-US" b="1" dirty="0" smtClean="0"/>
              <a:t>For other adjectives, use </a:t>
            </a:r>
            <a:r>
              <a:rPr lang="en-US" b="1" u="sng" dirty="0" smtClean="0"/>
              <a:t>more</a:t>
            </a:r>
            <a:r>
              <a:rPr lang="en-US" b="1" dirty="0" smtClean="0"/>
              <a:t> or </a:t>
            </a:r>
            <a:r>
              <a:rPr lang="en-US" b="1" u="sng" dirty="0" smtClean="0"/>
              <a:t>less </a:t>
            </a:r>
            <a:r>
              <a:rPr lang="en-US" b="1" dirty="0" smtClean="0"/>
              <a:t>before the positive degree to form the comparative and the words </a:t>
            </a:r>
            <a:r>
              <a:rPr lang="en-US" b="1" u="sng" dirty="0" smtClean="0"/>
              <a:t>most</a:t>
            </a:r>
            <a:r>
              <a:rPr lang="en-US" b="1" dirty="0" smtClean="0"/>
              <a:t> or </a:t>
            </a:r>
            <a:r>
              <a:rPr lang="en-US" b="1" u="sng" dirty="0" smtClean="0"/>
              <a:t>least</a:t>
            </a:r>
            <a:r>
              <a:rPr lang="en-US" b="1" dirty="0" smtClean="0"/>
              <a:t> to form the superlative degree.</a:t>
            </a:r>
          </a:p>
          <a:p>
            <a:pPr marL="1051560" lvl="2" indent="-457200">
              <a:buNone/>
            </a:pPr>
            <a:r>
              <a:rPr lang="en-US" b="1" dirty="0" smtClean="0"/>
              <a:t>	NOTE: </a:t>
            </a:r>
            <a:r>
              <a:rPr lang="en-US" b="1" i="1" dirty="0" smtClean="0"/>
              <a:t>Do not </a:t>
            </a:r>
            <a:r>
              <a:rPr lang="en-US" b="1" i="1" dirty="0" smtClean="0"/>
              <a:t>use more or less with the ending </a:t>
            </a:r>
            <a:r>
              <a:rPr lang="en-US" b="1" i="1" dirty="0" err="1" smtClean="0"/>
              <a:t>er</a:t>
            </a:r>
            <a:r>
              <a:rPr lang="en-US" b="1" i="1" dirty="0" smtClean="0"/>
              <a:t>, or most or least with the ending </a:t>
            </a:r>
            <a:r>
              <a:rPr lang="en-US" b="1" i="1" dirty="0" err="1" smtClean="0"/>
              <a:t>est</a:t>
            </a:r>
            <a:endParaRPr lang="en-US" b="1" i="1" dirty="0" smtClean="0"/>
          </a:p>
          <a:p>
            <a:pPr marL="1051560" lvl="2" indent="-457200">
              <a:buNone/>
            </a:pPr>
            <a:endParaRPr lang="en-US" b="1" i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90500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louder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Loudest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funnier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Funniest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talented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talented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talented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effective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effective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topics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8686800" cy="5486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INTERJECTIONS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5562600"/>
            <a:ext cx="8183562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of COMPARISON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3. The forms change in spelling- IRREGULAR ADJECTIVES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i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2286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 of COMPARISON Using ADJECTIVES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AutoNum type="arabicPeriod"/>
            </a:pPr>
            <a:r>
              <a:rPr lang="en-US" b="1" dirty="0" smtClean="0"/>
              <a:t>If two persons or things are of the same quality- 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use AS + POSITIVE DEGREE + AS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Ex. Leo is </a:t>
            </a:r>
            <a:r>
              <a:rPr lang="en-US" b="1" u="sng" dirty="0" smtClean="0"/>
              <a:t>as tall as </a:t>
            </a:r>
            <a:r>
              <a:rPr lang="en-US" b="1" dirty="0" smtClean="0"/>
              <a:t>John.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AutoNum type="arabicPeriod" startAt="2"/>
            </a:pPr>
            <a:r>
              <a:rPr lang="en-US" b="1" dirty="0" smtClean="0"/>
              <a:t>If a person or thing is of greater quality than the other-</a:t>
            </a:r>
          </a:p>
          <a:p>
            <a:pPr marL="1051560" lvl="2" indent="-457200">
              <a:buNone/>
            </a:pPr>
            <a:r>
              <a:rPr lang="en-US" sz="1800" b="1" dirty="0" smtClean="0"/>
              <a:t>use COMPARATIVE DEGREE + THAN or MORE + POSITIVE DEGREE+ THAN</a:t>
            </a:r>
            <a:endParaRPr lang="en-US" sz="1800" b="1" dirty="0" smtClean="0"/>
          </a:p>
          <a:p>
            <a:pPr marL="1051560" lvl="2" indent="-457200">
              <a:buNone/>
            </a:pPr>
            <a:r>
              <a:rPr lang="en-US" b="1" dirty="0" smtClean="0"/>
              <a:t>		Ex. The book is </a:t>
            </a:r>
            <a:r>
              <a:rPr lang="en-US" b="1" u="sng" dirty="0" smtClean="0"/>
              <a:t>mor</a:t>
            </a:r>
            <a:r>
              <a:rPr lang="en-US" b="1" u="sng" dirty="0" smtClean="0"/>
              <a:t>e interesting </a:t>
            </a:r>
            <a:r>
              <a:rPr lang="en-US" b="1" dirty="0" smtClean="0"/>
              <a:t>than its movie version.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AutoNum type="arabicPeriod" startAt="3"/>
            </a:pPr>
            <a:r>
              <a:rPr lang="en-US" b="1" dirty="0" smtClean="0"/>
              <a:t>If a person or thing is of lesser quality than the other-</a:t>
            </a:r>
          </a:p>
          <a:p>
            <a:pPr marL="1051560" lvl="2" indent="-457200">
              <a:buNone/>
            </a:pPr>
            <a:r>
              <a:rPr lang="en-US" b="1" dirty="0" smtClean="0"/>
              <a:t>	use NOT SO/ AS + POSITIVE DEGREE or LESS+ THAN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Ex. Bananas are </a:t>
            </a:r>
            <a:r>
              <a:rPr lang="en-US" b="1" u="sng" dirty="0" smtClean="0"/>
              <a:t>not so expensive as </a:t>
            </a:r>
            <a:r>
              <a:rPr lang="en-US" b="1" dirty="0" smtClean="0"/>
              <a:t>grapes.</a:t>
            </a:r>
          </a:p>
          <a:p>
            <a:pPr marL="1051560" lvl="2" indent="-457200">
              <a:buNone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Modify a verb, an adjective, or another adverb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Modify by telling HOW, WHEN, or WHERE the action takes place.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They emphasize or intensify the idea expressed by the adjective or adverb.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Some adverbs are formed by adding the suffix </a:t>
            </a:r>
            <a:r>
              <a:rPr lang="en-US" b="1" i="1" dirty="0" err="1" smtClean="0"/>
              <a:t>ly</a:t>
            </a:r>
            <a:r>
              <a:rPr lang="en-US" b="1" dirty="0" smtClean="0"/>
              <a:t> to an adjective.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733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happily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severely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KINDS OF ADVERBS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AutoNum type="arabicPeriod"/>
            </a:pPr>
            <a:r>
              <a:rPr lang="en-US" b="1" dirty="0" smtClean="0"/>
              <a:t>Adverb of Manner- tells how an action takes place.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i="1" dirty="0" smtClean="0"/>
              <a:t>Ex. Pau walked </a:t>
            </a:r>
            <a:r>
              <a:rPr lang="en-US" i="1" u="sng" dirty="0" smtClean="0"/>
              <a:t>slowly</a:t>
            </a:r>
            <a:r>
              <a:rPr lang="en-US" i="1" dirty="0" smtClean="0"/>
              <a:t>.</a:t>
            </a:r>
          </a:p>
          <a:p>
            <a:pPr marL="1051560" lvl="2" indent="-457200">
              <a:buAutoNum type="arabicPeriod" startAt="2"/>
            </a:pPr>
            <a:r>
              <a:rPr lang="en-US" b="1" dirty="0" smtClean="0"/>
              <a:t>Adverb of Time- tells when an action takes place.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i="1" dirty="0" smtClean="0"/>
              <a:t>Ex. The inspector will arrive </a:t>
            </a:r>
            <a:r>
              <a:rPr lang="en-US" i="1" u="sng" dirty="0" smtClean="0"/>
              <a:t>later</a:t>
            </a:r>
            <a:r>
              <a:rPr lang="en-US" i="1" dirty="0" smtClean="0"/>
              <a:t>.</a:t>
            </a:r>
          </a:p>
          <a:p>
            <a:pPr marL="1051560" lvl="2" indent="-457200">
              <a:buAutoNum type="arabicPeriod" startAt="3"/>
            </a:pPr>
            <a:r>
              <a:rPr lang="en-US" b="1" dirty="0" smtClean="0"/>
              <a:t>Adverb of place- where an action takes place.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i="1" dirty="0" smtClean="0"/>
              <a:t>Ex. Mrs. Lad works </a:t>
            </a:r>
            <a:r>
              <a:rPr lang="en-US" i="1" u="sng" dirty="0" smtClean="0"/>
              <a:t>here</a:t>
            </a:r>
            <a:r>
              <a:rPr lang="en-US" i="1" dirty="0" smtClean="0"/>
              <a:t>.</a:t>
            </a:r>
          </a:p>
          <a:p>
            <a:pPr marL="1051560" lvl="2" indent="-457200">
              <a:buAutoNum type="arabicPeriod" startAt="4"/>
            </a:pPr>
            <a:r>
              <a:rPr lang="en-US" b="1" dirty="0" smtClean="0"/>
              <a:t>Adverb of frequency- how often.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i="1" dirty="0" smtClean="0"/>
              <a:t>Ex. Kathleen </a:t>
            </a:r>
            <a:r>
              <a:rPr lang="en-US" i="1" u="sng" dirty="0" smtClean="0"/>
              <a:t>seldom</a:t>
            </a:r>
            <a:r>
              <a:rPr lang="en-US" i="1" dirty="0" smtClean="0"/>
              <a:t> watches a movie.</a:t>
            </a:r>
          </a:p>
          <a:p>
            <a:pPr marL="1051560" lvl="2" indent="-457200">
              <a:buAutoNum type="arabicPeriod" startAt="5"/>
            </a:pPr>
            <a:r>
              <a:rPr lang="en-US" b="1" dirty="0" smtClean="0"/>
              <a:t>Adverb of degree- extent or intensity (intensifier)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dirty="0" smtClean="0"/>
              <a:t>Ex. Too, so, nearly, very, slightly, really, somewhat, extremely, hardly, almost, quite, rather</a:t>
            </a:r>
          </a:p>
          <a:p>
            <a:pPr marL="1051560" lvl="2" indent="-45720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</a:t>
            </a:r>
            <a:r>
              <a:rPr lang="en-US" i="1" dirty="0" smtClean="0"/>
              <a:t>We traveled </a:t>
            </a:r>
            <a:r>
              <a:rPr lang="en-US" i="1" u="sng" dirty="0" smtClean="0"/>
              <a:t>very</a:t>
            </a:r>
            <a:r>
              <a:rPr lang="en-US" i="1" dirty="0" smtClean="0"/>
              <a:t> far. 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 algn="ctr">
              <a:buFontTx/>
              <a:buChar char="-"/>
            </a:pPr>
            <a:r>
              <a:rPr lang="en-US" sz="2800" b="1" dirty="0" smtClean="0"/>
              <a:t>WORDS THAT SHOW HOW NOUNS OR PRONOUNS THAT FOLLOW THEM RELATE TO ANOTHER WORD/S IN A SENTENCE.</a:t>
            </a:r>
          </a:p>
          <a:p>
            <a:pPr marL="1051560" lvl="2" indent="-457200" algn="ctr">
              <a:buFontTx/>
              <a:buChar char="-"/>
            </a:pPr>
            <a:r>
              <a:rPr lang="en-US" sz="2800" b="1" dirty="0" smtClean="0"/>
              <a:t>Used to form PREPOSITIONAL PHRASE</a:t>
            </a:r>
          </a:p>
          <a:p>
            <a:pPr marL="1051560" lvl="2" indent="-457200" algn="ctr">
              <a:buFontTx/>
              <a:buChar char="-"/>
            </a:pPr>
            <a:r>
              <a:rPr lang="en-US" sz="2800" b="1" dirty="0" smtClean="0"/>
              <a:t>It begins with a preposition and ends with a noun or pronoun </a:t>
            </a:r>
          </a:p>
          <a:p>
            <a:pPr marL="1051560" lvl="2" indent="-457200" algn="ctr"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		</a:t>
            </a:r>
            <a:r>
              <a:rPr lang="en-US" sz="2800" b="1" dirty="0" smtClean="0"/>
              <a:t>(OBJECT OF THE PREPOSITION)</a:t>
            </a:r>
          </a:p>
          <a:p>
            <a:pPr marL="1051560" lvl="2" indent="-457200" algn="ctr">
              <a:buFontTx/>
              <a:buChar char="-"/>
            </a:pPr>
            <a:r>
              <a:rPr lang="en-US" sz="2800" b="1" dirty="0" smtClean="0"/>
              <a:t>Two or more objects (COMPOUND OBJECTS)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COMMON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r>
              <a:rPr lang="en-US" b="1" dirty="0" smtClean="0"/>
              <a:t>-  WORDS THAT LINK ONE PART OF A SENTENCE TO ANOTHER.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CAN JOIN WORDS, PHRASES, OR ENTIRE SENTENCES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KINDS: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1. Coordinating- join words of equal value in a sentence.</a:t>
            </a:r>
          </a:p>
          <a:p>
            <a:pPr marL="1600200" lvl="4" indent="-457200">
              <a:buFontTx/>
              <a:buChar char="-"/>
            </a:pPr>
            <a:r>
              <a:rPr lang="en-US" b="1" i="1" dirty="0" smtClean="0"/>
              <a:t>a</a:t>
            </a:r>
            <a:r>
              <a:rPr lang="en-US" b="1" i="1" dirty="0" smtClean="0"/>
              <a:t>nd, but, or, yet, for, and nor </a:t>
            </a:r>
          </a:p>
          <a:p>
            <a:pPr marL="1600200" lvl="4" indent="-457200">
              <a:buNone/>
            </a:pPr>
            <a:endParaRPr lang="en-US" b="1" dirty="0" smtClean="0"/>
          </a:p>
          <a:p>
            <a:pPr marL="1600200" lvl="4" indent="-457200">
              <a:buNone/>
            </a:pPr>
            <a:r>
              <a:rPr lang="en-US" b="1" dirty="0" smtClean="0"/>
              <a:t>2. Correlative- used in pairs to join words or group of words.</a:t>
            </a:r>
          </a:p>
          <a:p>
            <a:pPr marL="1600200" lvl="4" indent="-457200">
              <a:buNone/>
            </a:pPr>
            <a:r>
              <a:rPr lang="en-US" b="1" i="1" dirty="0" smtClean="0"/>
              <a:t>	</a:t>
            </a:r>
            <a:r>
              <a:rPr lang="en-US" b="1" i="1" dirty="0" smtClean="0"/>
              <a:t>both-, and, either-or, and neither-nor</a:t>
            </a:r>
          </a:p>
          <a:p>
            <a:pPr marL="1600200" lvl="4" indent="-457200">
              <a:buNone/>
            </a:pPr>
            <a:endParaRPr lang="en-US" b="1" i="1" dirty="0" smtClean="0"/>
          </a:p>
          <a:p>
            <a:pPr marL="1600200" lvl="4" indent="-457200">
              <a:buNone/>
            </a:pPr>
            <a:r>
              <a:rPr lang="en-US" b="1" i="1" u="sng" dirty="0" smtClean="0"/>
              <a:t>Neither </a:t>
            </a:r>
            <a:r>
              <a:rPr lang="en-US" b="1" i="1" dirty="0" smtClean="0"/>
              <a:t>Mr. Rosario </a:t>
            </a:r>
            <a:r>
              <a:rPr lang="en-US" b="1" i="1" u="sng" dirty="0" smtClean="0"/>
              <a:t>nor</a:t>
            </a:r>
            <a:r>
              <a:rPr lang="en-US" b="1" i="1" dirty="0" smtClean="0"/>
              <a:t> his son attended the meeting.</a:t>
            </a:r>
          </a:p>
          <a:p>
            <a:pPr marL="1051560" lvl="2" indent="-457200">
              <a:buFontTx/>
              <a:buChar char="-"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INTERJECTIONS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91600" cy="5562600"/>
          </a:xfrm>
        </p:spPr>
        <p:txBody>
          <a:bodyPr>
            <a:normAutofit/>
          </a:bodyPr>
          <a:lstStyle/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Words or phrases used to express strong emotion.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Exclamations of feeling.</a:t>
            </a:r>
          </a:p>
          <a:p>
            <a:pPr marL="1051560" lvl="2" indent="-457200">
              <a:buFontTx/>
              <a:buChar char="-"/>
            </a:pPr>
            <a:r>
              <a:rPr lang="en-US" b="1" dirty="0" smtClean="0"/>
              <a:t>Stand alone or at the beginning of the sentence.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 algn="ctr">
              <a:buNone/>
            </a:pPr>
            <a:r>
              <a:rPr lang="en-US" sz="4000" b="1" dirty="0" smtClean="0"/>
              <a:t>Ouch! I hurt my back!</a:t>
            </a:r>
          </a:p>
          <a:p>
            <a:pPr marL="1051560" lvl="2" indent="-457200" algn="ctr">
              <a:buNone/>
            </a:pPr>
            <a:r>
              <a:rPr lang="en-US" sz="4000" b="1" dirty="0" err="1" smtClean="0"/>
              <a:t>Yipee</a:t>
            </a:r>
            <a:r>
              <a:rPr lang="en-US" sz="4000" b="1" dirty="0" smtClean="0"/>
              <a:t>! We won!</a:t>
            </a:r>
          </a:p>
          <a:p>
            <a:pPr marL="1051560" lvl="2" indent="-457200" algn="ctr">
              <a:buNone/>
            </a:pPr>
            <a:r>
              <a:rPr lang="en-US" sz="4000" b="1" dirty="0" smtClean="0"/>
              <a:t>Oh no, I forgot my keys!</a:t>
            </a:r>
          </a:p>
          <a:p>
            <a:pPr marL="1051560" lvl="2" indent="-457200" algn="ctr">
              <a:buNone/>
            </a:pPr>
            <a:r>
              <a:rPr lang="en-US" sz="4000" b="1" dirty="0" smtClean="0"/>
              <a:t>Bravo! That was terrific!</a:t>
            </a:r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None/>
            </a:pPr>
            <a:endParaRPr lang="en-US" b="1" dirty="0" smtClean="0"/>
          </a:p>
          <a:p>
            <a:pPr marL="1051560" lvl="2" indent="-457200">
              <a:buFontTx/>
              <a:buChar char="-"/>
            </a:pPr>
            <a:endParaRPr lang="en-US" b="1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Let us REVIEW!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8686800" cy="5486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CONJUNCTIONS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INTERJECTIONS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5562600"/>
            <a:ext cx="8183562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839200" cy="5029200"/>
          </a:xfrm>
        </p:spPr>
        <p:txBody>
          <a:bodyPr/>
          <a:lstStyle/>
          <a:p>
            <a:r>
              <a:rPr lang="en-US" dirty="0" smtClean="0"/>
              <a:t>Names of PERSONS, PLACES, or THINGS.</a:t>
            </a:r>
          </a:p>
          <a:p>
            <a:r>
              <a:rPr lang="en-US" dirty="0" smtClean="0"/>
              <a:t>KINDS:</a:t>
            </a:r>
          </a:p>
          <a:p>
            <a:r>
              <a:rPr lang="en-US" dirty="0" smtClean="0"/>
              <a:t>1</a:t>
            </a:r>
            <a:r>
              <a:rPr lang="en-US" b="1" dirty="0" smtClean="0"/>
              <a:t>. COMMON- </a:t>
            </a:r>
            <a:r>
              <a:rPr lang="en-US" dirty="0" smtClean="0"/>
              <a:t>in general Ex. Teacher</a:t>
            </a:r>
          </a:p>
          <a:p>
            <a:r>
              <a:rPr lang="en-US" dirty="0" smtClean="0"/>
              <a:t>2</a:t>
            </a:r>
            <a:r>
              <a:rPr lang="en-US" b="1" dirty="0" smtClean="0"/>
              <a:t>. PROPER- </a:t>
            </a:r>
            <a:r>
              <a:rPr lang="en-US" dirty="0" smtClean="0"/>
              <a:t>Specific Ex. Mr. Clemente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CONCRETE</a:t>
            </a:r>
            <a:r>
              <a:rPr lang="en-US" dirty="0" smtClean="0"/>
              <a:t>- Can be seen, touched, smelled,  or toasted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ABSTRACT</a:t>
            </a:r>
            <a:r>
              <a:rPr lang="en-US" dirty="0" smtClean="0"/>
              <a:t>- Ideas, emotions, and qualities Ex. Love</a:t>
            </a:r>
          </a:p>
          <a:p>
            <a:r>
              <a:rPr lang="en-US" dirty="0" smtClean="0"/>
              <a:t>5. </a:t>
            </a:r>
            <a:r>
              <a:rPr lang="en-US" b="1" dirty="0" smtClean="0"/>
              <a:t>COLLECTIVE</a:t>
            </a:r>
            <a:r>
              <a:rPr lang="en-US" dirty="0" smtClean="0"/>
              <a:t>- Names of groups Ex. Audience</a:t>
            </a:r>
          </a:p>
          <a:p>
            <a:r>
              <a:rPr lang="en-US" dirty="0" smtClean="0"/>
              <a:t>6. </a:t>
            </a:r>
            <a:r>
              <a:rPr lang="en-US" b="1" dirty="0" smtClean="0"/>
              <a:t>COUNT</a:t>
            </a:r>
            <a:r>
              <a:rPr lang="en-US" dirty="0" smtClean="0"/>
              <a:t>- can be counted individually Ex. Pencil</a:t>
            </a:r>
          </a:p>
          <a:p>
            <a:r>
              <a:rPr lang="en-US" dirty="0" smtClean="0"/>
              <a:t>7. </a:t>
            </a:r>
            <a:r>
              <a:rPr lang="en-US" b="1" dirty="0" smtClean="0"/>
              <a:t>MASS</a:t>
            </a:r>
            <a:r>
              <a:rPr lang="en-US" dirty="0" smtClean="0"/>
              <a:t>-  can be measured but not counted ex. Sugar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5562600"/>
            <a:ext cx="8183562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75456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PLURAL FORMS OF NOUNS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‘s’- regular  </a:t>
            </a:r>
            <a:br>
              <a:rPr lang="en-US" dirty="0" smtClean="0"/>
            </a:br>
            <a:r>
              <a:rPr lang="en-US" dirty="0" smtClean="0"/>
              <a:t>Formed in other ways- irregular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0988760_10152824404469818_2117784839_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5171987"/>
            <a:ext cx="7772400" cy="1686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772400" cy="1143000"/>
          </a:xfrm>
        </p:spPr>
        <p:txBody>
          <a:bodyPr/>
          <a:lstStyle/>
          <a:p>
            <a:r>
              <a:rPr lang="en-US" b="1" dirty="0" smtClean="0"/>
              <a:t>PLURAL FORMS OF NOUNS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="1" dirty="0" smtClean="0"/>
              <a:t>. Add s to most nouns </a:t>
            </a:r>
            <a:r>
              <a:rPr lang="en-US" dirty="0" smtClean="0"/>
              <a:t>Ex. Tree-trees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Add  </a:t>
            </a:r>
            <a:r>
              <a:rPr lang="en-US" b="1" dirty="0" err="1" smtClean="0"/>
              <a:t>es</a:t>
            </a:r>
            <a:r>
              <a:rPr lang="en-US" b="1" dirty="0" smtClean="0"/>
              <a:t> to nouns ending in x, </a:t>
            </a:r>
            <a:r>
              <a:rPr lang="en-US" b="1" dirty="0" err="1" smtClean="0"/>
              <a:t>ch</a:t>
            </a:r>
            <a:r>
              <a:rPr lang="en-US" b="1" dirty="0" smtClean="0"/>
              <a:t>, </a:t>
            </a:r>
            <a:r>
              <a:rPr lang="en-US" b="1" dirty="0" err="1" smtClean="0"/>
              <a:t>sh</a:t>
            </a:r>
            <a:r>
              <a:rPr lang="en-US" b="1" dirty="0" smtClean="0"/>
              <a:t>, or ss</a:t>
            </a:r>
            <a:r>
              <a:rPr lang="en-US" dirty="0" smtClean="0"/>
              <a:t>. </a:t>
            </a:r>
            <a:r>
              <a:rPr lang="en-US" dirty="0" err="1" smtClean="0"/>
              <a:t>Ex.box</a:t>
            </a:r>
            <a:r>
              <a:rPr lang="en-US" dirty="0" smtClean="0"/>
              <a:t>-boxes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For ending in y preceded by a consonant </a:t>
            </a:r>
            <a:r>
              <a:rPr lang="en-US" dirty="0" smtClean="0"/>
              <a:t>Ex. Fairy-fairies</a:t>
            </a:r>
          </a:p>
          <a:p>
            <a:pPr lvl="1"/>
            <a:r>
              <a:rPr lang="en-US" b="1" dirty="0" smtClean="0"/>
              <a:t>For ending in y preceded by a vowel </a:t>
            </a:r>
            <a:r>
              <a:rPr lang="en-US" dirty="0" smtClean="0"/>
              <a:t>Ex. Toy- toys</a:t>
            </a:r>
          </a:p>
          <a:p>
            <a:pPr lvl="1">
              <a:buNone/>
            </a:pPr>
            <a:r>
              <a:rPr lang="en-US" dirty="0" smtClean="0"/>
              <a:t>4. </a:t>
            </a:r>
            <a:r>
              <a:rPr lang="en-US" b="1" dirty="0" smtClean="0"/>
              <a:t>For nouns ending in f or </a:t>
            </a:r>
            <a:r>
              <a:rPr lang="en-US" b="1" dirty="0" err="1" smtClean="0"/>
              <a:t>fe</a:t>
            </a:r>
            <a:r>
              <a:rPr lang="en-US" b="1" dirty="0" smtClean="0"/>
              <a:t>, change f to v,  add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dirty="0" smtClean="0"/>
              <a:t>Ex. Wife-wives</a:t>
            </a:r>
          </a:p>
          <a:p>
            <a:pPr lvl="1">
              <a:buNone/>
            </a:pPr>
            <a:r>
              <a:rPr lang="en-US" dirty="0" smtClean="0"/>
              <a:t>5. </a:t>
            </a:r>
            <a:r>
              <a:rPr lang="en-US" b="1" dirty="0" smtClean="0"/>
              <a:t>For nouns ending in o preceded by consonant- add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			Ex. Potato-potatoes</a:t>
            </a:r>
          </a:p>
          <a:p>
            <a:pPr lvl="1">
              <a:buNone/>
            </a:pPr>
            <a:r>
              <a:rPr lang="en-US" b="1" dirty="0" smtClean="0"/>
              <a:t>For those nouns ending in o preceded by a vowel- add s </a:t>
            </a:r>
          </a:p>
          <a:p>
            <a:pPr lvl="1">
              <a:buNone/>
            </a:pPr>
            <a:r>
              <a:rPr lang="en-US" dirty="0" smtClean="0"/>
              <a:t>			Ex. Zoo- zoos</a:t>
            </a:r>
          </a:p>
          <a:p>
            <a:pPr lvl="1">
              <a:buNone/>
            </a:pPr>
            <a:r>
              <a:rPr lang="en-US" dirty="0" smtClean="0"/>
              <a:t>6. </a:t>
            </a:r>
            <a:r>
              <a:rPr lang="en-US" b="1" dirty="0" smtClean="0"/>
              <a:t>Some nouns change in spelling </a:t>
            </a:r>
            <a:r>
              <a:rPr lang="en-US" dirty="0" smtClean="0"/>
              <a:t>Ex. Tooth-teeth</a:t>
            </a:r>
          </a:p>
          <a:p>
            <a:pPr lvl="1">
              <a:buNone/>
            </a:pPr>
            <a:r>
              <a:rPr lang="en-US" dirty="0" smtClean="0"/>
              <a:t>7. </a:t>
            </a:r>
            <a:r>
              <a:rPr lang="en-US" b="1" dirty="0" smtClean="0"/>
              <a:t>Some do not change </a:t>
            </a:r>
            <a:r>
              <a:rPr lang="en-US" dirty="0" smtClean="0"/>
              <a:t>Ex. Sheep</a:t>
            </a:r>
          </a:p>
          <a:p>
            <a:pPr lvl="1">
              <a:buNone/>
            </a:pPr>
            <a:r>
              <a:rPr lang="en-US" dirty="0" smtClean="0"/>
              <a:t>8. </a:t>
            </a:r>
            <a:r>
              <a:rPr lang="en-US" b="1" dirty="0" smtClean="0"/>
              <a:t>For nouns combined with modifiers, add s or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b="1" dirty="0" smtClean="0"/>
              <a:t>			</a:t>
            </a:r>
            <a:r>
              <a:rPr lang="en-US" dirty="0" smtClean="0"/>
              <a:t>Ex. Editors-in-chief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POSSESSIVE FORMS OF NOUNS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 SHOW OWNERSHIP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Add an apostrophe and the letter s </a:t>
            </a:r>
            <a:r>
              <a:rPr lang="en-US" dirty="0" smtClean="0"/>
              <a:t>Ex. </a:t>
            </a:r>
            <a:r>
              <a:rPr lang="en-US" dirty="0" err="1" smtClean="0"/>
              <a:t>Remegel’s</a:t>
            </a:r>
            <a:r>
              <a:rPr lang="en-US" dirty="0" smtClean="0"/>
              <a:t> ball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For plural nouns, add only s </a:t>
            </a:r>
            <a:r>
              <a:rPr lang="en-US" dirty="0" smtClean="0"/>
              <a:t>Ex. Children’s toys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For singular nouns ending in s, add only an apostrophe</a:t>
            </a:r>
          </a:p>
          <a:p>
            <a:pPr>
              <a:buNone/>
            </a:pPr>
            <a:r>
              <a:rPr lang="en-US" dirty="0" smtClean="0"/>
              <a:t>			Ex. Tess’ house</a:t>
            </a:r>
          </a:p>
          <a:p>
            <a:pPr>
              <a:buNone/>
            </a:pPr>
            <a:r>
              <a:rPr lang="en-US" dirty="0" smtClean="0"/>
              <a:t>	4. </a:t>
            </a:r>
            <a:r>
              <a:rPr lang="en-US" b="1" dirty="0" smtClean="0"/>
              <a:t>For plural nouns not ending in s, add ‘s-  </a:t>
            </a:r>
            <a:r>
              <a:rPr lang="en-US" dirty="0" smtClean="0"/>
              <a:t>Ex. women’s</a:t>
            </a:r>
          </a:p>
          <a:p>
            <a:pPr>
              <a:buNone/>
            </a:pPr>
            <a:r>
              <a:rPr lang="en-US" dirty="0" smtClean="0"/>
              <a:t>	5. </a:t>
            </a:r>
            <a:r>
              <a:rPr lang="en-US" b="1" dirty="0" smtClean="0"/>
              <a:t>To show separate ownership between nouns add s or s to each</a:t>
            </a:r>
          </a:p>
          <a:p>
            <a:pPr>
              <a:buNone/>
            </a:pPr>
            <a:r>
              <a:rPr lang="en-US" dirty="0" smtClean="0"/>
              <a:t>			Ex. Manager’s and supervisor’s office</a:t>
            </a:r>
          </a:p>
          <a:p>
            <a:pPr>
              <a:buNone/>
            </a:pPr>
            <a:r>
              <a:rPr lang="en-US" dirty="0" smtClean="0"/>
              <a:t>	6. </a:t>
            </a:r>
            <a:r>
              <a:rPr lang="en-US" b="1" dirty="0" smtClean="0"/>
              <a:t>To show joint ownership</a:t>
            </a:r>
          </a:p>
          <a:p>
            <a:pPr>
              <a:buNone/>
            </a:pPr>
            <a:r>
              <a:rPr lang="en-US" dirty="0" smtClean="0"/>
              <a:t>			Ex. Batman and Robin’s enemies</a:t>
            </a:r>
          </a:p>
          <a:p>
            <a:pPr marL="1051560" lvl="2" indent="-457200"/>
            <a:endParaRPr lang="en-US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 WORDS used in place of nouns.</a:t>
            </a:r>
          </a:p>
          <a:p>
            <a:r>
              <a:rPr lang="en-US" dirty="0" smtClean="0"/>
              <a:t>KINDS:</a:t>
            </a:r>
          </a:p>
          <a:p>
            <a:pPr marL="777240" lvl="1" indent="-457200">
              <a:buAutoNum type="arabicPeriod"/>
            </a:pPr>
            <a:r>
              <a:rPr lang="en-US" b="1" dirty="0" smtClean="0"/>
              <a:t>Personal </a:t>
            </a:r>
            <a:r>
              <a:rPr lang="en-US" dirty="0" smtClean="0"/>
              <a:t>– in place of a person or thing Ex. I, you, they, she</a:t>
            </a:r>
          </a:p>
          <a:p>
            <a:pPr marL="777240" lvl="1" indent="-457200">
              <a:buNone/>
            </a:pPr>
            <a:r>
              <a:rPr lang="en-US" dirty="0" smtClean="0"/>
              <a:t>		Possessive-  PERSONAL PRONOUNS used in place of possessive nouns Ex. Mine, yours, theirs</a:t>
            </a:r>
          </a:p>
          <a:p>
            <a:pPr marL="777240" lvl="1" indent="-457200">
              <a:buNone/>
            </a:pPr>
            <a:r>
              <a:rPr lang="en-US" dirty="0" smtClean="0"/>
              <a:t>2. 	</a:t>
            </a:r>
            <a:r>
              <a:rPr lang="en-US" b="1" dirty="0" smtClean="0"/>
              <a:t>Reflexive</a:t>
            </a:r>
            <a:r>
              <a:rPr lang="en-US" dirty="0" smtClean="0"/>
              <a:t>- to reflect action back to the noun or pronoun named. Ex. Myself, yourselves, herself</a:t>
            </a:r>
          </a:p>
          <a:p>
            <a:pPr marL="777240" lvl="1" indent="-457200">
              <a:buNone/>
            </a:pPr>
            <a:r>
              <a:rPr lang="en-US" dirty="0" smtClean="0"/>
              <a:t>3. 	</a:t>
            </a:r>
            <a:r>
              <a:rPr lang="en-US" b="1" dirty="0" smtClean="0"/>
              <a:t>Intensive</a:t>
            </a:r>
            <a:r>
              <a:rPr lang="en-US" dirty="0" smtClean="0"/>
              <a:t>- like reflexive but to add intensity Ex. Ourselves</a:t>
            </a:r>
          </a:p>
          <a:p>
            <a:pPr marL="777240" lvl="1" indent="-457200">
              <a:buNone/>
            </a:pPr>
            <a:r>
              <a:rPr lang="en-US" dirty="0" smtClean="0"/>
              <a:t>4. 	</a:t>
            </a:r>
            <a:r>
              <a:rPr lang="en-US" b="1" dirty="0" smtClean="0"/>
              <a:t>Relative</a:t>
            </a:r>
            <a:r>
              <a:rPr lang="en-US" dirty="0" smtClean="0"/>
              <a:t>- to introduce a group of words that act as an adjective </a:t>
            </a:r>
          </a:p>
          <a:p>
            <a:pPr marL="777240" lvl="1" indent="-457200">
              <a:buNone/>
            </a:pPr>
            <a:r>
              <a:rPr lang="en-US" dirty="0" smtClean="0"/>
              <a:t>		Ex. Who, whom, whose, which, that</a:t>
            </a:r>
          </a:p>
          <a:p>
            <a:pPr marL="777240" lvl="1" indent="-457200">
              <a:buNone/>
            </a:pPr>
            <a:r>
              <a:rPr lang="en-US" dirty="0" smtClean="0"/>
              <a:t>5. 	</a:t>
            </a:r>
            <a:r>
              <a:rPr lang="en-US" b="1" dirty="0" smtClean="0"/>
              <a:t>Interrogative</a:t>
            </a:r>
            <a:r>
              <a:rPr lang="en-US" dirty="0" smtClean="0"/>
              <a:t>- used to introduce questions Ex. Whose</a:t>
            </a:r>
          </a:p>
          <a:p>
            <a:pPr marL="777240" lvl="1" indent="-457200">
              <a:buNone/>
            </a:pPr>
            <a:endParaRPr lang="en-US" dirty="0" smtClean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KINDS:</a:t>
            </a:r>
          </a:p>
          <a:p>
            <a:pPr marL="777240" lvl="1" indent="-457200">
              <a:buNone/>
            </a:pPr>
            <a:r>
              <a:rPr lang="en-US" dirty="0" smtClean="0"/>
              <a:t>6. </a:t>
            </a:r>
            <a:r>
              <a:rPr lang="en-US" b="1" dirty="0" smtClean="0"/>
              <a:t>Demonstrative </a:t>
            </a:r>
            <a:r>
              <a:rPr lang="en-US" dirty="0" smtClean="0"/>
              <a:t>– refer to specific person or thing.</a:t>
            </a:r>
          </a:p>
          <a:p>
            <a:pPr marL="777240" lvl="1" indent="-457200">
              <a:buNone/>
            </a:pPr>
            <a:r>
              <a:rPr lang="en-US" dirty="0" smtClean="0"/>
              <a:t>	Ex. This, that, these, those, such</a:t>
            </a:r>
          </a:p>
          <a:p>
            <a:pPr marL="777240" lvl="1" indent="-457200">
              <a:buNone/>
            </a:pPr>
            <a:endParaRPr lang="en-US" dirty="0" smtClean="0"/>
          </a:p>
          <a:p>
            <a:pPr marL="777240" lvl="1" indent="-457200">
              <a:buNone/>
            </a:pPr>
            <a:r>
              <a:rPr lang="en-US" dirty="0" smtClean="0"/>
              <a:t>7. </a:t>
            </a:r>
            <a:r>
              <a:rPr lang="en-US" b="1" dirty="0" smtClean="0"/>
              <a:t>Indefinite</a:t>
            </a:r>
            <a:r>
              <a:rPr lang="en-US" dirty="0" smtClean="0"/>
              <a:t>- refer to a noun but does not ALWAYS indicate a definite person or thing.</a:t>
            </a:r>
          </a:p>
          <a:p>
            <a:pPr marL="777240" lvl="1" indent="-457200">
              <a:buNone/>
            </a:pPr>
            <a:endParaRPr lang="en-US" dirty="0" smtClean="0"/>
          </a:p>
          <a:p>
            <a:pPr marL="777240" lvl="1" indent="-457200">
              <a:buNone/>
            </a:pPr>
            <a:r>
              <a:rPr lang="en-US" dirty="0" smtClean="0"/>
              <a:t>SINGULAR: Someone, Everybody… PLURAL: Many, several</a:t>
            </a:r>
          </a:p>
          <a:p>
            <a:pPr marL="777240" lvl="1" indent="-457200">
              <a:buNone/>
            </a:pPr>
            <a:endParaRPr lang="en-US" dirty="0" smtClean="0"/>
          </a:p>
          <a:p>
            <a:pPr marL="777240" lvl="1" indent="-457200">
              <a:buNone/>
            </a:pPr>
            <a:r>
              <a:rPr lang="en-US" dirty="0" smtClean="0"/>
              <a:t>8. </a:t>
            </a:r>
            <a:r>
              <a:rPr lang="en-US" b="1" dirty="0" smtClean="0"/>
              <a:t>Reciprocal</a:t>
            </a:r>
            <a:r>
              <a:rPr lang="en-US" dirty="0" smtClean="0"/>
              <a:t>- used to complete the interchange action, preceded by verb. Ex. Each other and one another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Expresses action or condition.</a:t>
            </a:r>
          </a:p>
          <a:p>
            <a:pPr>
              <a:buNone/>
            </a:pPr>
            <a:r>
              <a:rPr lang="en-US" dirty="0" smtClean="0"/>
              <a:t>Kinds: ACTION verbs and LINKING VERBS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ACTION VERBS- </a:t>
            </a:r>
            <a:r>
              <a:rPr lang="en-US" dirty="0" smtClean="0"/>
              <a:t>express action (Physical and mental action) Ex. Went… Dreamed…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LINKING VERBS- </a:t>
            </a:r>
            <a:r>
              <a:rPr lang="en-US" dirty="0" smtClean="0"/>
              <a:t>express condition, or join the subject with a word or words in the predicate.</a:t>
            </a:r>
          </a:p>
          <a:p>
            <a:pPr marL="514350" indent="-514350">
              <a:buNone/>
            </a:pPr>
            <a:r>
              <a:rPr lang="en-US" dirty="0" smtClean="0"/>
              <a:t>	Ex. Forms of be- is, am , are, was, were</a:t>
            </a:r>
          </a:p>
          <a:p>
            <a:pPr marL="514350" indent="-514350">
              <a:buFont typeface="Arial" charset="0"/>
              <a:buChar char="•"/>
            </a:pPr>
            <a:r>
              <a:rPr lang="en-US" i="1" dirty="0" smtClean="0"/>
              <a:t>Some verbs may be used as either action or linking verbs</a:t>
            </a:r>
          </a:p>
          <a:p>
            <a:pPr marL="514350" indent="-514350">
              <a:buNone/>
            </a:pPr>
            <a:r>
              <a:rPr lang="en-US" i="1" dirty="0" smtClean="0"/>
              <a:t>- Ex. Appear, seem, look, sound, taste, smell, feel, grow</a:t>
            </a:r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019800"/>
            <a:ext cx="7772400" cy="838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</TotalTime>
  <Words>1132</Words>
  <Application>Microsoft Office PowerPoint</Application>
  <PresentationFormat>On-screen Show (4:3)</PresentationFormat>
  <Paragraphs>402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PARTS OF SPEECH</vt:lpstr>
      <vt:lpstr> list of topics</vt:lpstr>
      <vt:lpstr>NOUNS</vt:lpstr>
      <vt:lpstr>PLURAL FORMS OF NOUNS  Adding ‘s’- regular   Formed in other ways- irregular </vt:lpstr>
      <vt:lpstr>PLURAL FORMS OF NOUNS</vt:lpstr>
      <vt:lpstr>POSSESSIVE FORMS OF NOUNS</vt:lpstr>
      <vt:lpstr>PRONOUNS</vt:lpstr>
      <vt:lpstr>PRONOUNS</vt:lpstr>
      <vt:lpstr>VERBS</vt:lpstr>
      <vt:lpstr>VERBS PHRASES</vt:lpstr>
      <vt:lpstr>PRINCIPAL PARTS OF VERBS</vt:lpstr>
      <vt:lpstr>TENSE OF VERBS</vt:lpstr>
      <vt:lpstr>TENSE OF VERBS</vt:lpstr>
      <vt:lpstr>TENSE OF VERBS</vt:lpstr>
      <vt:lpstr>TRANSITIVE VS. INTRANSITIVE VERB</vt:lpstr>
      <vt:lpstr>ADJECTIVES</vt:lpstr>
      <vt:lpstr>Kinds of ADJECTIVES</vt:lpstr>
      <vt:lpstr>COMPARATIVE FORM of ADJECTIVES</vt:lpstr>
      <vt:lpstr>RULES of COMPARISON</vt:lpstr>
      <vt:lpstr>RULES of COMPARISON</vt:lpstr>
      <vt:lpstr>PATTERNS of COMPARISON Using ADJECTIVES</vt:lpstr>
      <vt:lpstr>ADVERBS</vt:lpstr>
      <vt:lpstr>KINDS OF ADVERBS</vt:lpstr>
      <vt:lpstr>PREPOSITIONS</vt:lpstr>
      <vt:lpstr>LIST OF COMMON PREPOSITIONS</vt:lpstr>
      <vt:lpstr>CONJUNCTIONS</vt:lpstr>
      <vt:lpstr>INTERJECTIONS</vt:lpstr>
      <vt:lpstr> Let us REVIEW!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kipper</dc:creator>
  <cp:lastModifiedBy>kipper</cp:lastModifiedBy>
  <cp:revision>66</cp:revision>
  <dcterms:created xsi:type="dcterms:W3CDTF">2015-02-10T08:16:02Z</dcterms:created>
  <dcterms:modified xsi:type="dcterms:W3CDTF">2015-02-11T03:25:37Z</dcterms:modified>
</cp:coreProperties>
</file>