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slides/slide187.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8" r:id="rId53"/>
    <p:sldId id="309" r:id="rId54"/>
    <p:sldId id="310" r:id="rId55"/>
    <p:sldId id="311" r:id="rId56"/>
    <p:sldId id="312" r:id="rId57"/>
    <p:sldId id="313" r:id="rId58"/>
    <p:sldId id="314" r:id="rId59"/>
    <p:sldId id="315" r:id="rId60"/>
    <p:sldId id="317" r:id="rId61"/>
    <p:sldId id="318" r:id="rId62"/>
    <p:sldId id="316"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0"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9" r:id="rId153"/>
    <p:sldId id="410" r:id="rId154"/>
    <p:sldId id="408" r:id="rId155"/>
    <p:sldId id="411" r:id="rId156"/>
    <p:sldId id="412" r:id="rId157"/>
    <p:sldId id="413" r:id="rId158"/>
    <p:sldId id="414" r:id="rId159"/>
    <p:sldId id="415" r:id="rId160"/>
    <p:sldId id="416" r:id="rId161"/>
    <p:sldId id="417" r:id="rId162"/>
    <p:sldId id="418" r:id="rId163"/>
    <p:sldId id="420" r:id="rId164"/>
    <p:sldId id="421" r:id="rId165"/>
    <p:sldId id="422" r:id="rId166"/>
    <p:sldId id="423" r:id="rId167"/>
    <p:sldId id="424" r:id="rId168"/>
    <p:sldId id="425" r:id="rId169"/>
    <p:sldId id="426" r:id="rId170"/>
    <p:sldId id="427" r:id="rId171"/>
    <p:sldId id="428" r:id="rId172"/>
    <p:sldId id="429" r:id="rId173"/>
    <p:sldId id="430"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12" autoAdjust="0"/>
    <p:restoredTop sz="94660"/>
  </p:normalViewPr>
  <p:slideViewPr>
    <p:cSldViewPr>
      <p:cViewPr>
        <p:scale>
          <a:sx n="71" d="100"/>
          <a:sy n="71" d="100"/>
        </p:scale>
        <p:origin x="-1176" y="-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5A7B82C-94F3-40D4-86E6-5DCCF9CC1AE1}" type="datetimeFigureOut">
              <a:rPr lang="en-US" smtClean="0"/>
              <a:pPr/>
              <a:t>7/1/2016</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5B0A0C-4CBF-454A-9C71-2F08419513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5A7B82C-94F3-40D4-86E6-5DCCF9CC1AE1}" type="datetimeFigureOut">
              <a:rPr lang="en-US" smtClean="0"/>
              <a:pPr/>
              <a:t>7/1/2016</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5B0A0C-4CBF-454A-9C71-2F08419513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5A7B82C-94F3-40D4-86E6-5DCCF9CC1AE1}" type="datetimeFigureOut">
              <a:rPr lang="en-US" smtClean="0"/>
              <a:pPr/>
              <a:t>7/1/2016</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05B0A0C-4CBF-454A-9C71-2F08419513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5A7B82C-94F3-40D4-86E6-5DCCF9CC1AE1}" type="datetimeFigureOut">
              <a:rPr lang="en-US" smtClean="0"/>
              <a:pPr/>
              <a:t>7/1/2016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5B0A0C-4CBF-454A-9C71-2F08419513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5A7B82C-94F3-40D4-86E6-5DCCF9CC1AE1}" type="datetimeFigureOut">
              <a:rPr lang="en-US" smtClean="0"/>
              <a:pPr/>
              <a:t>7/1/2016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5B0A0C-4CBF-454A-9C71-2F08419513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5A7B82C-94F3-40D4-86E6-5DCCF9CC1AE1}" type="datetimeFigureOut">
              <a:rPr lang="en-US" smtClean="0"/>
              <a:pPr/>
              <a:t>7/1/2016</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5B0A0C-4CBF-454A-9C71-2F08419513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www.tanakahospital.org/"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624732" cy="2868168"/>
          </a:xfrm>
        </p:spPr>
        <p:txBody>
          <a:bodyPr/>
          <a:lstStyle/>
          <a:p>
            <a:r>
              <a:rPr lang="en-US" sz="6000" smtClean="0"/>
              <a:t>General</a:t>
            </a:r>
            <a:r>
              <a:rPr lang="en-US" sz="6000" dirty="0" smtClean="0"/>
              <a:t/>
            </a:r>
            <a:br>
              <a:rPr lang="en-US" sz="6000" dirty="0" smtClean="0"/>
            </a:br>
            <a:r>
              <a:rPr lang="en-US" sz="6000" dirty="0" smtClean="0"/>
              <a:t>ENGLISH</a:t>
            </a:r>
            <a:endParaRPr lang="en-US" sz="6000" dirty="0"/>
          </a:p>
        </p:txBody>
      </p:sp>
      <p:sp>
        <p:nvSpPr>
          <p:cNvPr id="3" name="Subtitle 2"/>
          <p:cNvSpPr>
            <a:spLocks noGrp="1"/>
          </p:cNvSpPr>
          <p:nvPr>
            <p:ph type="subTitle" idx="1"/>
          </p:nvPr>
        </p:nvSpPr>
        <p:spPr>
          <a:xfrm>
            <a:off x="2743200" y="4495800"/>
            <a:ext cx="6400800" cy="1101248"/>
          </a:xfrm>
        </p:spPr>
        <p:txBody>
          <a:bodyPr/>
          <a:lstStyle/>
          <a:p>
            <a:r>
              <a:rPr lang="en-US" dirty="0" smtClean="0"/>
              <a:t>Presented by:</a:t>
            </a:r>
          </a:p>
          <a:p>
            <a:r>
              <a:rPr lang="en-US" b="1" dirty="0" smtClean="0"/>
              <a:t>Mr. VIRGO CLEMENTE LOPEZ</a:t>
            </a:r>
            <a:r>
              <a:rPr lang="en-US" dirty="0" smtClean="0"/>
              <a:t>, </a:t>
            </a:r>
            <a:r>
              <a:rPr lang="en-US" sz="1200" dirty="0" smtClean="0"/>
              <a:t>BSN, RN, RPT, </a:t>
            </a:r>
            <a:r>
              <a:rPr lang="en-US" sz="1200" dirty="0" err="1" smtClean="0"/>
              <a:t>MAEd</a:t>
            </a:r>
            <a:r>
              <a:rPr lang="en-US" sz="1200" dirty="0" smtClean="0"/>
              <a:t> © </a:t>
            </a:r>
            <a:endParaRPr lang="en-US" sz="1200" dirty="0"/>
          </a:p>
        </p:txBody>
      </p:sp>
      <p:pic>
        <p:nvPicPr>
          <p:cNvPr id="4" name="Content Placeholder 3" descr="10988760_10152824404469818_2117784839_o.jpg"/>
          <p:cNvPicPr>
            <a:picLocks noChangeAspect="1"/>
          </p:cNvPicPr>
          <p:nvPr/>
        </p:nvPicPr>
        <p:blipFill>
          <a:blip r:embed="rId2" cstate="print"/>
          <a:stretch>
            <a:fillRect/>
          </a:stretch>
        </p:blipFill>
        <p:spPr>
          <a:xfrm rot="16200000">
            <a:off x="-2786445" y="2852355"/>
            <a:ext cx="6792090"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pPr lvl="0" latinLnBrk="1"/>
            <a:r>
              <a:rPr lang="en-US" sz="7200" dirty="0" smtClean="0"/>
              <a:t>A. Has</a:t>
            </a:r>
          </a:p>
          <a:p>
            <a:pPr lvl="0" latinLnBrk="1"/>
            <a:r>
              <a:rPr lang="en-US" sz="7200" dirty="0" smtClean="0"/>
              <a:t>B. Are having</a:t>
            </a:r>
          </a:p>
          <a:p>
            <a:pPr lvl="0" latinLnBrk="1"/>
            <a:r>
              <a:rPr lang="en-US" sz="7200" b="1" dirty="0" smtClean="0"/>
              <a:t>C. Have</a:t>
            </a:r>
            <a:endParaRPr lang="en-US" sz="7200" dirty="0" smtClean="0"/>
          </a:p>
          <a:p>
            <a:r>
              <a:rPr lang="en-US" sz="7200" dirty="0" smtClean="0"/>
              <a:t>D. Has been</a:t>
            </a:r>
            <a:endParaRPr lang="en-US" sz="7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7239000" cy="5998536"/>
          </a:xfrm>
        </p:spPr>
        <p:txBody>
          <a:bodyPr/>
          <a:lstStyle/>
          <a:p>
            <a:r>
              <a:rPr lang="en-US" sz="6600" b="1" dirty="0" smtClean="0"/>
              <a:t>Questions </a:t>
            </a:r>
          </a:p>
          <a:p>
            <a:pPr>
              <a:buNone/>
            </a:pPr>
            <a:r>
              <a:rPr lang="en-US" sz="6600" b="1" dirty="0" smtClean="0"/>
              <a:t>  34- 38, refer to the following product reviews.</a:t>
            </a:r>
            <a:endParaRPr lang="en-US" sz="6600" dirty="0" smtClean="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7924800" cy="6324600"/>
          </a:xfrm>
        </p:spPr>
        <p:txBody>
          <a:bodyPr>
            <a:normAutofit fontScale="85000" lnSpcReduction="10000"/>
          </a:bodyPr>
          <a:lstStyle/>
          <a:p>
            <a:pPr latinLnBrk="1"/>
            <a:r>
              <a:rPr lang="en-US" sz="4800" b="1" dirty="0" smtClean="0"/>
              <a:t>ALARM CLOCKS</a:t>
            </a:r>
          </a:p>
          <a:p>
            <a:pPr latinLnBrk="1">
              <a:buNone/>
            </a:pPr>
            <a:endParaRPr lang="en-US" sz="4800" b="1" dirty="0" smtClean="0"/>
          </a:p>
          <a:p>
            <a:pPr latinLnBrk="1">
              <a:buNone/>
            </a:pPr>
            <a:endParaRPr lang="en-US" sz="4800" dirty="0" smtClean="0"/>
          </a:p>
          <a:p>
            <a:pPr latinLnBrk="1"/>
            <a:r>
              <a:rPr lang="en-US" sz="4800" b="1" dirty="0" smtClean="0"/>
              <a:t>The following are customer </a:t>
            </a:r>
          </a:p>
          <a:p>
            <a:pPr latinLnBrk="1">
              <a:buNone/>
            </a:pPr>
            <a:r>
              <a:rPr lang="en-US" sz="4800" b="1" dirty="0" smtClean="0"/>
              <a:t>  product reviews provided </a:t>
            </a:r>
          </a:p>
          <a:p>
            <a:pPr latinLnBrk="1">
              <a:buNone/>
            </a:pPr>
            <a:r>
              <a:rPr lang="en-US" sz="4800" b="1" dirty="0" smtClean="0"/>
              <a:t>  by consumers. Product </a:t>
            </a:r>
          </a:p>
          <a:p>
            <a:pPr latinLnBrk="1">
              <a:buNone/>
            </a:pPr>
            <a:r>
              <a:rPr lang="en-US" sz="4800" b="1" dirty="0" smtClean="0"/>
              <a:t>  details and local information on prices and availability can be obtained by consulting </a:t>
            </a:r>
          </a:p>
          <a:p>
            <a:pPr latinLnBrk="1">
              <a:buNone/>
            </a:pPr>
            <a:r>
              <a:rPr lang="en-US" sz="4800" b="1" dirty="0" smtClean="0"/>
              <a:t>  individual retailers.</a:t>
            </a:r>
            <a:endParaRPr lang="en-US" sz="4800" dirty="0" smtClean="0"/>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7620000" cy="6074736"/>
          </a:xfrm>
        </p:spPr>
        <p:txBody>
          <a:bodyPr>
            <a:normAutofit lnSpcReduction="10000"/>
          </a:bodyPr>
          <a:lstStyle/>
          <a:p>
            <a:pPr latinLnBrk="1"/>
            <a:r>
              <a:rPr lang="en-US" sz="3200" b="1" dirty="0" smtClean="0"/>
              <a:t>SELONA ET-X, Rating: 7/10</a:t>
            </a:r>
            <a:endParaRPr lang="en-US" sz="3200" dirty="0" smtClean="0"/>
          </a:p>
          <a:p>
            <a:pPr latinLnBrk="1">
              <a:buNone/>
            </a:pPr>
            <a:r>
              <a:rPr lang="en-US" sz="3200" b="1" dirty="0" smtClean="0"/>
              <a:t>  Simple Basic model that does its job. </a:t>
            </a:r>
          </a:p>
          <a:p>
            <a:pPr latinLnBrk="1">
              <a:buNone/>
            </a:pPr>
            <a:r>
              <a:rPr lang="en-US" sz="3200" b="1" dirty="0" smtClean="0"/>
              <a:t>  By Pamela Cal</a:t>
            </a:r>
            <a:endParaRPr lang="en-US" sz="3200" dirty="0" smtClean="0"/>
          </a:p>
          <a:p>
            <a:pPr algn="just" latinLnBrk="1">
              <a:buNone/>
            </a:pPr>
            <a:r>
              <a:rPr lang="en-US" sz="3200" b="1" dirty="0" smtClean="0"/>
              <a:t>  I got my </a:t>
            </a:r>
            <a:r>
              <a:rPr lang="en-US" sz="3200" b="1" dirty="0" err="1" smtClean="0"/>
              <a:t>Selona</a:t>
            </a:r>
            <a:r>
              <a:rPr lang="en-US" sz="3200" b="1" dirty="0" smtClean="0"/>
              <a:t> a few months ago, and initially, I experienced no problems, Unfortunately, at some point, the </a:t>
            </a:r>
          </a:p>
          <a:p>
            <a:pPr algn="just" latinLnBrk="1">
              <a:buNone/>
            </a:pPr>
            <a:r>
              <a:rPr lang="en-US" sz="3200" b="1" dirty="0" smtClean="0"/>
              <a:t>  speakers started making crackling</a:t>
            </a:r>
          </a:p>
          <a:p>
            <a:pPr algn="just" latinLnBrk="1">
              <a:buNone/>
            </a:pPr>
            <a:r>
              <a:rPr lang="en-US" sz="3200" b="1" dirty="0" smtClean="0"/>
              <a:t>  noises whenever the alarm goes off. I guess that’s what you’d expect, </a:t>
            </a:r>
          </a:p>
          <a:p>
            <a:pPr algn="just" latinLnBrk="1">
              <a:buNone/>
            </a:pPr>
            <a:r>
              <a:rPr lang="en-US" sz="3200" b="1" dirty="0" smtClean="0"/>
              <a:t>  considering the price. It’s reliable </a:t>
            </a:r>
          </a:p>
          <a:p>
            <a:pPr algn="just" latinLnBrk="1">
              <a:buNone/>
            </a:pPr>
            <a:r>
              <a:rPr lang="en-US" sz="3200" b="1" dirty="0" smtClean="0"/>
              <a:t>  and easy to set, so I have no major </a:t>
            </a:r>
          </a:p>
          <a:p>
            <a:pPr algn="just" latinLnBrk="1">
              <a:buNone/>
            </a:pPr>
            <a:r>
              <a:rPr lang="en-US" sz="3200" b="1" dirty="0" smtClean="0"/>
              <a:t>  reasons to complain.</a:t>
            </a:r>
            <a:endParaRPr lang="en-US" sz="3200"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153400" cy="6629400"/>
          </a:xfrm>
        </p:spPr>
        <p:txBody>
          <a:bodyPr>
            <a:normAutofit lnSpcReduction="10000"/>
          </a:bodyPr>
          <a:lstStyle/>
          <a:p>
            <a:pPr latinLnBrk="1"/>
            <a:r>
              <a:rPr lang="en-US" sz="3600" b="1" dirty="0" smtClean="0"/>
              <a:t>FERNI D100, Rating: 9/10</a:t>
            </a:r>
            <a:endParaRPr lang="en-US" sz="3600" dirty="0" smtClean="0"/>
          </a:p>
          <a:p>
            <a:pPr latinLnBrk="1">
              <a:buNone/>
            </a:pPr>
            <a:r>
              <a:rPr lang="en-US" sz="3600" b="1" dirty="0" smtClean="0"/>
              <a:t>  Good for home, not for travel. </a:t>
            </a:r>
          </a:p>
          <a:p>
            <a:pPr latinLnBrk="1">
              <a:buNone/>
            </a:pPr>
            <a:r>
              <a:rPr lang="en-US" sz="3600" b="1" dirty="0" smtClean="0"/>
              <a:t>  By Alan Fletcher</a:t>
            </a:r>
            <a:endParaRPr lang="en-US" sz="3600" dirty="0" smtClean="0"/>
          </a:p>
          <a:p>
            <a:pPr algn="just" latinLnBrk="1"/>
            <a:r>
              <a:rPr lang="en-US" sz="3600" b="1" dirty="0" smtClean="0"/>
              <a:t>I travel a lot, and I needed a small handy alarm clock for my frequent hotel stays. I was in for a surprise when I ordered this model online. What happened was the </a:t>
            </a:r>
          </a:p>
          <a:p>
            <a:pPr algn="just" latinLnBrk="1">
              <a:buNone/>
            </a:pPr>
            <a:r>
              <a:rPr lang="en-US" sz="3600" b="1" dirty="0" smtClean="0"/>
              <a:t>  photograph did not reflect its </a:t>
            </a:r>
          </a:p>
          <a:p>
            <a:pPr algn="just" latinLnBrk="1">
              <a:buNone/>
            </a:pPr>
            <a:r>
              <a:rPr lang="en-US" sz="3600" b="1" dirty="0" smtClean="0"/>
              <a:t>  actual size, </a:t>
            </a:r>
          </a:p>
          <a:p>
            <a:pPr algn="just" latinLnBrk="1">
              <a:buNone/>
            </a:pPr>
            <a:r>
              <a:rPr lang="en-US" sz="3600" b="1" dirty="0" smtClean="0"/>
              <a:t>  which makes it unfit for travel. </a:t>
            </a:r>
          </a:p>
          <a:p>
            <a:pPr algn="just" latinLnBrk="1">
              <a:buNone/>
            </a:pPr>
            <a:r>
              <a:rPr lang="en-US" sz="3600" b="1" dirty="0" smtClean="0"/>
              <a:t>  But it’s a great home alarm clock.</a:t>
            </a:r>
            <a:endParaRPr lang="en-US" sz="3600" dirty="0" smtClean="0"/>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7924800" cy="6400800"/>
          </a:xfrm>
        </p:spPr>
        <p:txBody>
          <a:bodyPr/>
          <a:lstStyle/>
          <a:p>
            <a:pPr latinLnBrk="1"/>
            <a:r>
              <a:rPr lang="en-US" sz="3600" b="1" dirty="0" smtClean="0"/>
              <a:t>Y-TECH 2700, Rating: 10/10</a:t>
            </a:r>
            <a:endParaRPr lang="en-US" sz="3600" dirty="0" smtClean="0"/>
          </a:p>
          <a:p>
            <a:pPr latinLnBrk="1"/>
            <a:r>
              <a:rPr lang="en-US" sz="3600" b="1" dirty="0" smtClean="0"/>
              <a:t>You’ll never need another alarm</a:t>
            </a:r>
          </a:p>
          <a:p>
            <a:pPr latinLnBrk="1">
              <a:buNone/>
            </a:pPr>
            <a:r>
              <a:rPr lang="en-US" sz="3600" b="1" dirty="0" smtClean="0"/>
              <a:t>   clock! By Josh56</a:t>
            </a:r>
            <a:endParaRPr lang="en-US" sz="3600" dirty="0" smtClean="0"/>
          </a:p>
          <a:p>
            <a:pPr latinLnBrk="1"/>
            <a:r>
              <a:rPr lang="en-US" sz="3600" b="1" dirty="0" smtClean="0"/>
              <a:t>It’s definitely as heavy-duty as it’s described in the advertisement. I had dropped it in deep snow in my backyard and found it days later. </a:t>
            </a:r>
          </a:p>
          <a:p>
            <a:pPr latinLnBrk="1">
              <a:buNone/>
            </a:pPr>
            <a:r>
              <a:rPr lang="en-US" sz="3600" b="1" dirty="0" smtClean="0"/>
              <a:t>  It still worked as if nothing and </a:t>
            </a:r>
          </a:p>
          <a:p>
            <a:pPr latinLnBrk="1">
              <a:buNone/>
            </a:pPr>
            <a:r>
              <a:rPr lang="en-US" sz="3600" b="1" dirty="0" smtClean="0"/>
              <a:t>  happened. The only downside is </a:t>
            </a:r>
          </a:p>
          <a:p>
            <a:pPr latinLnBrk="1">
              <a:buNone/>
            </a:pPr>
            <a:r>
              <a:rPr lang="en-US" sz="3600" b="1" dirty="0" smtClean="0"/>
              <a:t>  its steep price.</a:t>
            </a:r>
            <a:endParaRPr lang="en-US" sz="3600" dirty="0" smtClean="0"/>
          </a:p>
          <a:p>
            <a:pPr>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28600"/>
            <a:ext cx="7924800" cy="6477000"/>
          </a:xfrm>
        </p:spPr>
        <p:txBody>
          <a:bodyPr>
            <a:normAutofit fontScale="85000" lnSpcReduction="20000"/>
          </a:bodyPr>
          <a:lstStyle/>
          <a:p>
            <a:pPr latinLnBrk="1"/>
            <a:r>
              <a:rPr lang="en-US" sz="4800" b="1" dirty="0" smtClean="0"/>
              <a:t>GRITTO CX2, Rating: 9/10</a:t>
            </a:r>
            <a:endParaRPr lang="en-US" sz="4800" dirty="0" smtClean="0"/>
          </a:p>
          <a:p>
            <a:pPr latinLnBrk="1"/>
            <a:r>
              <a:rPr lang="en-US" sz="4800" b="1" dirty="0" smtClean="0"/>
              <a:t>Takes some time to learn, but it’s worth it. By Ana Ramos</a:t>
            </a:r>
            <a:endParaRPr lang="en-US" sz="4800" dirty="0" smtClean="0"/>
          </a:p>
          <a:p>
            <a:pPr latinLnBrk="1"/>
            <a:r>
              <a:rPr lang="en-US" sz="4800" b="1" dirty="0" smtClean="0"/>
              <a:t>Requires advanced knowledge to set. But once you learn to </a:t>
            </a:r>
          </a:p>
          <a:p>
            <a:pPr latinLnBrk="1">
              <a:buNone/>
            </a:pPr>
            <a:r>
              <a:rPr lang="en-US" sz="4800" b="1" dirty="0" smtClean="0"/>
              <a:t>  operate it, it allows you to do many useful things. The many features make it seem </a:t>
            </a:r>
          </a:p>
          <a:p>
            <a:pPr latinLnBrk="1">
              <a:buNone/>
            </a:pPr>
            <a:r>
              <a:rPr lang="en-US" sz="4800" b="1" dirty="0" smtClean="0"/>
              <a:t> overwhelming at first, but it’s worth your while to learn </a:t>
            </a:r>
          </a:p>
          <a:p>
            <a:pPr latinLnBrk="1">
              <a:buNone/>
            </a:pPr>
            <a:r>
              <a:rPr lang="en-US" sz="4800" b="1" dirty="0" smtClean="0"/>
              <a:t>  them all.</a:t>
            </a:r>
            <a:endParaRPr lang="en-US" sz="4800" dirty="0" smtClean="0"/>
          </a:p>
          <a:p>
            <a:pPr>
              <a:buNone/>
            </a:pP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a:t>
            </a:r>
            <a:endParaRPr lang="en-US" dirty="0"/>
          </a:p>
        </p:txBody>
      </p:sp>
      <p:sp>
        <p:nvSpPr>
          <p:cNvPr id="3" name="Content Placeholder 2"/>
          <p:cNvSpPr>
            <a:spLocks noGrp="1"/>
          </p:cNvSpPr>
          <p:nvPr>
            <p:ph idx="1"/>
          </p:nvPr>
        </p:nvSpPr>
        <p:spPr/>
        <p:txBody>
          <a:bodyPr>
            <a:noAutofit/>
          </a:bodyPr>
          <a:lstStyle/>
          <a:p>
            <a:r>
              <a:rPr lang="en-US" sz="8000" b="1" dirty="0" smtClean="0"/>
              <a:t>What is indicated about product prices?</a:t>
            </a:r>
            <a:endParaRPr lang="en-US" sz="80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latinLnBrk="1"/>
            <a:r>
              <a:rPr lang="en-US" sz="4400" b="1" dirty="0" smtClean="0"/>
              <a:t>A. They may vary in </a:t>
            </a:r>
          </a:p>
          <a:p>
            <a:pPr lvl="0" latinLnBrk="1">
              <a:buNone/>
            </a:pPr>
            <a:r>
              <a:rPr lang="en-US" sz="4400" b="1" dirty="0" smtClean="0"/>
              <a:t>      different locations.</a:t>
            </a:r>
            <a:endParaRPr lang="en-US" sz="4400" dirty="0" smtClean="0"/>
          </a:p>
          <a:p>
            <a:pPr lvl="0" latinLnBrk="1"/>
            <a:r>
              <a:rPr lang="en-US" sz="4400" dirty="0" smtClean="0"/>
              <a:t>B. They are updated every</a:t>
            </a:r>
          </a:p>
          <a:p>
            <a:pPr lvl="0" latinLnBrk="1">
              <a:buNone/>
            </a:pPr>
            <a:r>
              <a:rPr lang="en-US" sz="4400" dirty="0" smtClean="0"/>
              <a:t>      day.</a:t>
            </a:r>
          </a:p>
          <a:p>
            <a:pPr lvl="0" latinLnBrk="1"/>
            <a:r>
              <a:rPr lang="en-US" sz="4400" dirty="0" smtClean="0"/>
              <a:t>C. They are approximate.</a:t>
            </a:r>
          </a:p>
          <a:p>
            <a:pPr lvl="0" latinLnBrk="1"/>
            <a:r>
              <a:rPr lang="en-US" sz="4400" dirty="0" smtClean="0"/>
              <a:t>D. They are provided by </a:t>
            </a:r>
          </a:p>
          <a:p>
            <a:pPr lvl="0" latinLnBrk="1">
              <a:buNone/>
            </a:pPr>
            <a:r>
              <a:rPr lang="en-US" sz="4400" dirty="0" smtClean="0"/>
              <a:t>     the individual reviewers.</a:t>
            </a:r>
          </a:p>
          <a:p>
            <a:pPr>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endParaRPr lang="en-US" dirty="0"/>
          </a:p>
        </p:txBody>
      </p:sp>
      <p:sp>
        <p:nvSpPr>
          <p:cNvPr id="3" name="Content Placeholder 2"/>
          <p:cNvSpPr>
            <a:spLocks noGrp="1"/>
          </p:cNvSpPr>
          <p:nvPr>
            <p:ph idx="1"/>
          </p:nvPr>
        </p:nvSpPr>
        <p:spPr/>
        <p:txBody>
          <a:bodyPr>
            <a:normAutofit/>
          </a:bodyPr>
          <a:lstStyle/>
          <a:p>
            <a:r>
              <a:rPr lang="en-US" sz="7200" b="1" dirty="0" smtClean="0"/>
              <a:t>What do the individual reviews not include?</a:t>
            </a:r>
            <a:endParaRPr lang="en-US" sz="72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latinLnBrk="1"/>
            <a:r>
              <a:rPr lang="en-US" sz="4800" dirty="0" smtClean="0"/>
              <a:t>A. The name of the alarm clock model</a:t>
            </a:r>
          </a:p>
          <a:p>
            <a:pPr lvl="0" latinLnBrk="1"/>
            <a:r>
              <a:rPr lang="en-US" sz="4800" dirty="0" smtClean="0"/>
              <a:t>B. A numerical rating</a:t>
            </a:r>
          </a:p>
          <a:p>
            <a:pPr lvl="0" latinLnBrk="1"/>
            <a:r>
              <a:rPr lang="en-US" sz="4800" dirty="0" smtClean="0"/>
              <a:t>C. Comments about </a:t>
            </a:r>
          </a:p>
          <a:p>
            <a:pPr lvl="0" latinLnBrk="1">
              <a:buNone/>
            </a:pPr>
            <a:r>
              <a:rPr lang="en-US" sz="4800" dirty="0" smtClean="0"/>
              <a:t>    personal experience</a:t>
            </a:r>
          </a:p>
          <a:p>
            <a:pPr lvl="0" latinLnBrk="1"/>
            <a:r>
              <a:rPr lang="en-US" sz="4800" b="1" dirty="0" smtClean="0"/>
              <a:t>D. The name of the </a:t>
            </a:r>
          </a:p>
          <a:p>
            <a:pPr lvl="0" latinLnBrk="1">
              <a:buNone/>
            </a:pPr>
            <a:r>
              <a:rPr lang="en-US" sz="4800" b="1" dirty="0" smtClean="0"/>
              <a:t>   retailer who sold the </a:t>
            </a:r>
          </a:p>
          <a:p>
            <a:pPr lvl="0" latinLnBrk="1">
              <a:buNone/>
            </a:pPr>
            <a:r>
              <a:rPr lang="en-US" sz="4800" b="1" dirty="0" smtClean="0"/>
              <a:t>   product</a:t>
            </a:r>
            <a:endParaRPr lang="en-US" sz="48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a:t>
            </a:r>
            <a:endParaRPr lang="en-US" dirty="0"/>
          </a:p>
        </p:txBody>
      </p:sp>
      <p:sp>
        <p:nvSpPr>
          <p:cNvPr id="3" name="Content Placeholder 2"/>
          <p:cNvSpPr>
            <a:spLocks noGrp="1"/>
          </p:cNvSpPr>
          <p:nvPr>
            <p:ph idx="1"/>
          </p:nvPr>
        </p:nvSpPr>
        <p:spPr/>
        <p:txBody>
          <a:bodyPr/>
          <a:lstStyle/>
          <a:p>
            <a:pPr lvl="0"/>
            <a:r>
              <a:rPr lang="en-US" sz="8000" b="1" dirty="0" smtClean="0"/>
              <a:t>What model is probably inexpensive?</a:t>
            </a:r>
          </a:p>
          <a:p>
            <a:pPr>
              <a:buNone/>
            </a:pP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latinLnBrk="1"/>
            <a:r>
              <a:rPr lang="en-US" sz="6000" b="1" dirty="0" smtClean="0"/>
              <a:t>A. The </a:t>
            </a:r>
            <a:r>
              <a:rPr lang="en-US" sz="6000" b="1" dirty="0" err="1" smtClean="0"/>
              <a:t>Selona</a:t>
            </a:r>
            <a:r>
              <a:rPr lang="en-US" sz="6000" b="1" dirty="0" smtClean="0"/>
              <a:t> </a:t>
            </a:r>
          </a:p>
          <a:p>
            <a:pPr lvl="0" latinLnBrk="1">
              <a:buNone/>
            </a:pPr>
            <a:r>
              <a:rPr lang="en-US" sz="6000" b="1" dirty="0" smtClean="0"/>
              <a:t>      ET-X</a:t>
            </a:r>
            <a:endParaRPr lang="en-US" sz="6000" dirty="0" smtClean="0"/>
          </a:p>
          <a:p>
            <a:pPr lvl="0" latinLnBrk="1"/>
            <a:r>
              <a:rPr lang="en-US" sz="6000" dirty="0" smtClean="0"/>
              <a:t>B. The </a:t>
            </a:r>
            <a:r>
              <a:rPr lang="en-US" sz="6000" dirty="0" err="1" smtClean="0"/>
              <a:t>Ferni</a:t>
            </a:r>
            <a:r>
              <a:rPr lang="en-US" sz="6000" dirty="0" smtClean="0"/>
              <a:t> D100</a:t>
            </a:r>
          </a:p>
          <a:p>
            <a:pPr lvl="0" latinLnBrk="1"/>
            <a:r>
              <a:rPr lang="en-US" sz="6000" dirty="0" smtClean="0"/>
              <a:t>C. The Y-Tech 2700</a:t>
            </a:r>
          </a:p>
          <a:p>
            <a:pPr lvl="0" latinLnBrk="1"/>
            <a:r>
              <a:rPr lang="en-US" sz="6000" dirty="0" smtClean="0"/>
              <a:t>D. The </a:t>
            </a:r>
            <a:r>
              <a:rPr lang="en-US" sz="6000" dirty="0" err="1" smtClean="0"/>
              <a:t>Gritto</a:t>
            </a:r>
            <a:r>
              <a:rPr lang="en-US" sz="6000" dirty="0" smtClean="0"/>
              <a:t> CX2</a:t>
            </a:r>
          </a:p>
          <a:p>
            <a:pPr latinLnBrk="1"/>
            <a:endParaRPr lang="en-US"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a:t>
            </a:r>
            <a:endParaRPr lang="en-US" dirty="0"/>
          </a:p>
        </p:txBody>
      </p:sp>
      <p:sp>
        <p:nvSpPr>
          <p:cNvPr id="3" name="Content Placeholder 2"/>
          <p:cNvSpPr>
            <a:spLocks noGrp="1"/>
          </p:cNvSpPr>
          <p:nvPr>
            <p:ph idx="1"/>
          </p:nvPr>
        </p:nvSpPr>
        <p:spPr/>
        <p:txBody>
          <a:bodyPr>
            <a:normAutofit/>
          </a:bodyPr>
          <a:lstStyle/>
          <a:p>
            <a:r>
              <a:rPr lang="en-US" sz="6000" b="1" dirty="0" smtClean="0"/>
              <a:t>What disadvantage with her alarm clock does Ms. Ramos point out?</a:t>
            </a:r>
            <a:endParaRPr lang="en-US" sz="60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latinLnBrk="1"/>
            <a:r>
              <a:rPr lang="en-US" sz="6000" dirty="0" smtClean="0"/>
              <a:t>A. It took a long time to be delivered</a:t>
            </a:r>
          </a:p>
          <a:p>
            <a:pPr lvl="0" latinLnBrk="1"/>
            <a:r>
              <a:rPr lang="en-US" sz="6000" b="1" dirty="0" smtClean="0"/>
              <a:t>B. It was complicated to </a:t>
            </a:r>
          </a:p>
          <a:p>
            <a:pPr lvl="0" latinLnBrk="1">
              <a:buNone/>
            </a:pPr>
            <a:r>
              <a:rPr lang="en-US" sz="6000" b="1" dirty="0" smtClean="0"/>
              <a:t>   learn to use</a:t>
            </a:r>
            <a:endParaRPr lang="en-US" sz="6000" dirty="0" smtClean="0"/>
          </a:p>
          <a:p>
            <a:pPr lvl="0" latinLnBrk="1"/>
            <a:r>
              <a:rPr lang="en-US" sz="6000" dirty="0" smtClean="0"/>
              <a:t>C. It lacks some important </a:t>
            </a:r>
          </a:p>
          <a:p>
            <a:pPr lvl="0" latinLnBrk="1">
              <a:buNone/>
            </a:pPr>
            <a:r>
              <a:rPr lang="en-US" sz="6000" dirty="0" smtClean="0"/>
              <a:t>   features</a:t>
            </a:r>
          </a:p>
          <a:p>
            <a:pPr lvl="0" latinLnBrk="1"/>
            <a:r>
              <a:rPr lang="en-US" sz="6000" dirty="0" smtClean="0"/>
              <a:t>D. It is relatively expensive</a:t>
            </a:r>
          </a:p>
          <a:p>
            <a:pPr>
              <a:buNone/>
            </a:pP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a:t>
            </a:r>
            <a:endParaRPr lang="en-US" dirty="0"/>
          </a:p>
        </p:txBody>
      </p:sp>
      <p:sp>
        <p:nvSpPr>
          <p:cNvPr id="3" name="Content Placeholder 2"/>
          <p:cNvSpPr>
            <a:spLocks noGrp="1"/>
          </p:cNvSpPr>
          <p:nvPr>
            <p:ph idx="1"/>
          </p:nvPr>
        </p:nvSpPr>
        <p:spPr/>
        <p:txBody>
          <a:bodyPr>
            <a:normAutofit/>
          </a:bodyPr>
          <a:lstStyle/>
          <a:p>
            <a:r>
              <a:rPr lang="en-US" sz="8800" b="1" dirty="0" smtClean="0"/>
              <a:t>Why was Mr. Fletcher surprised?</a:t>
            </a:r>
            <a:endParaRPr lang="en-US" sz="88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latinLnBrk="1"/>
            <a:r>
              <a:rPr lang="en-US" sz="4800" dirty="0" smtClean="0"/>
              <a:t>A. His alarm clock reset the time </a:t>
            </a:r>
          </a:p>
          <a:p>
            <a:pPr lvl="0" latinLnBrk="1">
              <a:buNone/>
            </a:pPr>
            <a:r>
              <a:rPr lang="en-US" sz="4800" dirty="0" smtClean="0"/>
              <a:t>     automatically when he traveled.</a:t>
            </a:r>
          </a:p>
          <a:p>
            <a:pPr lvl="0" latinLnBrk="1"/>
            <a:r>
              <a:rPr lang="en-US" sz="4800" dirty="0" smtClean="0"/>
              <a:t>B. He saw the same model as the one he purchased in a hotel room.</a:t>
            </a:r>
          </a:p>
          <a:p>
            <a:pPr lvl="0" latinLnBrk="1"/>
            <a:r>
              <a:rPr lang="en-US" sz="4800" b="1" dirty="0" smtClean="0"/>
              <a:t>C. The model is larger than he </a:t>
            </a:r>
          </a:p>
          <a:p>
            <a:pPr lvl="0" latinLnBrk="1">
              <a:buNone/>
            </a:pPr>
            <a:r>
              <a:rPr lang="en-US" sz="4800" b="1" dirty="0" smtClean="0"/>
              <a:t>  expected.</a:t>
            </a:r>
            <a:endParaRPr lang="en-US" sz="4800" dirty="0" smtClean="0"/>
          </a:p>
          <a:p>
            <a:pPr lvl="0" latinLnBrk="1"/>
            <a:r>
              <a:rPr lang="en-US" sz="4800" dirty="0" smtClean="0"/>
              <a:t>D. He found the alarm clock easy</a:t>
            </a:r>
          </a:p>
          <a:p>
            <a:pPr lvl="0" latinLnBrk="1">
              <a:buNone/>
            </a:pPr>
            <a:r>
              <a:rPr lang="en-US" sz="4800" dirty="0" smtClean="0"/>
              <a:t>  to set.</a:t>
            </a:r>
          </a:p>
          <a:p>
            <a:pPr>
              <a:buNone/>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7200" b="1" dirty="0" smtClean="0"/>
              <a:t>Questions </a:t>
            </a:r>
          </a:p>
          <a:p>
            <a:pPr>
              <a:buNone/>
            </a:pPr>
            <a:r>
              <a:rPr lang="en-US" sz="7200" b="1" dirty="0" smtClean="0"/>
              <a:t> 39-40, refer to the following advertisement.</a:t>
            </a:r>
            <a:endParaRPr lang="en-US" sz="7200" dirty="0" smtClean="0"/>
          </a:p>
          <a:p>
            <a:pPr>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304800"/>
            <a:ext cx="8077200" cy="6150936"/>
          </a:xfrm>
        </p:spPr>
        <p:txBody>
          <a:bodyPr>
            <a:normAutofit fontScale="62500" lnSpcReduction="20000"/>
          </a:bodyPr>
          <a:lstStyle/>
          <a:p>
            <a:pPr latinLnBrk="1"/>
            <a:r>
              <a:rPr lang="en-US" sz="4400" b="1" dirty="0" err="1" smtClean="0"/>
              <a:t>Zumatech</a:t>
            </a:r>
            <a:r>
              <a:rPr lang="en-US" sz="4400" b="1" dirty="0" smtClean="0"/>
              <a:t> 3000 Hush Maker</a:t>
            </a:r>
            <a:endParaRPr lang="en-US" sz="4400" dirty="0" smtClean="0"/>
          </a:p>
          <a:p>
            <a:pPr latinLnBrk="1">
              <a:buNone/>
            </a:pPr>
            <a:endParaRPr lang="en-US" sz="4400" dirty="0" smtClean="0"/>
          </a:p>
          <a:p>
            <a:pPr latinLnBrk="1"/>
            <a:r>
              <a:rPr lang="en-US" sz="4400" b="1" dirty="0" smtClean="0"/>
              <a:t>Are you tired of daily chores? Do you think </a:t>
            </a:r>
          </a:p>
          <a:p>
            <a:pPr latinLnBrk="1">
              <a:buNone/>
            </a:pPr>
            <a:r>
              <a:rPr lang="en-US" sz="4400" b="1" dirty="0" smtClean="0"/>
              <a:t>  that keeping your floors and </a:t>
            </a:r>
          </a:p>
          <a:p>
            <a:pPr latinLnBrk="1">
              <a:buNone/>
            </a:pPr>
            <a:r>
              <a:rPr lang="en-US" sz="4400" b="1" dirty="0" smtClean="0"/>
              <a:t>  carpets in good condition should be </a:t>
            </a:r>
          </a:p>
          <a:p>
            <a:pPr latinLnBrk="1">
              <a:buNone/>
            </a:pPr>
            <a:r>
              <a:rPr lang="en-US" sz="4400" b="1" dirty="0" smtClean="0"/>
              <a:t>  easier and less exhausting? Do you find </a:t>
            </a:r>
          </a:p>
          <a:p>
            <a:pPr latinLnBrk="1">
              <a:buNone/>
            </a:pPr>
            <a:r>
              <a:rPr lang="en-US" sz="4400" b="1" dirty="0" smtClean="0"/>
              <a:t>  traditional vacuum cleaners too noisy? </a:t>
            </a:r>
          </a:p>
          <a:p>
            <a:pPr latinLnBrk="1">
              <a:buNone/>
            </a:pPr>
            <a:r>
              <a:rPr lang="en-US" sz="4400" b="1" dirty="0" smtClean="0"/>
              <a:t>  Then the </a:t>
            </a:r>
            <a:r>
              <a:rPr lang="en-US" sz="4400" b="1" dirty="0" err="1" smtClean="0"/>
              <a:t>Zumatech</a:t>
            </a:r>
            <a:r>
              <a:rPr lang="en-US" sz="4400" b="1" dirty="0" smtClean="0"/>
              <a:t> 3000 is perfect for </a:t>
            </a:r>
          </a:p>
          <a:p>
            <a:pPr latinLnBrk="1">
              <a:buNone/>
            </a:pPr>
            <a:r>
              <a:rPr lang="en-US" sz="4400" b="1" dirty="0" smtClean="0"/>
              <a:t>  you. Our new Hush Maker </a:t>
            </a:r>
          </a:p>
          <a:p>
            <a:pPr latinLnBrk="1">
              <a:buNone/>
            </a:pPr>
            <a:r>
              <a:rPr lang="en-US" sz="4400" b="1" dirty="0" smtClean="0"/>
              <a:t>  noise-reduction technology makes the </a:t>
            </a:r>
          </a:p>
          <a:p>
            <a:pPr latinLnBrk="1">
              <a:buNone/>
            </a:pPr>
            <a:r>
              <a:rPr lang="en-US" sz="4400" b="1" dirty="0" smtClean="0"/>
              <a:t>  </a:t>
            </a:r>
            <a:r>
              <a:rPr lang="en-US" sz="4400" b="1" dirty="0" err="1" smtClean="0"/>
              <a:t>Zumatech</a:t>
            </a:r>
            <a:r>
              <a:rPr lang="en-US" sz="4400" b="1" dirty="0" smtClean="0"/>
              <a:t> 3000 the ideal machine for </a:t>
            </a:r>
          </a:p>
          <a:p>
            <a:pPr latinLnBrk="1">
              <a:buNone/>
            </a:pPr>
            <a:r>
              <a:rPr lang="en-US" sz="4400" b="1" dirty="0" smtClean="0"/>
              <a:t> discerning home owners. Try one! You’ll </a:t>
            </a:r>
          </a:p>
          <a:p>
            <a:pPr latinLnBrk="1">
              <a:buNone/>
            </a:pPr>
            <a:r>
              <a:rPr lang="en-US" sz="4400" b="1" dirty="0" smtClean="0"/>
              <a:t> keep your floors spotless and your house </a:t>
            </a:r>
          </a:p>
          <a:p>
            <a:pPr latinLnBrk="1">
              <a:buNone/>
            </a:pPr>
            <a:r>
              <a:rPr lang="en-US" sz="4400" b="1" dirty="0" smtClean="0"/>
              <a:t> peaceful!</a:t>
            </a:r>
            <a:endParaRPr lang="en-US" sz="4400" dirty="0" smtClean="0"/>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a:t>
            </a:r>
            <a:endParaRPr lang="en-US" dirty="0"/>
          </a:p>
        </p:txBody>
      </p:sp>
      <p:sp>
        <p:nvSpPr>
          <p:cNvPr id="3" name="Content Placeholder 2"/>
          <p:cNvSpPr>
            <a:spLocks noGrp="1"/>
          </p:cNvSpPr>
          <p:nvPr>
            <p:ph idx="1"/>
          </p:nvPr>
        </p:nvSpPr>
        <p:spPr/>
        <p:txBody>
          <a:bodyPr>
            <a:normAutofit/>
          </a:bodyPr>
          <a:lstStyle/>
          <a:p>
            <a:r>
              <a:rPr lang="en-US" sz="8800" b="1" dirty="0" smtClean="0"/>
              <a:t>What is being advertised?</a:t>
            </a:r>
            <a:endParaRPr lang="en-US" sz="8800"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304800"/>
            <a:ext cx="7924800" cy="6400800"/>
          </a:xfrm>
        </p:spPr>
        <p:txBody>
          <a:bodyPr/>
          <a:lstStyle/>
          <a:p>
            <a:pPr lvl="0" latinLnBrk="1"/>
            <a:r>
              <a:rPr lang="en-US" sz="5400" dirty="0" smtClean="0"/>
              <a:t>A. A washing </a:t>
            </a:r>
          </a:p>
          <a:p>
            <a:pPr lvl="0" latinLnBrk="1">
              <a:buNone/>
            </a:pPr>
            <a:r>
              <a:rPr lang="en-US" sz="5400" dirty="0" smtClean="0"/>
              <a:t>     machine</a:t>
            </a:r>
          </a:p>
          <a:p>
            <a:pPr lvl="0" latinLnBrk="1"/>
            <a:r>
              <a:rPr lang="en-US" sz="5400" dirty="0" smtClean="0"/>
              <a:t>B. A dishwasher</a:t>
            </a:r>
          </a:p>
          <a:p>
            <a:pPr lvl="0" latinLnBrk="1"/>
            <a:r>
              <a:rPr lang="en-US" sz="5400" dirty="0" smtClean="0"/>
              <a:t>C. A clothes dryer</a:t>
            </a:r>
          </a:p>
          <a:p>
            <a:pPr lvl="0" latinLnBrk="1"/>
            <a:r>
              <a:rPr lang="en-US" sz="5400" b="1" dirty="0" smtClean="0"/>
              <a:t>D. A vacuum cleaner</a:t>
            </a:r>
            <a:endParaRPr lang="en-US" sz="54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All surgeons are required to file every patient’s medical updates on __________ to guarantee accuracy of the information.</a:t>
            </a: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a:t>
            </a:r>
            <a:endParaRPr lang="en-US" dirty="0"/>
          </a:p>
        </p:txBody>
      </p:sp>
      <p:sp>
        <p:nvSpPr>
          <p:cNvPr id="3" name="Content Placeholder 2"/>
          <p:cNvSpPr>
            <a:spLocks noGrp="1"/>
          </p:cNvSpPr>
          <p:nvPr>
            <p:ph idx="1"/>
          </p:nvPr>
        </p:nvSpPr>
        <p:spPr/>
        <p:txBody>
          <a:bodyPr>
            <a:normAutofit lnSpcReduction="10000"/>
          </a:bodyPr>
          <a:lstStyle/>
          <a:p>
            <a:pPr lvl="0" algn="ctr"/>
            <a:r>
              <a:rPr lang="en-US" sz="8000" b="1" dirty="0" smtClean="0"/>
              <a:t>What is indicated about the product?</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atinLnBrk="1">
              <a:buNone/>
            </a:pPr>
            <a:r>
              <a:rPr lang="en-US" sz="6000" dirty="0" smtClean="0"/>
              <a:t> </a:t>
            </a:r>
          </a:p>
          <a:p>
            <a:pPr lvl="0" latinLnBrk="1"/>
            <a:r>
              <a:rPr lang="en-US" sz="6000" b="1" dirty="0" smtClean="0"/>
              <a:t>A. It is quiet</a:t>
            </a:r>
            <a:endParaRPr lang="en-US" sz="6000" dirty="0" smtClean="0"/>
          </a:p>
          <a:p>
            <a:pPr lvl="0" latinLnBrk="1"/>
            <a:r>
              <a:rPr lang="en-US" sz="6000" dirty="0" smtClean="0"/>
              <a:t>B. It is inexpensive</a:t>
            </a:r>
          </a:p>
          <a:p>
            <a:pPr lvl="0" latinLnBrk="1"/>
            <a:r>
              <a:rPr lang="en-US" sz="6000" dirty="0" smtClean="0"/>
              <a:t>C. It is fast</a:t>
            </a:r>
          </a:p>
          <a:p>
            <a:pPr lvl="0" latinLnBrk="1"/>
            <a:r>
              <a:rPr lang="en-US" sz="6000" dirty="0" smtClean="0"/>
              <a:t>D. It saves energy</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9600" b="1" dirty="0" smtClean="0"/>
              <a:t>FINDING ERRORS</a:t>
            </a:r>
            <a:endParaRPr lang="en-US" sz="9600"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41. The judges decided that the fairest </a:t>
            </a:r>
          </a:p>
          <a:p>
            <a:endParaRPr lang="en-US" dirty="0" smtClean="0"/>
          </a:p>
          <a:p>
            <a:r>
              <a:rPr lang="en-US" u="sng" dirty="0" smtClean="0"/>
              <a:t>Procedure would be </a:t>
            </a:r>
            <a:r>
              <a:rPr lang="en-US" dirty="0" smtClean="0"/>
              <a:t>to award the prize to </a:t>
            </a:r>
          </a:p>
          <a:p>
            <a:endParaRPr lang="en-US" dirty="0" smtClean="0"/>
          </a:p>
          <a:p>
            <a:r>
              <a:rPr lang="en-US" u="sng" dirty="0" smtClean="0"/>
              <a:t>Whoever</a:t>
            </a:r>
            <a:r>
              <a:rPr lang="en-US" dirty="0" smtClean="0"/>
              <a:t> won the </a:t>
            </a:r>
            <a:r>
              <a:rPr lang="en-US" u="sng" dirty="0" smtClean="0"/>
              <a:t>most</a:t>
            </a:r>
            <a:r>
              <a:rPr lang="en-US" dirty="0" smtClean="0"/>
              <a:t> votes.</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42. The </a:t>
            </a:r>
            <a:r>
              <a:rPr lang="en-US" u="sng" dirty="0" smtClean="0"/>
              <a:t>boy’s</a:t>
            </a:r>
            <a:r>
              <a:rPr lang="en-US" dirty="0" smtClean="0"/>
              <a:t> mother was so </a:t>
            </a:r>
            <a:r>
              <a:rPr lang="en-US" u="sng" dirty="0" smtClean="0"/>
              <a:t>aggravated</a:t>
            </a:r>
            <a:r>
              <a:rPr lang="en-US" dirty="0" smtClean="0"/>
              <a:t> by</a:t>
            </a:r>
          </a:p>
          <a:p>
            <a:endParaRPr lang="en-US" dirty="0" smtClean="0"/>
          </a:p>
          <a:p>
            <a:r>
              <a:rPr lang="en-US" dirty="0" smtClean="0"/>
              <a:t>His behavior that she </a:t>
            </a:r>
            <a:r>
              <a:rPr lang="en-US" u="sng" dirty="0" smtClean="0"/>
              <a:t>could</a:t>
            </a:r>
            <a:r>
              <a:rPr lang="en-US" dirty="0" smtClean="0"/>
              <a:t> </a:t>
            </a:r>
            <a:r>
              <a:rPr lang="en-US" u="sng" dirty="0" smtClean="0"/>
              <a:t>hardly refrain</a:t>
            </a:r>
          </a:p>
          <a:p>
            <a:endParaRPr lang="en-US" dirty="0" smtClean="0"/>
          </a:p>
          <a:p>
            <a:r>
              <a:rPr lang="en-US" u="sng" dirty="0" smtClean="0"/>
              <a:t> from </a:t>
            </a:r>
            <a:r>
              <a:rPr lang="en-US" dirty="0" smtClean="0"/>
              <a:t>hitting him.</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43. The</a:t>
            </a:r>
            <a:r>
              <a:rPr lang="en-US" u="sng" dirty="0" smtClean="0"/>
              <a:t> dancers has green socks</a:t>
            </a:r>
            <a:r>
              <a:rPr lang="en-US" dirty="0" smtClean="0"/>
              <a:t>.</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44. </a:t>
            </a:r>
            <a:r>
              <a:rPr lang="en-US" u="sng" dirty="0" smtClean="0"/>
              <a:t>My friend and me are</a:t>
            </a:r>
            <a:r>
              <a:rPr lang="en-US" dirty="0" smtClean="0"/>
              <a:t> </a:t>
            </a:r>
            <a:r>
              <a:rPr lang="en-US" u="sng" dirty="0" smtClean="0"/>
              <a:t>going to the</a:t>
            </a:r>
            <a:r>
              <a:rPr lang="en-US" dirty="0" smtClean="0"/>
              <a:t> </a:t>
            </a:r>
            <a:r>
              <a:rPr lang="en-US" u="sng" dirty="0" smtClean="0"/>
              <a:t>beach</a:t>
            </a:r>
          </a:p>
          <a:p>
            <a:endParaRPr lang="en-US" dirty="0" smtClean="0"/>
          </a:p>
          <a:p>
            <a:r>
              <a:rPr lang="en-US" dirty="0" smtClean="0"/>
              <a:t> </a:t>
            </a:r>
            <a:r>
              <a:rPr lang="en-US" u="sng" dirty="0" smtClean="0"/>
              <a:t>next week</a:t>
            </a:r>
            <a:r>
              <a:rPr lang="en-US" dirty="0" smtClean="0"/>
              <a:t>.</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45. </a:t>
            </a:r>
            <a:r>
              <a:rPr lang="en-US" u="sng" dirty="0" smtClean="0"/>
              <a:t>Each of the men</a:t>
            </a:r>
            <a:r>
              <a:rPr lang="en-US" dirty="0" smtClean="0"/>
              <a:t> </a:t>
            </a:r>
            <a:r>
              <a:rPr lang="en-US" u="sng" dirty="0" smtClean="0"/>
              <a:t>were</a:t>
            </a:r>
            <a:r>
              <a:rPr lang="en-US" dirty="0" smtClean="0"/>
              <a:t> </a:t>
            </a:r>
            <a:r>
              <a:rPr lang="en-US" u="sng" dirty="0" smtClean="0"/>
              <a:t>given ten minutes</a:t>
            </a:r>
          </a:p>
          <a:p>
            <a:endParaRPr lang="en-US" dirty="0" smtClean="0"/>
          </a:p>
          <a:p>
            <a:r>
              <a:rPr lang="en-US" u="sng" dirty="0" smtClean="0"/>
              <a:t>To speak to the president</a:t>
            </a:r>
            <a:r>
              <a:rPr lang="en-US" dirty="0" smtClean="0"/>
              <a:t>.</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ctr"/>
            <a:r>
              <a:rPr lang="en-US" sz="9600" b="1" dirty="0" smtClean="0"/>
              <a:t>CHANGING ERRONEOUS SENTENCES</a:t>
            </a:r>
            <a:endParaRPr lang="en-US" sz="96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153400" cy="1143000"/>
          </a:xfrm>
        </p:spPr>
        <p:txBody>
          <a:bodyPr>
            <a:normAutofit fontScale="90000"/>
          </a:bodyPr>
          <a:lstStyle/>
          <a:p>
            <a:pPr lvl="0" algn="ctr"/>
            <a:r>
              <a:rPr lang="en-US" sz="2700" dirty="0" smtClean="0"/>
              <a:t> Trying to keep her balance on the icy surface, </a:t>
            </a:r>
            <a:r>
              <a:rPr lang="en-US" sz="2700" u="sng" dirty="0" smtClean="0">
                <a:solidFill>
                  <a:srgbClr val="FF0000"/>
                </a:solidFill>
              </a:rPr>
              <a:t>the last competitor’s ski-tip caught the pole and somersaulted into the soft snow.</a:t>
            </a:r>
            <a:r>
              <a:rPr lang="en-US" dirty="0" smtClean="0"/>
              <a:t/>
            </a:r>
            <a:br>
              <a:rPr lang="en-US" dirty="0" smtClean="0"/>
            </a:br>
            <a:endParaRPr lang="en-US" dirty="0"/>
          </a:p>
        </p:txBody>
      </p:sp>
      <p:sp>
        <p:nvSpPr>
          <p:cNvPr id="3" name="Content Placeholder 2"/>
          <p:cNvSpPr>
            <a:spLocks noGrp="1"/>
          </p:cNvSpPr>
          <p:nvPr>
            <p:ph idx="1"/>
          </p:nvPr>
        </p:nvSpPr>
        <p:spPr>
          <a:xfrm>
            <a:off x="152400" y="1295400"/>
            <a:ext cx="7924800" cy="5160336"/>
          </a:xfrm>
        </p:spPr>
        <p:txBody>
          <a:bodyPr>
            <a:normAutofit fontScale="92500"/>
          </a:bodyPr>
          <a:lstStyle/>
          <a:p>
            <a:pPr lvl="0" latinLnBrk="1"/>
            <a:r>
              <a:rPr lang="en-US" dirty="0" smtClean="0"/>
              <a:t>A. The last competitor’s ski-tip caught the pole </a:t>
            </a:r>
          </a:p>
          <a:p>
            <a:pPr lvl="0" latinLnBrk="1">
              <a:buNone/>
            </a:pPr>
            <a:r>
              <a:rPr lang="en-US" dirty="0" smtClean="0"/>
              <a:t>     and somersaulted into the soft snow.</a:t>
            </a:r>
          </a:p>
          <a:p>
            <a:pPr lvl="0" latinLnBrk="1"/>
            <a:r>
              <a:rPr lang="en-US" dirty="0" smtClean="0"/>
              <a:t>B. The ski-tip of the last competitor caught the </a:t>
            </a:r>
          </a:p>
          <a:p>
            <a:pPr lvl="0" latinLnBrk="1">
              <a:buNone/>
            </a:pPr>
            <a:r>
              <a:rPr lang="en-US" dirty="0" smtClean="0"/>
              <a:t>     pole and somersaulted in the soft snow.</a:t>
            </a:r>
          </a:p>
          <a:p>
            <a:pPr lvl="0" latinLnBrk="1"/>
            <a:r>
              <a:rPr lang="en-US" dirty="0" smtClean="0"/>
              <a:t>C. The last competitor caught the pole with the </a:t>
            </a:r>
          </a:p>
          <a:p>
            <a:pPr lvl="0" latinLnBrk="1">
              <a:buNone/>
            </a:pPr>
            <a:r>
              <a:rPr lang="en-US" dirty="0" smtClean="0"/>
              <a:t>     tip of her ski and somersaulted into the soft snow.</a:t>
            </a:r>
          </a:p>
          <a:p>
            <a:pPr lvl="0" latinLnBrk="1"/>
            <a:r>
              <a:rPr lang="en-US" dirty="0" smtClean="0"/>
              <a:t>D The last competitor caught the pole with her ski-tip, which made her somersault into the soft snow.</a:t>
            </a:r>
          </a:p>
          <a:p>
            <a:pPr lvl="0" latinLnBrk="1"/>
            <a:r>
              <a:rPr lang="en-US" dirty="0" smtClean="0"/>
              <a:t>E. The last competitor somersaulted into the soft</a:t>
            </a:r>
          </a:p>
          <a:p>
            <a:pPr lvl="0" latinLnBrk="1">
              <a:buNone/>
            </a:pPr>
            <a:r>
              <a:rPr lang="en-US" dirty="0" smtClean="0"/>
              <a:t>     snow when the tip of her ski was caught by the pole.</a:t>
            </a:r>
          </a:p>
          <a:p>
            <a:pPr latinLnBrk="1"/>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Theirs</a:t>
            </a:r>
          </a:p>
          <a:p>
            <a:pPr lvl="0" latinLnBrk="1"/>
            <a:r>
              <a:rPr lang="en-US" sz="7200" dirty="0" smtClean="0"/>
              <a:t>B. Them</a:t>
            </a:r>
          </a:p>
          <a:p>
            <a:pPr lvl="0" latinLnBrk="1"/>
            <a:r>
              <a:rPr lang="en-US" sz="7200" b="1" dirty="0" smtClean="0"/>
              <a:t>C. Their own</a:t>
            </a:r>
            <a:endParaRPr lang="en-US" sz="7200" dirty="0" smtClean="0"/>
          </a:p>
          <a:p>
            <a:pPr lvl="0" latinLnBrk="1"/>
            <a:r>
              <a:rPr lang="en-US" sz="7200" dirty="0" smtClean="0"/>
              <a:t>D. Themselves</a:t>
            </a:r>
          </a:p>
          <a:p>
            <a:pPr>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 temperature dropped suddenly last night, </a:t>
            </a:r>
            <a:r>
              <a:rPr lang="en-US" sz="2400" u="sng" dirty="0" smtClean="0">
                <a:solidFill>
                  <a:srgbClr val="FF0000"/>
                </a:solidFill>
              </a:rPr>
              <a:t>which will mean that the shoots emerging from the soil will be killed by the frost.</a:t>
            </a:r>
            <a:endParaRPr lang="en-US" sz="2400" dirty="0">
              <a:solidFill>
                <a:srgbClr val="FF0000"/>
              </a:solidFill>
            </a:endParaRPr>
          </a:p>
        </p:txBody>
      </p:sp>
      <p:sp>
        <p:nvSpPr>
          <p:cNvPr id="3" name="Content Placeholder 2"/>
          <p:cNvSpPr>
            <a:spLocks noGrp="1"/>
          </p:cNvSpPr>
          <p:nvPr>
            <p:ph idx="1"/>
          </p:nvPr>
        </p:nvSpPr>
        <p:spPr>
          <a:xfrm>
            <a:off x="152400" y="1609416"/>
            <a:ext cx="7924800" cy="4846320"/>
          </a:xfrm>
        </p:spPr>
        <p:txBody>
          <a:bodyPr/>
          <a:lstStyle/>
          <a:p>
            <a:pPr lvl="0" latinLnBrk="1"/>
            <a:r>
              <a:rPr lang="en-US" dirty="0" smtClean="0"/>
              <a:t>A. Which will mean that the shoots emerging from the soil will be killed by the frost.</a:t>
            </a:r>
          </a:p>
          <a:p>
            <a:pPr lvl="0" latinLnBrk="1"/>
            <a:r>
              <a:rPr lang="en-US" dirty="0" smtClean="0"/>
              <a:t>B. Which will mean that the frost will kill the </a:t>
            </a:r>
          </a:p>
          <a:p>
            <a:pPr lvl="0" latinLnBrk="1">
              <a:buNone/>
            </a:pPr>
            <a:r>
              <a:rPr lang="en-US" dirty="0" smtClean="0"/>
              <a:t>   shoots emerging from the soil.</a:t>
            </a:r>
          </a:p>
          <a:p>
            <a:pPr lvl="0" latinLnBrk="1"/>
            <a:r>
              <a:rPr lang="en-US" dirty="0" smtClean="0"/>
              <a:t>C. And this will mean that the shoots emerging </a:t>
            </a:r>
          </a:p>
          <a:p>
            <a:pPr lvl="0" latinLnBrk="1">
              <a:buNone/>
            </a:pPr>
            <a:r>
              <a:rPr lang="en-US" dirty="0" smtClean="0"/>
              <a:t>    from the soil will be killed by the frost.</a:t>
            </a:r>
          </a:p>
          <a:p>
            <a:pPr lvl="0" latinLnBrk="1"/>
            <a:r>
              <a:rPr lang="en-US" dirty="0" smtClean="0"/>
              <a:t>D. And the resulting frost will kill the shoots that are emerging from the soil.</a:t>
            </a:r>
          </a:p>
          <a:p>
            <a:pPr lvl="0" latinLnBrk="1"/>
            <a:r>
              <a:rPr lang="en-US" dirty="0" smtClean="0"/>
              <a:t>E. And as a result, the shoots will be killed by the frost, emerging from the soil.</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0040"/>
            <a:ext cx="8001000" cy="1143000"/>
          </a:xfrm>
        </p:spPr>
        <p:txBody>
          <a:bodyPr>
            <a:normAutofit fontScale="90000"/>
          </a:bodyPr>
          <a:lstStyle/>
          <a:p>
            <a:pPr lvl="0"/>
            <a:r>
              <a:rPr lang="en-US" sz="2400" dirty="0" smtClean="0"/>
              <a:t> The impostor eluded detection for so long because she conducted herself </a:t>
            </a:r>
            <a:r>
              <a:rPr lang="en-US" sz="2400" u="sng" dirty="0" smtClean="0">
                <a:solidFill>
                  <a:srgbClr val="FF0000"/>
                </a:solidFill>
              </a:rPr>
              <a:t>as though she were a licensed practitioner.</a:t>
            </a:r>
            <a:r>
              <a:rPr lang="en-US" sz="2400" dirty="0" smtClean="0"/>
              <a:t/>
            </a:r>
            <a:br>
              <a:rPr lang="en-US" sz="2400" dirty="0" smtClean="0"/>
            </a:br>
            <a:endParaRPr lang="en-US" sz="2400" dirty="0"/>
          </a:p>
        </p:txBody>
      </p:sp>
      <p:sp>
        <p:nvSpPr>
          <p:cNvPr id="3" name="Content Placeholder 2"/>
          <p:cNvSpPr>
            <a:spLocks noGrp="1"/>
          </p:cNvSpPr>
          <p:nvPr>
            <p:ph idx="1"/>
          </p:nvPr>
        </p:nvSpPr>
        <p:spPr>
          <a:xfrm>
            <a:off x="152400" y="1371600"/>
            <a:ext cx="7543800" cy="5084136"/>
          </a:xfrm>
        </p:spPr>
        <p:txBody>
          <a:bodyPr>
            <a:normAutofit fontScale="92500" lnSpcReduction="10000"/>
          </a:bodyPr>
          <a:lstStyle/>
          <a:p>
            <a:pPr lvl="0" latinLnBrk="1"/>
            <a:r>
              <a:rPr lang="en-US" sz="3200" dirty="0" smtClean="0"/>
              <a:t>A. As though she were a licensed </a:t>
            </a:r>
          </a:p>
          <a:p>
            <a:pPr lvl="0" latinLnBrk="1">
              <a:buNone/>
            </a:pPr>
            <a:r>
              <a:rPr lang="en-US" sz="3200" dirty="0" smtClean="0"/>
              <a:t>      practitioner.</a:t>
            </a:r>
          </a:p>
          <a:p>
            <a:pPr lvl="0" latinLnBrk="1"/>
            <a:r>
              <a:rPr lang="en-US" sz="3200" dirty="0" smtClean="0"/>
              <a:t>B. As though she was a licensed </a:t>
            </a:r>
          </a:p>
          <a:p>
            <a:pPr lvl="0" latinLnBrk="1">
              <a:buNone/>
            </a:pPr>
            <a:r>
              <a:rPr lang="en-US" sz="3200" dirty="0" smtClean="0"/>
              <a:t>      practitioner.</a:t>
            </a:r>
          </a:p>
          <a:p>
            <a:pPr lvl="0" latinLnBrk="1"/>
            <a:r>
              <a:rPr lang="en-US" sz="3200" dirty="0" smtClean="0"/>
              <a:t>C. Like she was a licensed</a:t>
            </a:r>
          </a:p>
          <a:p>
            <a:pPr lvl="0" latinLnBrk="1">
              <a:buNone/>
            </a:pPr>
            <a:r>
              <a:rPr lang="en-US" sz="3200" dirty="0" smtClean="0"/>
              <a:t>      practitioner.</a:t>
            </a:r>
          </a:p>
          <a:p>
            <a:pPr lvl="0" latinLnBrk="1"/>
            <a:r>
              <a:rPr lang="en-US" sz="3200" dirty="0" smtClean="0"/>
              <a:t>D. Like as if she was a licensed </a:t>
            </a:r>
          </a:p>
          <a:p>
            <a:pPr lvl="0" latinLnBrk="1">
              <a:buNone/>
            </a:pPr>
            <a:r>
              <a:rPr lang="en-US" sz="3200" dirty="0" smtClean="0"/>
              <a:t>      practitioner.</a:t>
            </a:r>
          </a:p>
          <a:p>
            <a:pPr lvl="0" latinLnBrk="1"/>
            <a:r>
              <a:rPr lang="en-US" sz="3200" dirty="0" smtClean="0"/>
              <a:t>E. As if she was a practitioner with a </a:t>
            </a:r>
          </a:p>
          <a:p>
            <a:pPr lvl="0" latinLnBrk="1">
              <a:buNone/>
            </a:pPr>
            <a:r>
              <a:rPr lang="en-US" sz="3200" dirty="0" smtClean="0"/>
              <a:t>      license.</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u="sng" dirty="0" smtClean="0">
                <a:solidFill>
                  <a:srgbClr val="FF0000"/>
                </a:solidFill>
              </a:rPr>
              <a:t>Being abandoned by our friends is the cause of great sorrow for us.</a:t>
            </a:r>
            <a:endParaRPr lang="en-US" sz="3200" dirty="0">
              <a:solidFill>
                <a:srgbClr val="FF0000"/>
              </a:solidFill>
            </a:endParaRPr>
          </a:p>
        </p:txBody>
      </p:sp>
      <p:sp>
        <p:nvSpPr>
          <p:cNvPr id="3" name="Content Placeholder 2"/>
          <p:cNvSpPr>
            <a:spLocks noGrp="1"/>
          </p:cNvSpPr>
          <p:nvPr>
            <p:ph idx="1"/>
          </p:nvPr>
        </p:nvSpPr>
        <p:spPr>
          <a:xfrm>
            <a:off x="152400" y="1609416"/>
            <a:ext cx="7924800" cy="4846320"/>
          </a:xfrm>
        </p:spPr>
        <p:txBody>
          <a:bodyPr/>
          <a:lstStyle/>
          <a:p>
            <a:pPr lvl="0" latinLnBrk="1"/>
            <a:r>
              <a:rPr lang="en-US" dirty="0" smtClean="0"/>
              <a:t>A. Being abandoned by our friends is the cause of great sorrow for us.</a:t>
            </a:r>
          </a:p>
          <a:p>
            <a:pPr lvl="0" latinLnBrk="1"/>
            <a:r>
              <a:rPr lang="en-US" dirty="0" smtClean="0"/>
              <a:t>B. Our being abandoned by our friends is the </a:t>
            </a:r>
          </a:p>
          <a:p>
            <a:pPr lvl="0" latinLnBrk="1">
              <a:buNone/>
            </a:pPr>
            <a:r>
              <a:rPr lang="en-US" dirty="0" smtClean="0"/>
              <a:t>   cause of great sorrow.</a:t>
            </a:r>
          </a:p>
          <a:p>
            <a:pPr lvl="0" latinLnBrk="1"/>
            <a:r>
              <a:rPr lang="en-US" dirty="0" smtClean="0"/>
              <a:t>C. Being abandoned by our friends, we feel great sorrow.</a:t>
            </a:r>
          </a:p>
          <a:p>
            <a:pPr lvl="0" latinLnBrk="1"/>
            <a:r>
              <a:rPr lang="en-US" dirty="0" smtClean="0"/>
              <a:t>D. Abandoned by our friends, sorrow is the result.</a:t>
            </a:r>
          </a:p>
          <a:p>
            <a:pPr lvl="0" latinLnBrk="1"/>
            <a:r>
              <a:rPr lang="en-US" dirty="0" smtClean="0"/>
              <a:t>E. We feel great sorrow when our friends abandon us.</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077200" cy="1310640"/>
          </a:xfrm>
        </p:spPr>
        <p:txBody>
          <a:bodyPr>
            <a:normAutofit/>
          </a:bodyPr>
          <a:lstStyle/>
          <a:p>
            <a:r>
              <a:rPr lang="en-US" sz="2000" dirty="0" smtClean="0"/>
              <a:t>Among the many reasons for his defeat in the election </a:t>
            </a:r>
            <a:r>
              <a:rPr lang="en-US" sz="2000" u="sng" dirty="0" smtClean="0">
                <a:solidFill>
                  <a:srgbClr val="FF0000"/>
                </a:solidFill>
              </a:rPr>
              <a:t>was his arrogant assumption that his constituents were incapable of understanding economic conditions,</a:t>
            </a:r>
            <a:r>
              <a:rPr lang="en-US" sz="2000" dirty="0" smtClean="0">
                <a:solidFill>
                  <a:srgbClr val="FF0000"/>
                </a:solidFill>
              </a:rPr>
              <a:t> </a:t>
            </a:r>
            <a:r>
              <a:rPr lang="en-US" sz="2000" dirty="0" smtClean="0"/>
              <a:t>and his unwarranted attack on his chief opponent.</a:t>
            </a:r>
            <a:endParaRPr lang="en-US" sz="2000" dirty="0"/>
          </a:p>
        </p:txBody>
      </p:sp>
      <p:sp>
        <p:nvSpPr>
          <p:cNvPr id="3" name="Content Placeholder 2"/>
          <p:cNvSpPr>
            <a:spLocks noGrp="1"/>
          </p:cNvSpPr>
          <p:nvPr>
            <p:ph idx="1"/>
          </p:nvPr>
        </p:nvSpPr>
        <p:spPr>
          <a:xfrm>
            <a:off x="152400" y="1524000"/>
            <a:ext cx="7924800" cy="5334000"/>
          </a:xfrm>
        </p:spPr>
        <p:txBody>
          <a:bodyPr>
            <a:normAutofit fontScale="92500"/>
          </a:bodyPr>
          <a:lstStyle/>
          <a:p>
            <a:pPr lvl="0" latinLnBrk="1"/>
            <a:r>
              <a:rPr lang="en-US" dirty="0" smtClean="0"/>
              <a:t>A. Was his arrogant assumption that his constituents were incapable of understanding economic conditions.</a:t>
            </a:r>
          </a:p>
          <a:p>
            <a:pPr lvl="0" latinLnBrk="1"/>
            <a:r>
              <a:rPr lang="en-US" dirty="0" smtClean="0"/>
              <a:t>B. Were his arrogant assumption that his constituents were incapable of understanding economic conditions.</a:t>
            </a:r>
          </a:p>
          <a:p>
            <a:pPr lvl="0" latinLnBrk="1"/>
            <a:r>
              <a:rPr lang="en-US" dirty="0" smtClean="0"/>
              <a:t>C. Were his arrogant assumptions that his constituents were incapable of understanding economical </a:t>
            </a:r>
          </a:p>
          <a:p>
            <a:pPr lvl="0" latinLnBrk="1">
              <a:buNone/>
            </a:pPr>
            <a:r>
              <a:rPr lang="en-US" dirty="0" smtClean="0"/>
              <a:t>    conditions.</a:t>
            </a:r>
          </a:p>
          <a:p>
            <a:pPr lvl="0" latinLnBrk="1"/>
            <a:r>
              <a:rPr lang="en-US" dirty="0" smtClean="0"/>
              <a:t>D. Were his arrogant assumption that his constituents would be incapable of understanding economics.</a:t>
            </a:r>
          </a:p>
          <a:p>
            <a:pPr lvl="0" latinLnBrk="1"/>
            <a:r>
              <a:rPr lang="en-US" dirty="0" smtClean="0"/>
              <a:t>E. Was the arrogant assumption that his constituents was incapable of understanding economic conditions.</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310640"/>
          </a:xfrm>
        </p:spPr>
        <p:txBody>
          <a:bodyPr>
            <a:noAutofit/>
          </a:bodyPr>
          <a:lstStyle/>
          <a:p>
            <a:r>
              <a:rPr lang="en-US" sz="2000" dirty="0" smtClean="0"/>
              <a:t>More and more holidaymakers are choosing to fly to remote islands in search of the perfect beach; </a:t>
            </a:r>
            <a:r>
              <a:rPr lang="en-US" sz="2000" u="sng" dirty="0" smtClean="0">
                <a:solidFill>
                  <a:srgbClr val="FF0000"/>
                </a:solidFill>
              </a:rPr>
              <a:t>seeking sand, sun and palm trees, rather than centers of entertainment.</a:t>
            </a:r>
            <a:endParaRPr lang="en-US" sz="2000" dirty="0">
              <a:solidFill>
                <a:srgbClr val="FF0000"/>
              </a:solidFill>
            </a:endParaRPr>
          </a:p>
        </p:txBody>
      </p:sp>
      <p:sp>
        <p:nvSpPr>
          <p:cNvPr id="3" name="Content Placeholder 2"/>
          <p:cNvSpPr>
            <a:spLocks noGrp="1"/>
          </p:cNvSpPr>
          <p:nvPr>
            <p:ph idx="1"/>
          </p:nvPr>
        </p:nvSpPr>
        <p:spPr>
          <a:xfrm>
            <a:off x="152400" y="1609416"/>
            <a:ext cx="7924800" cy="5248584"/>
          </a:xfrm>
        </p:spPr>
        <p:txBody>
          <a:bodyPr/>
          <a:lstStyle/>
          <a:p>
            <a:pPr lvl="0" latinLnBrk="1"/>
            <a:r>
              <a:rPr lang="en-US" dirty="0" smtClean="0"/>
              <a:t>A. ; seeking sand, sun and palm trees, rather than centers of entertainment.</a:t>
            </a:r>
          </a:p>
          <a:p>
            <a:pPr lvl="0" latinLnBrk="1"/>
            <a:r>
              <a:rPr lang="en-US" dirty="0" smtClean="0"/>
              <a:t>B. ; seeking sad, sun, palm trees and not </a:t>
            </a:r>
          </a:p>
          <a:p>
            <a:pPr lvl="0" latinLnBrk="1">
              <a:buNone/>
            </a:pPr>
            <a:r>
              <a:rPr lang="en-US" dirty="0" smtClean="0"/>
              <a:t>   entertainment.</a:t>
            </a:r>
          </a:p>
          <a:p>
            <a:pPr lvl="0" latinLnBrk="1"/>
            <a:r>
              <a:rPr lang="en-US" dirty="0" smtClean="0"/>
              <a:t>C. ; with sand, sun, palm trees and no </a:t>
            </a:r>
          </a:p>
          <a:p>
            <a:pPr lvl="0" latinLnBrk="1">
              <a:buNone/>
            </a:pPr>
            <a:r>
              <a:rPr lang="en-US" dirty="0" smtClean="0"/>
              <a:t>   entertainment.</a:t>
            </a:r>
          </a:p>
          <a:p>
            <a:pPr lvl="0" latinLnBrk="1"/>
            <a:r>
              <a:rPr lang="en-US" dirty="0" smtClean="0"/>
              <a:t>D. ; they seek sand, sun and palm trees, rather </a:t>
            </a:r>
          </a:p>
          <a:p>
            <a:pPr lvl="0" latinLnBrk="1">
              <a:buNone/>
            </a:pPr>
            <a:r>
              <a:rPr lang="en-US" dirty="0" smtClean="0"/>
              <a:t>   than entertainment centers.</a:t>
            </a:r>
          </a:p>
          <a:p>
            <a:pPr lvl="0" latinLnBrk="1"/>
            <a:r>
              <a:rPr lang="en-US" dirty="0" smtClean="0"/>
              <a:t>E.; they seek sand, sun and palm trees, rather </a:t>
            </a:r>
          </a:p>
          <a:p>
            <a:pPr lvl="0" latinLnBrk="1">
              <a:buNone/>
            </a:pPr>
            <a:r>
              <a:rPr lang="en-US" dirty="0" smtClean="0"/>
              <a:t>   than centers of entertainment.</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310640"/>
          </a:xfrm>
        </p:spPr>
        <p:txBody>
          <a:bodyPr>
            <a:normAutofit fontScale="90000"/>
          </a:bodyPr>
          <a:lstStyle/>
          <a:p>
            <a:r>
              <a:rPr lang="en-US" sz="3200" dirty="0" smtClean="0"/>
              <a:t>The government requires </a:t>
            </a:r>
            <a:r>
              <a:rPr lang="en-US" sz="3200" u="sng" dirty="0" smtClean="0">
                <a:solidFill>
                  <a:srgbClr val="FF0000"/>
                </a:solidFill>
              </a:rPr>
              <a:t>that these forms should be submitted</a:t>
            </a:r>
            <a:r>
              <a:rPr lang="en-US" sz="3200" dirty="0" smtClean="0">
                <a:solidFill>
                  <a:srgbClr val="FF0000"/>
                </a:solidFill>
              </a:rPr>
              <a:t> </a:t>
            </a:r>
            <a:r>
              <a:rPr lang="en-US" sz="3200" dirty="0" smtClean="0"/>
              <a:t>before the end of the financial year.</a:t>
            </a:r>
            <a:endParaRPr lang="en-US" sz="3200" dirty="0"/>
          </a:p>
        </p:txBody>
      </p:sp>
      <p:sp>
        <p:nvSpPr>
          <p:cNvPr id="3" name="Content Placeholder 2"/>
          <p:cNvSpPr>
            <a:spLocks noGrp="1"/>
          </p:cNvSpPr>
          <p:nvPr>
            <p:ph idx="1"/>
          </p:nvPr>
        </p:nvSpPr>
        <p:spPr>
          <a:xfrm>
            <a:off x="0" y="1609416"/>
            <a:ext cx="8077200" cy="4846320"/>
          </a:xfrm>
        </p:spPr>
        <p:txBody>
          <a:bodyPr>
            <a:normAutofit fontScale="85000" lnSpcReduction="10000"/>
          </a:bodyPr>
          <a:lstStyle/>
          <a:p>
            <a:pPr lvl="0" latinLnBrk="1"/>
            <a:r>
              <a:rPr lang="en-US" sz="4400" dirty="0" smtClean="0"/>
              <a:t>A. That these forms should be </a:t>
            </a:r>
          </a:p>
          <a:p>
            <a:pPr lvl="0" latinLnBrk="1">
              <a:buNone/>
            </a:pPr>
            <a:r>
              <a:rPr lang="en-US" sz="4400" dirty="0" smtClean="0"/>
              <a:t>      submitted</a:t>
            </a:r>
          </a:p>
          <a:p>
            <a:pPr lvl="0" latinLnBrk="1"/>
            <a:r>
              <a:rPr lang="en-US" sz="4400" dirty="0" smtClean="0"/>
              <a:t>B. That these forms be submitted</a:t>
            </a:r>
          </a:p>
          <a:p>
            <a:pPr lvl="0" latinLnBrk="1"/>
            <a:r>
              <a:rPr lang="en-US" sz="4400" dirty="0" smtClean="0"/>
              <a:t>C. For these forms to be submitted</a:t>
            </a:r>
          </a:p>
          <a:p>
            <a:pPr lvl="0" latinLnBrk="1"/>
            <a:r>
              <a:rPr lang="en-US" sz="4400" dirty="0" smtClean="0"/>
              <a:t>D. These forms submission</a:t>
            </a:r>
          </a:p>
          <a:p>
            <a:pPr lvl="0" latinLnBrk="1"/>
            <a:r>
              <a:rPr lang="en-US" sz="4400" dirty="0" smtClean="0"/>
              <a:t>E. These forms should be submitted</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153400" cy="1143000"/>
          </a:xfrm>
        </p:spPr>
        <p:txBody>
          <a:bodyPr>
            <a:normAutofit fontScale="90000"/>
          </a:bodyPr>
          <a:lstStyle/>
          <a:p>
            <a:pPr lvl="0"/>
            <a:r>
              <a:rPr lang="en-US" sz="2700" dirty="0" smtClean="0"/>
              <a:t>After arduous months of fighting, the sight of the white flag being raised generated </a:t>
            </a:r>
            <a:r>
              <a:rPr lang="en-US" sz="2700" u="sng" dirty="0" smtClean="0">
                <a:solidFill>
                  <a:srgbClr val="FF0000"/>
                </a:solidFill>
              </a:rPr>
              <a:t>as much relief on the victor’s side than it did on the vanquished</a:t>
            </a:r>
            <a:r>
              <a:rPr lang="en-US" sz="2700" dirty="0" smtClean="0">
                <a:solidFill>
                  <a:srgbClr val="FF0000"/>
                </a:solidFill>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atinLnBrk="1">
              <a:buNone/>
            </a:pPr>
            <a:endParaRPr lang="en-US" dirty="0" smtClean="0"/>
          </a:p>
          <a:p>
            <a:pPr lvl="0" latinLnBrk="1"/>
            <a:r>
              <a:rPr lang="en-US" dirty="0" smtClean="0"/>
              <a:t>A. As much relief on the victor’s side than it did on the vanquished.</a:t>
            </a:r>
          </a:p>
          <a:p>
            <a:pPr lvl="0" latinLnBrk="1"/>
            <a:r>
              <a:rPr lang="en-US" dirty="0" smtClean="0"/>
              <a:t>B. As much relief among the victors as among the vanquished.</a:t>
            </a:r>
          </a:p>
          <a:p>
            <a:pPr lvl="0" latinLnBrk="1"/>
            <a:r>
              <a:rPr lang="en-US" dirty="0" smtClean="0"/>
              <a:t>C. As much relief on the victor’s side as it did on the </a:t>
            </a:r>
            <a:r>
              <a:rPr lang="en-US" dirty="0" err="1" smtClean="0"/>
              <a:t>vanquished’s</a:t>
            </a:r>
            <a:r>
              <a:rPr lang="en-US" dirty="0" smtClean="0"/>
              <a:t>.</a:t>
            </a:r>
          </a:p>
          <a:p>
            <a:pPr lvl="0" latinLnBrk="1"/>
            <a:r>
              <a:rPr lang="en-US" dirty="0" smtClean="0"/>
              <a:t>D. Relief both on the victor’s side as well as </a:t>
            </a:r>
          </a:p>
          <a:p>
            <a:pPr lvl="0" latinLnBrk="1">
              <a:buNone/>
            </a:pPr>
            <a:r>
              <a:rPr lang="en-US" dirty="0" smtClean="0"/>
              <a:t>   on the </a:t>
            </a:r>
            <a:r>
              <a:rPr lang="en-US" dirty="0" err="1" smtClean="0"/>
              <a:t>vanquished’s</a:t>
            </a:r>
            <a:r>
              <a:rPr lang="en-US" dirty="0" smtClean="0"/>
              <a:t>.</a:t>
            </a:r>
          </a:p>
          <a:p>
            <a:pPr lvl="0" latinLnBrk="1"/>
            <a:r>
              <a:rPr lang="en-US" dirty="0" smtClean="0"/>
              <a:t>E. Relief both for the victor and the </a:t>
            </a:r>
          </a:p>
          <a:p>
            <a:pPr lvl="0" latinLnBrk="1">
              <a:buNone/>
            </a:pPr>
            <a:r>
              <a:rPr lang="en-US" dirty="0" smtClean="0"/>
              <a:t>    vanquished side.</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924800" cy="1463040"/>
          </a:xfrm>
        </p:spPr>
        <p:txBody>
          <a:bodyPr>
            <a:normAutofit/>
          </a:bodyPr>
          <a:lstStyle/>
          <a:p>
            <a:pPr lvl="0"/>
            <a:r>
              <a:rPr lang="en-US" sz="1800" dirty="0" smtClean="0"/>
              <a:t>The best way to encourage innovative thinking is not to promise financial rewards for the ideas, </a:t>
            </a:r>
            <a:r>
              <a:rPr lang="en-US" sz="1800" u="sng" dirty="0" smtClean="0">
                <a:solidFill>
                  <a:srgbClr val="FF0000"/>
                </a:solidFill>
              </a:rPr>
              <a:t>but to ensure that the person making the suggestion receives recognition for his contribution.</a:t>
            </a:r>
            <a:r>
              <a:rPr lang="en-US" sz="1800" dirty="0" smtClean="0"/>
              <a:t/>
            </a:r>
            <a:br>
              <a:rPr lang="en-US" sz="1800" dirty="0" smtClean="0"/>
            </a:br>
            <a:endParaRPr lang="en-US" sz="1800" dirty="0"/>
          </a:p>
        </p:txBody>
      </p:sp>
      <p:sp>
        <p:nvSpPr>
          <p:cNvPr id="3" name="Content Placeholder 2"/>
          <p:cNvSpPr>
            <a:spLocks noGrp="1"/>
          </p:cNvSpPr>
          <p:nvPr>
            <p:ph idx="1"/>
          </p:nvPr>
        </p:nvSpPr>
        <p:spPr>
          <a:xfrm>
            <a:off x="152400" y="1219200"/>
            <a:ext cx="7848600" cy="5638800"/>
          </a:xfrm>
        </p:spPr>
        <p:txBody>
          <a:bodyPr>
            <a:normAutofit fontScale="92500" lnSpcReduction="10000"/>
          </a:bodyPr>
          <a:lstStyle/>
          <a:p>
            <a:pPr lvl="0" latinLnBrk="1"/>
            <a:r>
              <a:rPr lang="en-US" dirty="0" smtClean="0"/>
              <a:t>A. But to ensure that the person making the </a:t>
            </a:r>
          </a:p>
          <a:p>
            <a:pPr lvl="0" latinLnBrk="1">
              <a:buNone/>
            </a:pPr>
            <a:r>
              <a:rPr lang="en-US" dirty="0" smtClean="0"/>
              <a:t>      suggestion receives recognition for his </a:t>
            </a:r>
          </a:p>
          <a:p>
            <a:pPr lvl="0" latinLnBrk="1">
              <a:buNone/>
            </a:pPr>
            <a:r>
              <a:rPr lang="en-US" dirty="0" smtClean="0"/>
              <a:t>      contribution.</a:t>
            </a:r>
          </a:p>
          <a:p>
            <a:pPr lvl="0" latinLnBrk="1"/>
            <a:r>
              <a:rPr lang="en-US" dirty="0" smtClean="0"/>
              <a:t>B. But to ensure that the person who makes </a:t>
            </a:r>
          </a:p>
          <a:p>
            <a:pPr lvl="0" latinLnBrk="1">
              <a:buNone/>
            </a:pPr>
            <a:r>
              <a:rPr lang="en-US" dirty="0" smtClean="0"/>
              <a:t>      the suggestion will be receiving recognition for </a:t>
            </a:r>
          </a:p>
          <a:p>
            <a:pPr lvl="0" latinLnBrk="1">
              <a:buNone/>
            </a:pPr>
            <a:r>
              <a:rPr lang="en-US" dirty="0" smtClean="0"/>
              <a:t>      his contribution.</a:t>
            </a:r>
          </a:p>
          <a:p>
            <a:pPr lvl="0" latinLnBrk="1"/>
            <a:r>
              <a:rPr lang="en-US" dirty="0" smtClean="0"/>
              <a:t>C. But rather by ensuring that the person making the suggestion receives recognition for his </a:t>
            </a:r>
          </a:p>
          <a:p>
            <a:pPr lvl="0" latinLnBrk="1">
              <a:buNone/>
            </a:pPr>
            <a:r>
              <a:rPr lang="en-US" dirty="0" smtClean="0"/>
              <a:t>     contribution.</a:t>
            </a:r>
          </a:p>
          <a:p>
            <a:pPr lvl="0" latinLnBrk="1"/>
            <a:r>
              <a:rPr lang="en-US" dirty="0" smtClean="0"/>
              <a:t>D. But rather ensure that suggestion-maker </a:t>
            </a:r>
          </a:p>
          <a:p>
            <a:pPr lvl="0" latinLnBrk="1">
              <a:buNone/>
            </a:pPr>
            <a:r>
              <a:rPr lang="en-US" dirty="0" smtClean="0"/>
              <a:t>     receives recognition for his contribution.</a:t>
            </a:r>
          </a:p>
          <a:p>
            <a:pPr lvl="0" latinLnBrk="1"/>
            <a:r>
              <a:rPr lang="en-US" dirty="0" smtClean="0"/>
              <a:t>E. But instead make sure that the </a:t>
            </a:r>
          </a:p>
          <a:p>
            <a:pPr lvl="0" latinLnBrk="1">
              <a:buNone/>
            </a:pPr>
            <a:r>
              <a:rPr lang="en-US" dirty="0" smtClean="0"/>
              <a:t>     suggestion-maker will receive recognition.</a:t>
            </a:r>
          </a:p>
          <a:p>
            <a:pPr latinLnBrk="1"/>
            <a:endParaRPr lang="en-US" dirty="0" smtClean="0"/>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310640"/>
          </a:xfrm>
        </p:spPr>
        <p:txBody>
          <a:bodyPr>
            <a:normAutofit/>
          </a:bodyPr>
          <a:lstStyle/>
          <a:p>
            <a:r>
              <a:rPr lang="en-US" sz="2800" dirty="0" smtClean="0"/>
              <a:t>It ought to be </a:t>
            </a:r>
            <a:r>
              <a:rPr lang="en-US" sz="2800" u="sng" dirty="0" smtClean="0">
                <a:solidFill>
                  <a:srgbClr val="FF0000"/>
                </a:solidFill>
              </a:rPr>
              <a:t>her with whom you share your secrets, not me.</a:t>
            </a:r>
            <a:r>
              <a:rPr lang="en-US" sz="2800" dirty="0" smtClean="0">
                <a:solidFill>
                  <a:srgbClr val="FF0000"/>
                </a:solidFill>
              </a:rPr>
              <a:t> </a:t>
            </a:r>
            <a:endParaRPr lang="en-US" sz="2800" dirty="0">
              <a:solidFill>
                <a:srgbClr val="FF0000"/>
              </a:solidFill>
            </a:endParaRPr>
          </a:p>
        </p:txBody>
      </p:sp>
      <p:sp>
        <p:nvSpPr>
          <p:cNvPr id="3" name="Content Placeholder 2"/>
          <p:cNvSpPr>
            <a:spLocks noGrp="1"/>
          </p:cNvSpPr>
          <p:nvPr>
            <p:ph idx="1"/>
          </p:nvPr>
        </p:nvSpPr>
        <p:spPr>
          <a:xfrm>
            <a:off x="152400" y="1609416"/>
            <a:ext cx="7848600" cy="5096184"/>
          </a:xfrm>
        </p:spPr>
        <p:txBody>
          <a:bodyPr/>
          <a:lstStyle/>
          <a:p>
            <a:pPr lvl="0" latinLnBrk="1"/>
            <a:r>
              <a:rPr lang="en-US" dirty="0" smtClean="0"/>
              <a:t>A. Her with whom you share your secrets, </a:t>
            </a:r>
          </a:p>
          <a:p>
            <a:pPr lvl="0" latinLnBrk="1">
              <a:buNone/>
            </a:pPr>
            <a:r>
              <a:rPr lang="en-US" dirty="0" smtClean="0"/>
              <a:t>       not me</a:t>
            </a:r>
          </a:p>
          <a:p>
            <a:pPr lvl="0" latinLnBrk="1"/>
            <a:r>
              <a:rPr lang="en-US" dirty="0" smtClean="0"/>
              <a:t>B. Her with whom you share your secrets, </a:t>
            </a:r>
          </a:p>
          <a:p>
            <a:pPr lvl="0" latinLnBrk="1">
              <a:buNone/>
            </a:pPr>
            <a:r>
              <a:rPr lang="en-US" dirty="0" smtClean="0"/>
              <a:t>       not I.</a:t>
            </a:r>
          </a:p>
          <a:p>
            <a:pPr lvl="0" latinLnBrk="1"/>
            <a:r>
              <a:rPr lang="en-US" dirty="0" smtClean="0"/>
              <a:t>C. She with whom you share your secrets, </a:t>
            </a:r>
          </a:p>
          <a:p>
            <a:pPr lvl="0" latinLnBrk="1">
              <a:buNone/>
            </a:pPr>
            <a:r>
              <a:rPr lang="en-US" dirty="0" smtClean="0"/>
              <a:t>       not me.</a:t>
            </a:r>
          </a:p>
          <a:p>
            <a:pPr lvl="0" latinLnBrk="1"/>
            <a:r>
              <a:rPr lang="en-US" dirty="0" smtClean="0"/>
              <a:t>D. She with whom you share your secrets, </a:t>
            </a:r>
          </a:p>
          <a:p>
            <a:pPr lvl="0" latinLnBrk="1">
              <a:buNone/>
            </a:pPr>
            <a:r>
              <a:rPr lang="en-US" dirty="0" smtClean="0"/>
              <a:t>        not I.</a:t>
            </a:r>
          </a:p>
          <a:p>
            <a:pPr lvl="0" latinLnBrk="1"/>
            <a:r>
              <a:rPr lang="en-US" dirty="0" smtClean="0"/>
              <a:t>E. Her with who you share your secrets, not me.</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9600" dirty="0" smtClean="0"/>
              <a:t>GRAPH </a:t>
            </a:r>
            <a:r>
              <a:rPr lang="en-US" sz="6600" dirty="0" smtClean="0"/>
              <a:t>INTERPRETATION</a:t>
            </a:r>
            <a:endParaRPr lang="en-US" sz="6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0040"/>
            <a:ext cx="7924800" cy="1143000"/>
          </a:xfrm>
        </p:spPr>
        <p:txBody>
          <a:bodyPr>
            <a:normAutofit fontScale="90000"/>
          </a:bodyPr>
          <a:lstStyle/>
          <a:p>
            <a:pPr algn="ctr"/>
            <a:r>
              <a:rPr lang="en-US" dirty="0" smtClean="0"/>
              <a:t>ESTIMATED POPULATION OF AMERICAN COLONIES, 1630 and 1750</a:t>
            </a:r>
            <a:endParaRPr lang="en-US" dirty="0"/>
          </a:p>
        </p:txBody>
      </p:sp>
      <p:graphicFrame>
        <p:nvGraphicFramePr>
          <p:cNvPr id="4" name="Content Placeholder 3"/>
          <p:cNvGraphicFramePr>
            <a:graphicFrameLocks noGrp="1"/>
          </p:cNvGraphicFramePr>
          <p:nvPr>
            <p:ph idx="1"/>
          </p:nvPr>
        </p:nvGraphicFramePr>
        <p:xfrm>
          <a:off x="457200" y="1609725"/>
          <a:ext cx="7239000" cy="4302760"/>
        </p:xfrm>
        <a:graphic>
          <a:graphicData uri="http://schemas.openxmlformats.org/drawingml/2006/table">
            <a:tbl>
              <a:tblPr firstRow="1" bandRow="1">
                <a:tableStyleId>{8EC20E35-A176-4012-BC5E-935CFFF8708E}</a:tableStyleId>
              </a:tblPr>
              <a:tblGrid>
                <a:gridCol w="2413000"/>
                <a:gridCol w="2413000"/>
                <a:gridCol w="2413000"/>
              </a:tblGrid>
              <a:tr h="370840">
                <a:tc>
                  <a:txBody>
                    <a:bodyPr/>
                    <a:lstStyle/>
                    <a:p>
                      <a:pPr algn="ctr"/>
                      <a:r>
                        <a:rPr lang="en-US" dirty="0" smtClean="0"/>
                        <a:t>COLONIES</a:t>
                      </a:r>
                      <a:endParaRPr lang="en-US" dirty="0"/>
                    </a:p>
                  </a:txBody>
                  <a:tcPr/>
                </a:tc>
                <a:tc>
                  <a:txBody>
                    <a:bodyPr/>
                    <a:lstStyle/>
                    <a:p>
                      <a:pPr algn="ctr"/>
                      <a:r>
                        <a:rPr lang="en-US" dirty="0" smtClean="0"/>
                        <a:t>1630</a:t>
                      </a:r>
                      <a:endParaRPr lang="en-US" dirty="0"/>
                    </a:p>
                  </a:txBody>
                  <a:tcPr/>
                </a:tc>
                <a:tc>
                  <a:txBody>
                    <a:bodyPr/>
                    <a:lstStyle/>
                    <a:p>
                      <a:pPr algn="ctr"/>
                      <a:r>
                        <a:rPr lang="en-US" dirty="0" smtClean="0"/>
                        <a:t>1750</a:t>
                      </a:r>
                      <a:endParaRPr lang="en-US" dirty="0"/>
                    </a:p>
                  </a:txBody>
                  <a:tcPr/>
                </a:tc>
              </a:tr>
              <a:tr h="370840">
                <a:tc>
                  <a:txBody>
                    <a:bodyPr/>
                    <a:lstStyle/>
                    <a:p>
                      <a:r>
                        <a:rPr lang="en-US" u="sng" dirty="0" smtClean="0"/>
                        <a:t>NEW</a:t>
                      </a:r>
                      <a:r>
                        <a:rPr lang="en-US" u="sng" baseline="0" dirty="0" smtClean="0"/>
                        <a:t> ENGLAND</a:t>
                      </a:r>
                    </a:p>
                    <a:p>
                      <a:r>
                        <a:rPr lang="en-US" baseline="0" dirty="0" smtClean="0"/>
                        <a:t>  White Inhabitants</a:t>
                      </a:r>
                    </a:p>
                    <a:p>
                      <a:r>
                        <a:rPr lang="en-US" baseline="0" dirty="0" smtClean="0"/>
                        <a:t>  Black Inhabitants</a:t>
                      </a:r>
                    </a:p>
                    <a:p>
                      <a:endParaRPr lang="en-US" dirty="0"/>
                    </a:p>
                  </a:txBody>
                  <a:tcPr/>
                </a:tc>
                <a:tc>
                  <a:txBody>
                    <a:bodyPr/>
                    <a:lstStyle/>
                    <a:p>
                      <a:endParaRPr lang="en-US" dirty="0" smtClean="0"/>
                    </a:p>
                    <a:p>
                      <a:r>
                        <a:rPr lang="en-US" dirty="0" smtClean="0"/>
                        <a:t>1,796</a:t>
                      </a:r>
                    </a:p>
                    <a:p>
                      <a:r>
                        <a:rPr lang="en-US" dirty="0" smtClean="0"/>
                        <a:t>0</a:t>
                      </a:r>
                      <a:endParaRPr lang="en-US" dirty="0"/>
                    </a:p>
                  </a:txBody>
                  <a:tcPr/>
                </a:tc>
                <a:tc>
                  <a:txBody>
                    <a:bodyPr/>
                    <a:lstStyle/>
                    <a:p>
                      <a:endParaRPr lang="en-US" dirty="0" smtClean="0"/>
                    </a:p>
                    <a:p>
                      <a:r>
                        <a:rPr lang="en-US" dirty="0" smtClean="0"/>
                        <a:t>349,029</a:t>
                      </a:r>
                    </a:p>
                    <a:p>
                      <a:r>
                        <a:rPr lang="en-US" dirty="0" smtClean="0"/>
                        <a:t>10,982</a:t>
                      </a:r>
                      <a:endParaRPr lang="en-US" dirty="0"/>
                    </a:p>
                  </a:txBody>
                  <a:tcPr/>
                </a:tc>
              </a:tr>
              <a:tr h="370840">
                <a:tc>
                  <a:txBody>
                    <a:bodyPr/>
                    <a:lstStyle/>
                    <a:p>
                      <a:r>
                        <a:rPr lang="en-US" u="sng" dirty="0" smtClean="0"/>
                        <a:t>MIDDLE</a:t>
                      </a:r>
                      <a:r>
                        <a:rPr lang="en-US" u="sng" baseline="0" dirty="0" smtClean="0"/>
                        <a:t> COLONIES</a:t>
                      </a:r>
                    </a:p>
                    <a:p>
                      <a:r>
                        <a:rPr lang="en-US" baseline="0" dirty="0" smtClean="0"/>
                        <a:t>  White Inhabitants</a:t>
                      </a:r>
                    </a:p>
                    <a:p>
                      <a:r>
                        <a:rPr lang="en-US" baseline="0" dirty="0" smtClean="0"/>
                        <a:t>   Black Inhabitants</a:t>
                      </a:r>
                      <a:endParaRPr lang="en-US" dirty="0"/>
                    </a:p>
                  </a:txBody>
                  <a:tcPr/>
                </a:tc>
                <a:tc>
                  <a:txBody>
                    <a:bodyPr/>
                    <a:lstStyle/>
                    <a:p>
                      <a:endParaRPr lang="en-US" dirty="0" smtClean="0"/>
                    </a:p>
                    <a:p>
                      <a:r>
                        <a:rPr lang="en-US" dirty="0" smtClean="0"/>
                        <a:t>340</a:t>
                      </a:r>
                    </a:p>
                    <a:p>
                      <a:r>
                        <a:rPr lang="en-US" dirty="0" smtClean="0"/>
                        <a:t>10</a:t>
                      </a:r>
                      <a:endParaRPr lang="en-US" dirty="0"/>
                    </a:p>
                  </a:txBody>
                  <a:tcPr/>
                </a:tc>
                <a:tc>
                  <a:txBody>
                    <a:bodyPr/>
                    <a:lstStyle/>
                    <a:p>
                      <a:endParaRPr lang="en-US" dirty="0" smtClean="0"/>
                    </a:p>
                    <a:p>
                      <a:r>
                        <a:rPr lang="en-US" dirty="0" smtClean="0"/>
                        <a:t>275,723</a:t>
                      </a:r>
                    </a:p>
                    <a:p>
                      <a:r>
                        <a:rPr lang="en-US" dirty="0" smtClean="0"/>
                        <a:t>20,736</a:t>
                      </a:r>
                      <a:endParaRPr lang="en-US" dirty="0"/>
                    </a:p>
                  </a:txBody>
                  <a:tcPr/>
                </a:tc>
              </a:tr>
              <a:tr h="370840">
                <a:tc>
                  <a:txBody>
                    <a:bodyPr/>
                    <a:lstStyle/>
                    <a:p>
                      <a:r>
                        <a:rPr lang="en-US" u="sng" dirty="0" smtClean="0"/>
                        <a:t>SOUTHERN COLONIES</a:t>
                      </a:r>
                    </a:p>
                    <a:p>
                      <a:r>
                        <a:rPr lang="en-US" dirty="0" smtClean="0"/>
                        <a:t>  White</a:t>
                      </a:r>
                      <a:r>
                        <a:rPr lang="en-US" baseline="0" dirty="0" smtClean="0"/>
                        <a:t> Inhabitants</a:t>
                      </a:r>
                    </a:p>
                    <a:p>
                      <a:r>
                        <a:rPr lang="en-US" baseline="0" dirty="0" smtClean="0"/>
                        <a:t>   Black Inhabitants</a:t>
                      </a:r>
                      <a:endParaRPr lang="en-US" dirty="0"/>
                    </a:p>
                  </a:txBody>
                  <a:tcPr/>
                </a:tc>
                <a:tc>
                  <a:txBody>
                    <a:bodyPr/>
                    <a:lstStyle/>
                    <a:p>
                      <a:endParaRPr lang="en-US" dirty="0" smtClean="0"/>
                    </a:p>
                    <a:p>
                      <a:r>
                        <a:rPr lang="en-US" dirty="0" smtClean="0"/>
                        <a:t>2,450</a:t>
                      </a:r>
                    </a:p>
                    <a:p>
                      <a:r>
                        <a:rPr lang="en-US" dirty="0" smtClean="0"/>
                        <a:t>50</a:t>
                      </a:r>
                      <a:endParaRPr lang="en-US" dirty="0"/>
                    </a:p>
                  </a:txBody>
                  <a:tcPr/>
                </a:tc>
                <a:tc>
                  <a:txBody>
                    <a:bodyPr/>
                    <a:lstStyle/>
                    <a:p>
                      <a:endParaRPr lang="en-US" dirty="0" smtClean="0"/>
                    </a:p>
                    <a:p>
                      <a:r>
                        <a:rPr lang="en-US" dirty="0" smtClean="0"/>
                        <a:t>309,588</a:t>
                      </a:r>
                    </a:p>
                    <a:p>
                      <a:r>
                        <a:rPr lang="en-US" dirty="0" smtClean="0"/>
                        <a:t>204,702</a:t>
                      </a:r>
                      <a:endParaRPr lang="en-US" dirty="0"/>
                    </a:p>
                  </a:txBody>
                  <a:tcPr/>
                </a:tc>
              </a:tr>
              <a:tr h="370840">
                <a:tc>
                  <a:txBody>
                    <a:bodyPr/>
                    <a:lstStyle/>
                    <a:p>
                      <a:r>
                        <a:rPr lang="en-US" u="sng" dirty="0" smtClean="0"/>
                        <a:t>TOTAL</a:t>
                      </a:r>
                    </a:p>
                    <a:p>
                      <a:r>
                        <a:rPr lang="en-US" dirty="0" smtClean="0"/>
                        <a:t>  White Inhabitants</a:t>
                      </a:r>
                    </a:p>
                    <a:p>
                      <a:r>
                        <a:rPr lang="en-US" dirty="0" smtClean="0"/>
                        <a:t>   Black</a:t>
                      </a:r>
                      <a:r>
                        <a:rPr lang="en-US" baseline="0" dirty="0" smtClean="0"/>
                        <a:t> Inhabitants</a:t>
                      </a:r>
                      <a:endParaRPr lang="en-US" dirty="0"/>
                    </a:p>
                  </a:txBody>
                  <a:tcPr/>
                </a:tc>
                <a:tc>
                  <a:txBody>
                    <a:bodyPr/>
                    <a:lstStyle/>
                    <a:p>
                      <a:endParaRPr lang="en-US" dirty="0" smtClean="0"/>
                    </a:p>
                    <a:p>
                      <a:r>
                        <a:rPr lang="en-US" dirty="0" smtClean="0"/>
                        <a:t>4,586</a:t>
                      </a:r>
                    </a:p>
                    <a:p>
                      <a:r>
                        <a:rPr lang="en-US" dirty="0" smtClean="0"/>
                        <a:t>60</a:t>
                      </a:r>
                      <a:endParaRPr lang="en-US" dirty="0"/>
                    </a:p>
                  </a:txBody>
                  <a:tcPr/>
                </a:tc>
                <a:tc>
                  <a:txBody>
                    <a:bodyPr/>
                    <a:lstStyle/>
                    <a:p>
                      <a:endParaRPr lang="en-US" dirty="0" smtClean="0"/>
                    </a:p>
                    <a:p>
                      <a:r>
                        <a:rPr lang="en-US" dirty="0" smtClean="0"/>
                        <a:t>934,340</a:t>
                      </a:r>
                    </a:p>
                    <a:p>
                      <a:r>
                        <a:rPr lang="en-US" dirty="0" smtClean="0"/>
                        <a:t>236,420</a:t>
                      </a:r>
                      <a:endParaRPr lang="en-US" dirty="0"/>
                    </a:p>
                  </a:txBody>
                  <a:tcPr/>
                </a:tc>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0040"/>
            <a:ext cx="7924800" cy="1143000"/>
          </a:xfrm>
        </p:spPr>
        <p:txBody>
          <a:bodyPr>
            <a:normAutofit fontScale="90000"/>
          </a:bodyPr>
          <a:lstStyle/>
          <a:p>
            <a:r>
              <a:rPr lang="en-US" dirty="0" smtClean="0"/>
              <a:t>56. </a:t>
            </a:r>
            <a:r>
              <a:rPr lang="en-US" sz="3600" dirty="0" smtClean="0"/>
              <a:t>Which of the following is a correct statement supported by the table above?</a:t>
            </a:r>
            <a:endParaRPr lang="en-US" sz="3600" dirty="0"/>
          </a:p>
        </p:txBody>
      </p:sp>
      <p:sp>
        <p:nvSpPr>
          <p:cNvPr id="3" name="Content Placeholder 2"/>
          <p:cNvSpPr>
            <a:spLocks noGrp="1"/>
          </p:cNvSpPr>
          <p:nvPr>
            <p:ph idx="1"/>
          </p:nvPr>
        </p:nvSpPr>
        <p:spPr/>
        <p:txBody>
          <a:bodyPr/>
          <a:lstStyle/>
          <a:p>
            <a:pPr latinLnBrk="1"/>
            <a:r>
              <a:rPr lang="en-US" dirty="0" smtClean="0"/>
              <a:t>A. Religion was a powerful force opposing </a:t>
            </a:r>
          </a:p>
          <a:p>
            <a:pPr latinLnBrk="1">
              <a:buNone/>
            </a:pPr>
            <a:r>
              <a:rPr lang="en-US" dirty="0" smtClean="0"/>
              <a:t>    slavery in the American colonies.</a:t>
            </a:r>
          </a:p>
          <a:p>
            <a:pPr latinLnBrk="1"/>
            <a:r>
              <a:rPr lang="en-US" dirty="0" smtClean="0"/>
              <a:t>B. Slavery grew rapidly throughout the </a:t>
            </a:r>
          </a:p>
          <a:p>
            <a:pPr latinLnBrk="1">
              <a:buNone/>
            </a:pPr>
            <a:r>
              <a:rPr lang="en-US" dirty="0" smtClean="0"/>
              <a:t>     American colonies despite restrictions on </a:t>
            </a:r>
          </a:p>
          <a:p>
            <a:pPr latinLnBrk="1">
              <a:buNone/>
            </a:pPr>
            <a:r>
              <a:rPr lang="en-US" dirty="0" smtClean="0"/>
              <a:t>     the slave trade. </a:t>
            </a:r>
          </a:p>
          <a:p>
            <a:pPr latinLnBrk="1"/>
            <a:r>
              <a:rPr lang="en-US" dirty="0" smtClean="0"/>
              <a:t>C. Southern landholders preferred the labor of indentured servants to slave labor. </a:t>
            </a:r>
          </a:p>
          <a:p>
            <a:pPr latinLnBrk="1"/>
            <a:r>
              <a:rPr lang="en-US" b="1" dirty="0" smtClean="0"/>
              <a:t>D. By 1750, the southern colonies had </a:t>
            </a:r>
          </a:p>
          <a:p>
            <a:pPr latinLnBrk="1">
              <a:buNone/>
            </a:pPr>
            <a:r>
              <a:rPr lang="en-US" b="1" dirty="0" smtClean="0"/>
              <a:t>   become demographically distinct from the other colonies</a:t>
            </a:r>
            <a:endParaRPr lang="en-US" dirty="0" smtClean="0"/>
          </a:p>
          <a:p>
            <a:pPr>
              <a:buNone/>
            </a:pP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9600" dirty="0" smtClean="0">
                <a:effectLst>
                  <a:outerShdw blurRad="38100" dist="38100" dir="2700000" algn="tl">
                    <a:srgbClr val="000000">
                      <a:alpha val="43137"/>
                    </a:srgbClr>
                  </a:outerShdw>
                </a:effectLst>
                <a:latin typeface="Arial Black" pitchFamily="34" charset="0"/>
              </a:rPr>
              <a:t>VERBAL ANALOGY</a:t>
            </a:r>
            <a:endParaRPr lang="en-US" sz="9600" dirty="0">
              <a:effectLst>
                <a:outerShdw blurRad="38100" dist="38100" dir="2700000" algn="tl">
                  <a:srgbClr val="000000">
                    <a:alpha val="43137"/>
                  </a:srgbClr>
                </a:outerShdw>
              </a:effectLst>
              <a:latin typeface="Arial Black"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0040"/>
            <a:ext cx="7848600" cy="1143000"/>
          </a:xfrm>
        </p:spPr>
        <p:txBody>
          <a:bodyPr>
            <a:normAutofit fontScale="90000"/>
          </a:bodyPr>
          <a:lstStyle/>
          <a:p>
            <a:pPr lvl="0" algn="ctr"/>
            <a:r>
              <a:rPr lang="en-US" dirty="0" smtClean="0"/>
              <a:t>57. </a:t>
            </a:r>
            <a:r>
              <a:rPr lang="en-US" sz="3100" dirty="0" smtClean="0"/>
              <a:t>RECESS: SCHOOL : : ______________ : _______________</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latinLnBrk="1"/>
            <a:r>
              <a:rPr lang="en-US" sz="5400" dirty="0" smtClean="0"/>
              <a:t>A. Pause: Reflection</a:t>
            </a:r>
          </a:p>
          <a:p>
            <a:pPr lvl="0" latinLnBrk="1"/>
            <a:r>
              <a:rPr lang="en-US" sz="5400" dirty="0" smtClean="0"/>
              <a:t>B. Intermission: Play</a:t>
            </a:r>
          </a:p>
          <a:p>
            <a:pPr lvl="0" latinLnBrk="1"/>
            <a:r>
              <a:rPr lang="en-US" sz="5400" dirty="0" smtClean="0"/>
              <a:t>C. Vacation: Time</a:t>
            </a:r>
          </a:p>
          <a:p>
            <a:pPr lvl="0" latinLnBrk="1"/>
            <a:r>
              <a:rPr lang="en-US" sz="5400" dirty="0" smtClean="0"/>
              <a:t>D. Score: Game</a:t>
            </a:r>
          </a:p>
          <a:p>
            <a:pPr>
              <a:buNone/>
            </a:pP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924800" cy="1143000"/>
          </a:xfrm>
        </p:spPr>
        <p:txBody>
          <a:bodyPr>
            <a:normAutofit fontScale="90000"/>
          </a:bodyPr>
          <a:lstStyle/>
          <a:p>
            <a:r>
              <a:rPr lang="en-US" dirty="0" smtClean="0"/>
              <a:t>58. WATERLOGGED: MOISTURE: : ________________ : ______________</a:t>
            </a:r>
            <a:endParaRPr lang="en-US" dirty="0"/>
          </a:p>
        </p:txBody>
      </p:sp>
      <p:sp>
        <p:nvSpPr>
          <p:cNvPr id="3" name="Content Placeholder 2"/>
          <p:cNvSpPr>
            <a:spLocks noGrp="1"/>
          </p:cNvSpPr>
          <p:nvPr>
            <p:ph idx="1"/>
          </p:nvPr>
        </p:nvSpPr>
        <p:spPr>
          <a:xfrm>
            <a:off x="0" y="1600200"/>
            <a:ext cx="8077200" cy="4846320"/>
          </a:xfrm>
        </p:spPr>
        <p:txBody>
          <a:bodyPr/>
          <a:lstStyle/>
          <a:p>
            <a:pPr lvl="0" latinLnBrk="1"/>
            <a:r>
              <a:rPr lang="en-US" sz="4800" dirty="0" smtClean="0"/>
              <a:t>A. Buoyant: balloon</a:t>
            </a:r>
          </a:p>
          <a:p>
            <a:pPr lvl="0" latinLnBrk="1"/>
            <a:r>
              <a:rPr lang="en-US" sz="4800" dirty="0" smtClean="0"/>
              <a:t>B. Overinflated: air</a:t>
            </a:r>
          </a:p>
          <a:p>
            <a:pPr lvl="0" latinLnBrk="1"/>
            <a:r>
              <a:rPr lang="en-US" sz="4800" dirty="0" smtClean="0"/>
              <a:t>C. Extroverted: personality</a:t>
            </a:r>
          </a:p>
          <a:p>
            <a:pPr lvl="0" latinLnBrk="1"/>
            <a:r>
              <a:rPr lang="en-US" sz="4800" dirty="0" smtClean="0"/>
              <a:t>D. Windblown: pollen</a:t>
            </a:r>
          </a:p>
          <a:p>
            <a:pPr>
              <a:buNone/>
            </a:pP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59. ERADICATE: DISEASE: :</a:t>
            </a:r>
            <a:endParaRPr lang="en-US" dirty="0"/>
          </a:p>
        </p:txBody>
      </p:sp>
      <p:sp>
        <p:nvSpPr>
          <p:cNvPr id="3" name="Content Placeholder 2"/>
          <p:cNvSpPr>
            <a:spLocks noGrp="1"/>
          </p:cNvSpPr>
          <p:nvPr>
            <p:ph idx="1"/>
          </p:nvPr>
        </p:nvSpPr>
        <p:spPr>
          <a:xfrm>
            <a:off x="152400" y="1609416"/>
            <a:ext cx="7924800" cy="4846320"/>
          </a:xfrm>
        </p:spPr>
        <p:txBody>
          <a:bodyPr/>
          <a:lstStyle/>
          <a:p>
            <a:pPr lvl="0" latinLnBrk="1"/>
            <a:r>
              <a:rPr lang="en-US" sz="4800" dirty="0" smtClean="0"/>
              <a:t>A. Elaborate: theme</a:t>
            </a:r>
          </a:p>
          <a:p>
            <a:pPr lvl="0" latinLnBrk="1"/>
            <a:r>
              <a:rPr lang="en-US" sz="4800" dirty="0" smtClean="0"/>
              <a:t>B. Lengthen: dimension</a:t>
            </a:r>
          </a:p>
          <a:p>
            <a:pPr lvl="0" latinLnBrk="1"/>
            <a:r>
              <a:rPr lang="en-US" sz="4800" dirty="0" smtClean="0"/>
              <a:t>C. Symbolize: model</a:t>
            </a:r>
          </a:p>
          <a:p>
            <a:pPr lvl="0" latinLnBrk="1"/>
            <a:r>
              <a:rPr lang="en-US" sz="4800" dirty="0" smtClean="0"/>
              <a:t>D. Exterminate: species</a:t>
            </a:r>
          </a:p>
          <a:p>
            <a:pPr latinLnBrk="1">
              <a:buNone/>
            </a:pPr>
            <a:endParaRPr lang="en-US" dirty="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60. ARTICULATENESS: SPEECH : :</a:t>
            </a:r>
            <a:endParaRPr lang="en-US" dirty="0"/>
          </a:p>
        </p:txBody>
      </p:sp>
      <p:sp>
        <p:nvSpPr>
          <p:cNvPr id="3" name="Content Placeholder 2"/>
          <p:cNvSpPr>
            <a:spLocks noGrp="1"/>
          </p:cNvSpPr>
          <p:nvPr>
            <p:ph idx="1"/>
          </p:nvPr>
        </p:nvSpPr>
        <p:spPr>
          <a:xfrm>
            <a:off x="0" y="1609416"/>
            <a:ext cx="8534400" cy="5248584"/>
          </a:xfrm>
        </p:spPr>
        <p:txBody>
          <a:bodyPr/>
          <a:lstStyle/>
          <a:p>
            <a:pPr lvl="0" latinLnBrk="1"/>
            <a:r>
              <a:rPr lang="en-US" sz="5400" dirty="0" smtClean="0"/>
              <a:t>A. Behavior: society</a:t>
            </a:r>
          </a:p>
          <a:p>
            <a:pPr lvl="0" latinLnBrk="1"/>
            <a:r>
              <a:rPr lang="en-US" sz="5400" dirty="0" smtClean="0"/>
              <a:t>B. Miss: note</a:t>
            </a:r>
          </a:p>
          <a:p>
            <a:pPr lvl="0" latinLnBrk="1"/>
            <a:r>
              <a:rPr lang="en-US" sz="5400" dirty="0" smtClean="0"/>
              <a:t>C. Legibility: handwriting</a:t>
            </a:r>
          </a:p>
          <a:p>
            <a:pPr lvl="0" latinLnBrk="1"/>
            <a:r>
              <a:rPr lang="en-US" sz="5400" dirty="0" smtClean="0"/>
              <a:t>D. Painting: palette</a:t>
            </a:r>
          </a:p>
          <a:p>
            <a:pPr>
              <a:buNone/>
            </a:pP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CEASE-FIRE: HOSTILITIES: : </a:t>
            </a:r>
            <a:endParaRPr lang="en-US" dirty="0"/>
          </a:p>
        </p:txBody>
      </p:sp>
      <p:sp>
        <p:nvSpPr>
          <p:cNvPr id="3" name="Content Placeholder 2"/>
          <p:cNvSpPr>
            <a:spLocks noGrp="1"/>
          </p:cNvSpPr>
          <p:nvPr>
            <p:ph idx="1"/>
          </p:nvPr>
        </p:nvSpPr>
        <p:spPr>
          <a:xfrm>
            <a:off x="152400" y="1609416"/>
            <a:ext cx="7924800" cy="4846320"/>
          </a:xfrm>
        </p:spPr>
        <p:txBody>
          <a:bodyPr/>
          <a:lstStyle/>
          <a:p>
            <a:pPr lvl="0" latinLnBrk="1"/>
            <a:r>
              <a:rPr lang="en-US" sz="4000" dirty="0" smtClean="0"/>
              <a:t>A. Campaign: strategies</a:t>
            </a:r>
          </a:p>
          <a:p>
            <a:pPr lvl="0" latinLnBrk="1"/>
            <a:r>
              <a:rPr lang="en-US" sz="4000" dirty="0" smtClean="0"/>
              <a:t>B. Adjournment: proceeding</a:t>
            </a:r>
          </a:p>
          <a:p>
            <a:pPr lvl="0" latinLnBrk="1"/>
            <a:r>
              <a:rPr lang="en-US" sz="4000" dirty="0" smtClean="0"/>
              <a:t>C. Reckoning: probabilities</a:t>
            </a:r>
          </a:p>
          <a:p>
            <a:pPr lvl="0" latinLnBrk="1"/>
            <a:r>
              <a:rPr lang="en-US" sz="4000" dirty="0" smtClean="0"/>
              <a:t>D. Artillery: tank</a:t>
            </a:r>
          </a:p>
          <a:p>
            <a:pPr>
              <a:buNone/>
            </a:pP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FUR: RABBIT : : </a:t>
            </a:r>
            <a:endParaRPr lang="en-US" dirty="0"/>
          </a:p>
        </p:txBody>
      </p:sp>
      <p:sp>
        <p:nvSpPr>
          <p:cNvPr id="3" name="Content Placeholder 2"/>
          <p:cNvSpPr>
            <a:spLocks noGrp="1"/>
          </p:cNvSpPr>
          <p:nvPr>
            <p:ph idx="1"/>
          </p:nvPr>
        </p:nvSpPr>
        <p:spPr/>
        <p:txBody>
          <a:bodyPr/>
          <a:lstStyle/>
          <a:p>
            <a:pPr lvl="0" latinLnBrk="1"/>
            <a:r>
              <a:rPr lang="en-US" sz="6600" dirty="0" smtClean="0"/>
              <a:t>A. Cave: bear</a:t>
            </a:r>
          </a:p>
          <a:p>
            <a:pPr lvl="0" latinLnBrk="1"/>
            <a:r>
              <a:rPr lang="en-US" sz="6600" dirty="0" smtClean="0"/>
              <a:t>B. Clothes: child</a:t>
            </a:r>
          </a:p>
          <a:p>
            <a:pPr lvl="0" latinLnBrk="1"/>
            <a:r>
              <a:rPr lang="en-US" sz="6600" dirty="0" smtClean="0"/>
              <a:t>C. Feather: bird</a:t>
            </a:r>
          </a:p>
          <a:p>
            <a:pPr lvl="0" latinLnBrk="1"/>
            <a:r>
              <a:rPr lang="en-US" sz="6600" b="1" dirty="0" smtClean="0"/>
              <a:t>D. Roof: house</a:t>
            </a:r>
            <a:endParaRPr lang="en-US" sz="6600" dirty="0" smtClean="0"/>
          </a:p>
          <a:p>
            <a:pPr>
              <a:buNone/>
            </a:pP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PLAY: ACTS : :  </a:t>
            </a:r>
            <a:endParaRPr lang="en-US" dirty="0"/>
          </a:p>
        </p:txBody>
      </p:sp>
      <p:sp>
        <p:nvSpPr>
          <p:cNvPr id="3" name="Content Placeholder 2"/>
          <p:cNvSpPr>
            <a:spLocks noGrp="1"/>
          </p:cNvSpPr>
          <p:nvPr>
            <p:ph idx="1"/>
          </p:nvPr>
        </p:nvSpPr>
        <p:spPr/>
        <p:txBody>
          <a:bodyPr/>
          <a:lstStyle/>
          <a:p>
            <a:pPr lvl="0" latinLnBrk="1"/>
            <a:r>
              <a:rPr lang="en-US" sz="6000" b="1" dirty="0" smtClean="0"/>
              <a:t>A. Opera: arias</a:t>
            </a:r>
            <a:endParaRPr lang="en-US" sz="6000" dirty="0" smtClean="0"/>
          </a:p>
          <a:p>
            <a:pPr lvl="0" latinLnBrk="1"/>
            <a:r>
              <a:rPr lang="en-US" sz="6000" dirty="0" smtClean="0"/>
              <a:t>B. Novel: chapter</a:t>
            </a:r>
          </a:p>
          <a:p>
            <a:pPr lvl="0" latinLnBrk="1"/>
            <a:r>
              <a:rPr lang="en-US" sz="6000" dirty="0" smtClean="0"/>
              <a:t>C. Poem: rhymes</a:t>
            </a:r>
          </a:p>
          <a:p>
            <a:pPr lvl="0" latinLnBrk="1"/>
            <a:r>
              <a:rPr lang="en-US" sz="6000" dirty="0" smtClean="0"/>
              <a:t>D. Game: athlete</a:t>
            </a:r>
          </a:p>
          <a:p>
            <a:pPr latinLnBrk="1">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pPr lvl="0"/>
            <a:r>
              <a:rPr lang="en-US" sz="4800" b="1" dirty="0" smtClean="0"/>
              <a:t>As soon as he assumed his new position, sales director Carl </a:t>
            </a:r>
            <a:r>
              <a:rPr lang="en-US" sz="4800" b="1" dirty="0" err="1" smtClean="0"/>
              <a:t>Kisher</a:t>
            </a:r>
            <a:r>
              <a:rPr lang="en-US" sz="4800" b="1" dirty="0" smtClean="0"/>
              <a:t> set an _________ target for the team for the next three quarters.</a:t>
            </a:r>
          </a:p>
          <a:p>
            <a:pPr>
              <a:buNone/>
            </a:pP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64. ELEVATOR: SHAFT : : </a:t>
            </a:r>
            <a:endParaRPr lang="en-US" dirty="0"/>
          </a:p>
        </p:txBody>
      </p:sp>
      <p:sp>
        <p:nvSpPr>
          <p:cNvPr id="3" name="Content Placeholder 2"/>
          <p:cNvSpPr>
            <a:spLocks noGrp="1"/>
          </p:cNvSpPr>
          <p:nvPr>
            <p:ph idx="1"/>
          </p:nvPr>
        </p:nvSpPr>
        <p:spPr/>
        <p:txBody>
          <a:bodyPr/>
          <a:lstStyle/>
          <a:p>
            <a:pPr lvl="0" latinLnBrk="1"/>
            <a:r>
              <a:rPr lang="en-US" sz="5400" dirty="0" smtClean="0"/>
              <a:t>A. Electricity: outlet</a:t>
            </a:r>
          </a:p>
          <a:p>
            <a:pPr lvl="0" latinLnBrk="1"/>
            <a:r>
              <a:rPr lang="en-US" sz="5400" dirty="0" smtClean="0"/>
              <a:t>B. Water: conduct</a:t>
            </a:r>
          </a:p>
          <a:p>
            <a:pPr lvl="0" latinLnBrk="1"/>
            <a:r>
              <a:rPr lang="en-US" sz="5400" b="1" dirty="0" smtClean="0"/>
              <a:t>C. Escalator: steps</a:t>
            </a:r>
            <a:endParaRPr lang="en-US" sz="5400" dirty="0" smtClean="0"/>
          </a:p>
          <a:p>
            <a:pPr lvl="0" latinLnBrk="1"/>
            <a:r>
              <a:rPr lang="en-US" sz="5400" dirty="0" smtClean="0"/>
              <a:t>D. Railroad: train</a:t>
            </a:r>
          </a:p>
          <a:p>
            <a:pPr>
              <a:buNone/>
            </a:pP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65. SEA: SHORE: : </a:t>
            </a:r>
            <a:endParaRPr lang="en-US" dirty="0"/>
          </a:p>
        </p:txBody>
      </p:sp>
      <p:sp>
        <p:nvSpPr>
          <p:cNvPr id="3" name="Content Placeholder 2"/>
          <p:cNvSpPr>
            <a:spLocks noGrp="1"/>
          </p:cNvSpPr>
          <p:nvPr>
            <p:ph idx="1"/>
          </p:nvPr>
        </p:nvSpPr>
        <p:spPr/>
        <p:txBody>
          <a:bodyPr/>
          <a:lstStyle/>
          <a:p>
            <a:pPr lvl="0" latinLnBrk="1"/>
            <a:r>
              <a:rPr lang="en-US" sz="5400" dirty="0" smtClean="0"/>
              <a:t>A. Ocean: coastline</a:t>
            </a:r>
          </a:p>
          <a:p>
            <a:pPr lvl="0" latinLnBrk="1"/>
            <a:r>
              <a:rPr lang="en-US" sz="5400" dirty="0" smtClean="0"/>
              <a:t>B. River: bed</a:t>
            </a:r>
          </a:p>
          <a:p>
            <a:pPr lvl="0" latinLnBrk="1"/>
            <a:r>
              <a:rPr lang="en-US" sz="5400" b="1" dirty="0" smtClean="0"/>
              <a:t>C. Bread: butter</a:t>
            </a:r>
            <a:endParaRPr lang="en-US" sz="5400" dirty="0" smtClean="0"/>
          </a:p>
          <a:p>
            <a:pPr lvl="0" latinLnBrk="1"/>
            <a:r>
              <a:rPr lang="en-US" sz="5400" dirty="0" smtClean="0"/>
              <a:t>D. Horse: stable</a:t>
            </a:r>
          </a:p>
          <a:p>
            <a:pPr>
              <a:buNone/>
            </a:pP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ctr"/>
            <a:r>
              <a:rPr lang="en-US" sz="6600" b="1" dirty="0" smtClean="0">
                <a:solidFill>
                  <a:srgbClr val="00B050"/>
                </a:solidFill>
              </a:rPr>
              <a:t>SENTENCE</a:t>
            </a:r>
            <a:r>
              <a:rPr lang="en-US" sz="6600" b="1" dirty="0" smtClean="0"/>
              <a:t>, </a:t>
            </a:r>
            <a:r>
              <a:rPr lang="en-US" sz="6600" b="1" dirty="0" smtClean="0">
                <a:solidFill>
                  <a:srgbClr val="0070C0"/>
                </a:solidFill>
              </a:rPr>
              <a:t>CONTEXT CLUES</a:t>
            </a:r>
            <a:r>
              <a:rPr lang="en-US" sz="6600" b="1" dirty="0" smtClean="0"/>
              <a:t>, </a:t>
            </a:r>
            <a:r>
              <a:rPr lang="en-US" sz="6600" b="1" dirty="0" smtClean="0">
                <a:solidFill>
                  <a:srgbClr val="7030A0"/>
                </a:solidFill>
              </a:rPr>
              <a:t>IDIOMS</a:t>
            </a:r>
            <a:r>
              <a:rPr lang="en-US" sz="6600" b="1" dirty="0" smtClean="0"/>
              <a:t>, and </a:t>
            </a:r>
            <a:r>
              <a:rPr lang="en-US" sz="6600" b="1" dirty="0" smtClean="0">
                <a:solidFill>
                  <a:srgbClr val="FF0000"/>
                </a:solidFill>
              </a:rPr>
              <a:t>COMPREHENSION</a:t>
            </a:r>
            <a:endParaRPr lang="en-US" sz="6600" dirty="0" smtClean="0">
              <a:solidFill>
                <a:srgbClr val="FF0000"/>
              </a:solidFill>
            </a:endParaRPr>
          </a:p>
          <a:p>
            <a:pPr>
              <a:buNone/>
            </a:pP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66-70</a:t>
            </a:r>
            <a:endParaRPr lang="en-US" dirty="0"/>
          </a:p>
        </p:txBody>
      </p:sp>
      <p:sp>
        <p:nvSpPr>
          <p:cNvPr id="3" name="Content Placeholder 2"/>
          <p:cNvSpPr>
            <a:spLocks noGrp="1"/>
          </p:cNvSpPr>
          <p:nvPr>
            <p:ph idx="1"/>
          </p:nvPr>
        </p:nvSpPr>
        <p:spPr/>
        <p:txBody>
          <a:bodyPr>
            <a:normAutofit/>
          </a:bodyPr>
          <a:lstStyle/>
          <a:p>
            <a:r>
              <a:rPr lang="en-US" sz="8800" dirty="0" smtClean="0">
                <a:solidFill>
                  <a:srgbClr val="00B050"/>
                </a:solidFill>
                <a:effectLst>
                  <a:outerShdw blurRad="38100" dist="38100" dir="2700000" algn="tl">
                    <a:srgbClr val="000000">
                      <a:alpha val="43137"/>
                    </a:srgbClr>
                  </a:outerShdw>
                </a:effectLst>
              </a:rPr>
              <a:t>WHAT IS CONSIDERED A SENTENCE?</a:t>
            </a:r>
            <a:endParaRPr lang="en-US" sz="8800" dirty="0">
              <a:solidFill>
                <a:srgbClr val="00B050"/>
              </a:solidFill>
              <a:effectLst>
                <a:outerShdw blurRad="38100" dist="38100" dir="2700000" algn="tl">
                  <a:srgbClr val="000000">
                    <a:alpha val="43137"/>
                  </a:srgbClr>
                </a:outerShdw>
              </a:effectLst>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p:spPr>
        <p:txBody>
          <a:bodyPr/>
          <a:lstStyle/>
          <a:p>
            <a:r>
              <a:rPr lang="en-US" dirty="0" smtClean="0"/>
              <a:t>66. </a:t>
            </a:r>
            <a:endParaRPr lang="en-US" dirty="0"/>
          </a:p>
        </p:txBody>
      </p:sp>
      <p:sp>
        <p:nvSpPr>
          <p:cNvPr id="3" name="Content Placeholder 2"/>
          <p:cNvSpPr>
            <a:spLocks noGrp="1"/>
          </p:cNvSpPr>
          <p:nvPr>
            <p:ph idx="1"/>
          </p:nvPr>
        </p:nvSpPr>
        <p:spPr>
          <a:xfrm>
            <a:off x="228600" y="1219200"/>
            <a:ext cx="7848600" cy="5638800"/>
          </a:xfrm>
        </p:spPr>
        <p:txBody>
          <a:bodyPr>
            <a:normAutofit lnSpcReduction="10000"/>
          </a:bodyPr>
          <a:lstStyle/>
          <a:p>
            <a:pPr lvl="1" latinLnBrk="1"/>
            <a:r>
              <a:rPr lang="en-US" sz="2800" dirty="0" smtClean="0"/>
              <a:t>A. It is one of the best reports filled with </a:t>
            </a:r>
          </a:p>
          <a:p>
            <a:pPr lvl="1" latinLnBrk="1">
              <a:buNone/>
            </a:pPr>
            <a:r>
              <a:rPr lang="en-US" sz="2800" dirty="0" smtClean="0"/>
              <a:t>    sufficient interpreted data. Corresponding tables to support the data included.</a:t>
            </a:r>
          </a:p>
          <a:p>
            <a:pPr lvl="1" latinLnBrk="1"/>
            <a:r>
              <a:rPr lang="en-US" sz="2800" dirty="0" smtClean="0"/>
              <a:t>B. It is one of the best reports filled with </a:t>
            </a:r>
          </a:p>
          <a:p>
            <a:pPr lvl="1" latinLnBrk="1">
              <a:buNone/>
            </a:pPr>
            <a:r>
              <a:rPr lang="en-US" sz="2800" dirty="0" smtClean="0"/>
              <a:t>    sufficient interpreted data. Corresponding tables to support the data included.</a:t>
            </a:r>
          </a:p>
          <a:p>
            <a:pPr lvl="1" latinLnBrk="1"/>
            <a:r>
              <a:rPr lang="en-US" sz="2800" b="1" dirty="0" smtClean="0"/>
              <a:t>C. It is one of the best reports filled with </a:t>
            </a:r>
          </a:p>
          <a:p>
            <a:pPr lvl="1" latinLnBrk="1">
              <a:buNone/>
            </a:pPr>
            <a:r>
              <a:rPr lang="en-US" sz="2800" b="1" dirty="0" smtClean="0"/>
              <a:t>   sufficient interpreted data and                 corresponding tables to support the data.</a:t>
            </a:r>
            <a:endParaRPr lang="en-US" sz="2800" dirty="0" smtClean="0"/>
          </a:p>
          <a:p>
            <a:pPr lvl="1" latinLnBrk="1"/>
            <a:r>
              <a:rPr lang="en-US" sz="2800" dirty="0" smtClean="0"/>
              <a:t>D. It is one of the best reports filed with </a:t>
            </a:r>
          </a:p>
          <a:p>
            <a:pPr lvl="1" latinLnBrk="1">
              <a:buNone/>
            </a:pPr>
            <a:r>
              <a:rPr lang="en-US" sz="2800" dirty="0" smtClean="0"/>
              <a:t>    sufficient interpreted data, corresponding tables to support the data included.</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1143000"/>
          </a:xfrm>
        </p:spPr>
        <p:txBody>
          <a:bodyPr/>
          <a:lstStyle/>
          <a:p>
            <a:r>
              <a:rPr lang="en-US" dirty="0" smtClean="0"/>
              <a:t>67. </a:t>
            </a:r>
            <a:endParaRPr lang="en-US" dirty="0"/>
          </a:p>
        </p:txBody>
      </p:sp>
      <p:sp>
        <p:nvSpPr>
          <p:cNvPr id="3" name="Content Placeholder 2"/>
          <p:cNvSpPr>
            <a:spLocks noGrp="1"/>
          </p:cNvSpPr>
          <p:nvPr>
            <p:ph idx="1"/>
          </p:nvPr>
        </p:nvSpPr>
        <p:spPr>
          <a:xfrm>
            <a:off x="0" y="1219200"/>
            <a:ext cx="8077200" cy="5236536"/>
          </a:xfrm>
        </p:spPr>
        <p:txBody>
          <a:bodyPr>
            <a:normAutofit fontScale="92500" lnSpcReduction="20000"/>
          </a:bodyPr>
          <a:lstStyle/>
          <a:p>
            <a:pPr lvl="1" latinLnBrk="1"/>
            <a:r>
              <a:rPr lang="en-US" sz="3200" b="1" dirty="0" smtClean="0"/>
              <a:t>A. Human nature is seldom as simple as </a:t>
            </a:r>
          </a:p>
          <a:p>
            <a:pPr lvl="1" latinLnBrk="1">
              <a:buNone/>
            </a:pPr>
            <a:r>
              <a:rPr lang="en-US" sz="3200" b="1" dirty="0" smtClean="0"/>
              <a:t>   it appears to be, hasty judgments are </a:t>
            </a:r>
          </a:p>
          <a:p>
            <a:pPr lvl="1" latinLnBrk="1">
              <a:buNone/>
            </a:pPr>
            <a:r>
              <a:rPr lang="en-US" sz="3200" b="1" dirty="0" smtClean="0"/>
              <a:t>  therefore often wrong.</a:t>
            </a:r>
          </a:p>
          <a:p>
            <a:pPr lvl="1" latinLnBrk="1"/>
            <a:r>
              <a:rPr lang="en-US" sz="3200" dirty="0" smtClean="0"/>
              <a:t>B. Human nature is seldom as simple as </a:t>
            </a:r>
          </a:p>
          <a:p>
            <a:pPr lvl="1" latinLnBrk="1">
              <a:buNone/>
            </a:pPr>
            <a:r>
              <a:rPr lang="en-US" sz="3200" dirty="0" smtClean="0"/>
              <a:t>   it appears to be. Hasty judgments are   </a:t>
            </a:r>
          </a:p>
          <a:p>
            <a:pPr lvl="1" latinLnBrk="1">
              <a:buNone/>
            </a:pPr>
            <a:r>
              <a:rPr lang="en-US" sz="3200" dirty="0" smtClean="0"/>
              <a:t>   therefore often wrong.</a:t>
            </a:r>
          </a:p>
          <a:p>
            <a:pPr lvl="1" latinLnBrk="1"/>
            <a:r>
              <a:rPr lang="en-US" sz="3200" dirty="0" smtClean="0"/>
              <a:t>C. Human nature is seldom as simple as it appears to be and hasty judgments are </a:t>
            </a:r>
          </a:p>
          <a:p>
            <a:pPr lvl="1" latinLnBrk="1">
              <a:buNone/>
            </a:pPr>
            <a:r>
              <a:rPr lang="en-US" sz="3200" dirty="0" smtClean="0"/>
              <a:t>  therefore often wrong.</a:t>
            </a:r>
          </a:p>
          <a:p>
            <a:pPr lvl="1" latinLnBrk="1"/>
            <a:r>
              <a:rPr lang="en-US" sz="3200" dirty="0" smtClean="0"/>
              <a:t>D. Human nature is seldom as simple as it appears to be, and hasty judgments are </a:t>
            </a:r>
          </a:p>
          <a:p>
            <a:pPr lvl="1" latinLnBrk="1">
              <a:buNone/>
            </a:pPr>
            <a:r>
              <a:rPr lang="en-US" sz="3200" dirty="0" smtClean="0"/>
              <a:t>  therefore often wrong.</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t>68.</a:t>
            </a:r>
            <a:endParaRPr lang="en-US" dirty="0"/>
          </a:p>
        </p:txBody>
      </p:sp>
      <p:sp>
        <p:nvSpPr>
          <p:cNvPr id="3" name="Content Placeholder 2"/>
          <p:cNvSpPr>
            <a:spLocks noGrp="1"/>
          </p:cNvSpPr>
          <p:nvPr>
            <p:ph idx="1"/>
          </p:nvPr>
        </p:nvSpPr>
        <p:spPr>
          <a:xfrm>
            <a:off x="0" y="1219200"/>
            <a:ext cx="8077200" cy="5638800"/>
          </a:xfrm>
        </p:spPr>
        <p:txBody>
          <a:bodyPr/>
          <a:lstStyle/>
          <a:p>
            <a:pPr latinLnBrk="1"/>
            <a:r>
              <a:rPr lang="en-US" sz="3600" dirty="0" smtClean="0"/>
              <a:t>A. The sergeant called the roll he </a:t>
            </a:r>
          </a:p>
          <a:p>
            <a:pPr latinLnBrk="1">
              <a:buNone/>
            </a:pPr>
            <a:r>
              <a:rPr lang="en-US" sz="3600" dirty="0" smtClean="0"/>
              <a:t>     also issued the duty roster.</a:t>
            </a:r>
          </a:p>
          <a:p>
            <a:pPr latinLnBrk="1"/>
            <a:r>
              <a:rPr lang="en-US" sz="3600" dirty="0" smtClean="0"/>
              <a:t>B.  The sergeant called the roll. He also issued the duty roster.</a:t>
            </a:r>
          </a:p>
          <a:p>
            <a:pPr latinLnBrk="1"/>
            <a:r>
              <a:rPr lang="en-US" sz="3600" b="1" dirty="0" smtClean="0"/>
              <a:t>C. The sergeant called the roll, he also issued the duty roster.</a:t>
            </a:r>
            <a:endParaRPr lang="en-US" sz="3600" dirty="0" smtClean="0"/>
          </a:p>
          <a:p>
            <a:pPr latinLnBrk="1"/>
            <a:r>
              <a:rPr lang="en-US" sz="3600" dirty="0" smtClean="0"/>
              <a:t>D. The sergeant called the roll He </a:t>
            </a:r>
          </a:p>
          <a:p>
            <a:pPr latinLnBrk="1">
              <a:buNone/>
            </a:pPr>
            <a:r>
              <a:rPr lang="en-US" sz="3600" dirty="0" smtClean="0"/>
              <a:t>   also issued the duty roster.</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239000" cy="1143000"/>
          </a:xfrm>
        </p:spPr>
        <p:txBody>
          <a:bodyPr/>
          <a:lstStyle/>
          <a:p>
            <a:r>
              <a:rPr lang="en-US" dirty="0" smtClean="0"/>
              <a:t>69.</a:t>
            </a:r>
            <a:endParaRPr lang="en-US" dirty="0"/>
          </a:p>
        </p:txBody>
      </p:sp>
      <p:sp>
        <p:nvSpPr>
          <p:cNvPr id="3" name="Content Placeholder 2"/>
          <p:cNvSpPr>
            <a:spLocks noGrp="1"/>
          </p:cNvSpPr>
          <p:nvPr>
            <p:ph idx="1"/>
          </p:nvPr>
        </p:nvSpPr>
        <p:spPr>
          <a:xfrm>
            <a:off x="0" y="1066800"/>
            <a:ext cx="8077200" cy="5791200"/>
          </a:xfrm>
        </p:spPr>
        <p:txBody>
          <a:bodyPr>
            <a:normAutofit lnSpcReduction="10000"/>
          </a:bodyPr>
          <a:lstStyle/>
          <a:p>
            <a:pPr lvl="1" latinLnBrk="1"/>
            <a:r>
              <a:rPr lang="en-US" sz="4000" dirty="0" smtClean="0"/>
              <a:t>A. The truck ran into a tree, </a:t>
            </a:r>
          </a:p>
          <a:p>
            <a:pPr lvl="1" latinLnBrk="1">
              <a:buNone/>
            </a:pPr>
            <a:r>
              <a:rPr lang="en-US" sz="4000" dirty="0" smtClean="0"/>
              <a:t>   which was loaded with coal.</a:t>
            </a:r>
          </a:p>
          <a:p>
            <a:pPr lvl="1" latinLnBrk="1"/>
            <a:r>
              <a:rPr lang="en-US" sz="4000" b="1" dirty="0" smtClean="0"/>
              <a:t>B. The truck, which was </a:t>
            </a:r>
          </a:p>
          <a:p>
            <a:pPr lvl="1" latinLnBrk="1">
              <a:buNone/>
            </a:pPr>
            <a:r>
              <a:rPr lang="en-US" sz="4000" b="1" dirty="0" smtClean="0"/>
              <a:t>loaded with coal, ran into a </a:t>
            </a:r>
          </a:p>
          <a:p>
            <a:pPr lvl="1" latinLnBrk="1">
              <a:buNone/>
            </a:pPr>
            <a:r>
              <a:rPr lang="en-US" sz="4000" b="1" dirty="0" smtClean="0"/>
              <a:t>tree.</a:t>
            </a:r>
          </a:p>
          <a:p>
            <a:pPr lvl="1" latinLnBrk="1"/>
            <a:r>
              <a:rPr lang="en-US" sz="4000" dirty="0" smtClean="0"/>
              <a:t>C. The truck ran into a tree </a:t>
            </a:r>
          </a:p>
          <a:p>
            <a:pPr lvl="1" latinLnBrk="1">
              <a:buNone/>
            </a:pPr>
            <a:r>
              <a:rPr lang="en-US" sz="4000" dirty="0" smtClean="0"/>
              <a:t>  which was loaded with coal.</a:t>
            </a:r>
          </a:p>
          <a:p>
            <a:pPr lvl="1" latinLnBrk="1"/>
            <a:r>
              <a:rPr lang="en-US" sz="4000" dirty="0" smtClean="0"/>
              <a:t>D. The truck ran into a tree, </a:t>
            </a:r>
          </a:p>
          <a:p>
            <a:pPr lvl="1" latinLnBrk="1">
              <a:buNone/>
            </a:pPr>
            <a:r>
              <a:rPr lang="en-US" sz="4000" dirty="0" smtClean="0"/>
              <a:t>and was loaded with coal.</a:t>
            </a:r>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239000" cy="1143000"/>
          </a:xfrm>
        </p:spPr>
        <p:txBody>
          <a:bodyPr/>
          <a:lstStyle/>
          <a:p>
            <a:r>
              <a:rPr lang="en-US" dirty="0" smtClean="0"/>
              <a:t>70.</a:t>
            </a:r>
            <a:endParaRPr lang="en-US" dirty="0"/>
          </a:p>
        </p:txBody>
      </p:sp>
      <p:sp>
        <p:nvSpPr>
          <p:cNvPr id="3" name="Content Placeholder 2"/>
          <p:cNvSpPr>
            <a:spLocks noGrp="1"/>
          </p:cNvSpPr>
          <p:nvPr>
            <p:ph idx="1"/>
          </p:nvPr>
        </p:nvSpPr>
        <p:spPr>
          <a:xfrm>
            <a:off x="0" y="1219200"/>
            <a:ext cx="8077200" cy="5638800"/>
          </a:xfrm>
        </p:spPr>
        <p:txBody>
          <a:bodyPr/>
          <a:lstStyle/>
          <a:p>
            <a:pPr latinLnBrk="1"/>
            <a:r>
              <a:rPr lang="en-US" sz="3200" dirty="0" smtClean="0"/>
              <a:t>a. my hobbies are to fish in the summer and crocheting during rainy season.</a:t>
            </a:r>
          </a:p>
          <a:p>
            <a:pPr latinLnBrk="1"/>
            <a:r>
              <a:rPr lang="en-US" sz="3200" b="1" dirty="0" smtClean="0"/>
              <a:t>b. my hobbies are fishing in the </a:t>
            </a:r>
          </a:p>
          <a:p>
            <a:pPr latinLnBrk="1">
              <a:buNone/>
            </a:pPr>
            <a:r>
              <a:rPr lang="en-US" sz="3200" b="1" dirty="0" smtClean="0"/>
              <a:t>   summer and crocheting during rainy </a:t>
            </a:r>
          </a:p>
          <a:p>
            <a:pPr latinLnBrk="1">
              <a:buNone/>
            </a:pPr>
            <a:r>
              <a:rPr lang="en-US" sz="3200" b="1" dirty="0" smtClean="0"/>
              <a:t>   season.</a:t>
            </a:r>
            <a:endParaRPr lang="en-US" sz="3200" dirty="0" smtClean="0"/>
          </a:p>
          <a:p>
            <a:pPr latinLnBrk="1"/>
            <a:r>
              <a:rPr lang="en-US" sz="3200" dirty="0" smtClean="0"/>
              <a:t>c. my hobbies are to fish in the summer </a:t>
            </a:r>
          </a:p>
          <a:p>
            <a:pPr latinLnBrk="1">
              <a:buNone/>
            </a:pPr>
            <a:r>
              <a:rPr lang="en-US" sz="3200" dirty="0" smtClean="0"/>
              <a:t>  and to crocheting during rainy season.</a:t>
            </a:r>
          </a:p>
          <a:p>
            <a:pPr latinLnBrk="1"/>
            <a:r>
              <a:rPr lang="en-US" sz="3200" dirty="0" smtClean="0"/>
              <a:t>d. my hobbies are to fishing in the </a:t>
            </a:r>
          </a:p>
          <a:p>
            <a:pPr latinLnBrk="1">
              <a:buNone/>
            </a:pPr>
            <a:r>
              <a:rPr lang="en-US" sz="3200" dirty="0" smtClean="0"/>
              <a:t>  summer and to crocheting during rainy </a:t>
            </a:r>
          </a:p>
          <a:p>
            <a:pPr latinLnBrk="1">
              <a:buNone/>
            </a:pPr>
            <a:r>
              <a:rPr lang="en-US" sz="3200" dirty="0" smtClean="0"/>
              <a:t>  season.</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077200" cy="1143000"/>
          </a:xfrm>
        </p:spPr>
        <p:txBody>
          <a:bodyPr>
            <a:normAutofit fontScale="90000"/>
          </a:bodyPr>
          <a:lstStyle/>
          <a:p>
            <a:r>
              <a:rPr lang="en-US" dirty="0" smtClean="0"/>
              <a:t>71. </a:t>
            </a:r>
            <a:r>
              <a:rPr lang="en-US" sz="2200" dirty="0" smtClean="0"/>
              <a:t>Teacher V taught his Grade 9 students an aspect of speech which is rhythm to achieve it, you have to observe stress. On what syllable do you think is the primary stress of the word TESTIMONY?</a:t>
            </a:r>
            <a:endParaRPr lang="en-US" sz="2200" dirty="0"/>
          </a:p>
        </p:txBody>
      </p:sp>
      <p:sp>
        <p:nvSpPr>
          <p:cNvPr id="3" name="Content Placeholder 2"/>
          <p:cNvSpPr>
            <a:spLocks noGrp="1"/>
          </p:cNvSpPr>
          <p:nvPr>
            <p:ph idx="1"/>
          </p:nvPr>
        </p:nvSpPr>
        <p:spPr/>
        <p:txBody>
          <a:bodyPr>
            <a:normAutofit lnSpcReduction="10000"/>
          </a:bodyPr>
          <a:lstStyle/>
          <a:p>
            <a:pPr lvl="1" latinLnBrk="1"/>
            <a:r>
              <a:rPr lang="en-US" sz="8000" b="1" dirty="0" smtClean="0"/>
              <a:t>A. First</a:t>
            </a:r>
            <a:endParaRPr lang="en-US" sz="8000" dirty="0" smtClean="0"/>
          </a:p>
          <a:p>
            <a:pPr lvl="1" latinLnBrk="1"/>
            <a:r>
              <a:rPr lang="en-US" sz="8000" dirty="0" smtClean="0"/>
              <a:t>B. Second</a:t>
            </a:r>
          </a:p>
          <a:p>
            <a:pPr lvl="1" latinLnBrk="1"/>
            <a:r>
              <a:rPr lang="en-US" sz="8000" dirty="0" smtClean="0"/>
              <a:t>C. Third</a:t>
            </a:r>
          </a:p>
          <a:p>
            <a:pPr lvl="1" latinLnBrk="1"/>
            <a:r>
              <a:rPr lang="en-US" sz="8000" dirty="0" smtClean="0"/>
              <a:t>D. Fourth</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dirty="0" smtClean="0"/>
              <a:t>A. Eligible</a:t>
            </a:r>
          </a:p>
          <a:p>
            <a:pPr lvl="0" latinLnBrk="1"/>
            <a:r>
              <a:rPr lang="en-US" sz="6600" dirty="0" smtClean="0"/>
              <a:t>B. Affluent</a:t>
            </a:r>
          </a:p>
          <a:p>
            <a:pPr lvl="0" latinLnBrk="1"/>
            <a:r>
              <a:rPr lang="en-US" sz="6600" b="1" dirty="0" smtClean="0"/>
              <a:t>C. Ambitious</a:t>
            </a:r>
            <a:endParaRPr lang="en-US" sz="6600" dirty="0" smtClean="0"/>
          </a:p>
          <a:p>
            <a:pPr lvl="0" latinLnBrk="1"/>
            <a:r>
              <a:rPr lang="en-US" sz="6600" dirty="0" smtClean="0"/>
              <a:t>D. Influential</a:t>
            </a:r>
          </a:p>
          <a:p>
            <a:pPr>
              <a:buNone/>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7696200" cy="1143000"/>
          </a:xfrm>
        </p:spPr>
        <p:txBody>
          <a:bodyPr>
            <a:normAutofit fontScale="90000"/>
          </a:bodyPr>
          <a:lstStyle/>
          <a:p>
            <a:pPr lvl="0" latinLnBrk="1"/>
            <a:r>
              <a:rPr lang="en-US" dirty="0" smtClean="0"/>
              <a:t>72. </a:t>
            </a:r>
            <a:r>
              <a:rPr lang="en-US" sz="3600" dirty="0" smtClean="0"/>
              <a:t>Which of the word pairs have </a:t>
            </a:r>
            <a:br>
              <a:rPr lang="en-US" sz="3600" dirty="0" smtClean="0"/>
            </a:br>
            <a:r>
              <a:rPr lang="en-US" sz="3600" dirty="0" smtClean="0"/>
              <a:t>the same relationship as the key?</a:t>
            </a:r>
            <a:br>
              <a:rPr lang="en-US" sz="3600" dirty="0" smtClean="0"/>
            </a:br>
            <a:r>
              <a:rPr lang="en-US" sz="3600" dirty="0" smtClean="0"/>
              <a:t>Tourniquet: bleeding</a:t>
            </a:r>
            <a:r>
              <a:rPr lang="en-US" dirty="0" smtClean="0"/>
              <a:t/>
            </a:r>
            <a:br>
              <a:rPr lang="en-US" dirty="0" smtClean="0"/>
            </a:br>
            <a:endParaRPr lang="en-US" dirty="0"/>
          </a:p>
        </p:txBody>
      </p:sp>
      <p:sp>
        <p:nvSpPr>
          <p:cNvPr id="3" name="Content Placeholder 2"/>
          <p:cNvSpPr>
            <a:spLocks noGrp="1"/>
          </p:cNvSpPr>
          <p:nvPr>
            <p:ph idx="1"/>
          </p:nvPr>
        </p:nvSpPr>
        <p:spPr>
          <a:xfrm>
            <a:off x="0" y="1609416"/>
            <a:ext cx="9144000" cy="5248584"/>
          </a:xfrm>
        </p:spPr>
        <p:txBody>
          <a:bodyPr/>
          <a:lstStyle/>
          <a:p>
            <a:pPr latinLnBrk="1">
              <a:buNone/>
            </a:pPr>
            <a:endParaRPr lang="en-US" sz="4800" dirty="0" smtClean="0"/>
          </a:p>
          <a:p>
            <a:pPr lvl="1" latinLnBrk="1"/>
            <a:r>
              <a:rPr lang="en-US" sz="4800" b="1" dirty="0" smtClean="0"/>
              <a:t>A. Resuscitation: drowning</a:t>
            </a:r>
            <a:endParaRPr lang="en-US" sz="4800" dirty="0" smtClean="0"/>
          </a:p>
          <a:p>
            <a:pPr lvl="1" latinLnBrk="1"/>
            <a:r>
              <a:rPr lang="en-US" sz="4800" dirty="0" smtClean="0"/>
              <a:t>B. Fatigue: sunshine</a:t>
            </a:r>
          </a:p>
          <a:p>
            <a:pPr lvl="1" latinLnBrk="1"/>
            <a:r>
              <a:rPr lang="en-US" sz="4800" dirty="0" smtClean="0"/>
              <a:t>C. Red light: traffic</a:t>
            </a:r>
          </a:p>
          <a:p>
            <a:pPr lvl="1" latinLnBrk="1"/>
            <a:r>
              <a:rPr lang="en-US" sz="4800" dirty="0" smtClean="0"/>
              <a:t>D. Microbe: disease</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r>
              <a:rPr lang="en-US" dirty="0" smtClean="0"/>
              <a:t>73. </a:t>
            </a:r>
            <a:r>
              <a:rPr lang="en-US" sz="2700" dirty="0" smtClean="0"/>
              <a:t>The comma is equivalent to a short pause in a speech. It is used to separate different sections of the sentence. Which sentence is comma correctly used?</a:t>
            </a:r>
            <a:endParaRPr lang="en-US" sz="2700" dirty="0"/>
          </a:p>
        </p:txBody>
      </p:sp>
      <p:sp>
        <p:nvSpPr>
          <p:cNvPr id="3" name="Content Placeholder 2"/>
          <p:cNvSpPr>
            <a:spLocks noGrp="1"/>
          </p:cNvSpPr>
          <p:nvPr>
            <p:ph idx="1"/>
          </p:nvPr>
        </p:nvSpPr>
        <p:spPr>
          <a:xfrm>
            <a:off x="0" y="1609416"/>
            <a:ext cx="8077200" cy="5248584"/>
          </a:xfrm>
        </p:spPr>
        <p:txBody>
          <a:bodyPr>
            <a:normAutofit fontScale="85000" lnSpcReduction="10000"/>
          </a:bodyPr>
          <a:lstStyle/>
          <a:p>
            <a:pPr lvl="1" latinLnBrk="1"/>
            <a:r>
              <a:rPr lang="en-US" sz="4400" b="1" dirty="0" smtClean="0"/>
              <a:t>A. went to the store and </a:t>
            </a:r>
          </a:p>
          <a:p>
            <a:pPr lvl="1" latinLnBrk="1">
              <a:buNone/>
            </a:pPr>
            <a:r>
              <a:rPr lang="en-US" sz="4400" b="1" dirty="0" smtClean="0"/>
              <a:t>  bought tea, rice, sugar, and milk.</a:t>
            </a:r>
            <a:endParaRPr lang="en-US" sz="4400" dirty="0" smtClean="0"/>
          </a:p>
          <a:p>
            <a:pPr lvl="1" latinLnBrk="1"/>
            <a:r>
              <a:rPr lang="en-US" sz="4400" dirty="0" smtClean="0"/>
              <a:t>B. I went to the store, and </a:t>
            </a:r>
          </a:p>
          <a:p>
            <a:pPr lvl="1" latinLnBrk="1">
              <a:buNone/>
            </a:pPr>
            <a:r>
              <a:rPr lang="en-US" sz="4400" dirty="0" smtClean="0"/>
              <a:t>  bought tea, rice, sugar, and milk.</a:t>
            </a:r>
          </a:p>
          <a:p>
            <a:pPr lvl="1" latinLnBrk="1"/>
            <a:r>
              <a:rPr lang="en-US" sz="4400" dirty="0" smtClean="0"/>
              <a:t>C. I went to the store and bought, tea, rice, sugar, and milk.</a:t>
            </a:r>
          </a:p>
          <a:p>
            <a:pPr lvl="1" latinLnBrk="1"/>
            <a:r>
              <a:rPr lang="en-US" sz="4400" dirty="0" smtClean="0"/>
              <a:t>D. I went to the store and bought tea, rice, sugar and milk.</a:t>
            </a:r>
          </a:p>
          <a:p>
            <a:pPr>
              <a:buNone/>
            </a:pP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74-76</a:t>
            </a:r>
            <a:endParaRPr lang="en-US" dirty="0"/>
          </a:p>
        </p:txBody>
      </p:sp>
      <p:sp>
        <p:nvSpPr>
          <p:cNvPr id="3" name="Content Placeholder 2"/>
          <p:cNvSpPr>
            <a:spLocks noGrp="1"/>
          </p:cNvSpPr>
          <p:nvPr>
            <p:ph idx="1"/>
          </p:nvPr>
        </p:nvSpPr>
        <p:spPr/>
        <p:txBody>
          <a:bodyPr>
            <a:normAutofit/>
          </a:bodyPr>
          <a:lstStyle/>
          <a:p>
            <a:pPr algn="ctr"/>
            <a:r>
              <a:rPr lang="en-US" sz="8000" b="1" dirty="0" smtClean="0">
                <a:effectLst>
                  <a:outerShdw blurRad="38100" dist="38100" dir="2700000" algn="tl">
                    <a:srgbClr val="000000">
                      <a:alpha val="43137"/>
                    </a:srgbClr>
                  </a:outerShdw>
                </a:effectLst>
              </a:rPr>
              <a:t>CORRECT EXPRESSIONS</a:t>
            </a:r>
            <a:endParaRPr lang="en-US" sz="8000" b="1" dirty="0">
              <a:effectLst>
                <a:outerShdw blurRad="38100" dist="38100" dir="2700000" algn="tl">
                  <a:srgbClr val="000000">
                    <a:alpha val="43137"/>
                  </a:srgbClr>
                </a:outerShdw>
              </a:effectLst>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l" latinLnBrk="1"/>
            <a:r>
              <a:rPr lang="en-US" sz="3200" dirty="0" smtClean="0"/>
              <a:t> </a:t>
            </a:r>
            <a:br>
              <a:rPr lang="en-US" sz="3200" dirty="0" smtClean="0"/>
            </a:br>
            <a:r>
              <a:rPr lang="en-US" sz="3200" dirty="0" smtClean="0"/>
              <a:t> 74. On display at the museum were grinders, club heads, </a:t>
            </a:r>
            <a:br>
              <a:rPr lang="en-US" sz="3200" dirty="0" smtClean="0"/>
            </a:br>
            <a:r>
              <a:rPr lang="en-US" sz="3200" dirty="0" smtClean="0"/>
              <a:t>flint axes and knives, and </a:t>
            </a:r>
            <a:br>
              <a:rPr lang="en-US" sz="3200" dirty="0" smtClean="0"/>
            </a:br>
            <a:r>
              <a:rPr lang="en-US" sz="3200" dirty="0" smtClean="0"/>
              <a:t>other stone </a:t>
            </a:r>
            <a:r>
              <a:rPr lang="en-US" sz="3200" u="sng" dirty="0" smtClean="0"/>
              <a:t>artifacts.</a:t>
            </a:r>
            <a:r>
              <a:rPr lang="en-US" sz="3200"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3352800" y="3200400"/>
            <a:ext cx="5114778" cy="3352800"/>
          </a:xfrm>
        </p:spPr>
        <p:txBody>
          <a:bodyPr>
            <a:normAutofit lnSpcReduction="10000"/>
          </a:bodyPr>
          <a:lstStyle/>
          <a:p>
            <a:pPr lvl="1" latinLnBrk="1"/>
            <a:r>
              <a:rPr lang="en-US" sz="5400" b="1" dirty="0" smtClean="0">
                <a:solidFill>
                  <a:srgbClr val="FFFF00"/>
                </a:solidFill>
              </a:rPr>
              <a:t>A. Antique</a:t>
            </a:r>
            <a:endParaRPr lang="en-US" sz="5400" dirty="0" smtClean="0">
              <a:solidFill>
                <a:srgbClr val="FFFF00"/>
              </a:solidFill>
            </a:endParaRPr>
          </a:p>
          <a:p>
            <a:pPr lvl="1" latinLnBrk="1"/>
            <a:r>
              <a:rPr lang="en-US" sz="5400" dirty="0" smtClean="0">
                <a:solidFill>
                  <a:srgbClr val="FFFF00"/>
                </a:solidFill>
              </a:rPr>
              <a:t>B. Tool</a:t>
            </a:r>
          </a:p>
          <a:p>
            <a:pPr lvl="1" latinLnBrk="1"/>
            <a:r>
              <a:rPr lang="en-US" sz="5400" dirty="0" smtClean="0">
                <a:solidFill>
                  <a:srgbClr val="FFFF00"/>
                </a:solidFill>
              </a:rPr>
              <a:t>C. Cutlery</a:t>
            </a:r>
          </a:p>
          <a:p>
            <a:pPr lvl="1" latinLnBrk="1"/>
            <a:r>
              <a:rPr lang="en-US" sz="5400" dirty="0" smtClean="0">
                <a:solidFill>
                  <a:srgbClr val="FFFF00"/>
                </a:solidFill>
              </a:rPr>
              <a:t>D. Material</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6400800" cy="2868168"/>
          </a:xfrm>
        </p:spPr>
        <p:txBody>
          <a:bodyPr/>
          <a:lstStyle/>
          <a:p>
            <a:r>
              <a:rPr lang="en-US" dirty="0" smtClean="0"/>
              <a:t>75. </a:t>
            </a:r>
            <a:r>
              <a:rPr lang="en-US" sz="2800" dirty="0" smtClean="0"/>
              <a:t>Because of the </a:t>
            </a:r>
            <a:r>
              <a:rPr lang="en-US" sz="2800" u="sng" dirty="0" smtClean="0"/>
              <a:t>paucity</a:t>
            </a:r>
            <a:r>
              <a:rPr lang="en-US" sz="2800" dirty="0" smtClean="0"/>
              <a:t> of data, the researchers had to start all over again in order to gather enough information for the study. </a:t>
            </a:r>
            <a:endParaRPr lang="en-US" sz="2800" dirty="0"/>
          </a:p>
        </p:txBody>
      </p:sp>
      <p:sp>
        <p:nvSpPr>
          <p:cNvPr id="3" name="Subtitle 2"/>
          <p:cNvSpPr>
            <a:spLocks noGrp="1"/>
          </p:cNvSpPr>
          <p:nvPr>
            <p:ph type="subTitle" idx="1"/>
          </p:nvPr>
        </p:nvSpPr>
        <p:spPr>
          <a:xfrm>
            <a:off x="2743200" y="3539864"/>
            <a:ext cx="6248400" cy="3089536"/>
          </a:xfrm>
        </p:spPr>
        <p:txBody>
          <a:bodyPr>
            <a:normAutofit lnSpcReduction="10000"/>
          </a:bodyPr>
          <a:lstStyle/>
          <a:p>
            <a:pPr lvl="1" latinLnBrk="1"/>
            <a:r>
              <a:rPr lang="en-US" sz="4800" dirty="0" smtClean="0">
                <a:solidFill>
                  <a:srgbClr val="FFFF00"/>
                </a:solidFill>
              </a:rPr>
              <a:t>A. Poor quality</a:t>
            </a:r>
          </a:p>
          <a:p>
            <a:pPr lvl="1" latinLnBrk="1"/>
            <a:r>
              <a:rPr lang="en-US" sz="4800" dirty="0" smtClean="0">
                <a:solidFill>
                  <a:srgbClr val="FFFF00"/>
                </a:solidFill>
              </a:rPr>
              <a:t>B. Not thoughtful</a:t>
            </a:r>
          </a:p>
          <a:p>
            <a:pPr lvl="1" latinLnBrk="1"/>
            <a:r>
              <a:rPr lang="en-US" sz="4800" b="1" dirty="0" smtClean="0">
                <a:solidFill>
                  <a:srgbClr val="FFFF00"/>
                </a:solidFill>
              </a:rPr>
              <a:t>C. Strange</a:t>
            </a:r>
            <a:endParaRPr lang="en-US" sz="4800" dirty="0" smtClean="0">
              <a:solidFill>
                <a:srgbClr val="FFFF00"/>
              </a:solidFill>
            </a:endParaRPr>
          </a:p>
          <a:p>
            <a:pPr lvl="1" latinLnBrk="1"/>
            <a:r>
              <a:rPr lang="en-US" sz="4800" dirty="0" smtClean="0">
                <a:solidFill>
                  <a:srgbClr val="FFFF00"/>
                </a:solidFill>
              </a:rPr>
              <a:t>D. Not enough</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6400800" cy="2868168"/>
          </a:xfrm>
        </p:spPr>
        <p:txBody>
          <a:bodyPr/>
          <a:lstStyle/>
          <a:p>
            <a:pPr lvl="0"/>
            <a:r>
              <a:rPr lang="en-US" dirty="0" smtClean="0"/>
              <a:t>76. </a:t>
            </a:r>
            <a:r>
              <a:rPr lang="en-US" sz="2800" dirty="0" smtClean="0"/>
              <a:t>Regarding personality, Pedro always kept everything under tight control; Ricardo on the other hand, was </a:t>
            </a:r>
            <a:r>
              <a:rPr lang="en-US" sz="2800" u="sng" dirty="0" smtClean="0"/>
              <a:t>expansive.</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a:xfrm>
            <a:off x="3354442" y="3539864"/>
            <a:ext cx="5114778" cy="2098936"/>
          </a:xfrm>
        </p:spPr>
        <p:txBody>
          <a:bodyPr>
            <a:normAutofit fontScale="92500" lnSpcReduction="10000"/>
          </a:bodyPr>
          <a:lstStyle/>
          <a:p>
            <a:pPr lvl="1" latinLnBrk="1"/>
            <a:r>
              <a:rPr lang="en-US" sz="3600" b="1" dirty="0" smtClean="0">
                <a:solidFill>
                  <a:srgbClr val="FFFF00"/>
                </a:solidFill>
              </a:rPr>
              <a:t>a. Free and open</a:t>
            </a:r>
            <a:endParaRPr lang="en-US" sz="3600" dirty="0" smtClean="0">
              <a:solidFill>
                <a:srgbClr val="FFFF00"/>
              </a:solidFill>
            </a:endParaRPr>
          </a:p>
          <a:p>
            <a:pPr lvl="1" latinLnBrk="1"/>
            <a:r>
              <a:rPr lang="en-US" sz="3600" dirty="0" smtClean="0">
                <a:solidFill>
                  <a:srgbClr val="FFFF00"/>
                </a:solidFill>
              </a:rPr>
              <a:t>b. Happy and proud</a:t>
            </a:r>
          </a:p>
          <a:p>
            <a:pPr lvl="1" latinLnBrk="1"/>
            <a:r>
              <a:rPr lang="en-US" sz="3600" dirty="0" smtClean="0">
                <a:solidFill>
                  <a:srgbClr val="FFFF00"/>
                </a:solidFill>
              </a:rPr>
              <a:t>c. Foolish and annoying</a:t>
            </a:r>
          </a:p>
          <a:p>
            <a:pPr lvl="1" latinLnBrk="1"/>
            <a:r>
              <a:rPr lang="en-US" sz="3600" dirty="0" smtClean="0">
                <a:solidFill>
                  <a:srgbClr val="FFFF00"/>
                </a:solidFill>
              </a:rPr>
              <a:t>d. Boring</a:t>
            </a:r>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8000" b="1" dirty="0" smtClean="0">
                <a:effectLst>
                  <a:outerShdw blurRad="38100" dist="38100" dir="2700000" algn="tl">
                    <a:srgbClr val="000000">
                      <a:alpha val="43137"/>
                    </a:srgbClr>
                  </a:outerShdw>
                </a:effectLst>
              </a:rPr>
              <a:t>EXPRESSIONS</a:t>
            </a:r>
            <a:endParaRPr lang="en-US" sz="8000" b="1" dirty="0">
              <a:effectLst>
                <a:outerShdw blurRad="38100" dist="38100" dir="2700000" algn="tl">
                  <a:srgbClr val="000000">
                    <a:alpha val="43137"/>
                  </a:srgbClr>
                </a:outerShdw>
              </a:effectLs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0"/>
            <a:ext cx="6400800" cy="3401568"/>
          </a:xfrm>
        </p:spPr>
        <p:txBody>
          <a:bodyPr/>
          <a:lstStyle/>
          <a:p>
            <a:r>
              <a:rPr lang="en-US" dirty="0" smtClean="0"/>
              <a:t>77. </a:t>
            </a:r>
            <a:r>
              <a:rPr lang="en-US" sz="2800" dirty="0" smtClean="0"/>
              <a:t>The questions by the lawyer showed that he was just ______________ for information that he might explore further as bait.</a:t>
            </a:r>
            <a:endParaRPr lang="en-US" sz="2800" dirty="0"/>
          </a:p>
        </p:txBody>
      </p:sp>
      <p:sp>
        <p:nvSpPr>
          <p:cNvPr id="3" name="Subtitle 2"/>
          <p:cNvSpPr>
            <a:spLocks noGrp="1"/>
          </p:cNvSpPr>
          <p:nvPr>
            <p:ph type="subTitle" idx="1"/>
          </p:nvPr>
        </p:nvSpPr>
        <p:spPr>
          <a:xfrm>
            <a:off x="2743200" y="3539864"/>
            <a:ext cx="6400800" cy="3318136"/>
          </a:xfrm>
        </p:spPr>
        <p:txBody>
          <a:bodyPr>
            <a:normAutofit/>
          </a:bodyPr>
          <a:lstStyle/>
          <a:p>
            <a:pPr lvl="1" latinLnBrk="1"/>
            <a:r>
              <a:rPr lang="en-US" sz="4400" dirty="0" smtClean="0">
                <a:solidFill>
                  <a:srgbClr val="FFFF00"/>
                </a:solidFill>
              </a:rPr>
              <a:t>A. Dying</a:t>
            </a:r>
          </a:p>
          <a:p>
            <a:pPr lvl="1" latinLnBrk="1"/>
            <a:r>
              <a:rPr lang="en-US" sz="4400" dirty="0" smtClean="0">
                <a:solidFill>
                  <a:srgbClr val="FFFF00"/>
                </a:solidFill>
              </a:rPr>
              <a:t>B. Stalling</a:t>
            </a:r>
          </a:p>
          <a:p>
            <a:pPr lvl="1" latinLnBrk="1"/>
            <a:r>
              <a:rPr lang="en-US" sz="4400" b="1" dirty="0" smtClean="0">
                <a:solidFill>
                  <a:srgbClr val="FFFF00"/>
                </a:solidFill>
              </a:rPr>
              <a:t>C. Fishing</a:t>
            </a:r>
            <a:endParaRPr lang="en-US" sz="4400" dirty="0" smtClean="0">
              <a:solidFill>
                <a:srgbClr val="FFFF00"/>
              </a:solidFill>
            </a:endParaRPr>
          </a:p>
          <a:p>
            <a:pPr lvl="1" latinLnBrk="1"/>
            <a:r>
              <a:rPr lang="en-US" sz="4400" dirty="0" smtClean="0">
                <a:solidFill>
                  <a:srgbClr val="FFFF00"/>
                </a:solidFill>
              </a:rPr>
              <a:t>D. Asking</a:t>
            </a:r>
          </a:p>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457200"/>
            <a:ext cx="6477000" cy="2868168"/>
          </a:xfrm>
        </p:spPr>
        <p:txBody>
          <a:bodyPr/>
          <a:lstStyle/>
          <a:p>
            <a:pPr lvl="0"/>
            <a:r>
              <a:rPr lang="en-US" dirty="0" smtClean="0"/>
              <a:t>78. </a:t>
            </a:r>
            <a:r>
              <a:rPr lang="en-US" sz="3200" dirty="0" smtClean="0"/>
              <a:t>At the family picnic, some of the youngsters were so hungry that they ____________ food as soon as it was ready.</a:t>
            </a:r>
            <a:r>
              <a:rPr lang="en-US" dirty="0" smtClean="0"/>
              <a:t/>
            </a:r>
            <a:br>
              <a:rPr lang="en-US" dirty="0" smtClean="0"/>
            </a:br>
            <a:endParaRPr lang="en-US" dirty="0"/>
          </a:p>
        </p:txBody>
      </p:sp>
      <p:sp>
        <p:nvSpPr>
          <p:cNvPr id="3" name="Subtitle 2"/>
          <p:cNvSpPr>
            <a:spLocks noGrp="1"/>
          </p:cNvSpPr>
          <p:nvPr>
            <p:ph type="subTitle" idx="1"/>
          </p:nvPr>
        </p:nvSpPr>
        <p:spPr>
          <a:xfrm>
            <a:off x="2667000" y="2819400"/>
            <a:ext cx="6477000" cy="4038600"/>
          </a:xfrm>
        </p:spPr>
        <p:txBody>
          <a:bodyPr>
            <a:normAutofit/>
          </a:bodyPr>
          <a:lstStyle/>
          <a:p>
            <a:pPr lvl="1" latinLnBrk="1"/>
            <a:r>
              <a:rPr lang="en-US" sz="6000" dirty="0" smtClean="0">
                <a:solidFill>
                  <a:srgbClr val="FFFF00"/>
                </a:solidFill>
              </a:rPr>
              <a:t>A. Ignored</a:t>
            </a:r>
          </a:p>
          <a:p>
            <a:pPr lvl="1" latinLnBrk="1"/>
            <a:r>
              <a:rPr lang="en-US" sz="6000" b="1" dirty="0" smtClean="0">
                <a:solidFill>
                  <a:srgbClr val="FFFF00"/>
                </a:solidFill>
              </a:rPr>
              <a:t>B. Wolfed down</a:t>
            </a:r>
            <a:endParaRPr lang="en-US" sz="6000" dirty="0" smtClean="0">
              <a:solidFill>
                <a:srgbClr val="FFFF00"/>
              </a:solidFill>
            </a:endParaRPr>
          </a:p>
          <a:p>
            <a:pPr lvl="1" latinLnBrk="1"/>
            <a:r>
              <a:rPr lang="en-US" sz="6000" dirty="0" smtClean="0">
                <a:solidFill>
                  <a:srgbClr val="FFFF00"/>
                </a:solidFill>
              </a:rPr>
              <a:t>C. Nibbled</a:t>
            </a:r>
          </a:p>
          <a:p>
            <a:pPr lvl="1" latinLnBrk="1"/>
            <a:r>
              <a:rPr lang="en-US" sz="6000" dirty="0" smtClean="0">
                <a:solidFill>
                  <a:srgbClr val="FFFF00"/>
                </a:solidFill>
              </a:rPr>
              <a:t>D. Giveaway</a:t>
            </a:r>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0"/>
            <a:ext cx="6477000" cy="3401568"/>
          </a:xfrm>
        </p:spPr>
        <p:txBody>
          <a:bodyPr/>
          <a:lstStyle/>
          <a:p>
            <a:r>
              <a:rPr lang="en-US" dirty="0" smtClean="0"/>
              <a:t>79. </a:t>
            </a:r>
            <a:r>
              <a:rPr lang="en-US" sz="3200" dirty="0" smtClean="0"/>
              <a:t>So that our supply of trees does not become ____________ lumbermen plant young trees as they cut mature trees.</a:t>
            </a:r>
            <a:endParaRPr lang="en-US" sz="3200" dirty="0"/>
          </a:p>
        </p:txBody>
      </p:sp>
      <p:sp>
        <p:nvSpPr>
          <p:cNvPr id="3" name="Subtitle 2"/>
          <p:cNvSpPr>
            <a:spLocks noGrp="1"/>
          </p:cNvSpPr>
          <p:nvPr>
            <p:ph type="subTitle" idx="1"/>
          </p:nvPr>
        </p:nvSpPr>
        <p:spPr>
          <a:xfrm>
            <a:off x="2667000" y="3539864"/>
            <a:ext cx="6477000" cy="3318136"/>
          </a:xfrm>
        </p:spPr>
        <p:txBody>
          <a:bodyPr>
            <a:normAutofit fontScale="40000" lnSpcReduction="20000"/>
          </a:bodyPr>
          <a:lstStyle/>
          <a:p>
            <a:pPr lvl="1" latinLnBrk="1"/>
            <a:r>
              <a:rPr lang="en-US" sz="12800" dirty="0" smtClean="0">
                <a:solidFill>
                  <a:srgbClr val="FFFF00"/>
                </a:solidFill>
              </a:rPr>
              <a:t>A. Defoliated</a:t>
            </a:r>
          </a:p>
          <a:p>
            <a:pPr lvl="1" latinLnBrk="1"/>
            <a:r>
              <a:rPr lang="en-US" sz="12800" dirty="0" smtClean="0">
                <a:solidFill>
                  <a:srgbClr val="FFFF00"/>
                </a:solidFill>
              </a:rPr>
              <a:t>B. Overpopulated</a:t>
            </a:r>
          </a:p>
          <a:p>
            <a:pPr lvl="1" latinLnBrk="1"/>
            <a:r>
              <a:rPr lang="en-US" sz="12800" b="1" dirty="0" smtClean="0">
                <a:solidFill>
                  <a:srgbClr val="FFFF00"/>
                </a:solidFill>
              </a:rPr>
              <a:t>C. Depleted</a:t>
            </a:r>
            <a:endParaRPr lang="en-US" sz="12800" dirty="0" smtClean="0">
              <a:solidFill>
                <a:srgbClr val="FFFF00"/>
              </a:solidFill>
            </a:endParaRPr>
          </a:p>
          <a:p>
            <a:pPr lvl="1" latinLnBrk="1"/>
            <a:r>
              <a:rPr lang="en-US" sz="12800" dirty="0" smtClean="0">
                <a:solidFill>
                  <a:srgbClr val="FFFF00"/>
                </a:solidFill>
              </a:rPr>
              <a:t>D. Desecrated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latinLnBrk="1"/>
            <a:r>
              <a:rPr lang="en-US" dirty="0" smtClean="0"/>
              <a:t>80.  </a:t>
            </a:r>
            <a:br>
              <a:rPr lang="en-US" dirty="0" smtClean="0"/>
            </a:br>
            <a:r>
              <a:rPr lang="en-US" dirty="0" smtClean="0"/>
              <a:t> </a:t>
            </a:r>
            <a:r>
              <a:rPr lang="en-US" sz="2800" dirty="0" smtClean="0"/>
              <a:t>An extremely careful person who keeps every detail in its proper place is _______________.</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a:xfrm>
            <a:off x="2667000" y="2971800"/>
            <a:ext cx="6477000" cy="3886200"/>
          </a:xfrm>
        </p:spPr>
        <p:txBody>
          <a:bodyPr>
            <a:normAutofit/>
          </a:bodyPr>
          <a:lstStyle/>
          <a:p>
            <a:pPr lvl="1" latinLnBrk="1"/>
            <a:r>
              <a:rPr lang="en-US" sz="4400" dirty="0" smtClean="0">
                <a:solidFill>
                  <a:srgbClr val="FFFF00"/>
                </a:solidFill>
              </a:rPr>
              <a:t>A. Meticulous</a:t>
            </a:r>
          </a:p>
          <a:p>
            <a:pPr lvl="1" latinLnBrk="1"/>
            <a:r>
              <a:rPr lang="en-US" sz="4400" dirty="0" smtClean="0">
                <a:solidFill>
                  <a:srgbClr val="FFFF00"/>
                </a:solidFill>
              </a:rPr>
              <a:t>B. Indolent</a:t>
            </a:r>
          </a:p>
          <a:p>
            <a:pPr lvl="1" latinLnBrk="1"/>
            <a:r>
              <a:rPr lang="en-US" sz="4400" b="1" dirty="0" smtClean="0">
                <a:solidFill>
                  <a:srgbClr val="FFFF00"/>
                </a:solidFill>
              </a:rPr>
              <a:t>C. Niggardly</a:t>
            </a:r>
            <a:endParaRPr lang="en-US" sz="4400" dirty="0" smtClean="0">
              <a:solidFill>
                <a:srgbClr val="FFFF00"/>
              </a:solidFill>
            </a:endParaRPr>
          </a:p>
          <a:p>
            <a:pPr lvl="1" latinLnBrk="1"/>
            <a:r>
              <a:rPr lang="en-US" sz="4400" dirty="0" smtClean="0">
                <a:solidFill>
                  <a:srgbClr val="FFFF00"/>
                </a:solidFill>
              </a:rPr>
              <a:t>D. Arrogant</a:t>
            </a:r>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3400"/>
            <a:ext cx="6400800" cy="2868168"/>
          </a:xfrm>
        </p:spPr>
        <p:txBody>
          <a:bodyPr/>
          <a:lstStyle/>
          <a:p>
            <a:r>
              <a:rPr lang="en-US" dirty="0" smtClean="0"/>
              <a:t>81. Which of these words is synonymous with accord?</a:t>
            </a:r>
            <a:endParaRPr lang="en-US" dirty="0"/>
          </a:p>
        </p:txBody>
      </p:sp>
      <p:sp>
        <p:nvSpPr>
          <p:cNvPr id="3" name="Subtitle 2"/>
          <p:cNvSpPr>
            <a:spLocks noGrp="1"/>
          </p:cNvSpPr>
          <p:nvPr>
            <p:ph type="subTitle" idx="1"/>
          </p:nvPr>
        </p:nvSpPr>
        <p:spPr>
          <a:xfrm>
            <a:off x="2667000" y="3539864"/>
            <a:ext cx="6477000" cy="3318136"/>
          </a:xfrm>
        </p:spPr>
        <p:txBody>
          <a:bodyPr>
            <a:normAutofit/>
          </a:bodyPr>
          <a:lstStyle/>
          <a:p>
            <a:pPr lvl="1" latinLnBrk="1"/>
            <a:r>
              <a:rPr lang="en-US" sz="4800" dirty="0" smtClean="0">
                <a:solidFill>
                  <a:srgbClr val="FFFF00"/>
                </a:solidFill>
              </a:rPr>
              <a:t>A. Breakthrough</a:t>
            </a:r>
          </a:p>
          <a:p>
            <a:pPr lvl="1" latinLnBrk="1"/>
            <a:r>
              <a:rPr lang="en-US" sz="4800" dirty="0" smtClean="0">
                <a:solidFill>
                  <a:srgbClr val="FFFF00"/>
                </a:solidFill>
              </a:rPr>
              <a:t>B. Constitution</a:t>
            </a:r>
          </a:p>
          <a:p>
            <a:pPr lvl="1" latinLnBrk="1"/>
            <a:r>
              <a:rPr lang="en-US" sz="4800" b="1" dirty="0" smtClean="0">
                <a:solidFill>
                  <a:srgbClr val="FFFF00"/>
                </a:solidFill>
              </a:rPr>
              <a:t>C. Settlement</a:t>
            </a:r>
            <a:endParaRPr lang="en-US" sz="4800" dirty="0" smtClean="0">
              <a:solidFill>
                <a:srgbClr val="FFFF00"/>
              </a:solidFill>
            </a:endParaRPr>
          </a:p>
          <a:p>
            <a:pPr lvl="1" latinLnBrk="1"/>
            <a:r>
              <a:rPr lang="en-US" sz="4800" dirty="0" smtClean="0">
                <a:solidFill>
                  <a:srgbClr val="FFFF00"/>
                </a:solidFill>
              </a:rPr>
              <a:t>D. Autonomy</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8800" b="1" dirty="0" smtClean="0">
                <a:effectLst>
                  <a:outerShdw blurRad="38100" dist="38100" dir="2700000" algn="tl">
                    <a:srgbClr val="000000">
                      <a:alpha val="43137"/>
                    </a:srgbClr>
                  </a:outerShdw>
                </a:effectLst>
              </a:rPr>
              <a:t>ODD ONE OUT IN THE FOLLOWING SENTENCES</a:t>
            </a:r>
            <a:endParaRPr lang="en-US" sz="8800" b="1" dirty="0">
              <a:effectLst>
                <a:outerShdw blurRad="38100" dist="38100" dir="2700000" algn="tl">
                  <a:srgbClr val="000000">
                    <a:alpha val="43137"/>
                  </a:srgbClr>
                </a:outerShdw>
              </a:effectLst>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a:t>
            </a:r>
            <a:endParaRPr lang="en-US" dirty="0"/>
          </a:p>
        </p:txBody>
      </p:sp>
      <p:sp>
        <p:nvSpPr>
          <p:cNvPr id="3" name="Content Placeholder 2"/>
          <p:cNvSpPr>
            <a:spLocks noGrp="1"/>
          </p:cNvSpPr>
          <p:nvPr>
            <p:ph idx="1"/>
          </p:nvPr>
        </p:nvSpPr>
        <p:spPr>
          <a:xfrm>
            <a:off x="0" y="1609416"/>
            <a:ext cx="8077200" cy="5248584"/>
          </a:xfrm>
        </p:spPr>
        <p:txBody>
          <a:bodyPr>
            <a:normAutofit fontScale="92500"/>
          </a:bodyPr>
          <a:lstStyle/>
          <a:p>
            <a:pPr latinLnBrk="1"/>
            <a:r>
              <a:rPr lang="en-US" sz="2800" dirty="0" smtClean="0"/>
              <a:t>a. The defeated candidate’s reluctance to </a:t>
            </a:r>
          </a:p>
          <a:p>
            <a:pPr latinLnBrk="1">
              <a:buNone/>
            </a:pPr>
            <a:r>
              <a:rPr lang="en-US" sz="2800" dirty="0" smtClean="0"/>
              <a:t>      concede victory to his opponent is </a:t>
            </a:r>
          </a:p>
          <a:p>
            <a:pPr latinLnBrk="1">
              <a:buNone/>
            </a:pPr>
            <a:r>
              <a:rPr lang="en-US" sz="2800" dirty="0" smtClean="0"/>
              <a:t>      understandable.</a:t>
            </a:r>
          </a:p>
          <a:p>
            <a:pPr latinLnBrk="1"/>
            <a:r>
              <a:rPr lang="en-US" sz="2800" b="1" dirty="0" smtClean="0"/>
              <a:t>b. To concede victory to his reluctant </a:t>
            </a:r>
          </a:p>
          <a:p>
            <a:pPr latinLnBrk="1">
              <a:buNone/>
            </a:pPr>
            <a:r>
              <a:rPr lang="en-US" sz="2800" b="1" dirty="0" smtClean="0"/>
              <a:t>   opponent is understandable to the defeated </a:t>
            </a:r>
          </a:p>
          <a:p>
            <a:pPr latinLnBrk="1">
              <a:buNone/>
            </a:pPr>
            <a:r>
              <a:rPr lang="en-US" sz="2800" b="1" dirty="0" smtClean="0"/>
              <a:t>   candidate.</a:t>
            </a:r>
            <a:endParaRPr lang="en-US" sz="2800" dirty="0" smtClean="0"/>
          </a:p>
          <a:p>
            <a:pPr latinLnBrk="1"/>
            <a:r>
              <a:rPr lang="en-US" sz="2800" dirty="0" smtClean="0"/>
              <a:t>c. The defeated candidate is reluctant to </a:t>
            </a:r>
          </a:p>
          <a:p>
            <a:pPr latinLnBrk="1">
              <a:buNone/>
            </a:pPr>
            <a:r>
              <a:rPr lang="en-US" sz="2800" dirty="0" smtClean="0"/>
              <a:t>    concede victory to his opponent is </a:t>
            </a:r>
          </a:p>
          <a:p>
            <a:pPr latinLnBrk="1">
              <a:buNone/>
            </a:pPr>
            <a:r>
              <a:rPr lang="en-US" sz="2800" dirty="0" smtClean="0"/>
              <a:t>    understandable.</a:t>
            </a:r>
          </a:p>
          <a:p>
            <a:pPr latinLnBrk="1"/>
            <a:r>
              <a:rPr lang="en-US" sz="2800" dirty="0" smtClean="0"/>
              <a:t>d. That the defeated candidate is reluctant to </a:t>
            </a:r>
          </a:p>
          <a:p>
            <a:pPr latinLnBrk="1">
              <a:buNone/>
            </a:pPr>
            <a:r>
              <a:rPr lang="en-US" sz="2800" dirty="0" smtClean="0"/>
              <a:t>  concede victory to his opponent is understandable.</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1143000"/>
          </a:xfrm>
        </p:spPr>
        <p:txBody>
          <a:bodyPr/>
          <a:lstStyle/>
          <a:p>
            <a:r>
              <a:rPr lang="en-US" dirty="0" smtClean="0"/>
              <a:t>83.</a:t>
            </a:r>
            <a:endParaRPr lang="en-US" dirty="0"/>
          </a:p>
        </p:txBody>
      </p:sp>
      <p:sp>
        <p:nvSpPr>
          <p:cNvPr id="3" name="Content Placeholder 2"/>
          <p:cNvSpPr>
            <a:spLocks noGrp="1"/>
          </p:cNvSpPr>
          <p:nvPr>
            <p:ph idx="1"/>
          </p:nvPr>
        </p:nvSpPr>
        <p:spPr>
          <a:xfrm>
            <a:off x="0" y="990600"/>
            <a:ext cx="8077200" cy="5867400"/>
          </a:xfrm>
        </p:spPr>
        <p:txBody>
          <a:bodyPr>
            <a:normAutofit fontScale="92500" lnSpcReduction="20000"/>
          </a:bodyPr>
          <a:lstStyle/>
          <a:p>
            <a:pPr lvl="1" latinLnBrk="1"/>
            <a:r>
              <a:rPr lang="en-US" sz="4000" dirty="0" smtClean="0"/>
              <a:t>A. Almost all persons share a </a:t>
            </a:r>
          </a:p>
          <a:p>
            <a:pPr lvl="1" latinLnBrk="1">
              <a:buNone/>
            </a:pPr>
            <a:r>
              <a:rPr lang="en-US" sz="4000" dirty="0" smtClean="0"/>
              <a:t>     feeling or an attitude </a:t>
            </a:r>
          </a:p>
          <a:p>
            <a:pPr lvl="1" latinLnBrk="1">
              <a:buNone/>
            </a:pPr>
            <a:r>
              <a:rPr lang="en-US" sz="4000" dirty="0" smtClean="0"/>
              <a:t>      which we call kindness.</a:t>
            </a:r>
          </a:p>
          <a:p>
            <a:pPr lvl="1" latinLnBrk="1"/>
            <a:r>
              <a:rPr lang="en-US" sz="4000" b="1" dirty="0" smtClean="0"/>
              <a:t>B. Kindness is shared by almost </a:t>
            </a:r>
          </a:p>
          <a:p>
            <a:pPr lvl="1" latinLnBrk="1">
              <a:buNone/>
            </a:pPr>
            <a:r>
              <a:rPr lang="en-US" sz="4000" b="1" dirty="0" smtClean="0"/>
              <a:t>  all persons who </a:t>
            </a:r>
          </a:p>
          <a:p>
            <a:pPr lvl="1" latinLnBrk="1">
              <a:buNone/>
            </a:pPr>
            <a:r>
              <a:rPr lang="en-US" sz="4000" b="1" dirty="0" smtClean="0"/>
              <a:t>      have a feeling or attitude.</a:t>
            </a:r>
            <a:endParaRPr lang="en-US" sz="4000" dirty="0" smtClean="0"/>
          </a:p>
          <a:p>
            <a:pPr lvl="1" latinLnBrk="1"/>
            <a:r>
              <a:rPr lang="en-US" sz="4000" dirty="0" smtClean="0"/>
              <a:t>C. A feeling or attitude that is </a:t>
            </a:r>
          </a:p>
          <a:p>
            <a:pPr lvl="1" latinLnBrk="1">
              <a:buNone/>
            </a:pPr>
            <a:r>
              <a:rPr lang="en-US" sz="4000" dirty="0" smtClean="0"/>
              <a:t>   shared by almost all </a:t>
            </a:r>
          </a:p>
          <a:p>
            <a:pPr lvl="1" latinLnBrk="1">
              <a:buNone/>
            </a:pPr>
            <a:r>
              <a:rPr lang="en-US" sz="4000" dirty="0" smtClean="0"/>
              <a:t>     persons is kindness.</a:t>
            </a:r>
          </a:p>
          <a:p>
            <a:pPr lvl="1" latinLnBrk="1"/>
            <a:r>
              <a:rPr lang="en-US" sz="4000" dirty="0" smtClean="0"/>
              <a:t>D. Kindness is a feeling or attitude shared by almost all persons.</a:t>
            </a:r>
          </a:p>
          <a:p>
            <a:pPr latinLnBrk="1">
              <a:buNone/>
            </a:pPr>
            <a:endParaRPr lang="en-US" sz="1800" dirty="0" smtClean="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1143000"/>
          </a:xfrm>
        </p:spPr>
        <p:txBody>
          <a:bodyPr/>
          <a:lstStyle/>
          <a:p>
            <a:r>
              <a:rPr lang="en-US" dirty="0" smtClean="0"/>
              <a:t>84.</a:t>
            </a:r>
            <a:endParaRPr lang="en-US" dirty="0"/>
          </a:p>
        </p:txBody>
      </p:sp>
      <p:sp>
        <p:nvSpPr>
          <p:cNvPr id="3" name="Content Placeholder 2"/>
          <p:cNvSpPr>
            <a:spLocks noGrp="1"/>
          </p:cNvSpPr>
          <p:nvPr>
            <p:ph idx="1"/>
          </p:nvPr>
        </p:nvSpPr>
        <p:spPr>
          <a:xfrm>
            <a:off x="0" y="1219200"/>
            <a:ext cx="8153400" cy="5236536"/>
          </a:xfrm>
        </p:spPr>
        <p:txBody>
          <a:bodyPr/>
          <a:lstStyle/>
          <a:p>
            <a:pPr lvl="1" latinLnBrk="1"/>
            <a:r>
              <a:rPr lang="en-US" sz="3600" dirty="0" smtClean="0"/>
              <a:t>A. What worried the old man was </a:t>
            </a:r>
          </a:p>
          <a:p>
            <a:pPr lvl="1" latinLnBrk="1">
              <a:buNone/>
            </a:pPr>
            <a:r>
              <a:rPr lang="en-US" sz="3600" dirty="0" smtClean="0"/>
              <a:t>   being considered self-centered.</a:t>
            </a:r>
          </a:p>
          <a:p>
            <a:pPr lvl="1" latinLnBrk="1"/>
            <a:r>
              <a:rPr lang="en-US" sz="3600" dirty="0" smtClean="0"/>
              <a:t>B. The old man was worried of </a:t>
            </a:r>
          </a:p>
          <a:p>
            <a:pPr lvl="1" latinLnBrk="1">
              <a:buNone/>
            </a:pPr>
            <a:r>
              <a:rPr lang="en-US" sz="3600" dirty="0" smtClean="0"/>
              <a:t>   being considered self-centered.</a:t>
            </a:r>
          </a:p>
          <a:p>
            <a:pPr lvl="1" latinLnBrk="1"/>
            <a:r>
              <a:rPr lang="en-US" sz="3600" b="1" dirty="0" smtClean="0"/>
              <a:t>C. The old man was self-centered and that worried them.</a:t>
            </a:r>
            <a:endParaRPr lang="en-US" sz="3600" dirty="0" smtClean="0"/>
          </a:p>
          <a:p>
            <a:pPr lvl="1" latinLnBrk="1"/>
            <a:r>
              <a:rPr lang="en-US" sz="3600" dirty="0" smtClean="0"/>
              <a:t>D. Being considered self-centered </a:t>
            </a:r>
          </a:p>
          <a:p>
            <a:pPr lvl="1" latinLnBrk="1">
              <a:buNone/>
            </a:pPr>
            <a:r>
              <a:rPr lang="en-US" sz="3600" dirty="0" smtClean="0"/>
              <a:t>   worried the man.</a:t>
            </a:r>
          </a:p>
          <a:p>
            <a:pPr>
              <a:buNone/>
            </a:pP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1143000"/>
          </a:xfrm>
        </p:spPr>
        <p:txBody>
          <a:bodyPr/>
          <a:lstStyle/>
          <a:p>
            <a:r>
              <a:rPr lang="en-US" dirty="0" smtClean="0"/>
              <a:t>85.</a:t>
            </a:r>
            <a:endParaRPr lang="en-US" dirty="0"/>
          </a:p>
        </p:txBody>
      </p:sp>
      <p:sp>
        <p:nvSpPr>
          <p:cNvPr id="3" name="Content Placeholder 2"/>
          <p:cNvSpPr>
            <a:spLocks noGrp="1"/>
          </p:cNvSpPr>
          <p:nvPr>
            <p:ph idx="1"/>
          </p:nvPr>
        </p:nvSpPr>
        <p:spPr>
          <a:xfrm>
            <a:off x="0" y="1066800"/>
            <a:ext cx="8153400" cy="5388936"/>
          </a:xfrm>
        </p:spPr>
        <p:txBody>
          <a:bodyPr>
            <a:normAutofit/>
          </a:bodyPr>
          <a:lstStyle/>
          <a:p>
            <a:pPr lvl="1" latinLnBrk="1"/>
            <a:r>
              <a:rPr lang="en-US" sz="2800" dirty="0" smtClean="0"/>
              <a:t>A. “The question is,” said Alice, whether you can make words mean so many different </a:t>
            </a:r>
          </a:p>
          <a:p>
            <a:pPr lvl="1" latinLnBrk="1">
              <a:buNone/>
            </a:pPr>
            <a:r>
              <a:rPr lang="en-US" sz="2800" dirty="0" smtClean="0"/>
              <a:t>  things.”</a:t>
            </a:r>
          </a:p>
          <a:p>
            <a:pPr lvl="1" latinLnBrk="1"/>
            <a:r>
              <a:rPr lang="en-US" sz="2800" dirty="0" smtClean="0"/>
              <a:t>B. Alice said that the question is whether you can make words mean so many different </a:t>
            </a:r>
          </a:p>
          <a:p>
            <a:pPr lvl="1" latinLnBrk="1">
              <a:buNone/>
            </a:pPr>
            <a:r>
              <a:rPr lang="en-US" sz="2800" dirty="0" smtClean="0"/>
              <a:t>   things.</a:t>
            </a:r>
          </a:p>
          <a:p>
            <a:pPr lvl="1" latinLnBrk="1"/>
            <a:r>
              <a:rPr lang="en-US" sz="2800" dirty="0" smtClean="0"/>
              <a:t>C. Whether you can make words mean so </a:t>
            </a:r>
          </a:p>
          <a:p>
            <a:pPr lvl="1" latinLnBrk="1">
              <a:buNone/>
            </a:pPr>
            <a:r>
              <a:rPr lang="en-US" sz="2800" dirty="0" smtClean="0"/>
              <a:t>many different things is the question said Alice.</a:t>
            </a:r>
          </a:p>
          <a:p>
            <a:pPr lvl="1" latinLnBrk="1"/>
            <a:r>
              <a:rPr lang="en-US" sz="2800" b="1" dirty="0" smtClean="0"/>
              <a:t>D. Alice said that the question is whether </a:t>
            </a:r>
          </a:p>
          <a:p>
            <a:pPr lvl="1" latinLnBrk="1">
              <a:buNone/>
            </a:pPr>
            <a:r>
              <a:rPr lang="en-US" sz="2800" b="1" dirty="0" smtClean="0"/>
              <a:t>      you can make things but many different    words.</a:t>
            </a:r>
            <a:endParaRPr lang="en-US" sz="2800" dirty="0" smtClean="0"/>
          </a:p>
          <a:p>
            <a:pPr>
              <a:buNone/>
            </a:pP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t>86.</a:t>
            </a:r>
            <a:endParaRPr lang="en-US" dirty="0"/>
          </a:p>
        </p:txBody>
      </p:sp>
      <p:sp>
        <p:nvSpPr>
          <p:cNvPr id="3" name="Content Placeholder 2"/>
          <p:cNvSpPr>
            <a:spLocks noGrp="1"/>
          </p:cNvSpPr>
          <p:nvPr>
            <p:ph idx="1"/>
          </p:nvPr>
        </p:nvSpPr>
        <p:spPr>
          <a:xfrm>
            <a:off x="0" y="1219200"/>
            <a:ext cx="8153400" cy="5638800"/>
          </a:xfrm>
        </p:spPr>
        <p:txBody>
          <a:bodyPr>
            <a:normAutofit lnSpcReduction="10000"/>
          </a:bodyPr>
          <a:lstStyle/>
          <a:p>
            <a:pPr lvl="1" latinLnBrk="1"/>
            <a:r>
              <a:rPr lang="en-US" sz="3200" dirty="0" smtClean="0"/>
              <a:t>A. Being thankful is a feeling difficult to learn and difficult for many mortals to </a:t>
            </a:r>
          </a:p>
          <a:p>
            <a:pPr lvl="1" latinLnBrk="1">
              <a:buNone/>
            </a:pPr>
            <a:r>
              <a:rPr lang="en-US" sz="3200" dirty="0" smtClean="0"/>
              <a:t>  practice every day.</a:t>
            </a:r>
          </a:p>
          <a:p>
            <a:pPr lvl="1" latinLnBrk="1"/>
            <a:r>
              <a:rPr lang="en-US" sz="3200" dirty="0" smtClean="0"/>
              <a:t>B. A feeling difficult to learn is being </a:t>
            </a:r>
          </a:p>
          <a:p>
            <a:pPr lvl="1" latinLnBrk="1">
              <a:buNone/>
            </a:pPr>
            <a:r>
              <a:rPr lang="en-US" sz="3200" dirty="0" smtClean="0"/>
              <a:t>thankful; it is also a practice difficult for many mortals to do everyday.</a:t>
            </a:r>
          </a:p>
          <a:p>
            <a:pPr lvl="1" latinLnBrk="1"/>
            <a:r>
              <a:rPr lang="en-US" sz="3200" dirty="0" smtClean="0"/>
              <a:t>C. Many mortal find being thankful </a:t>
            </a:r>
          </a:p>
          <a:p>
            <a:pPr lvl="1" latinLnBrk="1">
              <a:buNone/>
            </a:pPr>
            <a:r>
              <a:rPr lang="en-US" sz="3200" dirty="0" smtClean="0"/>
              <a:t>difficult to learn and to practice every </a:t>
            </a:r>
          </a:p>
          <a:p>
            <a:pPr lvl="1" latinLnBrk="1">
              <a:buNone/>
            </a:pPr>
            <a:r>
              <a:rPr lang="en-US" sz="3200" dirty="0" smtClean="0"/>
              <a:t>day.</a:t>
            </a:r>
          </a:p>
          <a:p>
            <a:pPr lvl="1" latinLnBrk="1"/>
            <a:r>
              <a:rPr lang="en-US" sz="3200" b="1" dirty="0" smtClean="0"/>
              <a:t>D. It is difficult to learn to be thankful </a:t>
            </a:r>
          </a:p>
          <a:p>
            <a:pPr lvl="1" latinLnBrk="1">
              <a:buNone/>
            </a:pPr>
            <a:r>
              <a:rPr lang="en-US" sz="3200" b="1" dirty="0" smtClean="0"/>
              <a:t>and to practice being mortals every day.</a:t>
            </a:r>
            <a:endParaRPr lang="en-US" sz="3200" dirty="0" smtClean="0"/>
          </a:p>
          <a:p>
            <a:pPr>
              <a:buNone/>
            </a:pP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t>87.</a:t>
            </a:r>
            <a:endParaRPr lang="en-US" dirty="0"/>
          </a:p>
        </p:txBody>
      </p:sp>
      <p:sp>
        <p:nvSpPr>
          <p:cNvPr id="3" name="Content Placeholder 2"/>
          <p:cNvSpPr>
            <a:spLocks noGrp="1"/>
          </p:cNvSpPr>
          <p:nvPr>
            <p:ph idx="1"/>
          </p:nvPr>
        </p:nvSpPr>
        <p:spPr>
          <a:xfrm>
            <a:off x="0" y="1219200"/>
            <a:ext cx="8153400" cy="5638800"/>
          </a:xfrm>
        </p:spPr>
        <p:txBody>
          <a:bodyPr>
            <a:normAutofit fontScale="92500"/>
          </a:bodyPr>
          <a:lstStyle/>
          <a:p>
            <a:pPr lvl="1" latinLnBrk="1"/>
            <a:r>
              <a:rPr lang="en-US" sz="2800" b="1" dirty="0" smtClean="0"/>
              <a:t>A. The citizens, regardless of rank or economic </a:t>
            </a:r>
          </a:p>
          <a:p>
            <a:pPr lvl="1" latinLnBrk="1">
              <a:buNone/>
            </a:pPr>
            <a:r>
              <a:rPr lang="en-US" sz="2800" b="1" dirty="0" smtClean="0"/>
              <a:t>   status, are undertaken by the government’s </a:t>
            </a:r>
          </a:p>
          <a:p>
            <a:pPr lvl="1" latinLnBrk="1">
              <a:buNone/>
            </a:pPr>
            <a:r>
              <a:rPr lang="en-US" sz="2800" b="1" dirty="0" smtClean="0"/>
              <a:t>   protection.</a:t>
            </a:r>
            <a:endParaRPr lang="en-US" sz="2800" dirty="0" smtClean="0"/>
          </a:p>
          <a:p>
            <a:pPr lvl="1" latinLnBrk="1"/>
            <a:r>
              <a:rPr lang="en-US" sz="2800" dirty="0" smtClean="0"/>
              <a:t>B. To protect all the citizen’s regardless of rank </a:t>
            </a:r>
          </a:p>
          <a:p>
            <a:pPr lvl="1" latinLnBrk="1">
              <a:buNone/>
            </a:pPr>
            <a:r>
              <a:rPr lang="en-US" sz="2800" dirty="0" smtClean="0"/>
              <a:t>or economic status is undertaken by the </a:t>
            </a:r>
          </a:p>
          <a:p>
            <a:pPr lvl="1" latinLnBrk="1">
              <a:buNone/>
            </a:pPr>
            <a:r>
              <a:rPr lang="en-US" sz="2800" dirty="0" smtClean="0"/>
              <a:t> government.</a:t>
            </a:r>
          </a:p>
          <a:p>
            <a:pPr lvl="1" latinLnBrk="1"/>
            <a:r>
              <a:rPr lang="en-US" sz="2800" dirty="0" smtClean="0"/>
              <a:t>C. The government undertakes to protect all the </a:t>
            </a:r>
          </a:p>
          <a:p>
            <a:pPr lvl="1" latinLnBrk="1">
              <a:buNone/>
            </a:pPr>
            <a:r>
              <a:rPr lang="en-US" sz="2800" dirty="0" smtClean="0"/>
              <a:t>  citizens, regardless of rank or economic status.</a:t>
            </a:r>
          </a:p>
          <a:p>
            <a:pPr lvl="1" latinLnBrk="1"/>
            <a:r>
              <a:rPr lang="en-US" sz="2800" dirty="0" smtClean="0"/>
              <a:t>D. The protection of all the citizens regardless of </a:t>
            </a:r>
          </a:p>
          <a:p>
            <a:pPr lvl="1" latinLnBrk="1">
              <a:buNone/>
            </a:pPr>
            <a:r>
              <a:rPr lang="en-US" sz="2800" dirty="0" smtClean="0"/>
              <a:t>  rank or economic status is undertaken by the </a:t>
            </a:r>
          </a:p>
          <a:p>
            <a:pPr lvl="1" latinLnBrk="1">
              <a:buNone/>
            </a:pPr>
            <a:r>
              <a:rPr lang="en-US" sz="2800" dirty="0" smtClean="0"/>
              <a:t>  government.</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t>88.</a:t>
            </a:r>
            <a:endParaRPr lang="en-US" dirty="0"/>
          </a:p>
        </p:txBody>
      </p:sp>
      <p:sp>
        <p:nvSpPr>
          <p:cNvPr id="3" name="Content Placeholder 2"/>
          <p:cNvSpPr>
            <a:spLocks noGrp="1"/>
          </p:cNvSpPr>
          <p:nvPr>
            <p:ph idx="1"/>
          </p:nvPr>
        </p:nvSpPr>
        <p:spPr>
          <a:xfrm>
            <a:off x="0" y="1143000"/>
            <a:ext cx="8153400" cy="5715000"/>
          </a:xfrm>
        </p:spPr>
        <p:txBody>
          <a:bodyPr/>
          <a:lstStyle/>
          <a:p>
            <a:pPr lvl="1" latinLnBrk="1"/>
            <a:r>
              <a:rPr lang="en-US" sz="2400" dirty="0" smtClean="0"/>
              <a:t>A. All able-bodied citizens were called on by the </a:t>
            </a:r>
          </a:p>
          <a:p>
            <a:pPr lvl="1" latinLnBrk="1">
              <a:buNone/>
            </a:pPr>
            <a:r>
              <a:rPr lang="en-US" sz="2400" dirty="0" smtClean="0"/>
              <a:t>   president to help in the food production efforts of </a:t>
            </a:r>
          </a:p>
          <a:p>
            <a:pPr lvl="1" latinLnBrk="1">
              <a:buNone/>
            </a:pPr>
            <a:r>
              <a:rPr lang="en-US" sz="2400" dirty="0" smtClean="0"/>
              <a:t>   the government.</a:t>
            </a:r>
            <a:endParaRPr lang="en-US" sz="1600" dirty="0" smtClean="0"/>
          </a:p>
          <a:p>
            <a:pPr lvl="1" latinLnBrk="1"/>
            <a:r>
              <a:rPr lang="en-US" sz="2400" dirty="0" smtClean="0"/>
              <a:t>B. To help in the food production efforts of the </a:t>
            </a:r>
          </a:p>
          <a:p>
            <a:pPr lvl="1" latinLnBrk="1">
              <a:buNone/>
            </a:pPr>
            <a:r>
              <a:rPr lang="en-US" sz="2400" dirty="0" smtClean="0"/>
              <a:t>     government the president called on all able-bodied citizens.</a:t>
            </a:r>
            <a:endParaRPr lang="en-US" sz="1600" dirty="0" smtClean="0"/>
          </a:p>
          <a:p>
            <a:pPr lvl="1" latinLnBrk="1"/>
            <a:r>
              <a:rPr lang="en-US" sz="2400" dirty="0" smtClean="0"/>
              <a:t>C. The president called on all able-bodied citizens to help in the food production efforts of the government.</a:t>
            </a:r>
            <a:endParaRPr lang="en-US" sz="1600" dirty="0" smtClean="0"/>
          </a:p>
          <a:p>
            <a:pPr lvl="1" latinLnBrk="1"/>
            <a:r>
              <a:rPr lang="en-US" sz="2400" b="1" dirty="0" smtClean="0"/>
              <a:t>D. Calling on all able-bodied citizens the president helped in the food production efforts of the </a:t>
            </a:r>
          </a:p>
          <a:p>
            <a:pPr lvl="1" latinLnBrk="1">
              <a:buNone/>
            </a:pPr>
            <a:r>
              <a:rPr lang="en-US" sz="2400" b="1" dirty="0" smtClean="0"/>
              <a:t>  government.</a:t>
            </a:r>
            <a:endParaRPr lang="en-US" sz="1600"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pPr lvl="0"/>
            <a:r>
              <a:rPr lang="en-US" sz="4400" b="1" dirty="0" smtClean="0"/>
              <a:t>Francis Incorporated’s CEO believes that ______________ employees to be more productive is accomplished through incentive programs.</a:t>
            </a:r>
          </a:p>
          <a:p>
            <a:pPr>
              <a:buNone/>
            </a:pP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1143000"/>
          </a:xfrm>
        </p:spPr>
        <p:txBody>
          <a:bodyPr/>
          <a:lstStyle/>
          <a:p>
            <a:r>
              <a:rPr lang="en-US" dirty="0" smtClean="0"/>
              <a:t>89.</a:t>
            </a:r>
            <a:endParaRPr lang="en-US" dirty="0"/>
          </a:p>
        </p:txBody>
      </p:sp>
      <p:sp>
        <p:nvSpPr>
          <p:cNvPr id="3" name="Content Placeholder 2"/>
          <p:cNvSpPr>
            <a:spLocks noGrp="1"/>
          </p:cNvSpPr>
          <p:nvPr>
            <p:ph idx="1"/>
          </p:nvPr>
        </p:nvSpPr>
        <p:spPr>
          <a:xfrm>
            <a:off x="0" y="1066800"/>
            <a:ext cx="8077200" cy="5791200"/>
          </a:xfrm>
        </p:spPr>
        <p:txBody>
          <a:bodyPr>
            <a:normAutofit fontScale="92500" lnSpcReduction="20000"/>
          </a:bodyPr>
          <a:lstStyle/>
          <a:p>
            <a:pPr lvl="1" latinLnBrk="1"/>
            <a:r>
              <a:rPr lang="en-US" sz="4000" dirty="0" smtClean="0"/>
              <a:t>A. As long as cities have existed </a:t>
            </a:r>
          </a:p>
          <a:p>
            <a:pPr lvl="1" latinLnBrk="1">
              <a:buNone/>
            </a:pPr>
            <a:r>
              <a:rPr lang="en-US" sz="4000" dirty="0" smtClean="0"/>
              <a:t>  they have been associated with </a:t>
            </a:r>
          </a:p>
          <a:p>
            <a:pPr lvl="1" latinLnBrk="1">
              <a:buNone/>
            </a:pPr>
            <a:r>
              <a:rPr lang="en-US" sz="4000" dirty="0" smtClean="0"/>
              <a:t>  din, dirt, and confusion.</a:t>
            </a:r>
          </a:p>
          <a:p>
            <a:pPr lvl="1" latinLnBrk="1"/>
            <a:r>
              <a:rPr lang="en-US" sz="4000" b="1" dirty="0" smtClean="0"/>
              <a:t>B. Cities have existed for a long </a:t>
            </a:r>
          </a:p>
          <a:p>
            <a:pPr lvl="1" latinLnBrk="1">
              <a:buNone/>
            </a:pPr>
            <a:r>
              <a:rPr lang="en-US" sz="4000" b="1" dirty="0" smtClean="0"/>
              <a:t>  time where there are din, dirt, </a:t>
            </a:r>
          </a:p>
          <a:p>
            <a:pPr lvl="1" latinLnBrk="1">
              <a:buNone/>
            </a:pPr>
            <a:r>
              <a:rPr lang="en-US" sz="4000" b="1" dirty="0" smtClean="0"/>
              <a:t>  and confusion.</a:t>
            </a:r>
            <a:endParaRPr lang="en-US" sz="4000" dirty="0" smtClean="0"/>
          </a:p>
          <a:p>
            <a:pPr lvl="1" latinLnBrk="1"/>
            <a:r>
              <a:rPr lang="en-US" sz="4000" dirty="0" smtClean="0"/>
              <a:t>C. Cities have always been </a:t>
            </a:r>
          </a:p>
          <a:p>
            <a:pPr lvl="1" latinLnBrk="1">
              <a:buNone/>
            </a:pPr>
            <a:r>
              <a:rPr lang="en-US" sz="4000" dirty="0" smtClean="0"/>
              <a:t>  associated with din, dirt, and </a:t>
            </a:r>
          </a:p>
          <a:p>
            <a:pPr lvl="1" latinLnBrk="1">
              <a:buNone/>
            </a:pPr>
            <a:r>
              <a:rPr lang="en-US" sz="4000" dirty="0" smtClean="0"/>
              <a:t>  confusion.</a:t>
            </a:r>
          </a:p>
          <a:p>
            <a:pPr lvl="1" latinLnBrk="1"/>
            <a:r>
              <a:rPr lang="en-US" sz="4000" dirty="0" smtClean="0"/>
              <a:t>D. Wherever there are cities there are also din, dirt, and confusion.</a:t>
            </a:r>
          </a:p>
          <a:p>
            <a:pPr>
              <a:buNone/>
            </a:pP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8000" b="1" dirty="0" smtClean="0">
                <a:effectLst>
                  <a:outerShdw blurRad="38100" dist="38100" dir="2700000" algn="tl">
                    <a:srgbClr val="000000">
                      <a:alpha val="43137"/>
                    </a:srgbClr>
                  </a:outerShdw>
                </a:effectLst>
              </a:rPr>
              <a:t>PREPOSITION</a:t>
            </a:r>
            <a:endParaRPr lang="en-US" sz="8000" b="1" dirty="0">
              <a:effectLst>
                <a:outerShdw blurRad="38100" dist="38100" dir="2700000" algn="tl">
                  <a:srgbClr val="000000">
                    <a:alpha val="43137"/>
                  </a:srgbClr>
                </a:outerShdw>
              </a:effectLst>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90. Jordan lives _____________ </a:t>
            </a:r>
            <a:r>
              <a:rPr lang="en-US" dirty="0" err="1" smtClean="0"/>
              <a:t>Santillan</a:t>
            </a:r>
            <a:r>
              <a:rPr lang="en-US" dirty="0" smtClean="0"/>
              <a:t> Road.</a:t>
            </a:r>
            <a:endParaRPr lang="en-US" dirty="0"/>
          </a:p>
        </p:txBody>
      </p:sp>
      <p:sp>
        <p:nvSpPr>
          <p:cNvPr id="3" name="Content Placeholder 2"/>
          <p:cNvSpPr>
            <a:spLocks noGrp="1"/>
          </p:cNvSpPr>
          <p:nvPr>
            <p:ph idx="1"/>
          </p:nvPr>
        </p:nvSpPr>
        <p:spPr/>
        <p:txBody>
          <a:bodyPr/>
          <a:lstStyle/>
          <a:p>
            <a:pPr latinLnBrk="1">
              <a:buNone/>
            </a:pPr>
            <a:endParaRPr lang="en-US" sz="1800" dirty="0" smtClean="0"/>
          </a:p>
          <a:p>
            <a:pPr lvl="1" latinLnBrk="1"/>
            <a:r>
              <a:rPr lang="en-US" sz="6600" dirty="0" smtClean="0"/>
              <a:t>A. In</a:t>
            </a:r>
          </a:p>
          <a:p>
            <a:pPr lvl="1" latinLnBrk="1"/>
            <a:r>
              <a:rPr lang="en-US" sz="6600" b="1" dirty="0" smtClean="0"/>
              <a:t>B. On</a:t>
            </a:r>
            <a:endParaRPr lang="en-US" sz="6600" dirty="0" smtClean="0"/>
          </a:p>
          <a:p>
            <a:pPr lvl="1" latinLnBrk="1"/>
            <a:r>
              <a:rPr lang="en-US" sz="6600" dirty="0" smtClean="0"/>
              <a:t>C. At</a:t>
            </a:r>
          </a:p>
          <a:p>
            <a:pPr lvl="1" latinLnBrk="1"/>
            <a:r>
              <a:rPr lang="en-US" sz="6600" dirty="0" smtClean="0"/>
              <a:t>D. To</a:t>
            </a:r>
          </a:p>
          <a:p>
            <a:pPr>
              <a:buNone/>
            </a:pP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0600"/>
            <a:ext cx="8153400" cy="1143000"/>
          </a:xfrm>
        </p:spPr>
        <p:txBody>
          <a:bodyPr>
            <a:normAutofit fontScale="90000"/>
          </a:bodyPr>
          <a:lstStyle/>
          <a:p>
            <a:pPr latinLnBrk="1"/>
            <a:r>
              <a:rPr lang="en-US" dirty="0" smtClean="0"/>
              <a:t>91.  </a:t>
            </a:r>
            <a:br>
              <a:rPr lang="en-US" dirty="0" smtClean="0"/>
            </a:br>
            <a:r>
              <a:rPr lang="en-US" dirty="0" smtClean="0"/>
              <a:t> </a:t>
            </a:r>
            <a:r>
              <a:rPr lang="en-US" sz="3600" dirty="0" smtClean="0"/>
              <a:t>Mel will be ready to leave ______________ about thirty minutes.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1" latinLnBrk="1"/>
            <a:r>
              <a:rPr lang="en-US" sz="7200" b="1" dirty="0" smtClean="0"/>
              <a:t>A. In</a:t>
            </a:r>
            <a:endParaRPr lang="en-US" sz="7200" dirty="0" smtClean="0"/>
          </a:p>
          <a:p>
            <a:pPr lvl="1" latinLnBrk="1"/>
            <a:r>
              <a:rPr lang="en-US" sz="7200" dirty="0" smtClean="0"/>
              <a:t>B. At</a:t>
            </a:r>
          </a:p>
          <a:p>
            <a:pPr lvl="1" latinLnBrk="1"/>
            <a:r>
              <a:rPr lang="en-US" sz="7200" dirty="0" smtClean="0"/>
              <a:t>C. On</a:t>
            </a:r>
          </a:p>
          <a:p>
            <a:pPr lvl="1" latinLnBrk="1"/>
            <a:r>
              <a:rPr lang="en-US" sz="7200" dirty="0" smtClean="0"/>
              <a:t>D. Where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153400" cy="1143000"/>
          </a:xfrm>
        </p:spPr>
        <p:txBody>
          <a:bodyPr>
            <a:normAutofit fontScale="90000"/>
          </a:bodyPr>
          <a:lstStyle/>
          <a:p>
            <a:r>
              <a:rPr lang="en-US" dirty="0" smtClean="0"/>
              <a:t>92. Since he met his new girlfriend, </a:t>
            </a:r>
            <a:r>
              <a:rPr lang="en-US" dirty="0" err="1" smtClean="0"/>
              <a:t>Micko</a:t>
            </a:r>
            <a:r>
              <a:rPr lang="en-US" dirty="0" smtClean="0"/>
              <a:t> never seems to be _________ home.</a:t>
            </a:r>
            <a:endParaRPr lang="en-US" dirty="0"/>
          </a:p>
        </p:txBody>
      </p:sp>
      <p:sp>
        <p:nvSpPr>
          <p:cNvPr id="3" name="Content Placeholder 2"/>
          <p:cNvSpPr>
            <a:spLocks noGrp="1"/>
          </p:cNvSpPr>
          <p:nvPr>
            <p:ph idx="1"/>
          </p:nvPr>
        </p:nvSpPr>
        <p:spPr/>
        <p:txBody>
          <a:bodyPr/>
          <a:lstStyle/>
          <a:p>
            <a:pPr lvl="1" latinLnBrk="1"/>
            <a:r>
              <a:rPr lang="en-US" sz="7200" dirty="0" smtClean="0"/>
              <a:t>A. On</a:t>
            </a:r>
          </a:p>
          <a:p>
            <a:pPr lvl="1" latinLnBrk="1"/>
            <a:r>
              <a:rPr lang="en-US" sz="7200" b="1" dirty="0" smtClean="0"/>
              <a:t>B. At</a:t>
            </a:r>
            <a:endParaRPr lang="en-US" sz="7200" dirty="0" smtClean="0"/>
          </a:p>
          <a:p>
            <a:pPr lvl="1" latinLnBrk="1"/>
            <a:r>
              <a:rPr lang="en-US" sz="7200" dirty="0" smtClean="0"/>
              <a:t>C. In</a:t>
            </a:r>
          </a:p>
          <a:p>
            <a:pPr lvl="1" latinLnBrk="1"/>
            <a:r>
              <a:rPr lang="en-US" sz="7200" dirty="0" smtClean="0"/>
              <a:t>D. Towards</a:t>
            </a:r>
          </a:p>
          <a:p>
            <a:pPr>
              <a:buNone/>
            </a:pP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153400" cy="1143000"/>
          </a:xfrm>
        </p:spPr>
        <p:txBody>
          <a:bodyPr>
            <a:normAutofit fontScale="90000"/>
          </a:bodyPr>
          <a:lstStyle/>
          <a:p>
            <a:r>
              <a:rPr lang="en-US" dirty="0" smtClean="0"/>
              <a:t>93. Jordan responded to his mother’s demands __________ throwing a tantrum.</a:t>
            </a:r>
            <a:endParaRPr lang="en-US" dirty="0"/>
          </a:p>
        </p:txBody>
      </p:sp>
      <p:sp>
        <p:nvSpPr>
          <p:cNvPr id="3" name="Content Placeholder 2"/>
          <p:cNvSpPr>
            <a:spLocks noGrp="1"/>
          </p:cNvSpPr>
          <p:nvPr>
            <p:ph idx="1"/>
          </p:nvPr>
        </p:nvSpPr>
        <p:spPr/>
        <p:txBody>
          <a:bodyPr/>
          <a:lstStyle/>
          <a:p>
            <a:pPr lvl="1" latinLnBrk="1"/>
            <a:r>
              <a:rPr lang="en-US" sz="7200" dirty="0" smtClean="0"/>
              <a:t>A. With</a:t>
            </a:r>
          </a:p>
          <a:p>
            <a:pPr lvl="1" latinLnBrk="1"/>
            <a:r>
              <a:rPr lang="en-US" sz="7200" b="1" dirty="0" smtClean="0"/>
              <a:t>B. By</a:t>
            </a:r>
            <a:endParaRPr lang="en-US" sz="7200" dirty="0" smtClean="0"/>
          </a:p>
          <a:p>
            <a:pPr lvl="1" latinLnBrk="1"/>
            <a:r>
              <a:rPr lang="en-US" sz="7200" dirty="0" smtClean="0"/>
              <a:t>C. From</a:t>
            </a:r>
          </a:p>
          <a:p>
            <a:pPr lvl="1" latinLnBrk="1"/>
            <a:r>
              <a:rPr lang="en-US" sz="7200" dirty="0" smtClean="0"/>
              <a:t>D. Through</a:t>
            </a:r>
          </a:p>
          <a:p>
            <a:pPr>
              <a:buNone/>
            </a:pP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
            <a:ext cx="8153400" cy="1143000"/>
          </a:xfrm>
        </p:spPr>
        <p:txBody>
          <a:bodyPr>
            <a:normAutofit fontScale="90000"/>
          </a:bodyPr>
          <a:lstStyle/>
          <a:p>
            <a:pPr lvl="0"/>
            <a:r>
              <a:rPr lang="en-US" dirty="0" smtClean="0"/>
              <a:t>94. </a:t>
            </a:r>
            <a:r>
              <a:rPr lang="en-US" sz="3100" dirty="0" smtClean="0"/>
              <a:t>I think Carmela spent the entire afternoon __________ the phone.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atinLnBrk="1">
              <a:buNone/>
            </a:pPr>
            <a:endParaRPr lang="en-US" sz="1800" dirty="0" smtClean="0"/>
          </a:p>
          <a:p>
            <a:pPr lvl="1" latinLnBrk="1"/>
            <a:r>
              <a:rPr lang="en-US" sz="6600" b="1" dirty="0" smtClean="0"/>
              <a:t>A. On </a:t>
            </a:r>
            <a:endParaRPr lang="en-US" sz="6600" dirty="0" smtClean="0"/>
          </a:p>
          <a:p>
            <a:pPr lvl="1" latinLnBrk="1"/>
            <a:r>
              <a:rPr lang="en-US" sz="6600" dirty="0" smtClean="0"/>
              <a:t>B. In</a:t>
            </a:r>
          </a:p>
          <a:p>
            <a:pPr lvl="1" latinLnBrk="1"/>
            <a:r>
              <a:rPr lang="en-US" sz="6600" dirty="0" smtClean="0"/>
              <a:t>C. At</a:t>
            </a:r>
          </a:p>
          <a:p>
            <a:pPr lvl="1" latinLnBrk="1"/>
            <a:r>
              <a:rPr lang="en-US" sz="6600" dirty="0" smtClean="0"/>
              <a:t>D. With</a:t>
            </a:r>
          </a:p>
          <a:p>
            <a:pPr>
              <a:buNone/>
            </a:pP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6600" b="1" dirty="0" smtClean="0">
                <a:effectLst>
                  <a:outerShdw blurRad="38100" dist="38100" dir="2700000" algn="tl">
                    <a:srgbClr val="000000">
                      <a:alpha val="43137"/>
                    </a:srgbClr>
                  </a:outerShdw>
                </a:effectLst>
              </a:rPr>
              <a:t>PUNCTUATION AND CAPITALIZATION RULES</a:t>
            </a:r>
            <a:endParaRPr lang="en-US" sz="6600" b="1" dirty="0">
              <a:effectLst>
                <a:outerShdw blurRad="38100" dist="38100" dir="2700000" algn="tl">
                  <a:srgbClr val="000000">
                    <a:alpha val="43137"/>
                  </a:srgbClr>
                </a:outerShdw>
              </a:effectLst>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95. The nearest post office is on _______________________.</a:t>
            </a:r>
            <a:endParaRPr lang="en-US" dirty="0"/>
          </a:p>
        </p:txBody>
      </p:sp>
      <p:sp>
        <p:nvSpPr>
          <p:cNvPr id="3" name="Content Placeholder 2"/>
          <p:cNvSpPr>
            <a:spLocks noGrp="1"/>
          </p:cNvSpPr>
          <p:nvPr>
            <p:ph idx="1"/>
          </p:nvPr>
        </p:nvSpPr>
        <p:spPr/>
        <p:txBody>
          <a:bodyPr/>
          <a:lstStyle/>
          <a:p>
            <a:pPr lvl="1" latinLnBrk="1"/>
            <a:r>
              <a:rPr lang="en-US" sz="4400" dirty="0" smtClean="0"/>
              <a:t>A. Twenty-second street</a:t>
            </a:r>
          </a:p>
          <a:p>
            <a:pPr lvl="1" latinLnBrk="1"/>
            <a:r>
              <a:rPr lang="en-US" sz="4400" dirty="0" smtClean="0"/>
              <a:t>B. Twenty-second Street</a:t>
            </a:r>
          </a:p>
          <a:p>
            <a:pPr lvl="1" latinLnBrk="1"/>
            <a:r>
              <a:rPr lang="en-US" sz="4400" dirty="0" smtClean="0"/>
              <a:t>C. Twenty Second Street</a:t>
            </a:r>
          </a:p>
          <a:p>
            <a:pPr lvl="1" latinLnBrk="1"/>
            <a:r>
              <a:rPr lang="en-US" sz="4400" b="1" dirty="0" smtClean="0"/>
              <a:t>D. Twenty-second Street</a:t>
            </a:r>
            <a:endParaRPr lang="en-US" sz="4400" dirty="0" smtClean="0"/>
          </a:p>
          <a:p>
            <a:pPr latinLnBrk="1"/>
            <a:endParaRPr lang="en-US" sz="1800" dirty="0" smtClean="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96. Have you ever been to my _________________________________?</a:t>
            </a:r>
            <a:endParaRPr lang="en-US" dirty="0"/>
          </a:p>
        </p:txBody>
      </p:sp>
      <p:sp>
        <p:nvSpPr>
          <p:cNvPr id="3" name="Content Placeholder 2"/>
          <p:cNvSpPr>
            <a:spLocks noGrp="1"/>
          </p:cNvSpPr>
          <p:nvPr>
            <p:ph idx="1"/>
          </p:nvPr>
        </p:nvSpPr>
        <p:spPr>
          <a:xfrm>
            <a:off x="0" y="1609416"/>
            <a:ext cx="8153400" cy="5248584"/>
          </a:xfrm>
        </p:spPr>
        <p:txBody>
          <a:bodyPr/>
          <a:lstStyle/>
          <a:p>
            <a:pPr lvl="1" latinLnBrk="1"/>
            <a:r>
              <a:rPr lang="en-US" sz="2400" dirty="0" smtClean="0"/>
              <a:t>A. Brothers-in-law’s repair shop, Gus’s Garage</a:t>
            </a:r>
          </a:p>
          <a:p>
            <a:pPr lvl="1" latinLnBrk="1"/>
            <a:r>
              <a:rPr lang="en-US" sz="2400" dirty="0" smtClean="0"/>
              <a:t>B. Brother-in-laws repair shop, Gus’ Garage</a:t>
            </a:r>
          </a:p>
          <a:p>
            <a:pPr lvl="1" latinLnBrk="1"/>
            <a:r>
              <a:rPr lang="en-US" sz="2400" dirty="0" smtClean="0"/>
              <a:t>C. Brother’s-in-law repair shop, Gus’ Garage</a:t>
            </a:r>
          </a:p>
          <a:p>
            <a:pPr lvl="1" latinLnBrk="1"/>
            <a:r>
              <a:rPr lang="en-US" sz="2400" b="1" dirty="0" smtClean="0"/>
              <a:t>D. Brother-in-law’s repair shop, Gus’s Garage</a:t>
            </a:r>
            <a:endParaRPr lang="en-US" sz="2400"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Maintaining</a:t>
            </a:r>
          </a:p>
          <a:p>
            <a:pPr lvl="0" latinLnBrk="1"/>
            <a:r>
              <a:rPr lang="en-US" sz="7200" b="1" dirty="0" smtClean="0"/>
              <a:t>B. Motivating</a:t>
            </a:r>
            <a:endParaRPr lang="en-US" sz="7200" dirty="0" smtClean="0"/>
          </a:p>
          <a:p>
            <a:pPr lvl="0" latinLnBrk="1"/>
            <a:r>
              <a:rPr lang="en-US" sz="7200" dirty="0" smtClean="0"/>
              <a:t>C. Staying</a:t>
            </a:r>
          </a:p>
          <a:p>
            <a:pPr lvl="0" latinLnBrk="1"/>
            <a:r>
              <a:rPr lang="en-US" sz="7200" dirty="0" smtClean="0"/>
              <a:t>D. Relieving</a:t>
            </a:r>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1143000"/>
          </a:xfrm>
        </p:spPr>
        <p:txBody>
          <a:bodyPr>
            <a:normAutofit fontScale="90000"/>
          </a:bodyPr>
          <a:lstStyle/>
          <a:p>
            <a:pPr lvl="0"/>
            <a:r>
              <a:rPr lang="en-US" dirty="0" smtClean="0"/>
              <a:t>97. Please read the chapter ___________________.</a:t>
            </a:r>
            <a:br>
              <a:rPr lang="en-US" dirty="0" smtClean="0"/>
            </a:br>
            <a:endParaRPr lang="en-US" dirty="0"/>
          </a:p>
        </p:txBody>
      </p:sp>
      <p:sp>
        <p:nvSpPr>
          <p:cNvPr id="3" name="Content Placeholder 2"/>
          <p:cNvSpPr>
            <a:spLocks noGrp="1"/>
          </p:cNvSpPr>
          <p:nvPr>
            <p:ph idx="1"/>
          </p:nvPr>
        </p:nvSpPr>
        <p:spPr>
          <a:xfrm>
            <a:off x="0" y="1295400"/>
            <a:ext cx="8686800" cy="5160336"/>
          </a:xfrm>
        </p:spPr>
        <p:txBody>
          <a:bodyPr/>
          <a:lstStyle/>
          <a:p>
            <a:pPr lvl="1" latinLnBrk="1"/>
            <a:r>
              <a:rPr lang="en-US" sz="3600" dirty="0" smtClean="0"/>
              <a:t>A. Filing your Income Tax Returns.</a:t>
            </a:r>
          </a:p>
          <a:p>
            <a:pPr lvl="1" latinLnBrk="1"/>
            <a:r>
              <a:rPr lang="en-US" sz="3600" dirty="0" smtClean="0"/>
              <a:t>B. Filing Your Income Tax Returns</a:t>
            </a:r>
          </a:p>
          <a:p>
            <a:pPr lvl="1" latinLnBrk="1"/>
            <a:r>
              <a:rPr lang="en-US" sz="3600" dirty="0" smtClean="0"/>
              <a:t>C. “Filing your Income Tax Returns.”</a:t>
            </a:r>
          </a:p>
          <a:p>
            <a:pPr lvl="1" latinLnBrk="1"/>
            <a:r>
              <a:rPr lang="en-US" sz="3600" b="1" dirty="0" smtClean="0"/>
              <a:t>D. “Filing Your Income Tax Returns.”</a:t>
            </a:r>
            <a:endParaRPr lang="en-US" sz="3600" dirty="0" smtClean="0"/>
          </a:p>
          <a:p>
            <a:pPr>
              <a:buNone/>
            </a:pP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077200" cy="1082040"/>
          </a:xfrm>
        </p:spPr>
        <p:txBody>
          <a:bodyPr>
            <a:normAutofit fontScale="90000"/>
          </a:bodyPr>
          <a:lstStyle/>
          <a:p>
            <a:r>
              <a:rPr lang="en-US" dirty="0" smtClean="0"/>
              <a:t>98. New students at the shop should bring ________________________.</a:t>
            </a:r>
            <a:endParaRPr lang="en-US" dirty="0"/>
          </a:p>
        </p:txBody>
      </p:sp>
      <p:sp>
        <p:nvSpPr>
          <p:cNvPr id="3" name="Content Placeholder 2"/>
          <p:cNvSpPr>
            <a:spLocks noGrp="1"/>
          </p:cNvSpPr>
          <p:nvPr>
            <p:ph idx="1"/>
          </p:nvPr>
        </p:nvSpPr>
        <p:spPr>
          <a:xfrm>
            <a:off x="0" y="1609416"/>
            <a:ext cx="8153400" cy="4846320"/>
          </a:xfrm>
        </p:spPr>
        <p:txBody>
          <a:bodyPr>
            <a:normAutofit fontScale="92500" lnSpcReduction="10000"/>
          </a:bodyPr>
          <a:lstStyle/>
          <a:p>
            <a:pPr lvl="1" latinLnBrk="1"/>
            <a:r>
              <a:rPr lang="en-US" sz="4000" dirty="0" smtClean="0"/>
              <a:t>A. Hammers wrenches and </a:t>
            </a:r>
          </a:p>
          <a:p>
            <a:pPr lvl="1" latinLnBrk="1">
              <a:buNone/>
            </a:pPr>
            <a:r>
              <a:rPr lang="en-US" sz="4000" dirty="0" smtClean="0"/>
              <a:t>screwdrivers</a:t>
            </a:r>
          </a:p>
          <a:p>
            <a:pPr lvl="1" latinLnBrk="1"/>
            <a:r>
              <a:rPr lang="en-US" sz="4000" b="1" dirty="0" smtClean="0"/>
              <a:t>B. Hammers, wrenches, </a:t>
            </a:r>
          </a:p>
          <a:p>
            <a:pPr lvl="1" latinLnBrk="1">
              <a:buNone/>
            </a:pPr>
            <a:r>
              <a:rPr lang="en-US" sz="4000" b="1" dirty="0" smtClean="0"/>
              <a:t>and screwdrivers</a:t>
            </a:r>
            <a:endParaRPr lang="en-US" sz="4000" dirty="0" smtClean="0"/>
          </a:p>
          <a:p>
            <a:pPr lvl="1" latinLnBrk="1"/>
            <a:r>
              <a:rPr lang="en-US" sz="4000" dirty="0" smtClean="0"/>
              <a:t>C. Hammers, wrenches and </a:t>
            </a:r>
          </a:p>
          <a:p>
            <a:pPr lvl="1" latinLnBrk="1">
              <a:buNone/>
            </a:pPr>
            <a:r>
              <a:rPr lang="en-US" sz="4000" dirty="0" smtClean="0"/>
              <a:t>screwdrivers</a:t>
            </a:r>
          </a:p>
          <a:p>
            <a:pPr lvl="1" latinLnBrk="1"/>
            <a:r>
              <a:rPr lang="en-US" sz="4000" dirty="0" smtClean="0"/>
              <a:t>D. Hammers wrenches, and </a:t>
            </a:r>
          </a:p>
          <a:p>
            <a:pPr lvl="1" latinLnBrk="1">
              <a:buNone/>
            </a:pPr>
            <a:r>
              <a:rPr lang="en-US" sz="4000" dirty="0" smtClean="0"/>
              <a:t>screwdrivers</a:t>
            </a:r>
          </a:p>
          <a:p>
            <a:pPr>
              <a:buNone/>
            </a:pP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99. Mrs. </a:t>
            </a:r>
            <a:r>
              <a:rPr lang="en-US" dirty="0" err="1" smtClean="0"/>
              <a:t>Lazaro</a:t>
            </a:r>
            <a:r>
              <a:rPr lang="en-US" dirty="0" smtClean="0"/>
              <a:t> said that ___________________________.</a:t>
            </a:r>
            <a:endParaRPr lang="en-US" dirty="0"/>
          </a:p>
        </p:txBody>
      </p:sp>
      <p:sp>
        <p:nvSpPr>
          <p:cNvPr id="3" name="Content Placeholder 2"/>
          <p:cNvSpPr>
            <a:spLocks noGrp="1"/>
          </p:cNvSpPr>
          <p:nvPr>
            <p:ph idx="1"/>
          </p:nvPr>
        </p:nvSpPr>
        <p:spPr>
          <a:xfrm>
            <a:off x="0" y="1609416"/>
            <a:ext cx="8077200" cy="4846320"/>
          </a:xfrm>
        </p:spPr>
        <p:txBody>
          <a:bodyPr/>
          <a:lstStyle/>
          <a:p>
            <a:pPr lvl="1" latinLnBrk="1"/>
            <a:r>
              <a:rPr lang="en-US" sz="2400" dirty="0" smtClean="0"/>
              <a:t>A. “The Chemistry II exam will be next Wednesday.”</a:t>
            </a:r>
            <a:endParaRPr lang="en-US" sz="1600" dirty="0" smtClean="0"/>
          </a:p>
          <a:p>
            <a:pPr lvl="1" latinLnBrk="1"/>
            <a:r>
              <a:rPr lang="en-US" sz="2400" b="1" dirty="0" smtClean="0"/>
              <a:t>B. the Chemistry II exam will be next Wednesday.</a:t>
            </a:r>
            <a:endParaRPr lang="en-US" sz="1600" dirty="0" smtClean="0"/>
          </a:p>
          <a:p>
            <a:pPr lvl="1" latinLnBrk="1"/>
            <a:r>
              <a:rPr lang="en-US" sz="2400" dirty="0" smtClean="0"/>
              <a:t>C. the chemistry II exam will be next Wednesday.</a:t>
            </a:r>
            <a:endParaRPr lang="en-US" sz="1600" dirty="0" smtClean="0"/>
          </a:p>
          <a:p>
            <a:pPr lvl="1" latinLnBrk="1"/>
            <a:r>
              <a:rPr lang="en-US" sz="2400" dirty="0" smtClean="0"/>
              <a:t>D. “The Chemistry II exam will be next Wednesday.”</a:t>
            </a:r>
            <a:endParaRPr lang="en-US" sz="1600" dirty="0" smtClean="0"/>
          </a:p>
          <a:p>
            <a:pPr>
              <a:buNone/>
            </a:pP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153400" cy="1143000"/>
          </a:xfrm>
        </p:spPr>
        <p:txBody>
          <a:bodyPr>
            <a:normAutofit fontScale="90000"/>
          </a:bodyPr>
          <a:lstStyle/>
          <a:p>
            <a:pPr lvl="0"/>
            <a:r>
              <a:rPr lang="en-US" dirty="0" smtClean="0"/>
              <a:t>100. The test was hard for Paul and ______________.</a:t>
            </a:r>
            <a:br>
              <a:rPr lang="en-US" dirty="0" smtClean="0"/>
            </a:br>
            <a:endParaRPr lang="en-US" dirty="0"/>
          </a:p>
        </p:txBody>
      </p:sp>
      <p:sp>
        <p:nvSpPr>
          <p:cNvPr id="3" name="Content Placeholder 2"/>
          <p:cNvSpPr>
            <a:spLocks noGrp="1"/>
          </p:cNvSpPr>
          <p:nvPr>
            <p:ph idx="1"/>
          </p:nvPr>
        </p:nvSpPr>
        <p:spPr/>
        <p:txBody>
          <a:bodyPr/>
          <a:lstStyle/>
          <a:p>
            <a:pPr lvl="1" latinLnBrk="1"/>
            <a:r>
              <a:rPr lang="en-US" sz="7200" b="1" dirty="0" smtClean="0"/>
              <a:t>A. Me</a:t>
            </a:r>
            <a:endParaRPr lang="en-US" sz="7200" dirty="0" smtClean="0"/>
          </a:p>
          <a:p>
            <a:pPr lvl="1" latinLnBrk="1"/>
            <a:r>
              <a:rPr lang="en-US" sz="7200" dirty="0" smtClean="0"/>
              <a:t>B. I</a:t>
            </a:r>
          </a:p>
          <a:p>
            <a:pPr lvl="1" latinLnBrk="1"/>
            <a:r>
              <a:rPr lang="en-US" sz="7200" dirty="0" smtClean="0"/>
              <a:t>C. Myself</a:t>
            </a:r>
          </a:p>
          <a:p>
            <a:pPr lvl="1" latinLnBrk="1"/>
            <a:r>
              <a:rPr lang="en-US" sz="7200" dirty="0" smtClean="0"/>
              <a:t>D. Himself</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blanks</a:t>
            </a:r>
            <a:endParaRPr lang="en-US" dirty="0"/>
          </a:p>
        </p:txBody>
      </p:sp>
      <p:sp>
        <p:nvSpPr>
          <p:cNvPr id="3" name="Content Placeholder 2"/>
          <p:cNvSpPr>
            <a:spLocks noGrp="1"/>
          </p:cNvSpPr>
          <p:nvPr>
            <p:ph idx="1"/>
          </p:nvPr>
        </p:nvSpPr>
        <p:spPr/>
        <p:txBody>
          <a:bodyPr>
            <a:normAutofit fontScale="92500"/>
          </a:bodyPr>
          <a:lstStyle/>
          <a:p>
            <a:pPr>
              <a:buNone/>
            </a:pPr>
            <a:r>
              <a:rPr lang="en-US" sz="7200" b="1" dirty="0" smtClean="0"/>
              <a:t>With appropriate word in correspond to standard English</a:t>
            </a:r>
            <a:endParaRPr lang="en-US" sz="7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The human resources employee _________________ responsibility is to arrange applicant interview schedules is </a:t>
            </a:r>
            <a:r>
              <a:rPr lang="en-US" sz="4800" b="1" dirty="0" err="1" smtClean="0"/>
              <a:t>Jessa</a:t>
            </a:r>
            <a:r>
              <a:rPr lang="en-US" sz="4800" b="1" dirty="0" smtClean="0"/>
              <a:t> Tyler.</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Which</a:t>
            </a:r>
          </a:p>
          <a:p>
            <a:pPr lvl="0" latinLnBrk="1"/>
            <a:r>
              <a:rPr lang="en-US" sz="7200" b="1" dirty="0" smtClean="0"/>
              <a:t>B. Whose</a:t>
            </a:r>
            <a:endParaRPr lang="en-US" sz="7200" dirty="0" smtClean="0"/>
          </a:p>
          <a:p>
            <a:pPr lvl="0" latinLnBrk="1"/>
            <a:r>
              <a:rPr lang="en-US" sz="7200" dirty="0" smtClean="0"/>
              <a:t>C. Whom</a:t>
            </a:r>
          </a:p>
          <a:p>
            <a:pPr lvl="0" latinLnBrk="1"/>
            <a:r>
              <a:rPr lang="en-US" sz="7200" dirty="0" smtClean="0"/>
              <a:t>D. Who</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rationalization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Leah Construction’s management decided to transfer </a:t>
            </a:r>
            <a:r>
              <a:rPr lang="en-US" sz="4800" b="1" dirty="0" err="1" smtClean="0"/>
              <a:t>Charmaine</a:t>
            </a:r>
            <a:r>
              <a:rPr lang="en-US" sz="4800" b="1" dirty="0" smtClean="0"/>
              <a:t> </a:t>
            </a:r>
            <a:r>
              <a:rPr lang="en-US" sz="4800" b="1" dirty="0" err="1" smtClean="0"/>
              <a:t>Gajes</a:t>
            </a:r>
            <a:r>
              <a:rPr lang="en-US" sz="4800" b="1" dirty="0" smtClean="0"/>
              <a:t> to an ________________ position because of her leadership experience.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000" dirty="0" smtClean="0"/>
              <a:t>A. Interested</a:t>
            </a:r>
          </a:p>
          <a:p>
            <a:pPr lvl="0" latinLnBrk="1"/>
            <a:r>
              <a:rPr lang="en-US" sz="6000" dirty="0" smtClean="0"/>
              <a:t>B. Understood</a:t>
            </a:r>
          </a:p>
          <a:p>
            <a:pPr lvl="0" latinLnBrk="1"/>
            <a:r>
              <a:rPr lang="en-US" sz="6000" b="1" dirty="0" smtClean="0"/>
              <a:t>C. Administrative</a:t>
            </a:r>
            <a:endParaRPr lang="en-US" sz="6000" dirty="0" smtClean="0"/>
          </a:p>
          <a:p>
            <a:pPr lvl="0" latinLnBrk="1"/>
            <a:r>
              <a:rPr lang="en-US" sz="6000" dirty="0" smtClean="0"/>
              <a:t>D. industrious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rmAutofit fontScale="92500"/>
          </a:bodyPr>
          <a:lstStyle/>
          <a:p>
            <a:pPr latinLnBrk="1">
              <a:buNone/>
            </a:pPr>
            <a:endParaRPr lang="en-US" dirty="0" smtClean="0"/>
          </a:p>
          <a:p>
            <a:pPr lvl="0" latinLnBrk="1"/>
            <a:r>
              <a:rPr lang="en-US" sz="4800" b="1" dirty="0" smtClean="0"/>
              <a:t> ________________ the fierce competition in the shipping industry, Kingfisher Express remains the most efficient cargo company in the region.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dirty="0" smtClean="0"/>
              <a:t>A. Frequently</a:t>
            </a:r>
          </a:p>
          <a:p>
            <a:pPr lvl="0" latinLnBrk="1"/>
            <a:r>
              <a:rPr lang="en-US" sz="6600" b="1" dirty="0" smtClean="0"/>
              <a:t>B. In spite of</a:t>
            </a:r>
            <a:endParaRPr lang="en-US" sz="6600" dirty="0" smtClean="0"/>
          </a:p>
          <a:p>
            <a:pPr lvl="0" latinLnBrk="1"/>
            <a:r>
              <a:rPr lang="en-US" sz="6600" dirty="0" smtClean="0"/>
              <a:t>C. As far as</a:t>
            </a:r>
          </a:p>
          <a:p>
            <a:pPr lvl="0" latinLnBrk="1"/>
            <a:r>
              <a:rPr lang="en-US" sz="6600" dirty="0" smtClean="0"/>
              <a:t>D. Consequently</a:t>
            </a:r>
          </a:p>
          <a:p>
            <a:pPr latinLnBrk="1"/>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pPr lvl="0"/>
            <a:r>
              <a:rPr lang="en-US" sz="4800" b="1" dirty="0" smtClean="0"/>
              <a:t>We would like to request that _____________ guests present their invitation cards upon entering the ballroom.</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10</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Most countries in Southeast Asia are currently undergoing gradual ___________ from developing economies to industrialized nations.</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Ignitions</a:t>
            </a:r>
          </a:p>
          <a:p>
            <a:pPr lvl="0" latinLnBrk="1"/>
            <a:r>
              <a:rPr lang="en-US" sz="7200" b="1" dirty="0" smtClean="0"/>
              <a:t>B. Transitions</a:t>
            </a:r>
            <a:endParaRPr lang="en-US" sz="7200" dirty="0" smtClean="0"/>
          </a:p>
          <a:p>
            <a:pPr lvl="0" latinLnBrk="1"/>
            <a:r>
              <a:rPr lang="en-US" sz="7200" dirty="0" smtClean="0"/>
              <a:t>C. corrections</a:t>
            </a:r>
          </a:p>
          <a:p>
            <a:pPr lvl="0" latinLnBrk="1"/>
            <a:r>
              <a:rPr lang="en-US" sz="7200" dirty="0" smtClean="0"/>
              <a:t>D. adjustments </a:t>
            </a:r>
          </a:p>
          <a:p>
            <a:pPr latinLnBrk="1"/>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11</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 In fulfillment of the Education Ministry’s order, multimedia equipment will be _______________ in public school classrooms nationwide.</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Called back</a:t>
            </a:r>
          </a:p>
          <a:p>
            <a:pPr lvl="0" latinLnBrk="1"/>
            <a:r>
              <a:rPr lang="en-US" sz="7200" dirty="0" smtClean="0"/>
              <a:t>B. Picked out</a:t>
            </a:r>
          </a:p>
          <a:p>
            <a:pPr lvl="0" latinLnBrk="1"/>
            <a:r>
              <a:rPr lang="en-US" sz="7200" b="1" dirty="0" smtClean="0"/>
              <a:t>C. Set up</a:t>
            </a:r>
            <a:endParaRPr lang="en-US" sz="7200" dirty="0" smtClean="0"/>
          </a:p>
          <a:p>
            <a:pPr lvl="0" latinLnBrk="1"/>
            <a:r>
              <a:rPr lang="en-US" sz="7200" dirty="0" smtClean="0"/>
              <a:t>D. Taken over</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12</a:t>
            </a:r>
            <a:endParaRPr lang="en-US" dirty="0"/>
          </a:p>
        </p:txBody>
      </p:sp>
      <p:sp>
        <p:nvSpPr>
          <p:cNvPr id="3" name="Content Placeholder 2"/>
          <p:cNvSpPr>
            <a:spLocks noGrp="1"/>
          </p:cNvSpPr>
          <p:nvPr>
            <p:ph idx="1"/>
          </p:nvPr>
        </p:nvSpPr>
        <p:spPr/>
        <p:txBody>
          <a:bodyPr>
            <a:normAutofit lnSpcReduction="10000"/>
          </a:bodyPr>
          <a:lstStyle/>
          <a:p>
            <a:pPr lvl="0"/>
            <a:r>
              <a:rPr lang="en-US" sz="4000" b="1" dirty="0" smtClean="0"/>
              <a:t>Several agricultural cooperatives are working together with nongovernment organizations to develop a sustainable farming system for ______________ terrain.</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t>
            </a:r>
            <a:endParaRPr lang="en-US" dirty="0"/>
          </a:p>
        </p:txBody>
      </p:sp>
      <p:sp>
        <p:nvSpPr>
          <p:cNvPr id="3" name="Content Placeholder 2"/>
          <p:cNvSpPr>
            <a:spLocks noGrp="1"/>
          </p:cNvSpPr>
          <p:nvPr>
            <p:ph idx="1"/>
          </p:nvPr>
        </p:nvSpPr>
        <p:spPr/>
        <p:txBody>
          <a:bodyPr>
            <a:normAutofit lnSpcReduction="10000"/>
          </a:bodyPr>
          <a:lstStyle/>
          <a:p>
            <a:pPr lvl="0" latinLnBrk="1"/>
            <a:r>
              <a:rPr lang="en-US" sz="8000" b="1" dirty="0" smtClean="0"/>
              <a:t>A. Steep</a:t>
            </a:r>
            <a:endParaRPr lang="en-US" sz="8000" dirty="0" smtClean="0"/>
          </a:p>
          <a:p>
            <a:pPr lvl="0" latinLnBrk="1"/>
            <a:r>
              <a:rPr lang="en-US" sz="8000" dirty="0" smtClean="0"/>
              <a:t>B. Heavy</a:t>
            </a:r>
          </a:p>
          <a:p>
            <a:pPr lvl="0" latinLnBrk="1"/>
            <a:r>
              <a:rPr lang="en-US" sz="8000" dirty="0" smtClean="0"/>
              <a:t>C. Loaded</a:t>
            </a:r>
          </a:p>
          <a:p>
            <a:pPr lvl="0" latinLnBrk="1"/>
            <a:r>
              <a:rPr lang="en-US" sz="8000" dirty="0" smtClean="0"/>
              <a:t>D. Temporary</a:t>
            </a:r>
          </a:p>
          <a:p>
            <a:pPr latinLnBrk="1"/>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13</a:t>
            </a:r>
            <a:endParaRPr lang="en-US" dirty="0"/>
          </a:p>
        </p:txBody>
      </p:sp>
      <p:sp>
        <p:nvSpPr>
          <p:cNvPr id="3" name="Content Placeholder 2"/>
          <p:cNvSpPr>
            <a:spLocks noGrp="1"/>
          </p:cNvSpPr>
          <p:nvPr>
            <p:ph idx="1"/>
          </p:nvPr>
        </p:nvSpPr>
        <p:spPr/>
        <p:txBody>
          <a:bodyPr>
            <a:noAutofit/>
          </a:bodyPr>
          <a:lstStyle/>
          <a:p>
            <a:r>
              <a:rPr lang="en-US" sz="4000" b="1" dirty="0" smtClean="0"/>
              <a:t>Every six months, </a:t>
            </a:r>
            <a:r>
              <a:rPr lang="en-US" sz="4000" b="1" dirty="0" err="1" smtClean="0"/>
              <a:t>Filigre</a:t>
            </a:r>
            <a:r>
              <a:rPr lang="en-US" sz="4000" b="1" dirty="0" smtClean="0"/>
              <a:t> Insurance asks clients for their updated personal information and organizes its customer database _______________.</a:t>
            </a:r>
            <a:endParaRPr 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b="1" dirty="0" smtClean="0"/>
              <a:t>A. Our</a:t>
            </a:r>
            <a:endParaRPr lang="en-US" sz="6600" dirty="0" smtClean="0"/>
          </a:p>
          <a:p>
            <a:pPr lvl="0" latinLnBrk="1"/>
            <a:r>
              <a:rPr lang="en-US" sz="6600" dirty="0" smtClean="0"/>
              <a:t>B. Their</a:t>
            </a:r>
          </a:p>
          <a:p>
            <a:pPr lvl="0" latinLnBrk="1"/>
            <a:r>
              <a:rPr lang="en-US" sz="6600" dirty="0" smtClean="0"/>
              <a:t>C. Us</a:t>
            </a:r>
          </a:p>
          <a:p>
            <a:pPr lvl="0" latinLnBrk="1"/>
            <a:r>
              <a:rPr lang="en-US" sz="6600" dirty="0" smtClean="0"/>
              <a:t>D. Ourselves</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pPr lvl="0" latinLnBrk="1"/>
            <a:r>
              <a:rPr lang="en-US" sz="6600" dirty="0" smtClean="0"/>
              <a:t>A. Distinctly</a:t>
            </a:r>
          </a:p>
          <a:p>
            <a:pPr lvl="0" latinLnBrk="1"/>
            <a:r>
              <a:rPr lang="en-US" sz="6600" dirty="0" smtClean="0"/>
              <a:t>B. Markedly</a:t>
            </a:r>
          </a:p>
          <a:p>
            <a:pPr lvl="0" latinLnBrk="1"/>
            <a:r>
              <a:rPr lang="en-US" sz="6600" b="1" dirty="0" smtClean="0"/>
              <a:t>C. Accordingly</a:t>
            </a:r>
            <a:endParaRPr lang="en-US" sz="6600" dirty="0" smtClean="0"/>
          </a:p>
          <a:p>
            <a:r>
              <a:rPr lang="en-US" sz="6600" dirty="0" smtClean="0"/>
              <a:t>D. Exceedingly</a:t>
            </a:r>
            <a:endParaRPr lang="en-US" sz="6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14</a:t>
            </a:r>
            <a:endParaRPr lang="en-US" dirty="0"/>
          </a:p>
        </p:txBody>
      </p:sp>
      <p:sp>
        <p:nvSpPr>
          <p:cNvPr id="3" name="Content Placeholder 2"/>
          <p:cNvSpPr>
            <a:spLocks noGrp="1"/>
          </p:cNvSpPr>
          <p:nvPr>
            <p:ph idx="1"/>
          </p:nvPr>
        </p:nvSpPr>
        <p:spPr/>
        <p:txBody>
          <a:bodyPr>
            <a:normAutofit lnSpcReduction="10000"/>
          </a:bodyPr>
          <a:lstStyle/>
          <a:p>
            <a:r>
              <a:rPr lang="en-US" sz="4000" b="1" dirty="0" smtClean="0"/>
              <a:t>The various _____________ in digital technology have made it possible for amateur photographers to make their pictures look like they were taken by professionals.</a:t>
            </a:r>
            <a:endParaRPr lang="en-US" sz="4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b="1" dirty="0" smtClean="0"/>
              <a:t>A. Advances</a:t>
            </a:r>
            <a:endParaRPr lang="en-US" sz="6600" dirty="0" smtClean="0"/>
          </a:p>
          <a:p>
            <a:pPr lvl="0" latinLnBrk="1"/>
            <a:r>
              <a:rPr lang="en-US" sz="6600" dirty="0" smtClean="0"/>
              <a:t>B. Possessions</a:t>
            </a:r>
          </a:p>
          <a:p>
            <a:pPr lvl="0" latinLnBrk="1"/>
            <a:r>
              <a:rPr lang="en-US" sz="6600" dirty="0" smtClean="0"/>
              <a:t>C. Examinations</a:t>
            </a:r>
          </a:p>
          <a:p>
            <a:pPr lvl="0" latinLnBrk="1"/>
            <a:r>
              <a:rPr lang="en-US" sz="6600" dirty="0" smtClean="0"/>
              <a:t>D. Commitments</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15</a:t>
            </a:r>
            <a:endParaRPr lang="en-US" dirty="0"/>
          </a:p>
        </p:txBody>
      </p:sp>
      <p:sp>
        <p:nvSpPr>
          <p:cNvPr id="3" name="Content Placeholder 2"/>
          <p:cNvSpPr>
            <a:spLocks noGrp="1"/>
          </p:cNvSpPr>
          <p:nvPr>
            <p:ph idx="1"/>
          </p:nvPr>
        </p:nvSpPr>
        <p:spPr/>
        <p:txBody>
          <a:bodyPr>
            <a:normAutofit lnSpcReduction="10000"/>
          </a:bodyPr>
          <a:lstStyle/>
          <a:p>
            <a:r>
              <a:rPr lang="en-US" sz="4800" b="1" dirty="0" smtClean="0"/>
              <a:t>Jennifer Reyes will take over the dance classes _______________ a couple of months while the head instructor is on his vacation.</a:t>
            </a:r>
            <a:endParaRPr lang="en-US" sz="48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To</a:t>
            </a:r>
          </a:p>
          <a:p>
            <a:pPr lvl="0" latinLnBrk="1"/>
            <a:r>
              <a:rPr lang="en-US" sz="7200" b="1" dirty="0" smtClean="0"/>
              <a:t>B. For</a:t>
            </a:r>
            <a:endParaRPr lang="en-US" sz="7200" dirty="0" smtClean="0"/>
          </a:p>
          <a:p>
            <a:pPr lvl="0" latinLnBrk="1"/>
            <a:r>
              <a:rPr lang="en-US" sz="7200" dirty="0" smtClean="0"/>
              <a:t>C. With</a:t>
            </a:r>
          </a:p>
          <a:p>
            <a:pPr lvl="0" latinLnBrk="1"/>
            <a:r>
              <a:rPr lang="en-US" sz="7200" dirty="0" smtClean="0"/>
              <a:t>D. Along</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16</a:t>
            </a:r>
            <a:endParaRPr lang="en-US" dirty="0"/>
          </a:p>
        </p:txBody>
      </p:sp>
      <p:sp>
        <p:nvSpPr>
          <p:cNvPr id="3" name="Content Placeholder 2"/>
          <p:cNvSpPr>
            <a:spLocks noGrp="1"/>
          </p:cNvSpPr>
          <p:nvPr>
            <p:ph idx="1"/>
          </p:nvPr>
        </p:nvSpPr>
        <p:spPr/>
        <p:txBody>
          <a:bodyPr/>
          <a:lstStyle/>
          <a:p>
            <a:pPr lvl="0"/>
            <a:r>
              <a:rPr lang="en-US" sz="4800" b="1" dirty="0" smtClean="0"/>
              <a:t>One of the highlights of the seminar was Ms. </a:t>
            </a:r>
            <a:r>
              <a:rPr lang="en-US" sz="4800" b="1" dirty="0" err="1" smtClean="0"/>
              <a:t>Choi’s</a:t>
            </a:r>
            <a:r>
              <a:rPr lang="en-US" sz="4800" b="1" dirty="0" smtClean="0"/>
              <a:t> talk on how to deal with _______________ difficult tasks.</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dirty="0" smtClean="0"/>
              <a:t>A. Firmly</a:t>
            </a:r>
          </a:p>
          <a:p>
            <a:pPr lvl="0" latinLnBrk="1"/>
            <a:r>
              <a:rPr lang="en-US" sz="6600" b="1" dirty="0" smtClean="0"/>
              <a:t>B. Particularly</a:t>
            </a:r>
            <a:endParaRPr lang="en-US" sz="6600" dirty="0" smtClean="0"/>
          </a:p>
          <a:p>
            <a:pPr lvl="0" latinLnBrk="1"/>
            <a:r>
              <a:rPr lang="en-US" sz="6600" dirty="0" smtClean="0"/>
              <a:t>C. Carefully</a:t>
            </a:r>
          </a:p>
          <a:p>
            <a:pPr lvl="0" latinLnBrk="1"/>
            <a:r>
              <a:rPr lang="en-US" sz="6600" dirty="0" smtClean="0"/>
              <a:t>D. Quickly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17</a:t>
            </a:r>
            <a:endParaRPr lang="en-US" dirty="0"/>
          </a:p>
        </p:txBody>
      </p:sp>
      <p:sp>
        <p:nvSpPr>
          <p:cNvPr id="3" name="Content Placeholder 2"/>
          <p:cNvSpPr>
            <a:spLocks noGrp="1"/>
          </p:cNvSpPr>
          <p:nvPr>
            <p:ph idx="1"/>
          </p:nvPr>
        </p:nvSpPr>
        <p:spPr/>
        <p:txBody>
          <a:bodyPr>
            <a:noAutofit/>
          </a:bodyPr>
          <a:lstStyle/>
          <a:p>
            <a:r>
              <a:rPr lang="en-US" sz="4800" b="1" dirty="0" smtClean="0"/>
              <a:t>Arab Energies ________________ to announce its merger with petroleum supplier Kuwait Petrochemical.</a:t>
            </a:r>
            <a:endParaRPr lang="en-US" sz="4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600" b="1" dirty="0" smtClean="0"/>
              <a:t>A. Would like</a:t>
            </a:r>
            <a:endParaRPr lang="en-US" sz="6600" dirty="0" smtClean="0"/>
          </a:p>
          <a:p>
            <a:pPr lvl="0" latinLnBrk="1"/>
            <a:r>
              <a:rPr lang="en-US" sz="6600" dirty="0" smtClean="0"/>
              <a:t>B. Is liking</a:t>
            </a:r>
          </a:p>
          <a:p>
            <a:pPr lvl="0" latinLnBrk="1"/>
            <a:r>
              <a:rPr lang="en-US" sz="6600" dirty="0" smtClean="0"/>
              <a:t>C. Is liked</a:t>
            </a:r>
          </a:p>
          <a:p>
            <a:pPr lvl="0" latinLnBrk="1"/>
            <a:r>
              <a:rPr lang="en-US" sz="6600" dirty="0" smtClean="0"/>
              <a:t>D. Was liked</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18</a:t>
            </a:r>
            <a:endParaRPr lang="en-US" dirty="0"/>
          </a:p>
        </p:txBody>
      </p:sp>
      <p:sp>
        <p:nvSpPr>
          <p:cNvPr id="3" name="Content Placeholder 2"/>
          <p:cNvSpPr>
            <a:spLocks noGrp="1"/>
          </p:cNvSpPr>
          <p:nvPr>
            <p:ph idx="1"/>
          </p:nvPr>
        </p:nvSpPr>
        <p:spPr/>
        <p:txBody>
          <a:bodyPr/>
          <a:lstStyle/>
          <a:p>
            <a:pPr lvl="0"/>
            <a:r>
              <a:rPr lang="en-US" sz="4400" b="1" dirty="0" smtClean="0"/>
              <a:t> _____________ Country Club is already fully booked for April, suggestions on a suitable venue for the sports festival are urgently needed.</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b="1" dirty="0" smtClean="0"/>
              <a:t>A. Because</a:t>
            </a:r>
            <a:endParaRPr lang="en-US" sz="7200" dirty="0" smtClean="0"/>
          </a:p>
          <a:p>
            <a:pPr lvl="0" latinLnBrk="1"/>
            <a:r>
              <a:rPr lang="en-US" sz="7200" dirty="0" smtClean="0"/>
              <a:t>B. Whereas</a:t>
            </a:r>
          </a:p>
          <a:p>
            <a:pPr lvl="0" latinLnBrk="1"/>
            <a:r>
              <a:rPr lang="en-US" sz="7200" dirty="0" smtClean="0"/>
              <a:t>C. However</a:t>
            </a:r>
          </a:p>
          <a:p>
            <a:pPr lvl="0" latinLnBrk="1"/>
            <a:r>
              <a:rPr lang="en-US" sz="7200" dirty="0" smtClean="0"/>
              <a:t>D. Nevertheless</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19</a:t>
            </a:r>
            <a:endParaRPr lang="en-US" dirty="0"/>
          </a:p>
        </p:txBody>
      </p:sp>
      <p:sp>
        <p:nvSpPr>
          <p:cNvPr id="3" name="Content Placeholder 2"/>
          <p:cNvSpPr>
            <a:spLocks noGrp="1"/>
          </p:cNvSpPr>
          <p:nvPr>
            <p:ph idx="1"/>
          </p:nvPr>
        </p:nvSpPr>
        <p:spPr/>
        <p:txBody>
          <a:bodyPr>
            <a:normAutofit/>
          </a:bodyPr>
          <a:lstStyle/>
          <a:p>
            <a:r>
              <a:rPr lang="en-US" sz="4800" b="1" dirty="0" smtClean="0"/>
              <a:t>___________________ conservation of the environment, Shadow Restaurant has started using cups made of recycled material. </a:t>
            </a:r>
            <a:endParaRPr lang="en-US" sz="4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5400" b="1" dirty="0" smtClean="0"/>
              <a:t>A. To promote</a:t>
            </a:r>
          </a:p>
          <a:p>
            <a:pPr lvl="0" latinLnBrk="1"/>
            <a:r>
              <a:rPr lang="en-US" sz="5400" dirty="0" smtClean="0"/>
              <a:t>B. As promoting</a:t>
            </a:r>
          </a:p>
          <a:p>
            <a:pPr lvl="0" latinLnBrk="1"/>
            <a:r>
              <a:rPr lang="en-US" sz="5400" dirty="0" smtClean="0"/>
              <a:t>C. In the promotion</a:t>
            </a:r>
          </a:p>
          <a:p>
            <a:pPr lvl="0" latinLnBrk="1"/>
            <a:r>
              <a:rPr lang="en-US" sz="5400" dirty="0" smtClean="0"/>
              <a:t>D. For the promoted</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20</a:t>
            </a:r>
            <a:endParaRPr lang="en-US" dirty="0"/>
          </a:p>
        </p:txBody>
      </p:sp>
      <p:sp>
        <p:nvSpPr>
          <p:cNvPr id="3" name="Content Placeholder 2"/>
          <p:cNvSpPr>
            <a:spLocks noGrp="1"/>
          </p:cNvSpPr>
          <p:nvPr>
            <p:ph idx="1"/>
          </p:nvPr>
        </p:nvSpPr>
        <p:spPr>
          <a:xfrm>
            <a:off x="457200" y="1447800"/>
            <a:ext cx="8077200" cy="5007936"/>
          </a:xfrm>
        </p:spPr>
        <p:txBody>
          <a:bodyPr>
            <a:noAutofit/>
          </a:bodyPr>
          <a:lstStyle/>
          <a:p>
            <a:r>
              <a:rPr lang="en-US" sz="4800" b="1" dirty="0" smtClean="0"/>
              <a:t>At yesterday’s meeting, public relations manager Ben Ruiz talked most ___________ about expanding the range of the company’s charitable sponsorships.</a:t>
            </a:r>
            <a:endParaRPr lang="en-US" sz="4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6000" dirty="0" smtClean="0"/>
              <a:t>A. Externally</a:t>
            </a:r>
          </a:p>
          <a:p>
            <a:pPr lvl="0" latinLnBrk="1"/>
            <a:r>
              <a:rPr lang="en-US" sz="6000" dirty="0" smtClean="0"/>
              <a:t>B. Previously</a:t>
            </a:r>
          </a:p>
          <a:p>
            <a:pPr lvl="0" latinLnBrk="1"/>
            <a:r>
              <a:rPr lang="en-US" sz="6000" b="1" dirty="0" smtClean="0"/>
              <a:t>C. Eloquently</a:t>
            </a:r>
            <a:endParaRPr lang="en-US" sz="6000" dirty="0" smtClean="0"/>
          </a:p>
          <a:p>
            <a:pPr lvl="0" latinLnBrk="1"/>
            <a:r>
              <a:rPr lang="en-US" sz="6000" dirty="0" smtClean="0"/>
              <a:t>D. mutually</a:t>
            </a:r>
          </a:p>
          <a:p>
            <a:pPr latinLnBrk="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number 2</a:t>
            </a:r>
            <a:endParaRPr lang="en-US" dirty="0"/>
          </a:p>
        </p:txBody>
      </p:sp>
      <p:sp>
        <p:nvSpPr>
          <p:cNvPr id="3" name="Content Placeholder 2"/>
          <p:cNvSpPr>
            <a:spLocks noGrp="1"/>
          </p:cNvSpPr>
          <p:nvPr>
            <p:ph idx="1"/>
          </p:nvPr>
        </p:nvSpPr>
        <p:spPr/>
        <p:txBody>
          <a:bodyPr>
            <a:normAutofit lnSpcReduction="10000"/>
          </a:bodyPr>
          <a:lstStyle/>
          <a:p>
            <a:pPr lvl="0"/>
            <a:r>
              <a:rPr lang="en-US" sz="4800" b="1" dirty="0" smtClean="0"/>
              <a:t>Customers can inquire about the status of their order by ______________ calling our hot line or visiting one of the store branches.</a:t>
            </a:r>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8000" dirty="0" smtClean="0"/>
              <a:t>READING </a:t>
            </a:r>
            <a:r>
              <a:rPr lang="en-US" sz="6600" dirty="0" smtClean="0"/>
              <a:t>COMPREHENSION</a:t>
            </a:r>
            <a:endParaRPr lang="en-US" sz="6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t>FOR QUESTION 21-22</a:t>
            </a:r>
            <a:endParaRPr lang="en-US" dirty="0"/>
          </a:p>
        </p:txBody>
      </p:sp>
      <p:sp>
        <p:nvSpPr>
          <p:cNvPr id="3" name="Content Placeholder 2"/>
          <p:cNvSpPr>
            <a:spLocks noGrp="1"/>
          </p:cNvSpPr>
          <p:nvPr>
            <p:ph idx="1"/>
          </p:nvPr>
        </p:nvSpPr>
        <p:spPr>
          <a:xfrm>
            <a:off x="152400" y="1219200"/>
            <a:ext cx="8839200" cy="5638800"/>
          </a:xfrm>
        </p:spPr>
        <p:txBody>
          <a:bodyPr>
            <a:normAutofit fontScale="47500" lnSpcReduction="20000"/>
          </a:bodyPr>
          <a:lstStyle/>
          <a:p>
            <a:pPr latinLnBrk="1"/>
            <a:r>
              <a:rPr lang="en-US" sz="4400" b="1" dirty="0" smtClean="0"/>
              <a:t>Business Briefs</a:t>
            </a:r>
            <a:r>
              <a:rPr lang="en-US" sz="4400" dirty="0" smtClean="0"/>
              <a:t>  </a:t>
            </a:r>
            <a:r>
              <a:rPr lang="en-US" sz="4400" b="1" dirty="0" smtClean="0"/>
              <a:t>August 4</a:t>
            </a:r>
            <a:endParaRPr lang="en-US" sz="4400" dirty="0" smtClean="0"/>
          </a:p>
          <a:p>
            <a:pPr latinLnBrk="1">
              <a:buNone/>
            </a:pPr>
            <a:endParaRPr lang="en-US" sz="4400" dirty="0" smtClean="0"/>
          </a:p>
          <a:p>
            <a:pPr latinLnBrk="1"/>
            <a:r>
              <a:rPr lang="en-US" sz="4400" b="1" dirty="0" smtClean="0"/>
              <a:t>On Wednesday, JA Quinn announced that it will be opening three more stores in the UK later this year: in Glasgow, Edinburg, and </a:t>
            </a:r>
          </a:p>
          <a:p>
            <a:pPr latinLnBrk="1">
              <a:buNone/>
            </a:pPr>
            <a:r>
              <a:rPr lang="en-US" sz="4400" b="1" dirty="0" smtClean="0"/>
              <a:t>    Belfast. JA Quinn, a U.S.-based company that has been in business for 25 years, has recently begun to open stores throughout </a:t>
            </a:r>
          </a:p>
          <a:p>
            <a:pPr latinLnBrk="1">
              <a:buNone/>
            </a:pPr>
            <a:r>
              <a:rPr lang="en-US" sz="4400" b="1" dirty="0" smtClean="0"/>
              <a:t>   Europe.</a:t>
            </a:r>
            <a:endParaRPr lang="en-US" sz="4400" dirty="0" smtClean="0"/>
          </a:p>
          <a:p>
            <a:pPr latinLnBrk="1">
              <a:buNone/>
            </a:pPr>
            <a:endParaRPr lang="en-US" sz="4400" dirty="0" smtClean="0"/>
          </a:p>
          <a:p>
            <a:pPr latinLnBrk="1"/>
            <a:r>
              <a:rPr lang="en-US" sz="4400" b="1" dirty="0" smtClean="0"/>
              <a:t>The company, which makes and sells men’s and women’s clothing has gained greater name recognition recently. In large part, it owes its growing fame to Alejandro Vega, the main character in the television series Watchful Eyes, which is popular with audiences in both the US and Europe. In the series, Vega, played by </a:t>
            </a:r>
          </a:p>
          <a:p>
            <a:pPr latinLnBrk="1">
              <a:buNone/>
            </a:pPr>
            <a:r>
              <a:rPr lang="en-US" sz="4400" b="1" dirty="0" smtClean="0"/>
              <a:t>    </a:t>
            </a:r>
            <a:r>
              <a:rPr lang="en-US" sz="4400" b="1" dirty="0" err="1" smtClean="0"/>
              <a:t>Enrico</a:t>
            </a:r>
            <a:r>
              <a:rPr lang="en-US" sz="4400" b="1" dirty="0" smtClean="0"/>
              <a:t> Camacho, repeatedly boasts about the fine quality and style of his JA Quinn designer suits. The company hopes that the popularity of the TV series will continue to have a positive impact on sales both at home and abroad.</a:t>
            </a:r>
            <a:endParaRPr lang="en-US" sz="4400"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21</a:t>
            </a:r>
            <a:endParaRPr lang="en-US" dirty="0"/>
          </a:p>
        </p:txBody>
      </p:sp>
      <p:sp>
        <p:nvSpPr>
          <p:cNvPr id="3" name="Content Placeholder 2"/>
          <p:cNvSpPr>
            <a:spLocks noGrp="1"/>
          </p:cNvSpPr>
          <p:nvPr>
            <p:ph idx="1"/>
          </p:nvPr>
        </p:nvSpPr>
        <p:spPr/>
        <p:txBody>
          <a:bodyPr/>
          <a:lstStyle/>
          <a:p>
            <a:pPr lvl="0"/>
            <a:r>
              <a:rPr lang="en-US" sz="8800" b="1" dirty="0" smtClean="0"/>
              <a:t>What is the purpose of the article?</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fontScale="92500" lnSpcReduction="10000"/>
          </a:bodyPr>
          <a:lstStyle/>
          <a:p>
            <a:pPr lvl="0" latinLnBrk="1"/>
            <a:r>
              <a:rPr lang="en-US" sz="4000" b="1" dirty="0" smtClean="0"/>
              <a:t>A. To report on the </a:t>
            </a:r>
          </a:p>
          <a:p>
            <a:pPr lvl="0" latinLnBrk="1">
              <a:buNone/>
            </a:pPr>
            <a:r>
              <a:rPr lang="en-US" sz="4000" b="1" dirty="0" smtClean="0"/>
              <a:t>      expansion of a company</a:t>
            </a:r>
            <a:endParaRPr lang="en-US" sz="4000" dirty="0" smtClean="0"/>
          </a:p>
          <a:p>
            <a:pPr lvl="0" latinLnBrk="1"/>
            <a:r>
              <a:rPr lang="en-US" sz="4000" dirty="0" smtClean="0"/>
              <a:t>B. To advertise a new line of </a:t>
            </a:r>
          </a:p>
          <a:p>
            <a:pPr lvl="0" latinLnBrk="1">
              <a:buNone/>
            </a:pPr>
            <a:r>
              <a:rPr lang="en-US" sz="4000" dirty="0" smtClean="0"/>
              <a:t>      clothing</a:t>
            </a:r>
          </a:p>
          <a:p>
            <a:pPr lvl="0" latinLnBrk="1"/>
            <a:r>
              <a:rPr lang="en-US" sz="4000" dirty="0" smtClean="0"/>
              <a:t>C. To promote a new </a:t>
            </a:r>
          </a:p>
          <a:p>
            <a:pPr lvl="0" latinLnBrk="1">
              <a:buNone/>
            </a:pPr>
            <a:r>
              <a:rPr lang="en-US" sz="4000" dirty="0" smtClean="0"/>
              <a:t>       television show</a:t>
            </a:r>
          </a:p>
          <a:p>
            <a:pPr lvl="0" latinLnBrk="1"/>
            <a:r>
              <a:rPr lang="en-US" sz="4000" dirty="0" smtClean="0"/>
              <a:t>D. To explain why some stores </a:t>
            </a:r>
          </a:p>
          <a:p>
            <a:pPr lvl="0" latinLnBrk="1">
              <a:buNone/>
            </a:pPr>
            <a:r>
              <a:rPr lang="en-US" sz="4000" dirty="0" smtClean="0"/>
              <a:t>       are closing</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a:t>
            </a:r>
            <a:endParaRPr lang="en-US" dirty="0"/>
          </a:p>
        </p:txBody>
      </p:sp>
      <p:sp>
        <p:nvSpPr>
          <p:cNvPr id="3" name="Content Placeholder 2"/>
          <p:cNvSpPr>
            <a:spLocks noGrp="1"/>
          </p:cNvSpPr>
          <p:nvPr>
            <p:ph idx="1"/>
          </p:nvPr>
        </p:nvSpPr>
        <p:spPr/>
        <p:txBody>
          <a:bodyPr/>
          <a:lstStyle/>
          <a:p>
            <a:pPr lvl="0"/>
            <a:r>
              <a:rPr lang="en-US" sz="7200" b="1" dirty="0" smtClean="0"/>
              <a:t>According to the article, what is </a:t>
            </a:r>
            <a:r>
              <a:rPr lang="en-US" sz="7200" b="1" dirty="0" err="1" smtClean="0"/>
              <a:t>Enrico</a:t>
            </a:r>
            <a:r>
              <a:rPr lang="en-US" sz="7200" b="1" dirty="0" smtClean="0"/>
              <a:t> Camacho’s job?</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5400" dirty="0" smtClean="0"/>
              <a:t>A. Sales </a:t>
            </a:r>
          </a:p>
          <a:p>
            <a:pPr lvl="0" latinLnBrk="1">
              <a:buNone/>
            </a:pPr>
            <a:r>
              <a:rPr lang="en-US" sz="5400" dirty="0" smtClean="0"/>
              <a:t>    representative</a:t>
            </a:r>
          </a:p>
          <a:p>
            <a:pPr lvl="0" latinLnBrk="1"/>
            <a:r>
              <a:rPr lang="en-US" sz="5400" dirty="0" smtClean="0"/>
              <a:t>B. Fashion designer</a:t>
            </a:r>
          </a:p>
          <a:p>
            <a:pPr lvl="0" latinLnBrk="1"/>
            <a:r>
              <a:rPr lang="en-US" sz="5400" dirty="0" smtClean="0"/>
              <a:t>C. Business owner</a:t>
            </a:r>
          </a:p>
          <a:p>
            <a:pPr lvl="0" latinLnBrk="1"/>
            <a:r>
              <a:rPr lang="en-US" sz="5400" b="1" dirty="0" smtClean="0"/>
              <a:t>D. Television actor</a:t>
            </a:r>
            <a:endParaRPr lang="en-US" sz="5400" dirty="0" smtClean="0"/>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smtClean="0"/>
              <a:t>QUESTIONS 22-26 </a:t>
            </a:r>
            <a:r>
              <a:rPr lang="en-US" dirty="0" smtClean="0"/>
              <a:t>notice</a:t>
            </a:r>
            <a:endParaRPr lang="en-US" dirty="0"/>
          </a:p>
        </p:txBody>
      </p:sp>
      <p:sp>
        <p:nvSpPr>
          <p:cNvPr id="3" name="Content Placeholder 2"/>
          <p:cNvSpPr>
            <a:spLocks noGrp="1"/>
          </p:cNvSpPr>
          <p:nvPr>
            <p:ph idx="1"/>
          </p:nvPr>
        </p:nvSpPr>
        <p:spPr>
          <a:xfrm>
            <a:off x="457200" y="1609416"/>
            <a:ext cx="7620000" cy="5248584"/>
          </a:xfrm>
        </p:spPr>
        <p:txBody>
          <a:bodyPr>
            <a:normAutofit fontScale="70000" lnSpcReduction="20000"/>
          </a:bodyPr>
          <a:lstStyle/>
          <a:p>
            <a:pPr latinLnBrk="1"/>
            <a:r>
              <a:rPr lang="en-US" b="1" dirty="0" smtClean="0"/>
              <a:t>SAFETY REGULATIONS</a:t>
            </a:r>
            <a:endParaRPr lang="en-US" dirty="0" smtClean="0"/>
          </a:p>
          <a:p>
            <a:pPr latinLnBrk="1"/>
            <a:r>
              <a:rPr lang="en-US" b="1" dirty="0" smtClean="0"/>
              <a:t>Personal Protective Equipment (PPE)</a:t>
            </a:r>
            <a:endParaRPr lang="en-US" dirty="0" smtClean="0"/>
          </a:p>
          <a:p>
            <a:pPr latinLnBrk="1">
              <a:buNone/>
            </a:pPr>
            <a:endParaRPr lang="en-US" sz="3500" dirty="0" smtClean="0"/>
          </a:p>
          <a:p>
            <a:pPr latinLnBrk="1"/>
            <a:r>
              <a:rPr lang="en-US" sz="3500" b="1" dirty="0" smtClean="0"/>
              <a:t>Items of personal protective equipment </a:t>
            </a:r>
          </a:p>
          <a:p>
            <a:pPr latinLnBrk="1">
              <a:buNone/>
            </a:pPr>
            <a:r>
              <a:rPr lang="en-US" sz="3500" b="1" dirty="0" smtClean="0"/>
              <a:t>  (PPE) such as face shields, safety glasses, </a:t>
            </a:r>
          </a:p>
          <a:p>
            <a:pPr latinLnBrk="1">
              <a:buNone/>
            </a:pPr>
            <a:r>
              <a:rPr lang="en-US" sz="3500" b="1" dirty="0" smtClean="0"/>
              <a:t>   safety shoes, and high-visibility vests should only be used if they are in good, undamaged condition. While the durability of PPE items varies from three months to two years,</a:t>
            </a:r>
          </a:p>
          <a:p>
            <a:pPr latinLnBrk="1">
              <a:buNone/>
            </a:pPr>
            <a:r>
              <a:rPr lang="en-US" sz="3500" b="1" dirty="0" smtClean="0"/>
              <a:t>   most items used by TBNC routinely conducts inspections of every PPE item twice a year, but an item must be replaced as soon as it is torn or </a:t>
            </a:r>
          </a:p>
          <a:p>
            <a:pPr latinLnBrk="1">
              <a:buNone/>
            </a:pPr>
            <a:r>
              <a:rPr lang="en-US" sz="3500" b="1" dirty="0" smtClean="0"/>
              <a:t>   damaged, even if that occurs before one of the official inspections.</a:t>
            </a:r>
            <a:endParaRPr lang="en-US" sz="3500" dirty="0" smtClean="0"/>
          </a:p>
          <a:p>
            <a:pPr latinLnBrk="1">
              <a:buNone/>
            </a:pPr>
            <a:r>
              <a:rPr lang="en-US" b="1" dirty="0" smtClean="0"/>
              <a:t> </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Whenever you need to replace a PPE item, you should file a request for a new one with your supervisor. The supervisor will inquire about the nature of your work (nighttime work, repaving, maintenance work, etc. ) to make sure you are being provided with the proper PPE item or items. Once you have received a replacement PPE item, you should dispose of the item that is being replaced in one of the specially designated bins. These are located in room 2B of the main office. Please do your part to maintain the company’s excellent safety record!</a:t>
            </a:r>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a:t>
            </a:r>
            <a:endParaRPr lang="en-US" dirty="0"/>
          </a:p>
        </p:txBody>
      </p:sp>
      <p:sp>
        <p:nvSpPr>
          <p:cNvPr id="3" name="Content Placeholder 2"/>
          <p:cNvSpPr>
            <a:spLocks noGrp="1"/>
          </p:cNvSpPr>
          <p:nvPr>
            <p:ph idx="1"/>
          </p:nvPr>
        </p:nvSpPr>
        <p:spPr/>
        <p:txBody>
          <a:bodyPr/>
          <a:lstStyle/>
          <a:p>
            <a:pPr lvl="0"/>
            <a:r>
              <a:rPr lang="en-US" sz="9600" b="1" dirty="0" smtClean="0"/>
              <a:t>What is the notice about?</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latinLnBrk="1"/>
            <a:r>
              <a:rPr lang="en-US" sz="4400" b="1" dirty="0" smtClean="0"/>
              <a:t>A. Policies regarding </a:t>
            </a:r>
          </a:p>
          <a:p>
            <a:pPr lvl="0" latinLnBrk="1">
              <a:buNone/>
            </a:pPr>
            <a:r>
              <a:rPr lang="en-US" sz="4400" b="1" dirty="0" smtClean="0"/>
              <a:t>    protective items</a:t>
            </a:r>
            <a:endParaRPr lang="en-US" sz="4400" dirty="0" smtClean="0"/>
          </a:p>
          <a:p>
            <a:pPr lvl="0" latinLnBrk="1"/>
            <a:r>
              <a:rPr lang="en-US" sz="4400" dirty="0" smtClean="0"/>
              <a:t>B. Ways of preparing work </a:t>
            </a:r>
          </a:p>
          <a:p>
            <a:pPr lvl="0" latinLnBrk="1">
              <a:buNone/>
            </a:pPr>
            <a:r>
              <a:rPr lang="en-US" sz="4400" dirty="0" smtClean="0"/>
              <a:t>   sites for inspection</a:t>
            </a:r>
          </a:p>
          <a:p>
            <a:pPr lvl="0" latinLnBrk="1"/>
            <a:r>
              <a:rPr lang="en-US" sz="4400" dirty="0" smtClean="0"/>
              <a:t>C. Designing new types of </a:t>
            </a:r>
          </a:p>
          <a:p>
            <a:pPr lvl="0" latinLnBrk="1">
              <a:buNone/>
            </a:pPr>
            <a:r>
              <a:rPr lang="en-US" sz="4400" dirty="0" smtClean="0"/>
              <a:t>    apparel</a:t>
            </a:r>
          </a:p>
          <a:p>
            <a:pPr lvl="0" latinLnBrk="1"/>
            <a:r>
              <a:rPr lang="en-US" sz="4400" dirty="0" smtClean="0"/>
              <a:t>D. Training work supervisors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pPr lvl="0" latinLnBrk="1"/>
            <a:r>
              <a:rPr lang="en-US" sz="7200" dirty="0" smtClean="0"/>
              <a:t>A. Each</a:t>
            </a:r>
          </a:p>
          <a:p>
            <a:pPr lvl="0" latinLnBrk="1"/>
            <a:r>
              <a:rPr lang="en-US" sz="7200" b="1" dirty="0" smtClean="0"/>
              <a:t>B. Either</a:t>
            </a:r>
            <a:endParaRPr lang="en-US" sz="7200" dirty="0" smtClean="0"/>
          </a:p>
          <a:p>
            <a:pPr lvl="0" latinLnBrk="1"/>
            <a:r>
              <a:rPr lang="en-US" sz="7200" dirty="0" smtClean="0"/>
              <a:t>C. Just as</a:t>
            </a:r>
          </a:p>
          <a:p>
            <a:pPr lvl="0" latinLnBrk="1"/>
            <a:r>
              <a:rPr lang="en-US" sz="7200" dirty="0" smtClean="0"/>
              <a:t>D. Not only</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a:t>
            </a:r>
            <a:endParaRPr lang="en-US" dirty="0"/>
          </a:p>
        </p:txBody>
      </p:sp>
      <p:sp>
        <p:nvSpPr>
          <p:cNvPr id="3" name="Content Placeholder 2"/>
          <p:cNvSpPr>
            <a:spLocks noGrp="1"/>
          </p:cNvSpPr>
          <p:nvPr>
            <p:ph idx="1"/>
          </p:nvPr>
        </p:nvSpPr>
        <p:spPr/>
        <p:txBody>
          <a:bodyPr>
            <a:noAutofit/>
          </a:bodyPr>
          <a:lstStyle/>
          <a:p>
            <a:pPr algn="ctr"/>
            <a:r>
              <a:rPr lang="en-US" sz="8000" b="1" dirty="0" smtClean="0"/>
              <a:t>How often are inspections performed?</a:t>
            </a:r>
            <a:endParaRPr lang="en-US" sz="80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latinLnBrk="1"/>
            <a:r>
              <a:rPr lang="en-US" sz="4800" dirty="0" smtClean="0"/>
              <a:t>A. Every three months</a:t>
            </a:r>
          </a:p>
          <a:p>
            <a:pPr lvl="0" latinLnBrk="1"/>
            <a:r>
              <a:rPr lang="en-US" sz="4800" b="1" dirty="0" smtClean="0"/>
              <a:t>B. Every six months</a:t>
            </a:r>
            <a:endParaRPr lang="en-US" sz="4800" dirty="0" smtClean="0"/>
          </a:p>
          <a:p>
            <a:pPr lvl="0" latinLnBrk="1"/>
            <a:r>
              <a:rPr lang="en-US" sz="4800" dirty="0" smtClean="0"/>
              <a:t>C. Every year</a:t>
            </a:r>
          </a:p>
          <a:p>
            <a:pPr lvl="0" latinLnBrk="1"/>
            <a:r>
              <a:rPr lang="en-US" sz="4800" dirty="0" smtClean="0"/>
              <a:t>D. Every two years</a:t>
            </a: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a:t>
            </a:r>
            <a:endParaRPr lang="en-US" dirty="0"/>
          </a:p>
        </p:txBody>
      </p:sp>
      <p:sp>
        <p:nvSpPr>
          <p:cNvPr id="3" name="Content Placeholder 2"/>
          <p:cNvSpPr>
            <a:spLocks noGrp="1"/>
          </p:cNvSpPr>
          <p:nvPr>
            <p:ph idx="1"/>
          </p:nvPr>
        </p:nvSpPr>
        <p:spPr/>
        <p:txBody>
          <a:bodyPr>
            <a:normAutofit/>
          </a:bodyPr>
          <a:lstStyle/>
          <a:p>
            <a:r>
              <a:rPr lang="en-US" sz="7200" b="1" dirty="0" smtClean="0"/>
              <a:t>How often are inspections performed?</a:t>
            </a:r>
            <a:endParaRPr lang="en-US" sz="72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latinLnBrk="1"/>
            <a:r>
              <a:rPr lang="en-US" sz="4800" dirty="0" smtClean="0"/>
              <a:t>A. Every three months</a:t>
            </a:r>
          </a:p>
          <a:p>
            <a:pPr lvl="0" latinLnBrk="1"/>
            <a:r>
              <a:rPr lang="en-US" sz="4800" b="1" dirty="0" smtClean="0"/>
              <a:t>B. Every six months</a:t>
            </a:r>
            <a:endParaRPr lang="en-US" sz="4800" dirty="0" smtClean="0"/>
          </a:p>
          <a:p>
            <a:pPr lvl="0" latinLnBrk="1"/>
            <a:r>
              <a:rPr lang="en-US" sz="4800" dirty="0" smtClean="0"/>
              <a:t>C. Every year</a:t>
            </a:r>
          </a:p>
          <a:p>
            <a:pPr lvl="0" latinLnBrk="1"/>
            <a:r>
              <a:rPr lang="en-US" sz="4800" dirty="0" smtClean="0"/>
              <a:t>D. Every two years</a:t>
            </a:r>
          </a:p>
          <a:p>
            <a:pPr latinLnBrk="1"/>
            <a:endParaRPr 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t>
            </a:r>
            <a:endParaRPr lang="en-US" dirty="0"/>
          </a:p>
        </p:txBody>
      </p:sp>
      <p:sp>
        <p:nvSpPr>
          <p:cNvPr id="3" name="Content Placeholder 2"/>
          <p:cNvSpPr>
            <a:spLocks noGrp="1"/>
          </p:cNvSpPr>
          <p:nvPr>
            <p:ph idx="1"/>
          </p:nvPr>
        </p:nvSpPr>
        <p:spPr/>
        <p:txBody>
          <a:bodyPr>
            <a:normAutofit lnSpcReduction="10000"/>
          </a:bodyPr>
          <a:lstStyle/>
          <a:p>
            <a:pPr lvl="0"/>
            <a:r>
              <a:rPr lang="en-US" sz="6600" b="1" dirty="0" smtClean="0"/>
              <a:t>According to the notice, what information will the supervisor request?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latinLnBrk="1"/>
            <a:r>
              <a:rPr lang="en-US" sz="3600" dirty="0" smtClean="0"/>
              <a:t>A. The size needed for clothing </a:t>
            </a:r>
          </a:p>
          <a:p>
            <a:pPr lvl="0" latinLnBrk="1">
              <a:buNone/>
            </a:pPr>
            <a:r>
              <a:rPr lang="en-US" sz="3600" dirty="0" smtClean="0"/>
              <a:t>      items</a:t>
            </a:r>
          </a:p>
          <a:p>
            <a:pPr lvl="0" latinLnBrk="1"/>
            <a:r>
              <a:rPr lang="en-US" sz="3600" b="1" dirty="0" smtClean="0"/>
              <a:t>B. The type of work an </a:t>
            </a:r>
          </a:p>
          <a:p>
            <a:pPr lvl="0" latinLnBrk="1">
              <a:buNone/>
            </a:pPr>
            <a:r>
              <a:rPr lang="en-US" sz="3600" b="1" dirty="0" smtClean="0"/>
              <a:t>     employee performs</a:t>
            </a:r>
            <a:endParaRPr lang="en-US" sz="3600" dirty="0" smtClean="0"/>
          </a:p>
          <a:p>
            <a:pPr lvl="0" latinLnBrk="1"/>
            <a:r>
              <a:rPr lang="en-US" sz="3600" dirty="0" smtClean="0"/>
              <a:t>C. The date of the last PPE </a:t>
            </a:r>
          </a:p>
          <a:p>
            <a:pPr lvl="0" latinLnBrk="1">
              <a:buNone/>
            </a:pPr>
            <a:r>
              <a:rPr lang="en-US" sz="3600" dirty="0" smtClean="0"/>
              <a:t>     inspection</a:t>
            </a:r>
          </a:p>
          <a:p>
            <a:pPr lvl="0" latinLnBrk="1"/>
            <a:r>
              <a:rPr lang="en-US" sz="3600" dirty="0" smtClean="0"/>
              <a:t>D. The number of hours an </a:t>
            </a:r>
          </a:p>
          <a:p>
            <a:pPr lvl="0" latinLnBrk="1">
              <a:buNone/>
            </a:pPr>
            <a:r>
              <a:rPr lang="en-US" sz="3600" dirty="0" smtClean="0"/>
              <a:t>     employee usually works</a:t>
            </a: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a:t>
            </a:r>
            <a:endParaRPr lang="en-US" dirty="0"/>
          </a:p>
        </p:txBody>
      </p:sp>
      <p:sp>
        <p:nvSpPr>
          <p:cNvPr id="3" name="Content Placeholder 2"/>
          <p:cNvSpPr>
            <a:spLocks noGrp="1"/>
          </p:cNvSpPr>
          <p:nvPr>
            <p:ph idx="1"/>
          </p:nvPr>
        </p:nvSpPr>
        <p:spPr/>
        <p:txBody>
          <a:bodyPr>
            <a:normAutofit fontScale="92500"/>
          </a:bodyPr>
          <a:lstStyle/>
          <a:p>
            <a:r>
              <a:rPr lang="en-US" sz="6000" b="1" dirty="0" smtClean="0"/>
              <a:t>According to the notice, what should employees do with a PPE item that can no longer be used?</a:t>
            </a:r>
            <a:endParaRPr lang="en-US" sz="60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latinLnBrk="1"/>
            <a:r>
              <a:rPr lang="en-US" sz="4000" dirty="0" smtClean="0"/>
              <a:t>A. Keep it until the </a:t>
            </a:r>
          </a:p>
          <a:p>
            <a:pPr lvl="0" latinLnBrk="1">
              <a:buNone/>
            </a:pPr>
            <a:r>
              <a:rPr lang="en-US" sz="4000" dirty="0" smtClean="0"/>
              <a:t>      scheduled inspection</a:t>
            </a:r>
          </a:p>
          <a:p>
            <a:pPr lvl="0" latinLnBrk="1"/>
            <a:r>
              <a:rPr lang="en-US" sz="4000" dirty="0" smtClean="0"/>
              <a:t>B. Clean it and send it for </a:t>
            </a:r>
          </a:p>
          <a:p>
            <a:pPr lvl="0" latinLnBrk="1">
              <a:buNone/>
            </a:pPr>
            <a:r>
              <a:rPr lang="en-US" sz="4000" dirty="0" smtClean="0"/>
              <a:t>      recycling</a:t>
            </a:r>
          </a:p>
          <a:p>
            <a:pPr lvl="0" latinLnBrk="1"/>
            <a:r>
              <a:rPr lang="en-US" sz="4000" dirty="0" smtClean="0"/>
              <a:t>C. Give it to their manager</a:t>
            </a:r>
          </a:p>
          <a:p>
            <a:pPr lvl="0" latinLnBrk="1"/>
            <a:r>
              <a:rPr lang="en-US" sz="4000" b="1" dirty="0" smtClean="0"/>
              <a:t>D. Take it to the main office</a:t>
            </a:r>
            <a:endParaRPr lang="en-US" sz="4000" dirty="0" smtClean="0"/>
          </a:p>
          <a:p>
            <a:pPr>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7200" b="1" dirty="0" smtClean="0"/>
              <a:t>Questions </a:t>
            </a:r>
          </a:p>
          <a:p>
            <a:pPr>
              <a:buNone/>
            </a:pPr>
            <a:r>
              <a:rPr lang="en-US" sz="7200" b="1" dirty="0" smtClean="0"/>
              <a:t>27-28, refer to the following article</a:t>
            </a:r>
            <a:endParaRPr lang="en-US" sz="7200" dirty="0" smtClean="0"/>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8153400" cy="6227136"/>
          </a:xfrm>
        </p:spPr>
        <p:txBody>
          <a:bodyPr>
            <a:normAutofit fontScale="92500" lnSpcReduction="10000"/>
          </a:bodyPr>
          <a:lstStyle/>
          <a:p>
            <a:pPr latinLnBrk="1"/>
            <a:r>
              <a:rPr lang="en-US" sz="3200" b="1" dirty="0" smtClean="0"/>
              <a:t>Hong Kong Today</a:t>
            </a:r>
            <a:endParaRPr lang="en-US" sz="3200" dirty="0" smtClean="0"/>
          </a:p>
          <a:p>
            <a:pPr latinLnBrk="1"/>
            <a:r>
              <a:rPr lang="en-US" sz="3200" b="1" dirty="0" smtClean="0"/>
              <a:t>Hong Kong’s Source of English News</a:t>
            </a:r>
            <a:endParaRPr lang="en-US" sz="3200" dirty="0" smtClean="0"/>
          </a:p>
          <a:p>
            <a:pPr latinLnBrk="1"/>
            <a:r>
              <a:rPr lang="en-US" sz="3200" b="1" dirty="0" err="1" smtClean="0"/>
              <a:t>Palais</a:t>
            </a:r>
            <a:r>
              <a:rPr lang="en-US" sz="3200" b="1" dirty="0" smtClean="0"/>
              <a:t> Hotel Gets Top Chef</a:t>
            </a:r>
            <a:endParaRPr lang="en-US" sz="3200" dirty="0" smtClean="0"/>
          </a:p>
          <a:p>
            <a:pPr latinLnBrk="1"/>
            <a:endParaRPr lang="en-US" sz="3200" dirty="0" smtClean="0"/>
          </a:p>
          <a:p>
            <a:pPr latinLnBrk="1"/>
            <a:r>
              <a:rPr lang="en-US" sz="3200" b="1" dirty="0" smtClean="0"/>
              <a:t>The </a:t>
            </a:r>
            <a:r>
              <a:rPr lang="en-US" sz="3200" b="1" dirty="0" err="1" smtClean="0"/>
              <a:t>Palais</a:t>
            </a:r>
            <a:r>
              <a:rPr lang="en-US" sz="3200" b="1" dirty="0" smtClean="0"/>
              <a:t> Hotel, known by insiders as </a:t>
            </a:r>
          </a:p>
          <a:p>
            <a:pPr latinLnBrk="1">
              <a:buNone/>
            </a:pPr>
            <a:r>
              <a:rPr lang="en-US" sz="3200" b="1" dirty="0" smtClean="0"/>
              <a:t>  Hong Kong’s hidden jewel, is about to </a:t>
            </a:r>
          </a:p>
          <a:p>
            <a:pPr latinLnBrk="1">
              <a:buNone/>
            </a:pPr>
            <a:r>
              <a:rPr lang="en-US" sz="3200" b="1" dirty="0" smtClean="0"/>
              <a:t>  become very well-known. The hotel’s Jade Restaurant has hired a new executive chef, cooking expert and chef extraordinaire </a:t>
            </a:r>
          </a:p>
          <a:p>
            <a:pPr latinLnBrk="1">
              <a:buNone/>
            </a:pPr>
            <a:r>
              <a:rPr lang="en-US" sz="3200" b="1" dirty="0" smtClean="0"/>
              <a:t> Mei-Yin </a:t>
            </a:r>
            <a:r>
              <a:rPr lang="en-US" sz="3200" b="1" dirty="0" err="1" smtClean="0"/>
              <a:t>Gan</a:t>
            </a:r>
            <a:r>
              <a:rPr lang="en-US" sz="3200" b="1" dirty="0" smtClean="0"/>
              <a:t>. </a:t>
            </a:r>
            <a:r>
              <a:rPr lang="en-US" sz="3200" b="1" dirty="0" err="1" smtClean="0"/>
              <a:t>Gan</a:t>
            </a:r>
            <a:r>
              <a:rPr lang="en-US" sz="3200" b="1" dirty="0" smtClean="0"/>
              <a:t>, who took over the </a:t>
            </a:r>
          </a:p>
          <a:p>
            <a:pPr latinLnBrk="1">
              <a:buNone/>
            </a:pPr>
            <a:r>
              <a:rPr lang="en-US" sz="3200" b="1" dirty="0" smtClean="0"/>
              <a:t> restaurant last month, has already made </a:t>
            </a:r>
          </a:p>
          <a:p>
            <a:pPr latinLnBrk="1">
              <a:buNone/>
            </a:pPr>
            <a:r>
              <a:rPr lang="en-US" sz="3200" b="1" dirty="0" smtClean="0"/>
              <a:t> her mark by adding some of her signature </a:t>
            </a:r>
          </a:p>
          <a:p>
            <a:pPr latinLnBrk="1">
              <a:buNone/>
            </a:pPr>
            <a:r>
              <a:rPr lang="en-US" sz="3200" b="1" dirty="0" smtClean="0"/>
              <a:t>dishes to the menu.</a:t>
            </a:r>
            <a:endParaRPr lang="en-US" sz="32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4471"/>
            <a:ext cx="7239000" cy="6321265"/>
          </a:xfrm>
        </p:spPr>
        <p:txBody>
          <a:bodyPr>
            <a:normAutofit fontScale="77500" lnSpcReduction="20000"/>
          </a:bodyPr>
          <a:lstStyle/>
          <a:p>
            <a:pPr latinLnBrk="1"/>
            <a:r>
              <a:rPr lang="en-US" sz="4400" b="1" dirty="0" err="1" smtClean="0"/>
              <a:t>Gan</a:t>
            </a:r>
            <a:r>
              <a:rPr lang="en-US" sz="4400" b="1" dirty="0" smtClean="0"/>
              <a:t> has more recently worked as head chef at Hong Kong’s </a:t>
            </a:r>
          </a:p>
          <a:p>
            <a:pPr latinLnBrk="1">
              <a:buNone/>
            </a:pPr>
            <a:r>
              <a:rPr lang="en-US" sz="4400" b="1" dirty="0" smtClean="0"/>
              <a:t>  four-start restaurant Room at the Top but is best known for her previous work as editor of East and West, a cooking </a:t>
            </a:r>
          </a:p>
          <a:p>
            <a:pPr latinLnBrk="1">
              <a:buNone/>
            </a:pPr>
            <a:r>
              <a:rPr lang="en-US" sz="4400" b="1" dirty="0" smtClean="0"/>
              <a:t>  magazine with an impressive </a:t>
            </a:r>
          </a:p>
          <a:p>
            <a:pPr latinLnBrk="1">
              <a:buNone/>
            </a:pPr>
            <a:r>
              <a:rPr lang="en-US" sz="4400" b="1" dirty="0" smtClean="0"/>
              <a:t>   international circulation. </a:t>
            </a:r>
            <a:r>
              <a:rPr lang="en-US" sz="4400" b="1" dirty="0" err="1" smtClean="0"/>
              <a:t>Gan</a:t>
            </a:r>
            <a:r>
              <a:rPr lang="en-US" sz="4400" b="1" dirty="0" smtClean="0"/>
              <a:t> studied under Master Chef </a:t>
            </a:r>
          </a:p>
          <a:p>
            <a:pPr latinLnBrk="1">
              <a:buNone/>
            </a:pPr>
            <a:r>
              <a:rPr lang="en-US" sz="4400" b="1" dirty="0" smtClean="0"/>
              <a:t>  Chun-Yuen Li, who praised </a:t>
            </a:r>
          </a:p>
          <a:p>
            <a:pPr latinLnBrk="1">
              <a:buNone/>
            </a:pPr>
            <a:r>
              <a:rPr lang="en-US" sz="4400" b="1" dirty="0" smtClean="0"/>
              <a:t>  </a:t>
            </a:r>
            <a:r>
              <a:rPr lang="en-US" sz="4400" b="1" dirty="0" err="1" smtClean="0"/>
              <a:t>Gan</a:t>
            </a:r>
            <a:r>
              <a:rPr lang="en-US" sz="4400" b="1" dirty="0" smtClean="0"/>
              <a:t> for being “a culinary gifted </a:t>
            </a:r>
          </a:p>
          <a:p>
            <a:pPr latinLnBrk="1">
              <a:buNone/>
            </a:pPr>
            <a:r>
              <a:rPr lang="en-US" sz="4400" b="1" dirty="0" smtClean="0"/>
              <a:t>  student” and possessing </a:t>
            </a:r>
          </a:p>
          <a:p>
            <a:pPr latinLnBrk="1">
              <a:buNone/>
            </a:pPr>
            <a:r>
              <a:rPr lang="en-US" sz="4400" b="1" dirty="0" smtClean="0"/>
              <a:t>  “excellent instincts.”</a:t>
            </a:r>
            <a:endParaRPr lang="en-US" sz="4400" dirty="0" smtClean="0"/>
          </a:p>
          <a:p>
            <a:pPr latinLnBrk="1"/>
            <a:endParaRPr 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7620000" cy="6074736"/>
          </a:xfrm>
        </p:spPr>
        <p:txBody>
          <a:bodyPr>
            <a:normAutofit fontScale="77500" lnSpcReduction="20000"/>
          </a:bodyPr>
          <a:lstStyle/>
          <a:p>
            <a:r>
              <a:rPr lang="en-US" sz="4800" b="1" dirty="0" smtClean="0"/>
              <a:t>So far, the </a:t>
            </a:r>
            <a:r>
              <a:rPr lang="en-US" sz="4800" b="1" dirty="0" err="1" smtClean="0"/>
              <a:t>Palais</a:t>
            </a:r>
            <a:r>
              <a:rPr lang="en-US" sz="4800" b="1" dirty="0" smtClean="0"/>
              <a:t> Hotel has been aptly nicknamed. Staying in one of the luxurious rooms, or dining at the sophisticated Jade Restaurant, one gets a sense of experiencing something special, something still undiscovered. Based on the meals that </a:t>
            </a:r>
            <a:r>
              <a:rPr lang="en-US" sz="4800" b="1" dirty="0" err="1" smtClean="0"/>
              <a:t>Gan</a:t>
            </a:r>
            <a:r>
              <a:rPr lang="en-US" sz="4800" b="1" dirty="0" smtClean="0"/>
              <a:t> has produced there so far, we predict that the addition of this exceptional chef will serve to bring the hidden jewel out of hiding.</a:t>
            </a:r>
            <a:endParaRPr lang="en-US" sz="4800"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a:t>
            </a:r>
            <a:endParaRPr lang="en-US" dirty="0"/>
          </a:p>
        </p:txBody>
      </p:sp>
      <p:sp>
        <p:nvSpPr>
          <p:cNvPr id="3" name="Content Placeholder 2"/>
          <p:cNvSpPr>
            <a:spLocks noGrp="1"/>
          </p:cNvSpPr>
          <p:nvPr>
            <p:ph idx="1"/>
          </p:nvPr>
        </p:nvSpPr>
        <p:spPr/>
        <p:txBody>
          <a:bodyPr>
            <a:noAutofit/>
          </a:bodyPr>
          <a:lstStyle/>
          <a:p>
            <a:r>
              <a:rPr lang="en-US" sz="8000" b="1" dirty="0" smtClean="0"/>
              <a:t>Where does Ms. </a:t>
            </a:r>
            <a:r>
              <a:rPr lang="en-US" sz="8000" b="1" dirty="0" err="1" smtClean="0"/>
              <a:t>Gan</a:t>
            </a:r>
            <a:r>
              <a:rPr lang="en-US" sz="8000" b="1" dirty="0" smtClean="0"/>
              <a:t> currently work?</a:t>
            </a:r>
            <a:endParaRPr lang="en-US" sz="80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latinLnBrk="1"/>
            <a:r>
              <a:rPr lang="en-US" sz="5400" b="1" dirty="0" smtClean="0"/>
              <a:t>A. At Jade Restaurant</a:t>
            </a:r>
            <a:endParaRPr lang="en-US" sz="5400" dirty="0" smtClean="0"/>
          </a:p>
          <a:p>
            <a:pPr lvl="0" latinLnBrk="1"/>
            <a:r>
              <a:rPr lang="en-US" sz="5400" dirty="0" smtClean="0"/>
              <a:t>B. At East and West</a:t>
            </a:r>
          </a:p>
          <a:p>
            <a:pPr lvl="0" latinLnBrk="1"/>
            <a:r>
              <a:rPr lang="en-US" sz="5400" dirty="0" smtClean="0"/>
              <a:t>C. At Room at the Top</a:t>
            </a:r>
          </a:p>
          <a:p>
            <a:pPr lvl="0" latinLnBrk="1"/>
            <a:r>
              <a:rPr lang="en-US" sz="5400" dirty="0" smtClean="0"/>
              <a:t>D. At Hong Kong Today</a:t>
            </a:r>
          </a:p>
          <a:p>
            <a:pPr latinLnBrk="1"/>
            <a:endParaRPr 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a:t>
            </a:r>
            <a:endParaRPr lang="en-US" dirty="0"/>
          </a:p>
        </p:txBody>
      </p:sp>
      <p:sp>
        <p:nvSpPr>
          <p:cNvPr id="3" name="Content Placeholder 2"/>
          <p:cNvSpPr>
            <a:spLocks noGrp="1"/>
          </p:cNvSpPr>
          <p:nvPr>
            <p:ph idx="1"/>
          </p:nvPr>
        </p:nvSpPr>
        <p:spPr/>
        <p:txBody>
          <a:bodyPr>
            <a:noAutofit/>
          </a:bodyPr>
          <a:lstStyle/>
          <a:p>
            <a:r>
              <a:rPr lang="en-US" sz="8000" b="1" dirty="0" smtClean="0"/>
              <a:t>What is implied about the </a:t>
            </a:r>
            <a:r>
              <a:rPr lang="en-US" sz="8000" b="1" dirty="0" err="1" smtClean="0"/>
              <a:t>Palais</a:t>
            </a:r>
            <a:r>
              <a:rPr lang="en-US" sz="8000" b="1" dirty="0" smtClean="0"/>
              <a:t> Hotel?</a:t>
            </a:r>
            <a:endParaRPr lang="en-US" sz="80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latinLnBrk="1"/>
            <a:r>
              <a:rPr lang="en-US" sz="5400" dirty="0" smtClean="0"/>
              <a:t>A. It appeals to travelers on a budget</a:t>
            </a:r>
          </a:p>
          <a:p>
            <a:pPr lvl="0" latinLnBrk="1"/>
            <a:r>
              <a:rPr lang="en-US" sz="5400" dirty="0" smtClean="0"/>
              <a:t>B. Its restaurant is large</a:t>
            </a:r>
          </a:p>
          <a:p>
            <a:pPr lvl="0" latinLnBrk="1"/>
            <a:r>
              <a:rPr lang="en-US" sz="5400" dirty="0" smtClean="0"/>
              <a:t>C. It is not conveniently </a:t>
            </a:r>
          </a:p>
          <a:p>
            <a:pPr lvl="0" latinLnBrk="1">
              <a:buNone/>
            </a:pPr>
            <a:r>
              <a:rPr lang="en-US" sz="5400" dirty="0" smtClean="0"/>
              <a:t>      located</a:t>
            </a:r>
          </a:p>
          <a:p>
            <a:pPr lvl="0" latinLnBrk="1"/>
            <a:r>
              <a:rPr lang="en-US" sz="5400" b="1" dirty="0" smtClean="0"/>
              <a:t>D. It is currently not </a:t>
            </a:r>
          </a:p>
          <a:p>
            <a:pPr lvl="0" latinLnBrk="1">
              <a:buNone/>
            </a:pPr>
            <a:r>
              <a:rPr lang="en-US" sz="5400" b="1" dirty="0" smtClean="0"/>
              <a:t>      widely known</a:t>
            </a:r>
            <a:endParaRPr lang="en-US" sz="5400" dirty="0" smtClean="0"/>
          </a:p>
          <a:p>
            <a:pPr latinLnBrk="1"/>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29.</a:t>
            </a:r>
            <a:endParaRPr lang="en-US" dirty="0"/>
          </a:p>
        </p:txBody>
      </p:sp>
      <p:sp>
        <p:nvSpPr>
          <p:cNvPr id="3" name="Content Placeholder 2"/>
          <p:cNvSpPr>
            <a:spLocks noGrp="1"/>
          </p:cNvSpPr>
          <p:nvPr>
            <p:ph idx="1"/>
          </p:nvPr>
        </p:nvSpPr>
        <p:spPr/>
        <p:txBody>
          <a:bodyPr>
            <a:normAutofit/>
          </a:bodyPr>
          <a:lstStyle/>
          <a:p>
            <a:r>
              <a:rPr lang="en-US" sz="9600" b="1" dirty="0" smtClean="0"/>
              <a:t>Who is Chun-Yuen Li?</a:t>
            </a:r>
            <a:endParaRPr lang="en-US" sz="96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latinLnBrk="1"/>
            <a:r>
              <a:rPr lang="en-US" sz="5400" dirty="0" smtClean="0"/>
              <a:t>A. A magazine editor</a:t>
            </a:r>
          </a:p>
          <a:p>
            <a:pPr lvl="0" latinLnBrk="1"/>
            <a:r>
              <a:rPr lang="en-US" sz="5400" dirty="0" smtClean="0"/>
              <a:t>B. A hotel manager</a:t>
            </a:r>
          </a:p>
          <a:p>
            <a:pPr lvl="0" latinLnBrk="1"/>
            <a:r>
              <a:rPr lang="en-US" sz="5400" b="1" dirty="0" smtClean="0"/>
              <a:t>C. A cooking teacher</a:t>
            </a:r>
            <a:endParaRPr lang="en-US" sz="5400" dirty="0" smtClean="0"/>
          </a:p>
          <a:p>
            <a:pPr lvl="0" latinLnBrk="1"/>
            <a:r>
              <a:rPr lang="en-US" sz="5400" dirty="0" smtClean="0"/>
              <a:t>D. A restaurant </a:t>
            </a:r>
          </a:p>
          <a:p>
            <a:pPr lvl="0" latinLnBrk="1">
              <a:buNone/>
            </a:pPr>
            <a:r>
              <a:rPr lang="en-US" sz="5400" dirty="0" smtClean="0"/>
              <a:t>      manager</a:t>
            </a:r>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7200" b="1" dirty="0" smtClean="0"/>
              <a:t>Questions </a:t>
            </a:r>
          </a:p>
          <a:p>
            <a:pPr>
              <a:buNone/>
            </a:pPr>
            <a:r>
              <a:rPr lang="en-US" sz="7200" b="1" dirty="0" smtClean="0"/>
              <a:t>30-33, refer to the following letter.</a:t>
            </a:r>
            <a:endParaRPr lang="en-US" sz="7200" dirty="0" smtClean="0"/>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304800"/>
            <a:ext cx="8610600" cy="6150936"/>
          </a:xfrm>
        </p:spPr>
        <p:txBody>
          <a:bodyPr>
            <a:normAutofit fontScale="85000" lnSpcReduction="20000"/>
          </a:bodyPr>
          <a:lstStyle/>
          <a:p>
            <a:pPr latinLnBrk="1"/>
            <a:r>
              <a:rPr lang="en-US" sz="3500" b="1" dirty="0" smtClean="0"/>
              <a:t>Dear Subscriber,</a:t>
            </a:r>
            <a:endParaRPr lang="en-US" sz="3500" dirty="0" smtClean="0"/>
          </a:p>
          <a:p>
            <a:pPr latinLnBrk="1">
              <a:buNone/>
            </a:pPr>
            <a:endParaRPr lang="en-US" sz="3500" dirty="0" smtClean="0"/>
          </a:p>
          <a:p>
            <a:pPr latinLnBrk="1"/>
            <a:r>
              <a:rPr lang="en-US" sz="3500" b="1" dirty="0" smtClean="0"/>
              <a:t>Welcome to our first edition of the </a:t>
            </a:r>
          </a:p>
          <a:p>
            <a:pPr latinLnBrk="1">
              <a:buNone/>
            </a:pPr>
            <a:r>
              <a:rPr lang="en-US" sz="3500" b="1" dirty="0" smtClean="0"/>
              <a:t>  Healthy Living Newsletter. We hope you will </a:t>
            </a:r>
          </a:p>
          <a:p>
            <a:pPr latinLnBrk="1">
              <a:buNone/>
            </a:pPr>
            <a:r>
              <a:rPr lang="en-US" sz="3500" b="1" dirty="0" smtClean="0"/>
              <a:t>  find the topics both entertaining and </a:t>
            </a:r>
          </a:p>
          <a:p>
            <a:pPr latinLnBrk="1">
              <a:buNone/>
            </a:pPr>
            <a:r>
              <a:rPr lang="en-US" sz="3500" b="1" dirty="0" smtClean="0"/>
              <a:t>  beneficial. The newsletter will be sent </a:t>
            </a:r>
          </a:p>
          <a:p>
            <a:pPr latinLnBrk="1">
              <a:buNone/>
            </a:pPr>
            <a:r>
              <a:rPr lang="en-US" sz="3500" b="1" dirty="0" smtClean="0"/>
              <a:t>  out every two months and will include </a:t>
            </a:r>
          </a:p>
          <a:p>
            <a:pPr latinLnBrk="1">
              <a:buNone/>
            </a:pPr>
            <a:r>
              <a:rPr lang="en-US" sz="3500" b="1" dirty="0" smtClean="0"/>
              <a:t>  articles of special interest, the latest </a:t>
            </a:r>
          </a:p>
          <a:p>
            <a:pPr latinLnBrk="1">
              <a:buNone/>
            </a:pPr>
            <a:r>
              <a:rPr lang="en-US" sz="3500" b="1" dirty="0" smtClean="0"/>
              <a:t>  health-care updates, and profiles of the </a:t>
            </a:r>
          </a:p>
          <a:p>
            <a:pPr latinLnBrk="1">
              <a:buNone/>
            </a:pPr>
            <a:r>
              <a:rPr lang="en-US" sz="3500" b="1" dirty="0" smtClean="0"/>
              <a:t>  outstanding medical professionals who </a:t>
            </a:r>
          </a:p>
          <a:p>
            <a:pPr latinLnBrk="1">
              <a:buNone/>
            </a:pPr>
            <a:r>
              <a:rPr lang="en-US" sz="3500" b="1" dirty="0" smtClean="0"/>
              <a:t>  work here at Tanaka Hospital. Each </a:t>
            </a:r>
          </a:p>
          <a:p>
            <a:pPr latinLnBrk="1">
              <a:buNone/>
            </a:pPr>
            <a:r>
              <a:rPr lang="en-US" sz="3500" b="1" dirty="0" smtClean="0"/>
              <a:t>  newsletter will also include a schedule of </a:t>
            </a:r>
          </a:p>
          <a:p>
            <a:pPr latinLnBrk="1">
              <a:buNone/>
            </a:pPr>
            <a:r>
              <a:rPr lang="en-US" sz="3500" b="1" dirty="0" smtClean="0"/>
              <a:t>  our new series of free Healthy Living classes.</a:t>
            </a:r>
            <a:endParaRPr lang="en-US" sz="35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number 3</a:t>
            </a:r>
            <a:endParaRPr lang="en-US" dirty="0"/>
          </a:p>
        </p:txBody>
      </p:sp>
      <p:sp>
        <p:nvSpPr>
          <p:cNvPr id="3" name="Content Placeholder 2"/>
          <p:cNvSpPr>
            <a:spLocks noGrp="1"/>
          </p:cNvSpPr>
          <p:nvPr>
            <p:ph idx="1"/>
          </p:nvPr>
        </p:nvSpPr>
        <p:spPr/>
        <p:txBody>
          <a:bodyPr/>
          <a:lstStyle/>
          <a:p>
            <a:pPr lvl="0"/>
            <a:r>
              <a:rPr lang="en-US" sz="4400" b="1" dirty="0" smtClean="0"/>
              <a:t>Only since the promotion began ________________ customers started using Dayton Prudential’s online payment system to purchase new policies.</a:t>
            </a: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0"/>
            <a:ext cx="7848600" cy="6455736"/>
          </a:xfrm>
        </p:spPr>
        <p:txBody>
          <a:bodyPr>
            <a:normAutofit fontScale="77500" lnSpcReduction="20000"/>
          </a:bodyPr>
          <a:lstStyle/>
          <a:p>
            <a:r>
              <a:rPr lang="en-US" sz="4800" b="1" dirty="0" smtClean="0"/>
              <a:t>The initial class, entitled “How to Prevent Lower-Back Pain,” will be held on Wednesday evening, September 15, in the exercise room on the first floor of the hospital. The class will begin promptly at p.m. and will last 2 hours with a 10-minute break. Participants should come prepared with comfortable clothing and an exercise mat. The room will open approximately 30 minutes before the class. </a:t>
            </a:r>
            <a:endParaRPr lang="en-US" sz="4800" dirty="0" smtClean="0"/>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381000"/>
            <a:ext cx="8077200" cy="6074736"/>
          </a:xfrm>
        </p:spPr>
        <p:txBody>
          <a:bodyPr>
            <a:normAutofit fontScale="92500" lnSpcReduction="10000"/>
          </a:bodyPr>
          <a:lstStyle/>
          <a:p>
            <a:pPr latinLnBrk="1"/>
            <a:r>
              <a:rPr lang="en-US" sz="3600" b="1" dirty="0" smtClean="0"/>
              <a:t>If you would like to attend, please </a:t>
            </a:r>
          </a:p>
          <a:p>
            <a:pPr latinLnBrk="1">
              <a:buNone/>
            </a:pPr>
            <a:r>
              <a:rPr lang="en-US" sz="3600" b="1" dirty="0" smtClean="0"/>
              <a:t>  call the hospital receptionist between 8:30 a.m. and 5:30 p.m., Monday to </a:t>
            </a:r>
          </a:p>
          <a:p>
            <a:pPr latinLnBrk="1">
              <a:buNone/>
            </a:pPr>
            <a:r>
              <a:rPr lang="en-US" sz="3600" b="1" dirty="0" smtClean="0"/>
              <a:t>  Friday to reserve a space. If you have family or friends who would like to receive our newsletter, please have them sign up on our </a:t>
            </a:r>
          </a:p>
          <a:p>
            <a:pPr latinLnBrk="1">
              <a:buNone/>
            </a:pPr>
            <a:r>
              <a:rPr lang="en-US" sz="3600" b="1" dirty="0" smtClean="0"/>
              <a:t>  Web site at </a:t>
            </a:r>
            <a:r>
              <a:rPr lang="en-US" sz="3600" b="1" u="sng" dirty="0" smtClean="0">
                <a:hlinkClick r:id="rId2"/>
              </a:rPr>
              <a:t>www.tanakahospital.org</a:t>
            </a:r>
            <a:r>
              <a:rPr lang="en-US" sz="3600" b="1" dirty="0" smtClean="0"/>
              <a:t>.</a:t>
            </a:r>
            <a:endParaRPr lang="en-US" sz="3600" dirty="0" smtClean="0"/>
          </a:p>
          <a:p>
            <a:pPr latinLnBrk="1">
              <a:buNone/>
            </a:pPr>
            <a:endParaRPr lang="en-US" sz="3600" dirty="0" smtClean="0"/>
          </a:p>
          <a:p>
            <a:pPr latinLnBrk="1"/>
            <a:r>
              <a:rPr lang="en-US" sz="3600" b="1" dirty="0" smtClean="0"/>
              <a:t>Sincerely,</a:t>
            </a:r>
            <a:endParaRPr lang="en-US" sz="3600" dirty="0" smtClean="0"/>
          </a:p>
          <a:p>
            <a:pPr latinLnBrk="1"/>
            <a:r>
              <a:rPr lang="en-US" sz="3600" b="1" dirty="0" smtClean="0"/>
              <a:t>The staff of Tanaka Hospital</a:t>
            </a:r>
            <a:endParaRPr lang="en-US" sz="3600" dirty="0" smtClean="0"/>
          </a:p>
          <a:p>
            <a:pPr latinLnBrk="1"/>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a:t>
            </a:r>
            <a:endParaRPr lang="en-US" dirty="0"/>
          </a:p>
        </p:txBody>
      </p:sp>
      <p:sp>
        <p:nvSpPr>
          <p:cNvPr id="3" name="Content Placeholder 2"/>
          <p:cNvSpPr>
            <a:spLocks noGrp="1"/>
          </p:cNvSpPr>
          <p:nvPr>
            <p:ph idx="1"/>
          </p:nvPr>
        </p:nvSpPr>
        <p:spPr/>
        <p:txBody>
          <a:bodyPr>
            <a:normAutofit/>
          </a:bodyPr>
          <a:lstStyle/>
          <a:p>
            <a:r>
              <a:rPr lang="en-US" sz="9600" b="1" dirty="0" smtClean="0"/>
              <a:t>Why is the letter being sent?</a:t>
            </a:r>
            <a:endParaRPr lang="en-US" sz="96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304800"/>
            <a:ext cx="8077200" cy="6150936"/>
          </a:xfrm>
        </p:spPr>
        <p:txBody>
          <a:bodyPr>
            <a:normAutofit/>
          </a:bodyPr>
          <a:lstStyle/>
          <a:p>
            <a:pPr lvl="0" latinLnBrk="1"/>
            <a:r>
              <a:rPr lang="en-US" sz="4000" b="1" dirty="0" smtClean="0"/>
              <a:t>A. To introduce new services offered by a hospital</a:t>
            </a:r>
            <a:endParaRPr lang="en-US" sz="4000" dirty="0" smtClean="0"/>
          </a:p>
          <a:p>
            <a:pPr lvl="0" latinLnBrk="1"/>
            <a:r>
              <a:rPr lang="en-US" sz="4000" dirty="0" smtClean="0"/>
              <a:t>B. To solicit articles for a new </a:t>
            </a:r>
          </a:p>
          <a:p>
            <a:pPr lvl="0" latinLnBrk="1">
              <a:buNone/>
            </a:pPr>
            <a:r>
              <a:rPr lang="en-US" sz="4000" dirty="0" smtClean="0"/>
              <a:t>     publication</a:t>
            </a:r>
          </a:p>
          <a:p>
            <a:pPr lvl="0" latinLnBrk="1"/>
            <a:r>
              <a:rPr lang="en-US" sz="4000" dirty="0" smtClean="0"/>
              <a:t>C. To provide information about new medications</a:t>
            </a:r>
          </a:p>
          <a:p>
            <a:pPr lvl="0" latinLnBrk="1"/>
            <a:r>
              <a:rPr lang="en-US" sz="4000" dirty="0" smtClean="0"/>
              <a:t>D. To announce the opening of </a:t>
            </a:r>
          </a:p>
          <a:p>
            <a:pPr lvl="0" latinLnBrk="1">
              <a:buNone/>
            </a:pPr>
            <a:r>
              <a:rPr lang="en-US" sz="4000" dirty="0" smtClean="0"/>
              <a:t>     an exercise studio </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endParaRPr lang="en-US" dirty="0"/>
          </a:p>
        </p:txBody>
      </p:sp>
      <p:sp>
        <p:nvSpPr>
          <p:cNvPr id="3" name="Content Placeholder 2"/>
          <p:cNvSpPr>
            <a:spLocks noGrp="1"/>
          </p:cNvSpPr>
          <p:nvPr>
            <p:ph idx="1"/>
          </p:nvPr>
        </p:nvSpPr>
        <p:spPr/>
        <p:txBody>
          <a:bodyPr>
            <a:normAutofit lnSpcReduction="10000"/>
          </a:bodyPr>
          <a:lstStyle/>
          <a:p>
            <a:pPr lvl="0"/>
            <a:r>
              <a:rPr lang="en-US" b="1" dirty="0" smtClean="0"/>
              <a:t> </a:t>
            </a:r>
            <a:r>
              <a:rPr lang="en-US" sz="6600" dirty="0" smtClean="0"/>
              <a:t>According to the letter, what does the hospital’s newsletter contain?</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latinLnBrk="1"/>
            <a:r>
              <a:rPr lang="en-US" sz="6600" b="1" dirty="0" smtClean="0"/>
              <a:t>A. Staff </a:t>
            </a:r>
          </a:p>
          <a:p>
            <a:pPr lvl="0" latinLnBrk="1">
              <a:buNone/>
            </a:pPr>
            <a:r>
              <a:rPr lang="en-US" sz="6600" b="1" dirty="0" smtClean="0"/>
              <a:t>      biographies</a:t>
            </a:r>
            <a:endParaRPr lang="en-US" sz="6600" dirty="0" smtClean="0"/>
          </a:p>
          <a:p>
            <a:pPr lvl="0" latinLnBrk="1"/>
            <a:r>
              <a:rPr lang="en-US" sz="6600" dirty="0" smtClean="0"/>
              <a:t>B. Entertainment </a:t>
            </a:r>
          </a:p>
          <a:p>
            <a:pPr lvl="0" latinLnBrk="1">
              <a:buNone/>
            </a:pPr>
            <a:r>
              <a:rPr lang="en-US" sz="6600" dirty="0" smtClean="0"/>
              <a:t>      tips</a:t>
            </a:r>
          </a:p>
          <a:p>
            <a:pPr lvl="0" latinLnBrk="1"/>
            <a:r>
              <a:rPr lang="en-US" sz="6600" dirty="0" smtClean="0"/>
              <a:t>C. Healthy recipes</a:t>
            </a:r>
          </a:p>
          <a:p>
            <a:pPr lvl="0" latinLnBrk="1"/>
            <a:r>
              <a:rPr lang="en-US" sz="6600" dirty="0" smtClean="0"/>
              <a:t>D. Exercise advice</a:t>
            </a:r>
          </a:p>
          <a:p>
            <a:pPr latinLnBrk="1"/>
            <a:endParaRPr lang="en-US"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endParaRPr lang="en-US" dirty="0"/>
          </a:p>
        </p:txBody>
      </p:sp>
      <p:sp>
        <p:nvSpPr>
          <p:cNvPr id="3" name="Content Placeholder 2"/>
          <p:cNvSpPr>
            <a:spLocks noGrp="1"/>
          </p:cNvSpPr>
          <p:nvPr>
            <p:ph idx="1"/>
          </p:nvPr>
        </p:nvSpPr>
        <p:spPr/>
        <p:txBody>
          <a:bodyPr>
            <a:normAutofit/>
          </a:bodyPr>
          <a:lstStyle/>
          <a:p>
            <a:r>
              <a:rPr lang="en-US" sz="8800" b="1" dirty="0" smtClean="0"/>
              <a:t>How long will the first class last?</a:t>
            </a:r>
            <a:endParaRPr lang="en-US" sz="88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latinLnBrk="1"/>
            <a:r>
              <a:rPr lang="en-US" sz="6000" dirty="0" smtClean="0"/>
              <a:t>A. Half an hour</a:t>
            </a:r>
          </a:p>
          <a:p>
            <a:pPr lvl="0" latinLnBrk="1"/>
            <a:r>
              <a:rPr lang="en-US" sz="6000" dirty="0" smtClean="0"/>
              <a:t>B. One hour</a:t>
            </a:r>
          </a:p>
          <a:p>
            <a:pPr lvl="0" latinLnBrk="1"/>
            <a:r>
              <a:rPr lang="en-US" sz="6000" dirty="0" smtClean="0"/>
              <a:t>C. An hour and </a:t>
            </a:r>
          </a:p>
          <a:p>
            <a:pPr lvl="0" latinLnBrk="1">
              <a:buNone/>
            </a:pPr>
            <a:r>
              <a:rPr lang="en-US" sz="6000" dirty="0" smtClean="0"/>
              <a:t>      a half</a:t>
            </a:r>
          </a:p>
          <a:p>
            <a:pPr lvl="0" latinLnBrk="1"/>
            <a:r>
              <a:rPr lang="en-US" sz="6000" b="1" dirty="0" smtClean="0"/>
              <a:t>D. Two hours</a:t>
            </a:r>
            <a:endParaRPr lang="en-US" sz="6000" dirty="0" smtClean="0"/>
          </a:p>
          <a:p>
            <a:pPr>
              <a:buNone/>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a:t>
            </a:r>
            <a:endParaRPr lang="en-US" dirty="0"/>
          </a:p>
        </p:txBody>
      </p:sp>
      <p:sp>
        <p:nvSpPr>
          <p:cNvPr id="3" name="Content Placeholder 2"/>
          <p:cNvSpPr>
            <a:spLocks noGrp="1"/>
          </p:cNvSpPr>
          <p:nvPr>
            <p:ph idx="1"/>
          </p:nvPr>
        </p:nvSpPr>
        <p:spPr>
          <a:xfrm>
            <a:off x="228600" y="1609416"/>
            <a:ext cx="7848600" cy="4846320"/>
          </a:xfrm>
        </p:spPr>
        <p:txBody>
          <a:bodyPr>
            <a:noAutofit/>
          </a:bodyPr>
          <a:lstStyle/>
          <a:p>
            <a:r>
              <a:rPr lang="en-US" sz="7200" b="1" dirty="0" smtClean="0"/>
              <a:t>How are participants asked to register for the class?</a:t>
            </a:r>
            <a:endParaRPr lang="en-US" sz="72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latinLnBrk="1"/>
            <a:r>
              <a:rPr lang="en-US" sz="6000" dirty="0" smtClean="0"/>
              <a:t>A. By visiting a Web site</a:t>
            </a:r>
          </a:p>
          <a:p>
            <a:pPr lvl="0" latinLnBrk="1"/>
            <a:r>
              <a:rPr lang="en-US" sz="6000" dirty="0" smtClean="0"/>
              <a:t>B. By telephone a </a:t>
            </a:r>
          </a:p>
          <a:p>
            <a:pPr lvl="0" latinLnBrk="1">
              <a:buNone/>
            </a:pPr>
            <a:r>
              <a:rPr lang="en-US" sz="6000" dirty="0" smtClean="0"/>
              <a:t>      hospital employee</a:t>
            </a:r>
          </a:p>
          <a:p>
            <a:pPr lvl="0" latinLnBrk="1"/>
            <a:r>
              <a:rPr lang="en-US" sz="6000" b="1" dirty="0" smtClean="0"/>
              <a:t>C. By filing out an </a:t>
            </a:r>
          </a:p>
          <a:p>
            <a:pPr lvl="0" latinLnBrk="1">
              <a:buNone/>
            </a:pPr>
            <a:r>
              <a:rPr lang="en-US" sz="6000" b="1" dirty="0" smtClean="0"/>
              <a:t>       interest card</a:t>
            </a:r>
            <a:endParaRPr lang="en-US" sz="6000" dirty="0" smtClean="0"/>
          </a:p>
          <a:p>
            <a:pPr lvl="0" latinLnBrk="1"/>
            <a:r>
              <a:rPr lang="en-US" sz="6000" dirty="0" smtClean="0"/>
              <a:t>D. By visiting the </a:t>
            </a:r>
          </a:p>
          <a:p>
            <a:pPr lvl="0" latinLnBrk="1">
              <a:buNone/>
            </a:pPr>
            <a:r>
              <a:rPr lang="en-US" sz="6000" dirty="0" smtClean="0"/>
              <a:t>       reception desk</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734</TotalTime>
  <Words>6137</Words>
  <Application>Microsoft Office PowerPoint</Application>
  <PresentationFormat>On-screen Show (4:3)</PresentationFormat>
  <Paragraphs>917</Paragraphs>
  <Slides>193</Slides>
  <Notes>0</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Opulent</vt:lpstr>
      <vt:lpstr>General ENGLISH</vt:lpstr>
      <vt:lpstr>Fill in the blanks</vt:lpstr>
      <vt:lpstr>Question 1</vt:lpstr>
      <vt:lpstr>options</vt:lpstr>
      <vt:lpstr>rationale</vt:lpstr>
      <vt:lpstr>Question number 2</vt:lpstr>
      <vt:lpstr>options</vt:lpstr>
      <vt:lpstr>rationale</vt:lpstr>
      <vt:lpstr>Question number 3</vt:lpstr>
      <vt:lpstr>options</vt:lpstr>
      <vt:lpstr>rationalization</vt:lpstr>
      <vt:lpstr>Question 4</vt:lpstr>
      <vt:lpstr>options</vt:lpstr>
      <vt:lpstr>rationalization</vt:lpstr>
      <vt:lpstr>Question 5</vt:lpstr>
      <vt:lpstr>options</vt:lpstr>
      <vt:lpstr>rationalization</vt:lpstr>
      <vt:lpstr>Question 6</vt:lpstr>
      <vt:lpstr>options</vt:lpstr>
      <vt:lpstr>rationalization</vt:lpstr>
      <vt:lpstr>Question 7</vt:lpstr>
      <vt:lpstr>options</vt:lpstr>
      <vt:lpstr>rationalization</vt:lpstr>
      <vt:lpstr>Question 8</vt:lpstr>
      <vt:lpstr>options</vt:lpstr>
      <vt:lpstr>rationale</vt:lpstr>
      <vt:lpstr>Question 9</vt:lpstr>
      <vt:lpstr>options</vt:lpstr>
      <vt:lpstr>rationale</vt:lpstr>
      <vt:lpstr>Question 10</vt:lpstr>
      <vt:lpstr>options</vt:lpstr>
      <vt:lpstr>rationale</vt:lpstr>
      <vt:lpstr>Question 11</vt:lpstr>
      <vt:lpstr>options</vt:lpstr>
      <vt:lpstr>rationale</vt:lpstr>
      <vt:lpstr>Question 12</vt:lpstr>
      <vt:lpstr>Options </vt:lpstr>
      <vt:lpstr>rationale</vt:lpstr>
      <vt:lpstr>Question 13</vt:lpstr>
      <vt:lpstr>options</vt:lpstr>
      <vt:lpstr>rationale</vt:lpstr>
      <vt:lpstr>Question 14</vt:lpstr>
      <vt:lpstr>options</vt:lpstr>
      <vt:lpstr>rationale</vt:lpstr>
      <vt:lpstr>Question 15</vt:lpstr>
      <vt:lpstr>options</vt:lpstr>
      <vt:lpstr>rationale</vt:lpstr>
      <vt:lpstr>Question 16</vt:lpstr>
      <vt:lpstr>options</vt:lpstr>
      <vt:lpstr>Question 17</vt:lpstr>
      <vt:lpstr>options</vt:lpstr>
      <vt:lpstr>rationale</vt:lpstr>
      <vt:lpstr>Question 18</vt:lpstr>
      <vt:lpstr>options</vt:lpstr>
      <vt:lpstr>rationale</vt:lpstr>
      <vt:lpstr>Question 19</vt:lpstr>
      <vt:lpstr>options</vt:lpstr>
      <vt:lpstr>Question 20</vt:lpstr>
      <vt:lpstr>options</vt:lpstr>
      <vt:lpstr>Slide 60</vt:lpstr>
      <vt:lpstr>FOR QUESTION 21-22</vt:lpstr>
      <vt:lpstr>Question 21</vt:lpstr>
      <vt:lpstr>OPTIONS</vt:lpstr>
      <vt:lpstr>21</vt:lpstr>
      <vt:lpstr>OPTIONS</vt:lpstr>
      <vt:lpstr>FOR QUESTIONS 22-26 notice</vt:lpstr>
      <vt:lpstr>Slide 67</vt:lpstr>
      <vt:lpstr>22</vt:lpstr>
      <vt:lpstr>Slide 69</vt:lpstr>
      <vt:lpstr>23</vt:lpstr>
      <vt:lpstr>Slide 71</vt:lpstr>
      <vt:lpstr>24</vt:lpstr>
      <vt:lpstr>Slide 73</vt:lpstr>
      <vt:lpstr>25. </vt:lpstr>
      <vt:lpstr>Slide 75</vt:lpstr>
      <vt:lpstr>26.</vt:lpstr>
      <vt:lpstr>Slide 77</vt:lpstr>
      <vt:lpstr>Slide 78</vt:lpstr>
      <vt:lpstr>Slide 79</vt:lpstr>
      <vt:lpstr>Slide 80</vt:lpstr>
      <vt:lpstr>Slide 81</vt:lpstr>
      <vt:lpstr>27</vt:lpstr>
      <vt:lpstr>Slide 83</vt:lpstr>
      <vt:lpstr>28.</vt:lpstr>
      <vt:lpstr>Slide 85</vt:lpstr>
      <vt:lpstr>29.</vt:lpstr>
      <vt:lpstr>Slide 87</vt:lpstr>
      <vt:lpstr>Slide 88</vt:lpstr>
      <vt:lpstr>Slide 89</vt:lpstr>
      <vt:lpstr>Slide 90</vt:lpstr>
      <vt:lpstr>Slide 91</vt:lpstr>
      <vt:lpstr>30.</vt:lpstr>
      <vt:lpstr>Slide 93</vt:lpstr>
      <vt:lpstr>31. </vt:lpstr>
      <vt:lpstr>Slide 95</vt:lpstr>
      <vt:lpstr>32. </vt:lpstr>
      <vt:lpstr>Slide 97</vt:lpstr>
      <vt:lpstr>33.</vt:lpstr>
      <vt:lpstr>Slide 99</vt:lpstr>
      <vt:lpstr> </vt:lpstr>
      <vt:lpstr>Slide 101</vt:lpstr>
      <vt:lpstr>Slide 102</vt:lpstr>
      <vt:lpstr>Slide 103</vt:lpstr>
      <vt:lpstr>Slide 104</vt:lpstr>
      <vt:lpstr>Slide 105</vt:lpstr>
      <vt:lpstr>34.</vt:lpstr>
      <vt:lpstr>Slide 107</vt:lpstr>
      <vt:lpstr>35. </vt:lpstr>
      <vt:lpstr>Slide 109</vt:lpstr>
      <vt:lpstr>36.</vt:lpstr>
      <vt:lpstr>Slide 111</vt:lpstr>
      <vt:lpstr>37. </vt:lpstr>
      <vt:lpstr>Slide 113</vt:lpstr>
      <vt:lpstr>38.</vt:lpstr>
      <vt:lpstr>Slide 115</vt:lpstr>
      <vt:lpstr>Slide 116</vt:lpstr>
      <vt:lpstr>Slide 117</vt:lpstr>
      <vt:lpstr>39.</vt:lpstr>
      <vt:lpstr>Slide 119</vt:lpstr>
      <vt:lpstr>40. </vt:lpstr>
      <vt:lpstr>Slide 121</vt:lpstr>
      <vt:lpstr>Slide 122</vt:lpstr>
      <vt:lpstr>Slide 123</vt:lpstr>
      <vt:lpstr>Slide 124</vt:lpstr>
      <vt:lpstr>Slide 125</vt:lpstr>
      <vt:lpstr>Slide 126</vt:lpstr>
      <vt:lpstr>Slide 127</vt:lpstr>
      <vt:lpstr>Slide 128</vt:lpstr>
      <vt:lpstr> Trying to keep her balance on the icy surface, the last competitor’s ski-tip caught the pole and somersaulted into the soft snow. </vt:lpstr>
      <vt:lpstr>The temperature dropped suddenly last night, which will mean that the shoots emerging from the soil will be killed by the frost.</vt:lpstr>
      <vt:lpstr> The impostor eluded detection for so long because she conducted herself as though she were a licensed practitioner. </vt:lpstr>
      <vt:lpstr>Being abandoned by our friends is the cause of great sorrow for us.</vt:lpstr>
      <vt:lpstr>Among the many reasons for his defeat in the election was his arrogant assumption that his constituents were incapable of understanding economic conditions, and his unwarranted attack on his chief opponent.</vt:lpstr>
      <vt:lpstr>More and more holidaymakers are choosing to fly to remote islands in search of the perfect beach; seeking sand, sun and palm trees, rather than centers of entertainment.</vt:lpstr>
      <vt:lpstr>The government requires that these forms should be submitted before the end of the financial year.</vt:lpstr>
      <vt:lpstr>After arduous months of fighting, the sight of the white flag being raised generated as much relief on the victor’s side than it did on the vanquished. </vt:lpstr>
      <vt:lpstr>The best way to encourage innovative thinking is not to promise financial rewards for the ideas, but to ensure that the person making the suggestion receives recognition for his contribution. </vt:lpstr>
      <vt:lpstr>It ought to be her with whom you share your secrets, not me. </vt:lpstr>
      <vt:lpstr>Slide 139</vt:lpstr>
      <vt:lpstr>ESTIMATED POPULATION OF AMERICAN COLONIES, 1630 and 1750</vt:lpstr>
      <vt:lpstr>56. Which of the following is a correct statement supported by the table above?</vt:lpstr>
      <vt:lpstr>Slide 142</vt:lpstr>
      <vt:lpstr>57. RECESS: SCHOOL : : ______________ : _______________ </vt:lpstr>
      <vt:lpstr>58. WATERLOGGED: MOISTURE: : ________________ : ______________</vt:lpstr>
      <vt:lpstr>59. ERADICATE: DISEASE: :</vt:lpstr>
      <vt:lpstr>60. ARTICULATENESS: SPEECH : :</vt:lpstr>
      <vt:lpstr>61. CEASE-FIRE: HOSTILITIES: : </vt:lpstr>
      <vt:lpstr>62. FUR: RABBIT : : </vt:lpstr>
      <vt:lpstr>63. PLAY: ACTS : :  </vt:lpstr>
      <vt:lpstr>64. ELEVATOR: SHAFT : : </vt:lpstr>
      <vt:lpstr>65. SEA: SHORE: : </vt:lpstr>
      <vt:lpstr>Slide 152</vt:lpstr>
      <vt:lpstr>66-70</vt:lpstr>
      <vt:lpstr>66. </vt:lpstr>
      <vt:lpstr>67. </vt:lpstr>
      <vt:lpstr>68.</vt:lpstr>
      <vt:lpstr>69.</vt:lpstr>
      <vt:lpstr>70.</vt:lpstr>
      <vt:lpstr>71. Teacher V taught his Grade 9 students an aspect of speech which is rhythm to achieve it, you have to observe stress. On what syllable do you think is the primary stress of the word TESTIMONY?</vt:lpstr>
      <vt:lpstr>72. Which of the word pairs have  the same relationship as the key? Tourniquet: bleeding </vt:lpstr>
      <vt:lpstr>73. The comma is equivalent to a short pause in a speech. It is used to separate different sections of the sentence. Which sentence is comma correctly used?</vt:lpstr>
      <vt:lpstr>74-76</vt:lpstr>
      <vt:lpstr>   74. On display at the museum were grinders, club heads,  flint axes and knives, and  other stone artifacts.  </vt:lpstr>
      <vt:lpstr>75. Because of the paucity of data, the researchers had to start all over again in order to gather enough information for the study. </vt:lpstr>
      <vt:lpstr>76. Regarding personality, Pedro always kept everything under tight control; Ricardo on the other hand, was expansive.  </vt:lpstr>
      <vt:lpstr>Slide 166</vt:lpstr>
      <vt:lpstr>77. The questions by the lawyer showed that he was just ______________ for information that he might explore further as bait.</vt:lpstr>
      <vt:lpstr>78. At the family picnic, some of the youngsters were so hungry that they ____________ food as soon as it was ready. </vt:lpstr>
      <vt:lpstr>79. So that our supply of trees does not become ____________ lumbermen plant young trees as they cut mature trees.</vt:lpstr>
      <vt:lpstr>80.    An extremely careful person who keeps every detail in its proper place is _______________.  </vt:lpstr>
      <vt:lpstr>81. Which of these words is synonymous with accord?</vt:lpstr>
      <vt:lpstr>Slide 172</vt:lpstr>
      <vt:lpstr>82.</vt:lpstr>
      <vt:lpstr>83.</vt:lpstr>
      <vt:lpstr>84.</vt:lpstr>
      <vt:lpstr>85.</vt:lpstr>
      <vt:lpstr>86.</vt:lpstr>
      <vt:lpstr>87.</vt:lpstr>
      <vt:lpstr>88.</vt:lpstr>
      <vt:lpstr>89.</vt:lpstr>
      <vt:lpstr>Slide 181</vt:lpstr>
      <vt:lpstr>90. Jordan lives _____________ Santillan Road.</vt:lpstr>
      <vt:lpstr>91.    Mel will be ready to leave ______________ about thirty minutes. </vt:lpstr>
      <vt:lpstr>92. Since he met his new girlfriend, Micko never seems to be _________ home.</vt:lpstr>
      <vt:lpstr>93. Jordan responded to his mother’s demands __________ throwing a tantrum.</vt:lpstr>
      <vt:lpstr>94. I think Carmela spent the entire afternoon __________ the phone. </vt:lpstr>
      <vt:lpstr>Slide 187</vt:lpstr>
      <vt:lpstr>95. The nearest post office is on _______________________.</vt:lpstr>
      <vt:lpstr>96. Have you ever been to my _________________________________?</vt:lpstr>
      <vt:lpstr>97. Please read the chapter ___________________. </vt:lpstr>
      <vt:lpstr>98. New students at the shop should bring ________________________.</vt:lpstr>
      <vt:lpstr>99. Mrs. Lazaro said that ___________________________.</vt:lpstr>
      <vt:lpstr>100. The test was hard for Paul and ______________.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COACHING ENGLISH</dc:title>
  <dc:creator>kipper</dc:creator>
  <cp:lastModifiedBy>kipper</cp:lastModifiedBy>
  <cp:revision>225</cp:revision>
  <dcterms:created xsi:type="dcterms:W3CDTF">2015-03-29T13:36:17Z</dcterms:created>
  <dcterms:modified xsi:type="dcterms:W3CDTF">2016-07-01T12:52:12Z</dcterms:modified>
</cp:coreProperties>
</file>