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1" r:id="rId12"/>
    <p:sldId id="270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1"/>
            <p14:sldId id="270"/>
            <p14:sldId id="269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Project Overview" id="{087866C3-7028-482C-8D34-6BF5363FBD75}">
          <p14:sldIdLst/>
        </p14:section>
        <p14:section name="Status Update" id="{521DEF98-8796-4632-831A-16252E9A6054}">
          <p14:sldIdLst/>
        </p14:section>
        <p14:section name="Timeline" id="{CF24EBA6-C924-424D-AC31-A4B9992A87E0}">
          <p14:sldIdLst/>
        </p14:section>
        <p14:section name="Next Steps and Action Items" id="{C24C98EC-938D-4034-8DB8-5E8DBF16E3CB}">
          <p14:sldIdLst/>
        </p14:section>
        <p14:section name="Appendix" id="{E35CCD6A-2288-476E-BC93-C75323AE1F3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35" autoAdjust="0"/>
    <p:restoredTop sz="88187" autoAdjust="0"/>
  </p:normalViewPr>
  <p:slideViewPr>
    <p:cSldViewPr>
      <p:cViewPr varScale="1">
        <p:scale>
          <a:sx n="65" d="100"/>
          <a:sy n="65" d="100"/>
        </p:scale>
        <p:origin x="-1290" y="-96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74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to give updates for project</a:t>
            </a:r>
            <a:r>
              <a:rPr lang="en-US" baseline="0" dirty="0" smtClean="0"/>
              <a:t> milestones.</a:t>
            </a:r>
            <a:endParaRPr lang="en-US" dirty="0" smtClean="0"/>
          </a:p>
          <a:p>
            <a:endParaRPr lang="en-US" baseline="0" dirty="0" smtClean="0"/>
          </a:p>
          <a:p>
            <a:pPr lvl="0"/>
            <a:r>
              <a:rPr lang="en-US" sz="1000" b="1" dirty="0" smtClean="0"/>
              <a:t>Sections</a:t>
            </a:r>
            <a:endParaRPr lang="en-US" sz="1000" b="0" dirty="0" smtClean="0"/>
          </a:p>
          <a:p>
            <a:pPr lvl="0"/>
            <a:r>
              <a:rPr lang="en-US" sz="1000" b="0" dirty="0" smtClean="0"/>
              <a:t>Right-click on a slide to add sections.</a:t>
            </a:r>
            <a:r>
              <a:rPr lang="en-US" sz="1000" b="0" baseline="0" dirty="0" smtClean="0"/>
              <a:t> Sections can help to organize your slides or facilitate collaboration between multiple authors.</a:t>
            </a:r>
            <a:endParaRPr lang="en-US" sz="1000" b="0" dirty="0" smtClean="0"/>
          </a:p>
          <a:p>
            <a:pPr lvl="0"/>
            <a:endParaRPr lang="en-US" sz="1000" b="1" dirty="0" smtClean="0"/>
          </a:p>
          <a:p>
            <a:pPr lvl="0"/>
            <a:r>
              <a:rPr lang="en-US" sz="1000" b="1" dirty="0" smtClean="0"/>
              <a:t>Notes</a:t>
            </a:r>
          </a:p>
          <a:p>
            <a:pPr lvl="0"/>
            <a:r>
              <a:rPr lang="en-US" sz="1000" dirty="0" smtClean="0"/>
              <a:t>Use the Notes section for delivery notes or to provide additional details for the audience.</a:t>
            </a:r>
            <a:r>
              <a:rPr lang="en-US" sz="10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0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000" dirty="0" smtClean="0"/>
              <a:t>Pay particular attention to the graphs, charts, and text boxes.</a:t>
            </a:r>
            <a:r>
              <a:rPr lang="en-US" sz="1000" baseline="0" dirty="0" smtClean="0"/>
              <a:t> </a:t>
            </a:r>
            <a:endParaRPr lang="en-US" sz="1000" dirty="0" smtClean="0"/>
          </a:p>
          <a:p>
            <a:pPr lvl="0"/>
            <a:r>
              <a:rPr lang="en-US" sz="1000" dirty="0" smtClean="0"/>
              <a:t>Consider that attendees will print in black and white or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 Run a test print to make sure your colors work when printed in pure black and white and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</a:t>
            </a:r>
          </a:p>
          <a:p>
            <a:pPr lvl="0">
              <a:buFontTx/>
              <a:buNone/>
            </a:pPr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Graphics, tables, and graphs</a:t>
            </a:r>
          </a:p>
          <a:p>
            <a:pPr lvl="0"/>
            <a:r>
              <a:rPr lang="en-US" sz="1000" dirty="0" smtClean="0"/>
              <a:t>Keep it simple: If possible, use consistent, non-distracting styles and colors.</a:t>
            </a:r>
          </a:p>
          <a:p>
            <a:pPr lvl="0"/>
            <a:r>
              <a:rPr lang="en-US" sz="10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" y="304800"/>
            <a:ext cx="8305800" cy="761999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INFORMATION</a:t>
            </a:r>
            <a:b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Diagnostic Questions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828800" y="5257800"/>
            <a:ext cx="5275052" cy="1295400"/>
          </a:xfrm>
        </p:spPr>
        <p:txBody>
          <a:bodyPr/>
          <a:lstStyle/>
          <a:p>
            <a:pPr algn="ctr"/>
            <a:r>
              <a:rPr lang="en-US" b="1" dirty="0" smtClean="0"/>
              <a:t>Virgo Clemente Lopez</a:t>
            </a:r>
          </a:p>
          <a:p>
            <a:pPr algn="ctr"/>
            <a:r>
              <a:rPr lang="en-US" i="1" dirty="0" smtClean="0"/>
              <a:t>Civil Service Examination Lecture</a:t>
            </a:r>
            <a:endParaRPr lang="en-US" i="1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229600" cy="914400"/>
          </a:xfrm>
        </p:spPr>
        <p:txBody>
          <a:bodyPr/>
          <a:lstStyle/>
          <a:p>
            <a:r>
              <a:rPr lang="en-US" dirty="0" smtClean="0"/>
              <a:t>Item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>
            <a:normAutofit fontScale="70000" lnSpcReduction="20000"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PHIVOLCS is a branch of DOST to moderate disasters that may arise from volcanic eruptions, earthquakes, tsunami and other related geotectonic phenomena in the Philippines. What is PHIVOLCS?</a:t>
            </a:r>
          </a:p>
          <a:p>
            <a:r>
              <a:rPr lang="en-US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Philippine Institute of Volcanology and Seismology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Philippine Institute of Volcanic and Seismic Services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Philippine Institute of Volcanic and Seismology Services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 Philippine Institute of Volcano and Seismic System</a:t>
            </a: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3144653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229600" cy="914400"/>
          </a:xfrm>
        </p:spPr>
        <p:txBody>
          <a:bodyPr/>
          <a:lstStyle/>
          <a:p>
            <a:r>
              <a:rPr lang="en-US" dirty="0" smtClean="0"/>
              <a:t>Item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>
            <a:normAutofit fontScale="62500" lnSpcReduction="20000"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PAGASA is the official government agency for weather forecasting, flood control, astronomical observations, and time service. PAGASA stands for _______________?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Philippine Atmospheric  Geographical and Astronomical Services Administration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Philippine Atmospheric Geophysical and Astronomical Services  Administration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Philippine Atmospheric Geological and Astronomical Services Association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 Philippine Atmospheric Geophysical and Astronomical Services Association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9474706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229600" cy="914400"/>
          </a:xfrm>
        </p:spPr>
        <p:txBody>
          <a:bodyPr/>
          <a:lstStyle/>
          <a:p>
            <a:r>
              <a:rPr lang="en-US" dirty="0" smtClean="0"/>
              <a:t>Item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>
            <a:normAutofit fontScale="62500" lnSpcReduction="20000"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PAGASA is the official government agency for weather forecasting, flood control, astronomical observations, and time service. PAGASA stands for _______________?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Philippine Atmospheric  Geographical and Astronomical Services Administration</a:t>
            </a:r>
          </a:p>
          <a:p>
            <a:r>
              <a:rPr lang="en-US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Philippine Atmospheric Geophysical and Astronomical Services  Administration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Philippine Atmospheric Geological and Astronomical Services Association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 Philippine Atmospheric Geophysical and Astronomical Services Association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1287473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229600" cy="914400"/>
          </a:xfrm>
        </p:spPr>
        <p:txBody>
          <a:bodyPr/>
          <a:lstStyle/>
          <a:p>
            <a:r>
              <a:rPr lang="en-US" dirty="0" smtClean="0"/>
              <a:t>Item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right to privacy of a person is defined as one’s right to ______________.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go where one pleases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believe whatever one wishes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build a home wherever one chooses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be a member of any group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 be free from unwarranted publicity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9336797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229600" cy="914400"/>
          </a:xfrm>
        </p:spPr>
        <p:txBody>
          <a:bodyPr/>
          <a:lstStyle/>
          <a:p>
            <a:r>
              <a:rPr lang="en-US" dirty="0" smtClean="0"/>
              <a:t>Item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right to privacy of a person is defined as one’s right to ______________.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go where one pleases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believe whatever one wishes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build a home wherever one chooses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be a member of any group</a:t>
            </a:r>
          </a:p>
          <a:p>
            <a:r>
              <a:rPr lang="en-US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 be free from unwarranted publicity</a:t>
            </a:r>
            <a:endParaRPr lang="en-US" sz="36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3388111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229600" cy="914400"/>
          </a:xfrm>
        </p:spPr>
        <p:txBody>
          <a:bodyPr/>
          <a:lstStyle/>
          <a:p>
            <a:r>
              <a:rPr lang="en-US" dirty="0" smtClean="0"/>
              <a:t>Item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 government agency is required to develop, update regularly, and make available to the transacting public __________.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the names of action officers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the performance targets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the rates of service fees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a service guide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 a directory of officials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6940577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229600" cy="914400"/>
          </a:xfrm>
        </p:spPr>
        <p:txBody>
          <a:bodyPr/>
          <a:lstStyle/>
          <a:p>
            <a:r>
              <a:rPr lang="en-US" dirty="0" smtClean="0"/>
              <a:t>Item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 government agency is required to develop, update regularly, and make available to the transacting public __________.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the names of action officers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the performance targets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the rates of service fees</a:t>
            </a:r>
          </a:p>
          <a:p>
            <a:r>
              <a:rPr lang="en-US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a service guide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 a directory of officials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6734241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229600" cy="914400"/>
          </a:xfrm>
        </p:spPr>
        <p:txBody>
          <a:bodyPr/>
          <a:lstStyle/>
          <a:p>
            <a:r>
              <a:rPr lang="en-US" dirty="0" smtClean="0"/>
              <a:t>Item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may be appointed as member of the Cabinet without needing confirmation from the Commission on Appointments?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Senate President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Any Senator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Vice-President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Speaker of the House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 Any Congress Representative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7053766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229600" cy="914400"/>
          </a:xfrm>
        </p:spPr>
        <p:txBody>
          <a:bodyPr/>
          <a:lstStyle/>
          <a:p>
            <a:r>
              <a:rPr lang="en-US" dirty="0" smtClean="0"/>
              <a:t>Item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may be appointed as member of the Cabinet without needing confirmation from the Commission on Appointments?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Senate President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Any Senator</a:t>
            </a:r>
          </a:p>
          <a:p>
            <a:r>
              <a:rPr lang="en-US" sz="2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Vice-President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Speaker of the House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 Any Congress Representative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0053444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229600" cy="914400"/>
          </a:xfrm>
        </p:spPr>
        <p:txBody>
          <a:bodyPr/>
          <a:lstStyle/>
          <a:p>
            <a:r>
              <a:rPr lang="en-US" dirty="0" smtClean="0"/>
              <a:t>Item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voter is disqualified from exercising the right to suffrage if said voter _________.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is illiterate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is poor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is a naturalized Filipino citizen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turned 20 years old just before the election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 has been a resident of the Philippine for less than six months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1227526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229600" cy="914400"/>
          </a:xfrm>
        </p:spPr>
        <p:txBody>
          <a:bodyPr/>
          <a:lstStyle/>
          <a:p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/>
              <a:t>Which among the following groups has the Philippines as its member?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NATO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ASEAN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SAARC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OAU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7806103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229600" cy="914400"/>
          </a:xfrm>
        </p:spPr>
        <p:txBody>
          <a:bodyPr/>
          <a:lstStyle/>
          <a:p>
            <a:r>
              <a:rPr lang="en-US" dirty="0" smtClean="0"/>
              <a:t>Item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voter is disqualified from exercising the right to suffrage if said voter _________.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is illiterate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is poor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is a naturalized Filipino citizen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turned 20 years old just before the election</a:t>
            </a:r>
          </a:p>
          <a:p>
            <a:r>
              <a:rPr lang="en-US" sz="2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 has been a resident of the Philippine for less than six months</a:t>
            </a:r>
            <a:endParaRPr 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3971786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229600" cy="914400"/>
          </a:xfrm>
        </p:spPr>
        <p:txBody>
          <a:bodyPr/>
          <a:lstStyle/>
          <a:p>
            <a:r>
              <a:rPr lang="en-US" dirty="0" smtClean="0"/>
              <a:t>Item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word in the Preamble makes the Philippine Constitution stand out from all other constitutions of the world?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rule of law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justice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truth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Filipino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 love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4209638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229600" cy="914400"/>
          </a:xfrm>
        </p:spPr>
        <p:txBody>
          <a:bodyPr/>
          <a:lstStyle/>
          <a:p>
            <a:r>
              <a:rPr lang="en-US" dirty="0" smtClean="0"/>
              <a:t>Item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word in the Preamble makes the Philippine Constitution stand out from all other constitutions of the world?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rule of law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justice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truth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Filipino</a:t>
            </a:r>
          </a:p>
          <a:p>
            <a:r>
              <a:rPr lang="en-US" sz="2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 love</a:t>
            </a:r>
            <a:endParaRPr 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4205283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229600" cy="914400"/>
          </a:xfrm>
        </p:spPr>
        <p:txBody>
          <a:bodyPr/>
          <a:lstStyle/>
          <a:p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/>
              <a:t>Which among the following groups has the Philippines as its member?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NATO</a:t>
            </a:r>
          </a:p>
          <a:p>
            <a:r>
              <a:rPr lang="en-US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ASEAN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SAARC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OAU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6091334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5821363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NATO- North Atlantic Treaty Organization</a:t>
            </a:r>
          </a:p>
          <a:p>
            <a:r>
              <a:rPr lang="en-US" sz="3600" b="1" dirty="0" smtClean="0"/>
              <a:t>ASEAN- Association of South East Asian Nations</a:t>
            </a:r>
          </a:p>
          <a:p>
            <a:r>
              <a:rPr lang="en-US" sz="3600" b="1" dirty="0" smtClean="0"/>
              <a:t>SAARC- South Asian Association for Regional Cooperation</a:t>
            </a:r>
          </a:p>
          <a:p>
            <a:r>
              <a:rPr lang="en-US" sz="3600" b="1" dirty="0" smtClean="0"/>
              <a:t>OAU- Organization of African Unity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86644821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229600" cy="914400"/>
          </a:xfrm>
        </p:spPr>
        <p:txBody>
          <a:bodyPr/>
          <a:lstStyle/>
          <a:p>
            <a:r>
              <a:rPr lang="en-US" dirty="0" smtClean="0"/>
              <a:t>Item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lasting environmental impact of a large-scale mining operation comes from _______.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air pollution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noise pollution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deforestation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mine tailings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 unrestored mined out areas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8678368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229600" cy="914400"/>
          </a:xfrm>
        </p:spPr>
        <p:txBody>
          <a:bodyPr/>
          <a:lstStyle/>
          <a:p>
            <a:r>
              <a:rPr lang="en-US" dirty="0" smtClean="0"/>
              <a:t>Item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lasting environmental impact of a large-scale mining operation comes from _______.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air pollution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noise pollution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deforestation</a:t>
            </a:r>
          </a:p>
          <a:p>
            <a:r>
              <a:rPr lang="en-US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mine tailings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 unrestored mined out areas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0695795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229600" cy="914400"/>
          </a:xfrm>
        </p:spPr>
        <p:txBody>
          <a:bodyPr/>
          <a:lstStyle/>
          <a:p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>
            <a:normAutofit fontScale="85000" lnSpcReduction="10000"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a process which thermal radiation from the earth’s surface is absorbed by atmospheric greenhouse gases and is re-radiated in all directions.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global warming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greenhouse effect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ozone layer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 Solar radiation</a:t>
            </a: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775710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229600" cy="914400"/>
          </a:xfrm>
        </p:spPr>
        <p:txBody>
          <a:bodyPr/>
          <a:lstStyle/>
          <a:p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>
            <a:normAutofit fontScale="85000" lnSpcReduction="10000"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a process which thermal radiation from the earth’s surface is absorbed by atmospheric greenhouse gases and is re-radiated in all directions.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global warming</a:t>
            </a:r>
          </a:p>
          <a:p>
            <a:r>
              <a:rPr lang="en-US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greenhouse effect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ozone layer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 Solar radiation</a:t>
            </a: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8994579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229600" cy="914400"/>
          </a:xfrm>
        </p:spPr>
        <p:txBody>
          <a:bodyPr/>
          <a:lstStyle/>
          <a:p>
            <a:r>
              <a:rPr lang="en-US" dirty="0" smtClean="0"/>
              <a:t>Item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>
            <a:normAutofit fontScale="70000" lnSpcReduction="20000"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PHIVOLCS is a branch of DOST to moderate disasters that may arise from volcanic eruptions, earthquakes, tsunami and other related geotectonic phenomena in the Philippines. What is PHIVOLCS?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Philippine Institute of Volcanology and Seismology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Philippine Institute of Volcanic and Seismic Services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Philippine Institute of Volcanic and Seismology Services</a:t>
            </a: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 Philippine Institute of Volcano and Seismic System</a:t>
            </a: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4021628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1135</Words>
  <Application>Microsoft Office PowerPoint</Application>
  <PresentationFormat>On-screen Show (4:3)</PresentationFormat>
  <Paragraphs>156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Project Status Report</vt:lpstr>
      <vt:lpstr>GENERAL INFORMATION Diagnostic Questions</vt:lpstr>
      <vt:lpstr>Item 1</vt:lpstr>
      <vt:lpstr>Item 1</vt:lpstr>
      <vt:lpstr>PowerPoint Presentation</vt:lpstr>
      <vt:lpstr>Item 2</vt:lpstr>
      <vt:lpstr>Item 2</vt:lpstr>
      <vt:lpstr>Item 3</vt:lpstr>
      <vt:lpstr>Item 3</vt:lpstr>
      <vt:lpstr>Item 4</vt:lpstr>
      <vt:lpstr>Item 4</vt:lpstr>
      <vt:lpstr>Item 5</vt:lpstr>
      <vt:lpstr>Item 5</vt:lpstr>
      <vt:lpstr>Item 6</vt:lpstr>
      <vt:lpstr>Item 6</vt:lpstr>
      <vt:lpstr>Item 7</vt:lpstr>
      <vt:lpstr>Item 7</vt:lpstr>
      <vt:lpstr>Item 8</vt:lpstr>
      <vt:lpstr>Item 8</vt:lpstr>
      <vt:lpstr>Item 9</vt:lpstr>
      <vt:lpstr>Item 9</vt:lpstr>
      <vt:lpstr>Item 10</vt:lpstr>
      <vt:lpstr>Item 10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2016-09-04T03:01:21Z</dcterms:created>
  <dcterms:modified xsi:type="dcterms:W3CDTF">2016-09-04T04:37:00Z</dcterms:modified>
</cp:coreProperties>
</file>