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7" r:id="rId61"/>
    <p:sldId id="314" r:id="rId62"/>
    <p:sldId id="318" r:id="rId63"/>
    <p:sldId id="319" r:id="rId64"/>
    <p:sldId id="320" r:id="rId65"/>
    <p:sldId id="321" r:id="rId66"/>
    <p:sldId id="322" r:id="rId67"/>
    <p:sldId id="323" r:id="rId68"/>
    <p:sldId id="315" r:id="rId69"/>
    <p:sldId id="32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8/28/2016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8/28/2016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8/28/2016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8/28/2016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8/28/2016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8/28/2016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8/28/2016</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8/28/2016</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8/28/2016</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8/28/2016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8/28/2016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8/28/2016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b="1" dirty="0" smtClean="0"/>
              <a:t>GENERAL INFORMATION</a:t>
            </a:r>
            <a:br>
              <a:rPr lang="en-US" b="1" dirty="0" smtClean="0"/>
            </a:br>
            <a:r>
              <a:rPr lang="en-US" b="1" dirty="0" smtClean="0"/>
              <a:t>CONCEPTS &amp; TERMS</a:t>
            </a:r>
            <a:endParaRPr lang="en-US" b="1" dirty="0"/>
          </a:p>
        </p:txBody>
      </p:sp>
      <p:sp>
        <p:nvSpPr>
          <p:cNvPr id="3" name="Subtitle 2"/>
          <p:cNvSpPr>
            <a:spLocks noGrp="1"/>
          </p:cNvSpPr>
          <p:nvPr>
            <p:ph type="subTitle" idx="1"/>
          </p:nvPr>
        </p:nvSpPr>
        <p:spPr/>
        <p:txBody>
          <a:bodyPr/>
          <a:lstStyle/>
          <a:p>
            <a:r>
              <a:rPr lang="en-US" b="1" dirty="0" smtClean="0"/>
              <a:t>Civil Service Examination</a:t>
            </a:r>
          </a:p>
          <a:p>
            <a:r>
              <a:rPr lang="en-US" b="1" i="1" dirty="0" smtClean="0"/>
              <a:t>Professional &amp; Sub-professional</a:t>
            </a:r>
            <a:endParaRPr lang="en-US" b="1" i="1" dirty="0"/>
          </a:p>
        </p:txBody>
      </p:sp>
      <p:sp>
        <p:nvSpPr>
          <p:cNvPr id="4" name="Date Placeholder 3"/>
          <p:cNvSpPr>
            <a:spLocks noGrp="1"/>
          </p:cNvSpPr>
          <p:nvPr>
            <p:ph type="dt" sz="half" idx="10"/>
          </p:nvPr>
        </p:nvSpPr>
        <p:spPr/>
        <p:txBody>
          <a:bodyPr/>
          <a:lstStyle/>
          <a:p>
            <a:fld id="{216C5678-EE20-4FA5-88E2-6E0BD67A2E26}" type="datetime1">
              <a:rPr lang="en-US" smtClean="0"/>
              <a:t>8/28/2016</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6" name="Footer Placeholder 5"/>
          <p:cNvSpPr>
            <a:spLocks noGrp="1"/>
          </p:cNvSpPr>
          <p:nvPr>
            <p:ph type="ftr" sz="quarter" idx="12"/>
          </p:nvPr>
        </p:nvSpPr>
        <p:spPr/>
        <p:txBody>
          <a:bodyPr/>
          <a:lstStyle/>
          <a:p>
            <a:r>
              <a:rPr lang="en-US" dirty="0" smtClean="0"/>
              <a:t>govirgolopez@gmail.com</a:t>
            </a:r>
            <a:endParaRPr lang="en-US" dirty="0"/>
          </a:p>
        </p:txBody>
      </p:sp>
    </p:spTree>
    <p:extLst>
      <p:ext uri="{BB962C8B-B14F-4D97-AF65-F5344CB8AC3E}">
        <p14:creationId xmlns:p14="http://schemas.microsoft.com/office/powerpoint/2010/main" val="166768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0"/>
            <a:ext cx="8610600" cy="4419599"/>
          </a:xfrm>
        </p:spPr>
        <p:txBody>
          <a:bodyPr/>
          <a:lstStyle/>
          <a:p>
            <a:r>
              <a:rPr lang="en-US" sz="4000" b="1" dirty="0" smtClean="0">
                <a:solidFill>
                  <a:srgbClr val="00B050"/>
                </a:solidFill>
              </a:rPr>
              <a:t>1. Direct or pure- will of the state directly expressed through the people in a mass meeting.</a:t>
            </a:r>
            <a:r>
              <a:rPr lang="en-US" sz="4000" b="1" dirty="0" smtClean="0"/>
              <a:t/>
            </a:r>
            <a:br>
              <a:rPr lang="en-US" sz="4000" b="1" dirty="0" smtClean="0"/>
            </a:br>
            <a:r>
              <a:rPr lang="en-US" sz="4000" b="1" dirty="0" smtClean="0">
                <a:solidFill>
                  <a:srgbClr val="7030A0"/>
                </a:solidFill>
              </a:rPr>
              <a:t>2. Indirect, representative or Republican- will of the state through agency of relatively small and selected body of persons as representatives</a:t>
            </a:r>
            <a:endParaRPr lang="en-US" sz="4000" b="1" dirty="0">
              <a:solidFill>
                <a:srgbClr val="7030A0"/>
              </a:solidFill>
            </a:endParaRPr>
          </a:p>
        </p:txBody>
      </p:sp>
      <p:sp>
        <p:nvSpPr>
          <p:cNvPr id="3" name="Subtitle 2"/>
          <p:cNvSpPr>
            <a:spLocks noGrp="1"/>
          </p:cNvSpPr>
          <p:nvPr>
            <p:ph type="subTitle" idx="1"/>
          </p:nvPr>
        </p:nvSpPr>
        <p:spPr/>
        <p:txBody>
          <a:bodyPr>
            <a:normAutofit/>
          </a:bodyPr>
          <a:lstStyle/>
          <a:p>
            <a:r>
              <a:rPr lang="en-US" sz="7200" b="1" dirty="0" smtClean="0">
                <a:effectLst>
                  <a:outerShdw blurRad="38100" dist="38100" dir="2700000" algn="tl">
                    <a:srgbClr val="000000">
                      <a:alpha val="43137"/>
                    </a:srgbClr>
                  </a:outerShdw>
                </a:effectLst>
              </a:rPr>
              <a:t>DEMOCRACY</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71762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8915400" cy="4419599"/>
          </a:xfrm>
        </p:spPr>
        <p:txBody>
          <a:bodyPr/>
          <a:lstStyle/>
          <a:p>
            <a:pPr algn="l"/>
            <a:r>
              <a:rPr lang="en-US" sz="3600" b="1" dirty="0" smtClean="0">
                <a:solidFill>
                  <a:srgbClr val="00B050"/>
                </a:solidFill>
              </a:rPr>
              <a:t>WRITTEN INSTRUMENT</a:t>
            </a:r>
            <a:br>
              <a:rPr lang="en-US" sz="3600" b="1" dirty="0" smtClean="0">
                <a:solidFill>
                  <a:srgbClr val="00B050"/>
                </a:solidFill>
              </a:rPr>
            </a:b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WHERE FUNDAMENTAL POWERS OF GOVERNMENT ARE ESTABLISHED, LIMITED and DEFINED, and by which POWERS are distributed among several departments for safe and useful exercise for the benefits of the body politics</a:t>
            </a:r>
            <a:endParaRPr lang="en-US" sz="3600" b="1" dirty="0">
              <a:solidFill>
                <a:srgbClr val="7030A0"/>
              </a:solidFill>
            </a:endParaRPr>
          </a:p>
        </p:txBody>
      </p:sp>
      <p:sp>
        <p:nvSpPr>
          <p:cNvPr id="3" name="Subtitle 2"/>
          <p:cNvSpPr>
            <a:spLocks noGrp="1"/>
          </p:cNvSpPr>
          <p:nvPr>
            <p:ph type="subTitle" idx="1"/>
          </p:nvPr>
        </p:nvSpPr>
        <p:spPr>
          <a:xfrm>
            <a:off x="1295400" y="152400"/>
            <a:ext cx="6400800" cy="1219200"/>
          </a:xfrm>
        </p:spPr>
        <p:txBody>
          <a:bodyPr>
            <a:normAutofit fontScale="92500"/>
          </a:bodyPr>
          <a:lstStyle/>
          <a:p>
            <a:r>
              <a:rPr lang="en-US" sz="7200" b="1" dirty="0" smtClean="0">
                <a:effectLst>
                  <a:outerShdw blurRad="38100" dist="38100" dir="2700000" algn="tl">
                    <a:srgbClr val="000000">
                      <a:alpha val="43137"/>
                    </a:srgbClr>
                  </a:outerShdw>
                </a:effectLst>
              </a:rPr>
              <a:t>CONSTITUTION</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11</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92358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b="1" dirty="0" smtClean="0"/>
              <a:t>TYPES OF CONSTITUTION</a:t>
            </a:r>
            <a:endParaRPr lang="en-US" b="1"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12</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12033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8915400" cy="4419599"/>
          </a:xfrm>
        </p:spPr>
        <p:txBody>
          <a:bodyPr/>
          <a:lstStyle/>
          <a:p>
            <a:r>
              <a:rPr lang="en-US" b="1" dirty="0" smtClean="0">
                <a:solidFill>
                  <a:srgbClr val="7030A0"/>
                </a:solidFill>
              </a:rPr>
              <a:t>Provisions are all contained in a single document</a:t>
            </a:r>
            <a:endParaRPr lang="en-US" b="1" dirty="0">
              <a:solidFill>
                <a:srgbClr val="7030A0"/>
              </a:solidFill>
            </a:endParaRPr>
          </a:p>
        </p:txBody>
      </p:sp>
      <p:sp>
        <p:nvSpPr>
          <p:cNvPr id="3" name="Subtitle 2"/>
          <p:cNvSpPr>
            <a:spLocks noGrp="1"/>
          </p:cNvSpPr>
          <p:nvPr>
            <p:ph type="subTitle" idx="1"/>
          </p:nvPr>
        </p:nvSpPr>
        <p:spPr>
          <a:xfrm>
            <a:off x="1295400" y="152400"/>
            <a:ext cx="6400800" cy="1219200"/>
          </a:xfrm>
        </p:spPr>
        <p:txBody>
          <a:bodyPr>
            <a:normAutofit/>
          </a:bodyPr>
          <a:lstStyle/>
          <a:p>
            <a:r>
              <a:rPr lang="en-US" sz="7200" b="1" dirty="0" smtClean="0">
                <a:effectLst>
                  <a:outerShdw blurRad="38100" dist="38100" dir="2700000" algn="tl">
                    <a:srgbClr val="000000">
                      <a:alpha val="43137"/>
                    </a:srgbClr>
                  </a:outerShdw>
                </a:effectLst>
              </a:rPr>
              <a:t>WRITTEN</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13</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21110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8915400" cy="4419599"/>
          </a:xfrm>
        </p:spPr>
        <p:txBody>
          <a:bodyPr/>
          <a:lstStyle/>
          <a:p>
            <a:r>
              <a:rPr lang="en-US" sz="6600" b="1" dirty="0" smtClean="0">
                <a:solidFill>
                  <a:srgbClr val="7030A0"/>
                </a:solidFill>
              </a:rPr>
              <a:t>Provisions are not contained in a single document but rather in different documents</a:t>
            </a:r>
            <a:endParaRPr lang="en-US" sz="6600" b="1" dirty="0">
              <a:solidFill>
                <a:srgbClr val="7030A0"/>
              </a:solidFill>
            </a:endParaRPr>
          </a:p>
        </p:txBody>
      </p:sp>
      <p:sp>
        <p:nvSpPr>
          <p:cNvPr id="3" name="Subtitle 2"/>
          <p:cNvSpPr>
            <a:spLocks noGrp="1"/>
          </p:cNvSpPr>
          <p:nvPr>
            <p:ph type="subTitle" idx="1"/>
          </p:nvPr>
        </p:nvSpPr>
        <p:spPr>
          <a:xfrm>
            <a:off x="1295400" y="152400"/>
            <a:ext cx="6400800" cy="1219200"/>
          </a:xfrm>
        </p:spPr>
        <p:txBody>
          <a:bodyPr>
            <a:normAutofit/>
          </a:bodyPr>
          <a:lstStyle/>
          <a:p>
            <a:r>
              <a:rPr lang="en-US" sz="7200" b="1" dirty="0" smtClean="0">
                <a:effectLst>
                  <a:outerShdw blurRad="38100" dist="38100" dir="2700000" algn="tl">
                    <a:srgbClr val="000000">
                      <a:alpha val="43137"/>
                    </a:srgbClr>
                  </a:outerShdw>
                </a:effectLst>
              </a:rPr>
              <a:t>UNWRITTEN</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14</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43738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8915400" cy="4419599"/>
          </a:xfrm>
        </p:spPr>
        <p:txBody>
          <a:bodyPr/>
          <a:lstStyle/>
          <a:p>
            <a:r>
              <a:rPr lang="en-US" sz="6600" b="1" dirty="0" smtClean="0">
                <a:solidFill>
                  <a:srgbClr val="7030A0"/>
                </a:solidFill>
              </a:rPr>
              <a:t>Formulated by a CONSTITUTIONAL CONVENTION called to draft the constitution</a:t>
            </a:r>
            <a:endParaRPr lang="en-US" sz="6600" b="1" dirty="0">
              <a:solidFill>
                <a:srgbClr val="7030A0"/>
              </a:solidFill>
            </a:endParaRPr>
          </a:p>
        </p:txBody>
      </p:sp>
      <p:sp>
        <p:nvSpPr>
          <p:cNvPr id="3" name="Subtitle 2"/>
          <p:cNvSpPr>
            <a:spLocks noGrp="1"/>
          </p:cNvSpPr>
          <p:nvPr>
            <p:ph type="subTitle" idx="1"/>
          </p:nvPr>
        </p:nvSpPr>
        <p:spPr>
          <a:xfrm>
            <a:off x="1295400" y="152400"/>
            <a:ext cx="6400800" cy="1219200"/>
          </a:xfrm>
        </p:spPr>
        <p:txBody>
          <a:bodyPr>
            <a:normAutofit fontScale="62500" lnSpcReduction="20000"/>
          </a:bodyPr>
          <a:lstStyle/>
          <a:p>
            <a:r>
              <a:rPr lang="en-US" sz="7200" b="1" dirty="0" smtClean="0">
                <a:effectLst>
                  <a:outerShdw blurRad="38100" dist="38100" dir="2700000" algn="tl">
                    <a:srgbClr val="000000">
                      <a:alpha val="43137"/>
                    </a:srgbClr>
                  </a:outerShdw>
                </a:effectLst>
              </a:rPr>
              <a:t>CONVENTIONAL or ENACTED</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28455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8915400" cy="4419599"/>
          </a:xfrm>
        </p:spPr>
        <p:txBody>
          <a:bodyPr/>
          <a:lstStyle/>
          <a:p>
            <a:r>
              <a:rPr lang="en-US" sz="6600" b="1" dirty="0" smtClean="0">
                <a:solidFill>
                  <a:srgbClr val="7030A0"/>
                </a:solidFill>
              </a:rPr>
              <a:t>NOT crafted by a positive act of the state but it developed as part of the history of the nation</a:t>
            </a:r>
            <a:endParaRPr lang="en-US" sz="6600" b="1" dirty="0">
              <a:solidFill>
                <a:srgbClr val="7030A0"/>
              </a:solidFill>
            </a:endParaRPr>
          </a:p>
        </p:txBody>
      </p:sp>
      <p:sp>
        <p:nvSpPr>
          <p:cNvPr id="3" name="Subtitle 2"/>
          <p:cNvSpPr>
            <a:spLocks noGrp="1"/>
          </p:cNvSpPr>
          <p:nvPr>
            <p:ph type="subTitle" idx="1"/>
          </p:nvPr>
        </p:nvSpPr>
        <p:spPr>
          <a:xfrm>
            <a:off x="1295400" y="152400"/>
            <a:ext cx="6400800" cy="1219200"/>
          </a:xfrm>
        </p:spPr>
        <p:txBody>
          <a:bodyPr>
            <a:normAutofit fontScale="62500" lnSpcReduction="20000"/>
          </a:bodyPr>
          <a:lstStyle/>
          <a:p>
            <a:r>
              <a:rPr lang="en-US" sz="7200" b="1" dirty="0" smtClean="0">
                <a:effectLst>
                  <a:outerShdw blurRad="38100" dist="38100" dir="2700000" algn="tl">
                    <a:srgbClr val="000000">
                      <a:alpha val="43137"/>
                    </a:srgbClr>
                  </a:outerShdw>
                </a:effectLst>
              </a:rPr>
              <a:t>CUMULATIVE or EVOLVED</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16</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9525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8915400" cy="4419599"/>
          </a:xfrm>
        </p:spPr>
        <p:txBody>
          <a:bodyPr/>
          <a:lstStyle/>
          <a:p>
            <a:r>
              <a:rPr lang="en-US" sz="6600" b="1" dirty="0" smtClean="0">
                <a:solidFill>
                  <a:srgbClr val="7030A0"/>
                </a:solidFill>
              </a:rPr>
              <a:t>Cannot be easily amended unless such amendment is provided for by the constitution</a:t>
            </a:r>
            <a:endParaRPr lang="en-US" sz="6600" b="1" dirty="0">
              <a:solidFill>
                <a:srgbClr val="7030A0"/>
              </a:solidFill>
            </a:endParaRPr>
          </a:p>
        </p:txBody>
      </p:sp>
      <p:sp>
        <p:nvSpPr>
          <p:cNvPr id="3" name="Subtitle 2"/>
          <p:cNvSpPr>
            <a:spLocks noGrp="1"/>
          </p:cNvSpPr>
          <p:nvPr>
            <p:ph type="subTitle" idx="1"/>
          </p:nvPr>
        </p:nvSpPr>
        <p:spPr>
          <a:xfrm>
            <a:off x="838200" y="152400"/>
            <a:ext cx="7315200" cy="1219200"/>
          </a:xfrm>
        </p:spPr>
        <p:txBody>
          <a:bodyPr>
            <a:normAutofit fontScale="85000" lnSpcReduction="10000"/>
          </a:bodyPr>
          <a:lstStyle/>
          <a:p>
            <a:r>
              <a:rPr lang="en-US" sz="7200" b="1" dirty="0" smtClean="0">
                <a:effectLst>
                  <a:outerShdw blurRad="38100" dist="38100" dir="2700000" algn="tl">
                    <a:srgbClr val="000000">
                      <a:alpha val="43137"/>
                    </a:srgbClr>
                  </a:outerShdw>
                </a:effectLst>
              </a:rPr>
              <a:t>RIGID or INELASTIC</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17</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04128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8915400" cy="4419599"/>
          </a:xfrm>
        </p:spPr>
        <p:txBody>
          <a:bodyPr/>
          <a:lstStyle/>
          <a:p>
            <a:r>
              <a:rPr lang="en-US" sz="9600" b="1" dirty="0" smtClean="0">
                <a:solidFill>
                  <a:srgbClr val="7030A0"/>
                </a:solidFill>
              </a:rPr>
              <a:t>Can be easily changed ANYTIME</a:t>
            </a:r>
            <a:endParaRPr lang="en-US" sz="9600" b="1" dirty="0">
              <a:solidFill>
                <a:srgbClr val="7030A0"/>
              </a:solidFill>
            </a:endParaRPr>
          </a:p>
        </p:txBody>
      </p:sp>
      <p:sp>
        <p:nvSpPr>
          <p:cNvPr id="3" name="Subtitle 2"/>
          <p:cNvSpPr>
            <a:spLocks noGrp="1"/>
          </p:cNvSpPr>
          <p:nvPr>
            <p:ph type="subTitle" idx="1"/>
          </p:nvPr>
        </p:nvSpPr>
        <p:spPr>
          <a:xfrm>
            <a:off x="838200" y="152400"/>
            <a:ext cx="7315200" cy="1219200"/>
          </a:xfrm>
        </p:spPr>
        <p:txBody>
          <a:bodyPr>
            <a:normAutofit fontScale="85000" lnSpcReduction="10000"/>
          </a:bodyPr>
          <a:lstStyle/>
          <a:p>
            <a:r>
              <a:rPr lang="en-US" sz="7200" b="1" dirty="0" smtClean="0">
                <a:effectLst>
                  <a:outerShdw blurRad="38100" dist="38100" dir="2700000" algn="tl">
                    <a:srgbClr val="000000">
                      <a:alpha val="43137"/>
                    </a:srgbClr>
                  </a:outerShdw>
                </a:effectLst>
              </a:rPr>
              <a:t>FLEXIBLE or ELASTIC</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96622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b="1" dirty="0" smtClean="0"/>
              <a:t>PARTS OF CONSTITUTION</a:t>
            </a:r>
            <a:endParaRPr lang="en-US" b="1"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19</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81450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a:t>
            </a:r>
            <a:endParaRPr lang="en-US" b="1" dirty="0"/>
          </a:p>
        </p:txBody>
      </p:sp>
      <p:sp>
        <p:nvSpPr>
          <p:cNvPr id="3" name="Content Placeholder 2"/>
          <p:cNvSpPr>
            <a:spLocks noGrp="1"/>
          </p:cNvSpPr>
          <p:nvPr>
            <p:ph idx="1"/>
          </p:nvPr>
        </p:nvSpPr>
        <p:spPr/>
        <p:txBody>
          <a:bodyPr>
            <a:normAutofit/>
          </a:bodyPr>
          <a:lstStyle/>
          <a:p>
            <a:r>
              <a:rPr lang="en-US" sz="4400" dirty="0" smtClean="0">
                <a:effectLst>
                  <a:outerShdw blurRad="38100" dist="38100" dir="2700000" algn="tl">
                    <a:srgbClr val="000000">
                      <a:alpha val="43137"/>
                    </a:srgbClr>
                  </a:outerShdw>
                </a:effectLst>
              </a:rPr>
              <a:t>COMMUNITY OF PERSONS</a:t>
            </a:r>
          </a:p>
          <a:p>
            <a:r>
              <a:rPr lang="en-US" sz="4400" dirty="0" smtClean="0">
                <a:effectLst>
                  <a:outerShdw blurRad="38100" dist="38100" dir="2700000" algn="tl">
                    <a:srgbClr val="000000">
                      <a:alpha val="43137"/>
                    </a:srgbClr>
                  </a:outerShdw>
                </a:effectLst>
              </a:rPr>
              <a:t>OCCUPYING DEFINITE PORTION OF INDEPENDENT TERRITORY</a:t>
            </a:r>
          </a:p>
          <a:p>
            <a:r>
              <a:rPr lang="en-US" sz="4400" dirty="0" smtClean="0">
                <a:effectLst>
                  <a:outerShdw blurRad="38100" dist="38100" dir="2700000" algn="tl">
                    <a:srgbClr val="000000">
                      <a:alpha val="43137"/>
                    </a:srgbClr>
                  </a:outerShdw>
                </a:effectLst>
              </a:rPr>
              <a:t>POSSESSING AN ORGANIZED GOVERNMENT</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11D738E-8962-435F-8C43-147B8DD7E819}" type="datetime1">
              <a:rPr lang="en-US" smtClean="0"/>
              <a:t>8/28/2016</a:t>
            </a:fld>
            <a:endParaRPr lang="en-US"/>
          </a:p>
        </p:txBody>
      </p:sp>
      <p:sp>
        <p:nvSpPr>
          <p:cNvPr id="5" name="Footer Placeholder 4"/>
          <p:cNvSpPr>
            <a:spLocks noGrp="1"/>
          </p:cNvSpPr>
          <p:nvPr>
            <p:ph type="ftr" sz="quarter" idx="11"/>
          </p:nvPr>
        </p:nvSpPr>
        <p:spPr/>
        <p:txBody>
          <a:bodyPr/>
          <a:lstStyle/>
          <a:p>
            <a:r>
              <a:rPr lang="en-US" dirty="0" smtClean="0"/>
              <a:t>govirgolopez@gmail.com</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2974077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8915400" cy="4419599"/>
          </a:xfrm>
        </p:spPr>
        <p:txBody>
          <a:bodyPr/>
          <a:lstStyle/>
          <a:p>
            <a:r>
              <a:rPr lang="en-US" sz="6000" b="1" dirty="0" smtClean="0">
                <a:solidFill>
                  <a:schemeClr val="accent5">
                    <a:lumMod val="50000"/>
                  </a:schemeClr>
                </a:solidFill>
              </a:rPr>
              <a:t>Provisions which set up the governmental structure- Articles VI, VII, VIII, IX, and X of 1987 Constitution</a:t>
            </a:r>
            <a:endParaRPr lang="en-US" sz="6000" b="1" dirty="0">
              <a:solidFill>
                <a:schemeClr val="accent5">
                  <a:lumMod val="50000"/>
                </a:schemeClr>
              </a:solidFill>
            </a:endParaRPr>
          </a:p>
        </p:txBody>
      </p:sp>
      <p:sp>
        <p:nvSpPr>
          <p:cNvPr id="3" name="Subtitle 2"/>
          <p:cNvSpPr>
            <a:spLocks noGrp="1"/>
          </p:cNvSpPr>
          <p:nvPr>
            <p:ph type="subTitle" idx="1"/>
          </p:nvPr>
        </p:nvSpPr>
        <p:spPr>
          <a:xfrm>
            <a:off x="838200" y="152400"/>
            <a:ext cx="7315200" cy="1676400"/>
          </a:xfrm>
        </p:spPr>
        <p:txBody>
          <a:bodyPr>
            <a:normAutofit fontScale="85000" lnSpcReduction="20000"/>
          </a:bodyPr>
          <a:lstStyle/>
          <a:p>
            <a:r>
              <a:rPr lang="en-US" sz="7200" b="1" dirty="0" smtClean="0">
                <a:solidFill>
                  <a:schemeClr val="tx1"/>
                </a:solidFill>
                <a:effectLst>
                  <a:outerShdw blurRad="38100" dist="38100" dir="2700000" algn="tl">
                    <a:srgbClr val="000000">
                      <a:alpha val="43137"/>
                    </a:srgbClr>
                  </a:outerShdw>
                </a:effectLst>
              </a:rPr>
              <a:t>CONSTITUTION OF GOVERNMENT</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20</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811256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800" b="1" dirty="0" smtClean="0">
                <a:solidFill>
                  <a:schemeClr val="accent5">
                    <a:lumMod val="50000"/>
                  </a:schemeClr>
                </a:solidFill>
              </a:rPr>
              <a:t>Provisions which guarantee individual fundamental liberties against governmental abuse- Articles III, IV, V, XII, XIII, XIV, and XV</a:t>
            </a:r>
            <a:endParaRPr lang="en-US" sz="4800" b="1" dirty="0">
              <a:solidFill>
                <a:schemeClr val="accent5">
                  <a:lumMod val="50000"/>
                </a:schemeClr>
              </a:solidFill>
            </a:endParaRPr>
          </a:p>
        </p:txBody>
      </p:sp>
      <p:sp>
        <p:nvSpPr>
          <p:cNvPr id="3" name="Subtitle 2"/>
          <p:cNvSpPr>
            <a:spLocks noGrp="1"/>
          </p:cNvSpPr>
          <p:nvPr>
            <p:ph type="subTitle" idx="1"/>
          </p:nvPr>
        </p:nvSpPr>
        <p:spPr>
          <a:xfrm>
            <a:off x="838200" y="457200"/>
            <a:ext cx="7315200" cy="1676400"/>
          </a:xfrm>
        </p:spPr>
        <p:txBody>
          <a:bodyPr>
            <a:normAutofit fontScale="77500" lnSpcReduction="20000"/>
          </a:bodyPr>
          <a:lstStyle/>
          <a:p>
            <a:r>
              <a:rPr lang="en-US" sz="7200" b="1" dirty="0" smtClean="0">
                <a:solidFill>
                  <a:schemeClr val="tx1"/>
                </a:solidFill>
                <a:effectLst>
                  <a:outerShdw blurRad="38100" dist="38100" dir="2700000" algn="tl">
                    <a:srgbClr val="000000">
                      <a:alpha val="43137"/>
                    </a:srgbClr>
                  </a:outerShdw>
                </a:effectLst>
              </a:rPr>
              <a:t>CONSTITUTION OF</a:t>
            </a:r>
          </a:p>
          <a:p>
            <a:r>
              <a:rPr lang="en-US" sz="7200" b="1" dirty="0" smtClean="0">
                <a:solidFill>
                  <a:schemeClr val="tx1"/>
                </a:solidFill>
                <a:effectLst>
                  <a:outerShdw blurRad="38100" dist="38100" dir="2700000" algn="tl">
                    <a:srgbClr val="000000">
                      <a:alpha val="43137"/>
                    </a:srgbClr>
                  </a:outerShdw>
                </a:effectLst>
              </a:rPr>
              <a:t>LIBERTY</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21</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23535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800" b="1" dirty="0" smtClean="0">
                <a:solidFill>
                  <a:schemeClr val="accent5">
                    <a:lumMod val="50000"/>
                  </a:schemeClr>
                </a:solidFill>
              </a:rPr>
              <a:t>PROVISIONS which outline the process whereby people may change the constitution- Articles XVII and II section 1 of the 1987 Constitution</a:t>
            </a:r>
            <a:endParaRPr lang="en-US" sz="4800" b="1" dirty="0">
              <a:solidFill>
                <a:schemeClr val="accent5">
                  <a:lumMod val="50000"/>
                </a:schemeClr>
              </a:solidFill>
            </a:endParaRPr>
          </a:p>
        </p:txBody>
      </p:sp>
      <p:sp>
        <p:nvSpPr>
          <p:cNvPr id="3" name="Subtitle 2"/>
          <p:cNvSpPr>
            <a:spLocks noGrp="1"/>
          </p:cNvSpPr>
          <p:nvPr>
            <p:ph type="subTitle" idx="1"/>
          </p:nvPr>
        </p:nvSpPr>
        <p:spPr>
          <a:xfrm>
            <a:off x="838200" y="457200"/>
            <a:ext cx="7315200" cy="1676400"/>
          </a:xfrm>
        </p:spPr>
        <p:txBody>
          <a:bodyPr>
            <a:normAutofit fontScale="77500" lnSpcReduction="20000"/>
          </a:bodyPr>
          <a:lstStyle/>
          <a:p>
            <a:r>
              <a:rPr lang="en-US" sz="7200" b="1" dirty="0" smtClean="0">
                <a:solidFill>
                  <a:schemeClr val="tx1"/>
                </a:solidFill>
                <a:effectLst>
                  <a:outerShdw blurRad="38100" dist="38100" dir="2700000" algn="tl">
                    <a:srgbClr val="000000">
                      <a:alpha val="43137"/>
                    </a:srgbClr>
                  </a:outerShdw>
                </a:effectLst>
              </a:rPr>
              <a:t>CONSTITUTION OF</a:t>
            </a:r>
          </a:p>
          <a:p>
            <a:r>
              <a:rPr lang="en-US" sz="7200" b="1" dirty="0" smtClean="0">
                <a:solidFill>
                  <a:schemeClr val="tx1"/>
                </a:solidFill>
                <a:effectLst>
                  <a:outerShdw blurRad="38100" dist="38100" dir="2700000" algn="tl">
                    <a:srgbClr val="000000">
                      <a:alpha val="43137"/>
                    </a:srgbClr>
                  </a:outerShdw>
                </a:effectLst>
              </a:rPr>
              <a:t>SOVEREIGNTY</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22</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997007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b="1" dirty="0" smtClean="0"/>
              <a:t>FUNDAMENTAL PRINCIPLES of GOVERNMENT</a:t>
            </a:r>
            <a:endParaRPr lang="en-US" b="1"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23</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041344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800" b="1" dirty="0" smtClean="0">
                <a:solidFill>
                  <a:schemeClr val="accent4">
                    <a:lumMod val="50000"/>
                  </a:schemeClr>
                </a:solidFill>
              </a:rPr>
              <a:t>1. </a:t>
            </a:r>
            <a:r>
              <a:rPr lang="en-US" sz="9600" b="1" dirty="0" smtClean="0">
                <a:solidFill>
                  <a:schemeClr val="accent4">
                    <a:lumMod val="50000"/>
                  </a:schemeClr>
                </a:solidFill>
              </a:rPr>
              <a:t>Recognition of the AID of ALMIGHTY GOD</a:t>
            </a:r>
            <a:endParaRPr lang="en-US" sz="9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24</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548086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4800" b="1" dirty="0" smtClean="0">
                <a:solidFill>
                  <a:schemeClr val="accent4">
                    <a:lumMod val="50000"/>
                  </a:schemeClr>
                </a:solidFill>
              </a:rPr>
              <a:t>2. </a:t>
            </a:r>
            <a:r>
              <a:rPr lang="en-US" sz="8800" b="1" dirty="0" smtClean="0">
                <a:solidFill>
                  <a:schemeClr val="accent4">
                    <a:lumMod val="50000"/>
                  </a:schemeClr>
                </a:solidFill>
              </a:rPr>
              <a:t>SOVEREIGNTY of the PEOPLE</a:t>
            </a:r>
            <a:endParaRPr lang="en-US" sz="88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25</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1504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7200" b="1" dirty="0" smtClean="0">
                <a:solidFill>
                  <a:schemeClr val="accent4">
                    <a:lumMod val="50000"/>
                  </a:schemeClr>
                </a:solidFill>
              </a:rPr>
              <a:t>3.RENUNCIATION of WAR as an instrument of NATIONAL POLICY</a:t>
            </a:r>
            <a:endParaRPr lang="en-US" sz="72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26</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90896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7200" b="1" dirty="0" smtClean="0">
                <a:solidFill>
                  <a:schemeClr val="accent4">
                    <a:lumMod val="50000"/>
                  </a:schemeClr>
                </a:solidFill>
              </a:rPr>
              <a:t>4. SUPREMACY of CIVILIAN AUTHORITY over the MILITARY</a:t>
            </a:r>
            <a:endParaRPr lang="en-US" sz="72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27</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4149318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9600" b="1" dirty="0" smtClean="0">
                <a:solidFill>
                  <a:schemeClr val="accent4">
                    <a:lumMod val="50000"/>
                  </a:schemeClr>
                </a:solidFill>
              </a:rPr>
              <a:t>5. Separation of CHURCH and STATE</a:t>
            </a:r>
            <a:endParaRPr lang="en-US" sz="9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28</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11584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6000" b="1" dirty="0" smtClean="0">
                <a:solidFill>
                  <a:schemeClr val="accent4">
                    <a:lumMod val="50000"/>
                  </a:schemeClr>
                </a:solidFill>
              </a:rPr>
              <a:t>6. Recognition of the importance of FAMILY as a basic social institution- vital roles of the YOUTH in NATION BUILDING</a:t>
            </a:r>
            <a:endParaRPr lang="en-US" sz="60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29</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0704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a:t>
            </a:r>
            <a:endParaRPr lang="en-US" b="1" dirty="0"/>
          </a:p>
        </p:txBody>
      </p:sp>
      <p:sp>
        <p:nvSpPr>
          <p:cNvPr id="3" name="Content Placeholder 2"/>
          <p:cNvSpPr>
            <a:spLocks noGrp="1"/>
          </p:cNvSpPr>
          <p:nvPr>
            <p:ph idx="1"/>
          </p:nvPr>
        </p:nvSpPr>
        <p:spPr>
          <a:xfrm>
            <a:off x="228600" y="1600200"/>
            <a:ext cx="8686800" cy="4648200"/>
          </a:xfrm>
        </p:spPr>
        <p:txBody>
          <a:bodyPr>
            <a:normAutofit fontScale="77500" lnSpcReduction="20000"/>
          </a:bodyPr>
          <a:lstStyle/>
          <a:p>
            <a:r>
              <a:rPr lang="en-US" sz="4400" b="1" dirty="0" smtClean="0">
                <a:solidFill>
                  <a:srgbClr val="FF0000"/>
                </a:solidFill>
                <a:effectLst>
                  <a:outerShdw blurRad="38100" dist="38100" dir="2700000" algn="tl">
                    <a:srgbClr val="000000">
                      <a:alpha val="43137"/>
                    </a:srgbClr>
                  </a:outerShdw>
                </a:effectLst>
              </a:rPr>
              <a:t>PEOPLE</a:t>
            </a:r>
            <a:r>
              <a:rPr lang="en-US" sz="4400" dirty="0" smtClean="0">
                <a:effectLst>
                  <a:outerShdw blurRad="38100" dist="38100" dir="2700000" algn="tl">
                    <a:srgbClr val="000000">
                      <a:alpha val="43137"/>
                    </a:srgbClr>
                  </a:outerShdw>
                </a:effectLst>
              </a:rPr>
              <a:t>- inhabitants</a:t>
            </a:r>
          </a:p>
          <a:p>
            <a:r>
              <a:rPr lang="en-US" sz="4400" b="1" dirty="0" smtClean="0">
                <a:solidFill>
                  <a:srgbClr val="FFC000"/>
                </a:solidFill>
                <a:effectLst>
                  <a:outerShdw blurRad="38100" dist="38100" dir="2700000" algn="tl">
                    <a:srgbClr val="000000">
                      <a:alpha val="43137"/>
                    </a:srgbClr>
                  </a:outerShdw>
                </a:effectLst>
              </a:rPr>
              <a:t>TERRITORY</a:t>
            </a:r>
            <a:r>
              <a:rPr lang="en-US" sz="4400" dirty="0" smtClean="0">
                <a:effectLst>
                  <a:outerShdw blurRad="38100" dist="38100" dir="2700000" algn="tl">
                    <a:srgbClr val="000000">
                      <a:alpha val="43137"/>
                    </a:srgbClr>
                  </a:outerShdw>
                </a:effectLst>
              </a:rPr>
              <a:t>- fixed portion of the surface of earth inhabited</a:t>
            </a:r>
          </a:p>
          <a:p>
            <a:r>
              <a:rPr lang="en-US" sz="4400" b="1" dirty="0" smtClean="0">
                <a:solidFill>
                  <a:srgbClr val="00B050"/>
                </a:solidFill>
                <a:effectLst>
                  <a:outerShdw blurRad="38100" dist="38100" dir="2700000" algn="tl">
                    <a:srgbClr val="000000">
                      <a:alpha val="43137"/>
                    </a:srgbClr>
                  </a:outerShdw>
                </a:effectLst>
              </a:rPr>
              <a:t>GOVERNMENT</a:t>
            </a:r>
            <a:r>
              <a:rPr lang="en-US" sz="4400" dirty="0" smtClean="0">
                <a:effectLst>
                  <a:outerShdw blurRad="38100" dist="38100" dir="2700000" algn="tl">
                    <a:srgbClr val="000000">
                      <a:alpha val="43137"/>
                    </a:srgbClr>
                  </a:outerShdw>
                </a:effectLst>
              </a:rPr>
              <a:t>- agency/instrumentality where will of the state is formulated, expressed and realized.</a:t>
            </a:r>
          </a:p>
          <a:p>
            <a:r>
              <a:rPr lang="en-US" sz="4400" b="1" dirty="0" smtClean="0">
                <a:solidFill>
                  <a:srgbClr val="7030A0"/>
                </a:solidFill>
                <a:effectLst>
                  <a:outerShdw blurRad="38100" dist="38100" dir="2700000" algn="tl">
                    <a:srgbClr val="000000">
                      <a:alpha val="43137"/>
                    </a:srgbClr>
                  </a:outerShdw>
                </a:effectLst>
              </a:rPr>
              <a:t>SOVEREIGNTY</a:t>
            </a:r>
            <a:r>
              <a:rPr lang="en-US" sz="4400" dirty="0" smtClean="0">
                <a:effectLst>
                  <a:outerShdw blurRad="38100" dist="38100" dir="2700000" algn="tl">
                    <a:srgbClr val="000000">
                      <a:alpha val="43137"/>
                    </a:srgbClr>
                  </a:outerShdw>
                </a:effectLst>
              </a:rPr>
              <a:t>- supreme power of the state to enforce its will upon the people and the freedom from external or foreign control.</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11D738E-8962-435F-8C43-147B8DD7E819}" type="datetime1">
              <a:rPr lang="en-US" smtClean="0">
                <a:solidFill>
                  <a:prstClr val="black">
                    <a:lumMod val="65000"/>
                    <a:lumOff val="35000"/>
                  </a:prstClr>
                </a:solidFill>
              </a:rPr>
              <a:pPr/>
              <a:t>8/28/2016</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lumMod val="65000"/>
                    <a:lumOff val="35000"/>
                  </a:prstClr>
                </a:solidFill>
              </a:rPr>
              <a:t>govirgolopez@gmail.com</a:t>
            </a:r>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3</a:t>
            </a:fld>
            <a:endParaRPr lang="en-US">
              <a:solidFill>
                <a:prstClr val="black">
                  <a:lumMod val="65000"/>
                  <a:lumOff val="35000"/>
                </a:prstClr>
              </a:solidFill>
            </a:endParaRPr>
          </a:p>
        </p:txBody>
      </p:sp>
    </p:spTree>
    <p:extLst>
      <p:ext uri="{BB962C8B-B14F-4D97-AF65-F5344CB8AC3E}">
        <p14:creationId xmlns:p14="http://schemas.microsoft.com/office/powerpoint/2010/main" val="377661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9600" b="1" dirty="0" smtClean="0">
                <a:solidFill>
                  <a:schemeClr val="accent4">
                    <a:lumMod val="50000"/>
                  </a:schemeClr>
                </a:solidFill>
              </a:rPr>
              <a:t>7. Guarantee of HUMAN RIGHTS</a:t>
            </a:r>
            <a:endParaRPr lang="en-US" sz="9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30</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969994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8800" b="1" dirty="0" smtClean="0">
                <a:solidFill>
                  <a:schemeClr val="accent4">
                    <a:lumMod val="50000"/>
                  </a:schemeClr>
                </a:solidFill>
              </a:rPr>
              <a:t>8. GOVERNMENT through SUFFRAGE</a:t>
            </a:r>
            <a:endParaRPr lang="en-US" sz="88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31</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229797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9600" b="1" dirty="0" smtClean="0">
                <a:solidFill>
                  <a:schemeClr val="accent4">
                    <a:lumMod val="50000"/>
                  </a:schemeClr>
                </a:solidFill>
              </a:rPr>
              <a:t>9. Separation of POWERS</a:t>
            </a:r>
            <a:endParaRPr lang="en-US" sz="9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32</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737802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9600" b="1" dirty="0" smtClean="0">
                <a:solidFill>
                  <a:schemeClr val="accent4">
                    <a:lumMod val="50000"/>
                  </a:schemeClr>
                </a:solidFill>
              </a:rPr>
              <a:t>10. Independence of JUDICIARY</a:t>
            </a:r>
            <a:endParaRPr lang="en-US" sz="9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33</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471653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9600" b="1" dirty="0" smtClean="0">
                <a:solidFill>
                  <a:schemeClr val="accent4">
                    <a:lumMod val="50000"/>
                  </a:schemeClr>
                </a:solidFill>
              </a:rPr>
              <a:t>11. Guarantee of LOCAL AUTONOMY</a:t>
            </a:r>
            <a:endParaRPr lang="en-US" sz="9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34</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048828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6600" b="1" dirty="0" smtClean="0">
                <a:solidFill>
                  <a:schemeClr val="accent4">
                    <a:lumMod val="50000"/>
                  </a:schemeClr>
                </a:solidFill>
              </a:rPr>
              <a:t>12. High sense of PUBLIC SERVICE morality and ACCOUNTABILITY of public officers</a:t>
            </a:r>
            <a:endParaRPr lang="en-US" sz="6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35</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893213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5400" b="1" dirty="0" smtClean="0">
                <a:solidFill>
                  <a:schemeClr val="accent4">
                    <a:lumMod val="50000"/>
                  </a:schemeClr>
                </a:solidFill>
              </a:rPr>
              <a:t>13. NATIONALIZATION of NATURAL RESOURCES and certain private enterprises affected with PUBLIC INTEREST</a:t>
            </a:r>
            <a:endParaRPr lang="en-US" sz="54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36</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107888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9600" b="1" dirty="0" smtClean="0">
                <a:solidFill>
                  <a:schemeClr val="accent4">
                    <a:lumMod val="50000"/>
                  </a:schemeClr>
                </a:solidFill>
              </a:rPr>
              <a:t>14. Non-sustainability of the STATE</a:t>
            </a:r>
            <a:endParaRPr lang="en-US" sz="9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37</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949971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sz="9600" b="1" dirty="0" smtClean="0">
                <a:solidFill>
                  <a:schemeClr val="accent4">
                    <a:lumMod val="50000"/>
                  </a:schemeClr>
                </a:solidFill>
              </a:rPr>
              <a:t>15. Rule of the MAJORITY</a:t>
            </a:r>
            <a:endParaRPr lang="en-US" sz="9600"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38</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799900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609600"/>
            <a:ext cx="8915400" cy="5638799"/>
          </a:xfrm>
        </p:spPr>
        <p:txBody>
          <a:bodyPr/>
          <a:lstStyle/>
          <a:p>
            <a:r>
              <a:rPr lang="en-US" b="1" dirty="0" smtClean="0">
                <a:solidFill>
                  <a:schemeClr val="accent4">
                    <a:lumMod val="50000"/>
                  </a:schemeClr>
                </a:solidFill>
              </a:rPr>
              <a:t>16. GOVERNMENT of LAWS and not of MEN</a:t>
            </a:r>
            <a:endParaRPr lang="en-US" b="1" dirty="0">
              <a:solidFill>
                <a:schemeClr val="accent4">
                  <a:lumMod val="50000"/>
                </a:schemeClr>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39</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45892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GOVERNMENT</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79581804"/>
              </p:ext>
            </p:extLst>
          </p:nvPr>
        </p:nvGraphicFramePr>
        <p:xfrm>
          <a:off x="304800" y="1828800"/>
          <a:ext cx="8686800" cy="4548685"/>
        </p:xfrm>
        <a:graphic>
          <a:graphicData uri="http://schemas.openxmlformats.org/drawingml/2006/table">
            <a:tbl>
              <a:tblPr firstRow="1" bandRow="1">
                <a:tableStyleId>{5C22544A-7EE6-4342-B048-85BDC9FD1C3A}</a:tableStyleId>
              </a:tblPr>
              <a:tblGrid>
                <a:gridCol w="4343400"/>
                <a:gridCol w="4343400"/>
              </a:tblGrid>
              <a:tr h="574001">
                <a:tc>
                  <a:txBody>
                    <a:bodyPr/>
                    <a:lstStyle/>
                    <a:p>
                      <a:endParaRPr lang="en-US" dirty="0"/>
                    </a:p>
                  </a:txBody>
                  <a:tcPr/>
                </a:tc>
                <a:tc>
                  <a:txBody>
                    <a:bodyPr/>
                    <a:lstStyle/>
                    <a:p>
                      <a:endParaRPr lang="en-US" sz="2000"/>
                    </a:p>
                  </a:txBody>
                  <a:tcPr/>
                </a:tc>
              </a:tr>
              <a:tr h="566137">
                <a:tc>
                  <a:txBody>
                    <a:bodyPr/>
                    <a:lstStyle/>
                    <a:p>
                      <a:pPr algn="ctr"/>
                      <a:r>
                        <a:rPr lang="en-US" b="1" dirty="0" smtClean="0"/>
                        <a:t>NATIONAL</a:t>
                      </a:r>
                      <a:endParaRPr lang="en-US" b="1" dirty="0"/>
                    </a:p>
                  </a:txBody>
                  <a:tcPr/>
                </a:tc>
                <a:tc>
                  <a:txBody>
                    <a:bodyPr/>
                    <a:lstStyle/>
                    <a:p>
                      <a:r>
                        <a:rPr lang="en-US" sz="2000" b="1" dirty="0" smtClean="0"/>
                        <a:t>Entire</a:t>
                      </a:r>
                      <a:r>
                        <a:rPr lang="en-US" sz="2000" b="1" baseline="0" dirty="0" smtClean="0"/>
                        <a:t> machinery of the government</a:t>
                      </a:r>
                      <a:endParaRPr lang="en-US" sz="2000" b="1" dirty="0"/>
                    </a:p>
                  </a:txBody>
                  <a:tcPr/>
                </a:tc>
              </a:tr>
              <a:tr h="706858">
                <a:tc>
                  <a:txBody>
                    <a:bodyPr/>
                    <a:lstStyle/>
                    <a:p>
                      <a:pPr algn="ctr"/>
                      <a:r>
                        <a:rPr lang="en-US" b="1" dirty="0" smtClean="0"/>
                        <a:t>LOCAL</a:t>
                      </a:r>
                      <a:endParaRPr lang="en-US" b="1" dirty="0"/>
                    </a:p>
                  </a:txBody>
                  <a:tcPr/>
                </a:tc>
                <a:tc>
                  <a:txBody>
                    <a:bodyPr/>
                    <a:lstStyle/>
                    <a:p>
                      <a:r>
                        <a:rPr lang="en-US" sz="2000" b="1" dirty="0" smtClean="0"/>
                        <a:t>Political subdivisions- provinces, cities, municipalities,</a:t>
                      </a:r>
                      <a:r>
                        <a:rPr lang="en-US" sz="2000" b="1" baseline="0" dirty="0" smtClean="0"/>
                        <a:t> and barangays</a:t>
                      </a:r>
                      <a:endParaRPr lang="en-US" sz="2000" b="1" dirty="0"/>
                    </a:p>
                  </a:txBody>
                  <a:tcPr/>
                </a:tc>
              </a:tr>
              <a:tr h="852460">
                <a:tc>
                  <a:txBody>
                    <a:bodyPr/>
                    <a:lstStyle/>
                    <a:p>
                      <a:pPr algn="ctr"/>
                      <a:r>
                        <a:rPr lang="en-US" b="1" dirty="0" smtClean="0"/>
                        <a:t>AUTONOMOUS REGION</a:t>
                      </a:r>
                      <a:endParaRPr lang="en-US" b="1" dirty="0"/>
                    </a:p>
                  </a:txBody>
                  <a:tcPr/>
                </a:tc>
                <a:tc>
                  <a:txBody>
                    <a:bodyPr/>
                    <a:lstStyle/>
                    <a:p>
                      <a:r>
                        <a:rPr lang="en-US" sz="2000" b="1" dirty="0" smtClean="0"/>
                        <a:t>Self-governing regions in the country</a:t>
                      </a:r>
                      <a:endParaRPr lang="en-US" sz="2000" b="1" dirty="0"/>
                    </a:p>
                  </a:txBody>
                  <a:tcPr/>
                </a:tc>
              </a:tr>
              <a:tr h="1415344">
                <a:tc>
                  <a:txBody>
                    <a:bodyPr/>
                    <a:lstStyle/>
                    <a:p>
                      <a:pPr algn="ctr"/>
                      <a:r>
                        <a:rPr lang="en-US" b="1" dirty="0" smtClean="0"/>
                        <a:t>METROPOLIAN AUTHORITY</a:t>
                      </a:r>
                      <a:endParaRPr lang="en-US" b="1" dirty="0"/>
                    </a:p>
                  </a:txBody>
                  <a:tcPr/>
                </a:tc>
                <a:tc>
                  <a:txBody>
                    <a:bodyPr/>
                    <a:lstStyle/>
                    <a:p>
                      <a:r>
                        <a:rPr lang="en-US" sz="2000" b="1" dirty="0" smtClean="0"/>
                        <a:t>Special political subdivisions- LOCAL GOVERNMENT UNITS comprising METRO MANILA</a:t>
                      </a:r>
                      <a:endParaRPr lang="en-US" sz="2000" b="1" dirty="0"/>
                    </a:p>
                  </a:txBody>
                  <a:tcPr/>
                </a:tc>
              </a:tr>
            </a:tbl>
          </a:graphicData>
        </a:graphic>
      </p:graphicFrame>
      <p:sp>
        <p:nvSpPr>
          <p:cNvPr id="4" name="Date Placeholder 3"/>
          <p:cNvSpPr>
            <a:spLocks noGrp="1"/>
          </p:cNvSpPr>
          <p:nvPr>
            <p:ph type="dt" sz="half" idx="10"/>
          </p:nvPr>
        </p:nvSpPr>
        <p:spPr/>
        <p:txBody>
          <a:bodyPr/>
          <a:lstStyle/>
          <a:p>
            <a:fld id="{B11D738E-8962-435F-8C43-147B8DD7E819}" type="datetime1">
              <a:rPr lang="en-US" smtClean="0">
                <a:solidFill>
                  <a:prstClr val="black">
                    <a:lumMod val="65000"/>
                    <a:lumOff val="35000"/>
                  </a:prstClr>
                </a:solidFill>
              </a:rPr>
              <a:pPr/>
              <a:t>8/28/2016</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lumMod val="65000"/>
                    <a:lumOff val="35000"/>
                  </a:prstClr>
                </a:solidFill>
              </a:rPr>
              <a:t>govirgolopez@gmail.com</a:t>
            </a:r>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4</a:t>
            </a:fld>
            <a:endParaRPr lang="en-US">
              <a:solidFill>
                <a:prstClr val="black">
                  <a:lumMod val="65000"/>
                  <a:lumOff val="35000"/>
                </a:prstClr>
              </a:solidFill>
            </a:endParaRPr>
          </a:p>
        </p:txBody>
      </p:sp>
    </p:spTree>
    <p:extLst>
      <p:ext uri="{BB962C8B-B14F-4D97-AF65-F5344CB8AC3E}">
        <p14:creationId xmlns:p14="http://schemas.microsoft.com/office/powerpoint/2010/main" val="1965338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7200" b="1" dirty="0" smtClean="0"/>
              <a:t>CLASSIFICATION of RIGHTS</a:t>
            </a:r>
            <a:endParaRPr lang="en-US" sz="7200" b="1"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40</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081671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800" b="1" dirty="0" smtClean="0">
                <a:solidFill>
                  <a:schemeClr val="bg2">
                    <a:lumMod val="10000"/>
                  </a:schemeClr>
                </a:solidFill>
              </a:rPr>
              <a:t>Possessed by every citizen without being granted by the state.</a:t>
            </a:r>
            <a:br>
              <a:rPr lang="en-US" sz="4800" b="1" dirty="0" smtClean="0">
                <a:solidFill>
                  <a:schemeClr val="bg2">
                    <a:lumMod val="10000"/>
                  </a:schemeClr>
                </a:solidFill>
              </a:rPr>
            </a:br>
            <a:r>
              <a:rPr lang="en-US" sz="4800" b="1" dirty="0" smtClean="0">
                <a:solidFill>
                  <a:schemeClr val="bg2">
                    <a:lumMod val="10000"/>
                  </a:schemeClr>
                </a:solidFill>
              </a:rPr>
              <a:t>They are conferred by GOD to human being so that he may live a HAPPY LIFE</a:t>
            </a:r>
            <a:endParaRPr lang="en-US" sz="4800" b="1" dirty="0">
              <a:solidFill>
                <a:schemeClr val="bg2">
                  <a:lumMod val="10000"/>
                </a:schemeClr>
              </a:solidFill>
            </a:endParaRPr>
          </a:p>
        </p:txBody>
      </p:sp>
      <p:sp>
        <p:nvSpPr>
          <p:cNvPr id="3" name="Subtitle 2"/>
          <p:cNvSpPr>
            <a:spLocks noGrp="1"/>
          </p:cNvSpPr>
          <p:nvPr>
            <p:ph type="subTitle" idx="1"/>
          </p:nvPr>
        </p:nvSpPr>
        <p:spPr>
          <a:xfrm>
            <a:off x="838200" y="457200"/>
            <a:ext cx="7315200" cy="1676400"/>
          </a:xfrm>
        </p:spPr>
        <p:txBody>
          <a:bodyPr>
            <a:normAutofit/>
          </a:bodyPr>
          <a:lstStyle/>
          <a:p>
            <a:r>
              <a:rPr lang="en-US" sz="7200" b="1" dirty="0" smtClean="0">
                <a:solidFill>
                  <a:schemeClr val="tx1"/>
                </a:solidFill>
                <a:effectLst>
                  <a:outerShdw blurRad="38100" dist="38100" dir="2700000" algn="tl">
                    <a:srgbClr val="000000">
                      <a:alpha val="43137"/>
                    </a:srgbClr>
                  </a:outerShdw>
                </a:effectLst>
              </a:rPr>
              <a:t>Natural RIGHTS</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41</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42820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800" b="1" dirty="0" smtClean="0">
                <a:solidFill>
                  <a:schemeClr val="bg2">
                    <a:lumMod val="10000"/>
                  </a:schemeClr>
                </a:solidFill>
              </a:rPr>
              <a:t>Conferred and protected by the Constitution.</a:t>
            </a:r>
            <a:br>
              <a:rPr lang="en-US" sz="4800" b="1" dirty="0" smtClean="0">
                <a:solidFill>
                  <a:schemeClr val="bg2">
                    <a:lumMod val="10000"/>
                  </a:schemeClr>
                </a:solidFill>
              </a:rPr>
            </a:br>
            <a:r>
              <a:rPr lang="en-US" sz="4800" b="1" dirty="0" smtClean="0">
                <a:solidFill>
                  <a:schemeClr val="bg2">
                    <a:lumMod val="10000"/>
                  </a:schemeClr>
                </a:solidFill>
              </a:rPr>
              <a:t>Part of the fundamental law that cannot be modified or taken away by law-making body</a:t>
            </a:r>
            <a:endParaRPr lang="en-US" sz="4800" b="1" dirty="0">
              <a:solidFill>
                <a:schemeClr val="bg2">
                  <a:lumMod val="10000"/>
                </a:schemeClr>
              </a:solidFill>
            </a:endParaRPr>
          </a:p>
        </p:txBody>
      </p:sp>
      <p:sp>
        <p:nvSpPr>
          <p:cNvPr id="3" name="Subtitle 2"/>
          <p:cNvSpPr>
            <a:spLocks noGrp="1"/>
          </p:cNvSpPr>
          <p:nvPr>
            <p:ph type="subTitle" idx="1"/>
          </p:nvPr>
        </p:nvSpPr>
        <p:spPr>
          <a:xfrm>
            <a:off x="838200" y="457200"/>
            <a:ext cx="7315200" cy="1676400"/>
          </a:xfrm>
        </p:spPr>
        <p:txBody>
          <a:bodyPr>
            <a:normAutofit fontScale="85000" lnSpcReduction="20000"/>
          </a:bodyPr>
          <a:lstStyle/>
          <a:p>
            <a:r>
              <a:rPr lang="en-US" sz="7200" b="1" dirty="0" smtClean="0">
                <a:solidFill>
                  <a:schemeClr val="tx1"/>
                </a:solidFill>
                <a:effectLst>
                  <a:outerShdw blurRad="38100" dist="38100" dir="2700000" algn="tl">
                    <a:srgbClr val="000000">
                      <a:alpha val="43137"/>
                    </a:srgbClr>
                  </a:outerShdw>
                </a:effectLst>
              </a:rPr>
              <a:t>Constitutional RIGHTS</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42</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4045217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800" b="1" dirty="0" smtClean="0">
                <a:solidFill>
                  <a:schemeClr val="bg2">
                    <a:lumMod val="10000"/>
                  </a:schemeClr>
                </a:solidFill>
              </a:rPr>
              <a:t>a</a:t>
            </a:r>
            <a:r>
              <a:rPr lang="en-US" sz="6600" b="1" dirty="0" smtClean="0">
                <a:solidFill>
                  <a:schemeClr val="bg2">
                    <a:lumMod val="10000"/>
                  </a:schemeClr>
                </a:solidFill>
              </a:rPr>
              <a:t>. POLITICAL RIGHTS</a:t>
            </a:r>
            <a:br>
              <a:rPr lang="en-US" sz="6600" b="1" dirty="0" smtClean="0">
                <a:solidFill>
                  <a:schemeClr val="bg2">
                    <a:lumMod val="10000"/>
                  </a:schemeClr>
                </a:solidFill>
              </a:rPr>
            </a:br>
            <a:r>
              <a:rPr lang="en-US" sz="6600" b="1" dirty="0" smtClean="0">
                <a:solidFill>
                  <a:schemeClr val="bg2">
                    <a:lumMod val="10000"/>
                  </a:schemeClr>
                </a:solidFill>
              </a:rPr>
              <a:t>b. CIVIL RIGHTS</a:t>
            </a:r>
            <a:endParaRPr lang="en-US" sz="6600" b="1" dirty="0">
              <a:solidFill>
                <a:schemeClr val="bg2">
                  <a:lumMod val="10000"/>
                </a:schemeClr>
              </a:solidFill>
            </a:endParaRPr>
          </a:p>
        </p:txBody>
      </p:sp>
      <p:sp>
        <p:nvSpPr>
          <p:cNvPr id="3" name="Subtitle 2"/>
          <p:cNvSpPr>
            <a:spLocks noGrp="1"/>
          </p:cNvSpPr>
          <p:nvPr>
            <p:ph type="subTitle" idx="1"/>
          </p:nvPr>
        </p:nvSpPr>
        <p:spPr>
          <a:xfrm>
            <a:off x="838200" y="457200"/>
            <a:ext cx="7315200" cy="1676400"/>
          </a:xfrm>
        </p:spPr>
        <p:txBody>
          <a:bodyPr>
            <a:normAutofit fontScale="85000" lnSpcReduction="20000"/>
          </a:bodyPr>
          <a:lstStyle/>
          <a:p>
            <a:r>
              <a:rPr lang="en-US" sz="7200" b="1" dirty="0" smtClean="0">
                <a:solidFill>
                  <a:schemeClr val="tx1"/>
                </a:solidFill>
                <a:effectLst>
                  <a:outerShdw blurRad="38100" dist="38100" dir="2700000" algn="tl">
                    <a:srgbClr val="000000">
                      <a:alpha val="43137"/>
                    </a:srgbClr>
                  </a:outerShdw>
                </a:effectLst>
              </a:rPr>
              <a:t>Constitutional RIGHTS</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43</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241597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6000" b="1" dirty="0" smtClean="0">
                <a:solidFill>
                  <a:schemeClr val="bg2">
                    <a:lumMod val="10000"/>
                  </a:schemeClr>
                </a:solidFill>
              </a:rPr>
              <a:t>Power to participate directly or indirectly in the establishment or administration of government</a:t>
            </a:r>
            <a:endParaRPr lang="en-US" sz="60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fontScale="92500"/>
          </a:bodyPr>
          <a:lstStyle/>
          <a:p>
            <a:r>
              <a:rPr lang="en-US" sz="7200" b="1" dirty="0" smtClean="0">
                <a:solidFill>
                  <a:schemeClr val="tx1"/>
                </a:solidFill>
                <a:effectLst>
                  <a:outerShdw blurRad="38100" dist="38100" dir="2700000" algn="tl">
                    <a:srgbClr val="000000">
                      <a:alpha val="43137"/>
                    </a:srgbClr>
                  </a:outerShdw>
                </a:effectLst>
              </a:rPr>
              <a:t>a. POLITICAL RIGHTS</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44</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419105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800" b="1" dirty="0" smtClean="0">
                <a:solidFill>
                  <a:schemeClr val="bg2">
                    <a:lumMod val="10000"/>
                  </a:schemeClr>
                </a:solidFill>
              </a:rPr>
              <a:t>RIGHTS the law enforce at the instance of private individuals for the purpose of securing them the enjoyment of their means of HAPPINESS</a:t>
            </a:r>
            <a:endParaRPr lang="en-US" sz="48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a:solidFill>
                  <a:schemeClr val="tx1"/>
                </a:solidFill>
                <a:effectLst>
                  <a:outerShdw blurRad="38100" dist="38100" dir="2700000" algn="tl">
                    <a:srgbClr val="000000">
                      <a:alpha val="43137"/>
                    </a:srgbClr>
                  </a:outerShdw>
                </a:effectLst>
              </a:rPr>
              <a:t>b</a:t>
            </a:r>
            <a:r>
              <a:rPr lang="en-US" sz="7200" b="1" dirty="0" smtClean="0">
                <a:solidFill>
                  <a:schemeClr val="tx1"/>
                </a:solidFill>
                <a:effectLst>
                  <a:outerShdw blurRad="38100" dist="38100" dir="2700000" algn="tl">
                    <a:srgbClr val="000000">
                      <a:alpha val="43137"/>
                    </a:srgbClr>
                  </a:outerShdw>
                </a:effectLst>
              </a:rPr>
              <a:t>. CIVIL RIGHTS</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45</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31778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6000" b="1" dirty="0" smtClean="0">
                <a:solidFill>
                  <a:schemeClr val="bg2">
                    <a:lumMod val="10000"/>
                  </a:schemeClr>
                </a:solidFill>
              </a:rPr>
              <a:t>* SOCIAL ECONOMIC</a:t>
            </a:r>
            <a:br>
              <a:rPr lang="en-US" sz="6000" b="1" dirty="0" smtClean="0">
                <a:solidFill>
                  <a:schemeClr val="bg2">
                    <a:lumMod val="10000"/>
                  </a:schemeClr>
                </a:solidFill>
              </a:rPr>
            </a:br>
            <a:r>
              <a:rPr lang="en-US" sz="6000" b="1" dirty="0" smtClean="0">
                <a:solidFill>
                  <a:schemeClr val="bg2">
                    <a:lumMod val="10000"/>
                  </a:schemeClr>
                </a:solidFill>
              </a:rPr>
              <a:t>- Intended to insure the well-being and economic security of the individual</a:t>
            </a:r>
            <a:endParaRPr lang="en-US" sz="60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smtClean="0">
                <a:solidFill>
                  <a:schemeClr val="tx1"/>
                </a:solidFill>
                <a:effectLst>
                  <a:outerShdw blurRad="38100" dist="38100" dir="2700000" algn="tl">
                    <a:srgbClr val="000000">
                      <a:alpha val="43137"/>
                    </a:srgbClr>
                  </a:outerShdw>
                </a:effectLst>
              </a:rPr>
              <a:t>b. CIVIL RIGHTS</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46</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31778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6000" b="1" dirty="0" smtClean="0">
                <a:solidFill>
                  <a:schemeClr val="bg2">
                    <a:lumMod val="10000"/>
                  </a:schemeClr>
                </a:solidFill>
              </a:rPr>
              <a:t>*RIGHTS of the ACCUSED</a:t>
            </a:r>
            <a:br>
              <a:rPr lang="en-US" sz="6000" b="1" dirty="0" smtClean="0">
                <a:solidFill>
                  <a:schemeClr val="bg2">
                    <a:lumMod val="10000"/>
                  </a:schemeClr>
                </a:solidFill>
              </a:rPr>
            </a:br>
            <a:r>
              <a:rPr lang="en-US" sz="6000" b="1" dirty="0" smtClean="0">
                <a:solidFill>
                  <a:schemeClr val="bg2">
                    <a:lumMod val="10000"/>
                  </a:schemeClr>
                </a:solidFill>
              </a:rPr>
              <a:t>-intended for the protection of a person accused of any crime</a:t>
            </a:r>
            <a:endParaRPr lang="en-US" sz="60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smtClean="0">
                <a:solidFill>
                  <a:schemeClr val="tx1"/>
                </a:solidFill>
                <a:effectLst>
                  <a:outerShdw blurRad="38100" dist="38100" dir="2700000" algn="tl">
                    <a:srgbClr val="000000">
                      <a:alpha val="43137"/>
                    </a:srgbClr>
                  </a:outerShdw>
                </a:effectLst>
              </a:rPr>
              <a:t>b. CIVIL RIGHTS</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47</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35648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800" b="1" dirty="0" smtClean="0">
                <a:solidFill>
                  <a:schemeClr val="bg2">
                    <a:lumMod val="10000"/>
                  </a:schemeClr>
                </a:solidFill>
              </a:rPr>
              <a:t>Provided by laws promulgated by the law-making body and consequently , may be abolished by the same body.</a:t>
            </a:r>
            <a:endParaRPr lang="en-US" sz="48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smtClean="0">
                <a:solidFill>
                  <a:schemeClr val="tx1"/>
                </a:solidFill>
                <a:effectLst>
                  <a:outerShdw blurRad="38100" dist="38100" dir="2700000" algn="tl">
                    <a:srgbClr val="000000">
                      <a:alpha val="43137"/>
                    </a:srgbClr>
                  </a:outerShdw>
                </a:effectLst>
              </a:rPr>
              <a:t>STATUTORY RIGHTS</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48</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905155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400" b="1" dirty="0" smtClean="0">
                <a:solidFill>
                  <a:schemeClr val="bg2">
                    <a:lumMod val="10000"/>
                  </a:schemeClr>
                </a:solidFill>
              </a:rPr>
              <a:t>RIGHT and OBLIGATION to vote of qualified citizens in the ELECTION of certain NATIONAL and LOCAL officials of the government and in the decision of public questions submitted to the people.</a:t>
            </a:r>
            <a:endParaRPr lang="en-US" sz="44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smtClean="0">
                <a:solidFill>
                  <a:schemeClr val="tx1"/>
                </a:solidFill>
                <a:effectLst>
                  <a:outerShdw blurRad="38100" dist="38100" dir="2700000" algn="tl">
                    <a:srgbClr val="000000">
                      <a:alpha val="43137"/>
                    </a:srgbClr>
                  </a:outerShdw>
                </a:effectLst>
              </a:rPr>
              <a:t>SUFFRAGE</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49</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09512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153400" cy="4267200"/>
          </a:xfrm>
        </p:spPr>
        <p:txBody>
          <a:bodyPr/>
          <a:lstStyle/>
          <a:p>
            <a:r>
              <a:rPr lang="en-US" b="1" dirty="0" smtClean="0"/>
              <a:t>FORMS OF GOVERNMENT</a:t>
            </a:r>
            <a:endParaRPr lang="en-US" b="1"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16C5678-EE20-4FA5-88E2-6E0BD67A2E26}" type="datetime1">
              <a:rPr lang="en-US" smtClean="0"/>
              <a:t>8/28/2016</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5</a:t>
            </a:fld>
            <a:endParaRPr lang="en-US" dirty="0"/>
          </a:p>
        </p:txBody>
      </p:sp>
      <p:sp>
        <p:nvSpPr>
          <p:cNvPr id="6" name="Footer Placeholder 5"/>
          <p:cNvSpPr>
            <a:spLocks noGrp="1"/>
          </p:cNvSpPr>
          <p:nvPr>
            <p:ph type="ftr" sz="quarter" idx="12"/>
          </p:nvPr>
        </p:nvSpPr>
        <p:spPr/>
        <p:txBody>
          <a:bodyPr/>
          <a:lstStyle/>
          <a:p>
            <a:pPr lvl="0"/>
            <a:r>
              <a:rPr lang="en-US" dirty="0">
                <a:solidFill>
                  <a:prstClr val="black">
                    <a:lumMod val="65000"/>
                    <a:lumOff val="35000"/>
                  </a:prstClr>
                </a:solidFill>
              </a:rPr>
              <a:t>govirgolopez@gmail.com</a:t>
            </a:r>
          </a:p>
          <a:p>
            <a:endParaRPr lang="en-US" dirty="0"/>
          </a:p>
        </p:txBody>
      </p:sp>
    </p:spTree>
    <p:extLst>
      <p:ext uri="{BB962C8B-B14F-4D97-AF65-F5344CB8AC3E}">
        <p14:creationId xmlns:p14="http://schemas.microsoft.com/office/powerpoint/2010/main" val="3407649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7200" b="1" dirty="0" smtClean="0"/>
              <a:t>SCOPE of SUFFRAGE</a:t>
            </a:r>
            <a:endParaRPr lang="en-US" sz="7200" b="1"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50</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49613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6000" b="1" dirty="0" smtClean="0">
                <a:solidFill>
                  <a:schemeClr val="bg2">
                    <a:lumMod val="10000"/>
                  </a:schemeClr>
                </a:solidFill>
              </a:rPr>
              <a:t>POLITICAL EXERCISE, sovereign people choose a candidate to fill up an elective government position</a:t>
            </a:r>
            <a:endParaRPr lang="en-US" sz="60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smtClean="0">
                <a:solidFill>
                  <a:schemeClr val="tx1"/>
                </a:solidFill>
                <a:effectLst>
                  <a:outerShdw blurRad="38100" dist="38100" dir="2700000" algn="tl">
                    <a:srgbClr val="000000">
                      <a:alpha val="43137"/>
                    </a:srgbClr>
                  </a:outerShdw>
                </a:effectLst>
              </a:rPr>
              <a:t>1. ELECTION</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51</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262558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6000" b="1" dirty="0" smtClean="0">
                <a:solidFill>
                  <a:schemeClr val="bg2">
                    <a:lumMod val="10000"/>
                  </a:schemeClr>
                </a:solidFill>
              </a:rPr>
              <a:t>Right to ratify or reject constitutional amendments or proposed laws </a:t>
            </a:r>
            <a:endParaRPr lang="en-US" sz="60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a:solidFill>
                  <a:schemeClr val="tx1"/>
                </a:solidFill>
                <a:effectLst>
                  <a:outerShdw blurRad="38100" dist="38100" dir="2700000" algn="tl">
                    <a:srgbClr val="000000">
                      <a:alpha val="43137"/>
                    </a:srgbClr>
                  </a:outerShdw>
                </a:effectLst>
              </a:rPr>
              <a:t>2</a:t>
            </a:r>
            <a:r>
              <a:rPr lang="en-US" sz="7200" b="1" dirty="0" smtClean="0">
                <a:solidFill>
                  <a:schemeClr val="tx1"/>
                </a:solidFill>
                <a:effectLst>
                  <a:outerShdw blurRad="38100" dist="38100" dir="2700000" algn="tl">
                    <a:srgbClr val="000000">
                      <a:alpha val="43137"/>
                    </a:srgbClr>
                  </a:outerShdw>
                </a:effectLst>
              </a:rPr>
              <a:t>. PLEBISCITE</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52</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5420070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4400" b="1" dirty="0" smtClean="0">
                <a:solidFill>
                  <a:schemeClr val="bg2">
                    <a:lumMod val="10000"/>
                  </a:schemeClr>
                </a:solidFill>
              </a:rPr>
              <a:t>Right reserved to the people to adopt or reject any act or measure which has been passed by a legislative body and which in most cases would without action on the part of the electors become a law</a:t>
            </a:r>
            <a:endParaRPr lang="en-US" sz="44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smtClean="0">
                <a:solidFill>
                  <a:schemeClr val="tx1"/>
                </a:solidFill>
                <a:effectLst>
                  <a:outerShdw blurRad="38100" dist="38100" dir="2700000" algn="tl">
                    <a:srgbClr val="000000">
                      <a:alpha val="43137"/>
                    </a:srgbClr>
                  </a:outerShdw>
                </a:effectLst>
              </a:rPr>
              <a:t>3. REFERENDUM</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53</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784952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5400" b="1" dirty="0" smtClean="0">
                <a:solidFill>
                  <a:schemeClr val="bg2">
                    <a:lumMod val="10000"/>
                  </a:schemeClr>
                </a:solidFill>
              </a:rPr>
              <a:t>Power of the people to propose bills and laws, and to enact or reject them at the polls, independent of the legislative assembly</a:t>
            </a:r>
            <a:endParaRPr lang="en-US" sz="54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a:solidFill>
                  <a:schemeClr val="tx1"/>
                </a:solidFill>
                <a:effectLst>
                  <a:outerShdw blurRad="38100" dist="38100" dir="2700000" algn="tl">
                    <a:srgbClr val="000000">
                      <a:alpha val="43137"/>
                    </a:srgbClr>
                  </a:outerShdw>
                </a:effectLst>
              </a:rPr>
              <a:t>4</a:t>
            </a:r>
            <a:r>
              <a:rPr lang="en-US" sz="7200" b="1" dirty="0" smtClean="0">
                <a:solidFill>
                  <a:schemeClr val="tx1"/>
                </a:solidFill>
                <a:effectLst>
                  <a:outerShdw blurRad="38100" dist="38100" dir="2700000" algn="tl">
                    <a:srgbClr val="000000">
                      <a:alpha val="43137"/>
                    </a:srgbClr>
                  </a:outerShdw>
                </a:effectLst>
              </a:rPr>
              <a:t>. INITIATIVE</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54</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270755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6" y="1828800"/>
            <a:ext cx="8915400" cy="4419599"/>
          </a:xfrm>
        </p:spPr>
        <p:txBody>
          <a:bodyPr/>
          <a:lstStyle/>
          <a:p>
            <a:r>
              <a:rPr lang="en-US" sz="6000" b="1" dirty="0" smtClean="0">
                <a:solidFill>
                  <a:schemeClr val="bg2">
                    <a:lumMod val="10000"/>
                  </a:schemeClr>
                </a:solidFill>
              </a:rPr>
              <a:t>SYSTEM by which an elective official is removed by popular vote before the end of his term.</a:t>
            </a:r>
            <a:endParaRPr lang="en-US" sz="6000" b="1" dirty="0">
              <a:solidFill>
                <a:schemeClr val="bg2">
                  <a:lumMod val="10000"/>
                </a:schemeClr>
              </a:solidFill>
            </a:endParaRPr>
          </a:p>
        </p:txBody>
      </p:sp>
      <p:sp>
        <p:nvSpPr>
          <p:cNvPr id="3" name="Subtitle 2"/>
          <p:cNvSpPr>
            <a:spLocks noGrp="1"/>
          </p:cNvSpPr>
          <p:nvPr>
            <p:ph type="subTitle" idx="1"/>
          </p:nvPr>
        </p:nvSpPr>
        <p:spPr>
          <a:xfrm>
            <a:off x="228600" y="457200"/>
            <a:ext cx="8686800" cy="1676400"/>
          </a:xfrm>
        </p:spPr>
        <p:txBody>
          <a:bodyPr>
            <a:normAutofit/>
          </a:bodyPr>
          <a:lstStyle/>
          <a:p>
            <a:r>
              <a:rPr lang="en-US" sz="7200" b="1" dirty="0" smtClean="0">
                <a:solidFill>
                  <a:schemeClr val="tx1"/>
                </a:solidFill>
                <a:effectLst>
                  <a:outerShdw blurRad="38100" dist="38100" dir="2700000" algn="tl">
                    <a:srgbClr val="000000">
                      <a:alpha val="43137"/>
                    </a:srgbClr>
                  </a:outerShdw>
                </a:effectLst>
              </a:rPr>
              <a:t>5. RECALL</a:t>
            </a:r>
            <a:endParaRPr lang="en-US" sz="7200" b="1"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55</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710845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7200" b="1" dirty="0" smtClean="0"/>
              <a:t>BRANCHES of GOVERNMENT</a:t>
            </a:r>
            <a:endParaRPr lang="en-US" sz="7200" b="1"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56</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566298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57200"/>
            <a:ext cx="8610600" cy="4267200"/>
          </a:xfrm>
        </p:spPr>
        <p:txBody>
          <a:bodyPr/>
          <a:lstStyle/>
          <a:p>
            <a:r>
              <a:rPr lang="en-US" sz="8800" b="1" dirty="0" smtClean="0">
                <a:solidFill>
                  <a:srgbClr val="FF0000"/>
                </a:solidFill>
              </a:rPr>
              <a:t>LEGISLATIVE</a:t>
            </a:r>
            <a:r>
              <a:rPr lang="en-US" sz="8800" b="1" dirty="0" smtClean="0"/>
              <a:t/>
            </a:r>
            <a:br>
              <a:rPr lang="en-US" sz="8800" b="1" dirty="0" smtClean="0"/>
            </a:br>
            <a:r>
              <a:rPr lang="en-US" sz="8800" b="1" dirty="0" smtClean="0">
                <a:solidFill>
                  <a:srgbClr val="00B050"/>
                </a:solidFill>
              </a:rPr>
              <a:t>EXECUTIVE</a:t>
            </a:r>
            <a:r>
              <a:rPr lang="en-US" sz="8800" b="1" dirty="0" smtClean="0"/>
              <a:t/>
            </a:r>
            <a:br>
              <a:rPr lang="en-US" sz="8800" b="1" dirty="0" smtClean="0"/>
            </a:br>
            <a:r>
              <a:rPr lang="en-US" sz="8800" b="1" dirty="0" smtClean="0">
                <a:solidFill>
                  <a:srgbClr val="002060"/>
                </a:solidFill>
              </a:rPr>
              <a:t>JUDICIAL</a:t>
            </a:r>
            <a:endParaRPr lang="en-US" sz="8800" b="1" dirty="0">
              <a:solidFill>
                <a:srgbClr val="002060"/>
              </a:solidFill>
            </a:endParaRPr>
          </a:p>
        </p:txBody>
      </p:sp>
      <p:sp>
        <p:nvSpPr>
          <p:cNvPr id="3" name="Subtitle 2"/>
          <p:cNvSpPr>
            <a:spLocks noGrp="1"/>
          </p:cNvSpPr>
          <p:nvPr>
            <p:ph type="subTitle" idx="1"/>
          </p:nvPr>
        </p:nvSpPr>
        <p:spPr/>
        <p:txBody>
          <a:bodyPr>
            <a:normAutofit fontScale="62500" lnSpcReduction="20000"/>
          </a:bodyPr>
          <a:lstStyle/>
          <a:p>
            <a:r>
              <a:rPr lang="en-US" sz="7200" b="1" dirty="0">
                <a:solidFill>
                  <a:schemeClr val="tx1"/>
                </a:solidFill>
                <a:effectLst>
                  <a:outerShdw blurRad="63500" dist="38100" dir="5400000" algn="t" rotWithShape="0">
                    <a:prstClr val="black">
                      <a:alpha val="25000"/>
                    </a:prstClr>
                  </a:outerShdw>
                </a:effectLst>
                <a:latin typeface="Palatino Linotype"/>
                <a:ea typeface="+mj-ea"/>
                <a:cs typeface="+mj-cs"/>
              </a:rPr>
              <a:t>BRANCHES of GOVERNMENT</a:t>
            </a:r>
            <a:endParaRPr lang="en-US" dirty="0">
              <a:solidFill>
                <a:schemeClr val="tx1"/>
              </a:solidFill>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57</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120589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7200" b="1" dirty="0" smtClean="0"/>
              <a:t>POWER- authority to make laws and alter and repeal them</a:t>
            </a:r>
            <a:endParaRPr lang="en-US" sz="7200" b="1" dirty="0"/>
          </a:p>
        </p:txBody>
      </p:sp>
      <p:sp>
        <p:nvSpPr>
          <p:cNvPr id="3" name="Subtitle 2"/>
          <p:cNvSpPr>
            <a:spLocks noGrp="1"/>
          </p:cNvSpPr>
          <p:nvPr>
            <p:ph type="subTitle" idx="1"/>
          </p:nvPr>
        </p:nvSpPr>
        <p:spPr/>
        <p:txBody>
          <a:bodyPr>
            <a:normAutofit fontScale="77500" lnSpcReduction="20000"/>
          </a:bodyPr>
          <a:lstStyle/>
          <a:p>
            <a:r>
              <a:rPr lang="en-US" sz="8800" b="1" dirty="0">
                <a:solidFill>
                  <a:srgbClr val="FF0000"/>
                </a:solidFill>
                <a:effectLst>
                  <a:outerShdw blurRad="63500" dist="38100" dir="5400000" algn="t" rotWithShape="0">
                    <a:prstClr val="black">
                      <a:alpha val="25000"/>
                    </a:prstClr>
                  </a:outerShdw>
                </a:effectLst>
                <a:latin typeface="Palatino Linotype"/>
                <a:ea typeface="+mj-ea"/>
                <a:cs typeface="+mj-cs"/>
              </a:rPr>
              <a:t>LEGISLATIVE</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58</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261030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4800" b="1" dirty="0" smtClean="0"/>
              <a:t>Divided into two chambers: </a:t>
            </a:r>
            <a:r>
              <a:rPr lang="en-US" sz="4800" b="1" i="1" dirty="0" smtClean="0"/>
              <a:t>SENATE (24) </a:t>
            </a:r>
            <a:r>
              <a:rPr lang="en-US" sz="4800" b="1" dirty="0" smtClean="0"/>
              <a:t>and the</a:t>
            </a:r>
            <a:r>
              <a:rPr lang="en-US" sz="4800" b="1" i="1" dirty="0" smtClean="0"/>
              <a:t> HOUSE of REPRESENTATIVES (not more than 200) 20% from party list</a:t>
            </a:r>
            <a:endParaRPr lang="en-US" sz="4800" b="1" i="1" dirty="0"/>
          </a:p>
        </p:txBody>
      </p:sp>
      <p:sp>
        <p:nvSpPr>
          <p:cNvPr id="3" name="Subtitle 2"/>
          <p:cNvSpPr>
            <a:spLocks noGrp="1"/>
          </p:cNvSpPr>
          <p:nvPr>
            <p:ph type="subTitle" idx="1"/>
          </p:nvPr>
        </p:nvSpPr>
        <p:spPr/>
        <p:txBody>
          <a:bodyPr>
            <a:normAutofit fontScale="77500" lnSpcReduction="20000"/>
          </a:bodyPr>
          <a:lstStyle/>
          <a:p>
            <a:r>
              <a:rPr lang="en-US" sz="8800" b="1" dirty="0">
                <a:solidFill>
                  <a:srgbClr val="FF0000"/>
                </a:solidFill>
                <a:effectLst>
                  <a:outerShdw blurRad="63500" dist="38100" dir="5400000" algn="t" rotWithShape="0">
                    <a:prstClr val="black">
                      <a:alpha val="25000"/>
                    </a:prstClr>
                  </a:outerShdw>
                </a:effectLst>
                <a:latin typeface="Palatino Linotype"/>
                <a:ea typeface="+mj-ea"/>
                <a:cs typeface="+mj-cs"/>
              </a:rPr>
              <a:t>LEGISLATIVE</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59</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98491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153400" cy="4267200"/>
          </a:xfrm>
        </p:spPr>
        <p:txBody>
          <a:bodyPr/>
          <a:lstStyle/>
          <a:p>
            <a:r>
              <a:rPr lang="en-US" sz="4400" b="1" dirty="0" smtClean="0"/>
              <a:t>Supreme and final authority in the hands of a SINGLE PERSON without regard to the source of his election or the nature or duration of his tenure.</a:t>
            </a:r>
            <a:endParaRPr lang="en-US" sz="4400" b="1" dirty="0"/>
          </a:p>
        </p:txBody>
      </p:sp>
      <p:sp>
        <p:nvSpPr>
          <p:cNvPr id="3" name="Subtitle 2"/>
          <p:cNvSpPr>
            <a:spLocks noGrp="1"/>
          </p:cNvSpPr>
          <p:nvPr>
            <p:ph type="subTitle" idx="1"/>
          </p:nvPr>
        </p:nvSpPr>
        <p:spPr/>
        <p:txBody>
          <a:bodyPr>
            <a:normAutofit/>
          </a:bodyPr>
          <a:lstStyle/>
          <a:p>
            <a:r>
              <a:rPr lang="en-US" sz="7200" b="1" dirty="0" smtClean="0">
                <a:effectLst>
                  <a:outerShdw blurRad="38100" dist="38100" dir="2700000" algn="tl">
                    <a:srgbClr val="000000">
                      <a:alpha val="43137"/>
                    </a:srgbClr>
                  </a:outerShdw>
                </a:effectLst>
              </a:rPr>
              <a:t>MONARCHY</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811039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4400" b="1" i="1" dirty="0" smtClean="0"/>
              <a:t>LAWS- </a:t>
            </a:r>
            <a:r>
              <a:rPr lang="en-US" sz="4400" b="1" dirty="0" smtClean="0"/>
              <a:t>statutes which are written enactment of the legislature governing relations of the people among themselves or between them and the government and its agencies</a:t>
            </a:r>
            <a:endParaRPr lang="en-US" sz="4400" b="1" i="1" dirty="0"/>
          </a:p>
        </p:txBody>
      </p:sp>
      <p:sp>
        <p:nvSpPr>
          <p:cNvPr id="3" name="Subtitle 2"/>
          <p:cNvSpPr>
            <a:spLocks noGrp="1"/>
          </p:cNvSpPr>
          <p:nvPr>
            <p:ph type="subTitle" idx="1"/>
          </p:nvPr>
        </p:nvSpPr>
        <p:spPr/>
        <p:txBody>
          <a:bodyPr>
            <a:normAutofit fontScale="77500" lnSpcReduction="20000"/>
          </a:bodyPr>
          <a:lstStyle/>
          <a:p>
            <a:r>
              <a:rPr lang="en-US" sz="8800" b="1" dirty="0">
                <a:solidFill>
                  <a:srgbClr val="FF0000"/>
                </a:solidFill>
                <a:effectLst>
                  <a:outerShdw blurRad="63500" dist="38100" dir="5400000" algn="t" rotWithShape="0">
                    <a:prstClr val="black">
                      <a:alpha val="25000"/>
                    </a:prstClr>
                  </a:outerShdw>
                </a:effectLst>
                <a:latin typeface="Palatino Linotype"/>
                <a:ea typeface="+mj-ea"/>
                <a:cs typeface="+mj-cs"/>
              </a:rPr>
              <a:t>LEGISLATIVE</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60</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259713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4800" b="1" dirty="0" smtClean="0"/>
              <a:t>POWER- vested in the PRESIDENT. </a:t>
            </a:r>
            <a:br>
              <a:rPr lang="en-US" sz="4800" b="1" dirty="0" smtClean="0"/>
            </a:br>
            <a:r>
              <a:rPr lang="en-US" sz="4800" b="1" dirty="0" smtClean="0"/>
              <a:t>Power to administer laws- carrying them into practical operation and enforcing their due observance</a:t>
            </a:r>
            <a:endParaRPr lang="en-US" sz="4800" b="1" dirty="0"/>
          </a:p>
        </p:txBody>
      </p:sp>
      <p:sp>
        <p:nvSpPr>
          <p:cNvPr id="3" name="Subtitle 2"/>
          <p:cNvSpPr>
            <a:spLocks noGrp="1"/>
          </p:cNvSpPr>
          <p:nvPr>
            <p:ph type="subTitle" idx="1"/>
          </p:nvPr>
        </p:nvSpPr>
        <p:spPr/>
        <p:txBody>
          <a:bodyPr>
            <a:normAutofit fontScale="92500" lnSpcReduction="10000"/>
          </a:bodyPr>
          <a:lstStyle/>
          <a:p>
            <a:r>
              <a:rPr lang="en-US" sz="8800" b="1" dirty="0">
                <a:solidFill>
                  <a:srgbClr val="00B050"/>
                </a:solidFill>
                <a:effectLst>
                  <a:outerShdw blurRad="63500" dist="38100" dir="5400000" algn="t" rotWithShape="0">
                    <a:prstClr val="black">
                      <a:alpha val="25000"/>
                    </a:prstClr>
                  </a:outerShdw>
                </a:effectLst>
                <a:latin typeface="Palatino Linotype"/>
                <a:ea typeface="+mj-ea"/>
                <a:cs typeface="+mj-cs"/>
              </a:rPr>
              <a:t>EXECUTIVE</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61</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761948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3600" b="1" dirty="0" smtClean="0"/>
              <a:t>PARDON- act of GRACE proceeding from the power entrusted with the one-in-charge of the execution of laws which exempts the individual on whom it is bestowed, from the punishment the law inflicts for a crime he has committed.</a:t>
            </a:r>
            <a:endParaRPr lang="en-US" sz="3600" b="1" dirty="0"/>
          </a:p>
        </p:txBody>
      </p:sp>
      <p:sp>
        <p:nvSpPr>
          <p:cNvPr id="3" name="Subtitle 2"/>
          <p:cNvSpPr>
            <a:spLocks noGrp="1"/>
          </p:cNvSpPr>
          <p:nvPr>
            <p:ph type="subTitle" idx="1"/>
          </p:nvPr>
        </p:nvSpPr>
        <p:spPr/>
        <p:txBody>
          <a:bodyPr>
            <a:normAutofit fontScale="92500" lnSpcReduction="10000"/>
          </a:bodyPr>
          <a:lstStyle/>
          <a:p>
            <a:r>
              <a:rPr lang="en-US" sz="8800" b="1" dirty="0">
                <a:solidFill>
                  <a:srgbClr val="00B050"/>
                </a:solidFill>
                <a:effectLst>
                  <a:outerShdw blurRad="63500" dist="38100" dir="5400000" algn="t" rotWithShape="0">
                    <a:prstClr val="black">
                      <a:alpha val="25000"/>
                    </a:prstClr>
                  </a:outerShdw>
                </a:effectLst>
                <a:latin typeface="Palatino Linotype"/>
                <a:ea typeface="+mj-ea"/>
                <a:cs typeface="+mj-cs"/>
              </a:rPr>
              <a:t>EXECUTIVE</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62</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5813130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7200" b="1" dirty="0" smtClean="0"/>
              <a:t>KINDS of PARDON</a:t>
            </a:r>
            <a:endParaRPr lang="en-US" sz="7200" b="1" dirty="0"/>
          </a:p>
        </p:txBody>
      </p:sp>
      <p:sp>
        <p:nvSpPr>
          <p:cNvPr id="3" name="Subtitle 2"/>
          <p:cNvSpPr>
            <a:spLocks noGrp="1"/>
          </p:cNvSpPr>
          <p:nvPr>
            <p:ph type="subTitle" idx="1"/>
          </p:nvPr>
        </p:nvSpPr>
        <p:spPr/>
        <p:txBody>
          <a:bodyPr>
            <a:normAutofit lnSpcReduction="10000"/>
          </a:bodyPr>
          <a:lstStyle/>
          <a:p>
            <a:pPr lvl="0"/>
            <a:r>
              <a:rPr lang="en-US" sz="8100" b="1" dirty="0">
                <a:solidFill>
                  <a:srgbClr val="00B050"/>
                </a:solidFill>
                <a:effectLst>
                  <a:outerShdw blurRad="63500" dist="38100" dir="5400000" algn="t" rotWithShape="0">
                    <a:prstClr val="black">
                      <a:alpha val="25000"/>
                    </a:prstClr>
                  </a:outerShdw>
                </a:effectLst>
                <a:latin typeface="Palatino Linotype"/>
              </a:rPr>
              <a:t>EXECUTIVE</a:t>
            </a:r>
            <a:endParaRPr lang="en-US" sz="2200" dirty="0">
              <a:solidFill>
                <a:prstClr val="black">
                  <a:tint val="75000"/>
                </a:prstClr>
              </a:solidFill>
            </a:endParaRPr>
          </a:p>
          <a:p>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63</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097275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7200" b="1" dirty="0" smtClean="0"/>
              <a:t>a. ABSOLUTE- when it is not subjected to any condition</a:t>
            </a:r>
            <a:endParaRPr lang="en-US" sz="7200" b="1" dirty="0"/>
          </a:p>
        </p:txBody>
      </p:sp>
      <p:sp>
        <p:nvSpPr>
          <p:cNvPr id="3" name="Subtitle 2"/>
          <p:cNvSpPr>
            <a:spLocks noGrp="1"/>
          </p:cNvSpPr>
          <p:nvPr>
            <p:ph type="subTitle" idx="1"/>
          </p:nvPr>
        </p:nvSpPr>
        <p:spPr/>
        <p:txBody>
          <a:bodyPr>
            <a:normAutofit lnSpcReduction="10000"/>
          </a:bodyPr>
          <a:lstStyle/>
          <a:p>
            <a:pPr lvl="0"/>
            <a:r>
              <a:rPr lang="en-US" sz="8100" b="1" dirty="0">
                <a:solidFill>
                  <a:srgbClr val="00B050"/>
                </a:solidFill>
                <a:effectLst>
                  <a:outerShdw blurRad="63500" dist="38100" dir="5400000" algn="t" rotWithShape="0">
                    <a:prstClr val="black">
                      <a:alpha val="25000"/>
                    </a:prstClr>
                  </a:outerShdw>
                </a:effectLst>
                <a:latin typeface="Palatino Linotype"/>
              </a:rPr>
              <a:t>EXECUTIVE</a:t>
            </a:r>
            <a:endParaRPr lang="en-US" sz="2200" dirty="0">
              <a:solidFill>
                <a:prstClr val="black">
                  <a:tint val="75000"/>
                </a:prstClr>
              </a:solidFill>
            </a:endParaRPr>
          </a:p>
          <a:p>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64</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4702870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6000" b="1" dirty="0" smtClean="0"/>
              <a:t>b. CONDITIONAL- when it is given subject to any condition or qualification the President may see fit</a:t>
            </a:r>
            <a:endParaRPr lang="en-US" sz="6000" b="1" dirty="0"/>
          </a:p>
        </p:txBody>
      </p:sp>
      <p:sp>
        <p:nvSpPr>
          <p:cNvPr id="3" name="Subtitle 2"/>
          <p:cNvSpPr>
            <a:spLocks noGrp="1"/>
          </p:cNvSpPr>
          <p:nvPr>
            <p:ph type="subTitle" idx="1"/>
          </p:nvPr>
        </p:nvSpPr>
        <p:spPr/>
        <p:txBody>
          <a:bodyPr>
            <a:normAutofit lnSpcReduction="10000"/>
          </a:bodyPr>
          <a:lstStyle/>
          <a:p>
            <a:pPr lvl="0"/>
            <a:r>
              <a:rPr lang="en-US" sz="8100" b="1" dirty="0">
                <a:solidFill>
                  <a:srgbClr val="00B050"/>
                </a:solidFill>
                <a:effectLst>
                  <a:outerShdw blurRad="63500" dist="38100" dir="5400000" algn="t" rotWithShape="0">
                    <a:prstClr val="black">
                      <a:alpha val="25000"/>
                    </a:prstClr>
                  </a:outerShdw>
                </a:effectLst>
                <a:latin typeface="Palatino Linotype"/>
              </a:rPr>
              <a:t>EXECUTIVE</a:t>
            </a:r>
            <a:endParaRPr lang="en-US" sz="2200" dirty="0">
              <a:solidFill>
                <a:prstClr val="black">
                  <a:tint val="75000"/>
                </a:prstClr>
              </a:solidFill>
            </a:endParaRPr>
          </a:p>
          <a:p>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65</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8889991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6000" b="1" dirty="0"/>
              <a:t>c</a:t>
            </a:r>
            <a:r>
              <a:rPr lang="en-US" sz="6000" b="1" dirty="0" smtClean="0"/>
              <a:t>. REMISSION-prevents the collection of fines or the confiscation of forfeited property</a:t>
            </a:r>
            <a:endParaRPr lang="en-US" sz="6000" b="1" dirty="0"/>
          </a:p>
        </p:txBody>
      </p:sp>
      <p:sp>
        <p:nvSpPr>
          <p:cNvPr id="3" name="Subtitle 2"/>
          <p:cNvSpPr>
            <a:spLocks noGrp="1"/>
          </p:cNvSpPr>
          <p:nvPr>
            <p:ph type="subTitle" idx="1"/>
          </p:nvPr>
        </p:nvSpPr>
        <p:spPr/>
        <p:txBody>
          <a:bodyPr>
            <a:normAutofit lnSpcReduction="10000"/>
          </a:bodyPr>
          <a:lstStyle/>
          <a:p>
            <a:pPr lvl="0"/>
            <a:r>
              <a:rPr lang="en-US" sz="8100" b="1" dirty="0">
                <a:solidFill>
                  <a:srgbClr val="00B050"/>
                </a:solidFill>
                <a:effectLst>
                  <a:outerShdw blurRad="63500" dist="38100" dir="5400000" algn="t" rotWithShape="0">
                    <a:prstClr val="black">
                      <a:alpha val="25000"/>
                    </a:prstClr>
                  </a:outerShdw>
                </a:effectLst>
                <a:latin typeface="Palatino Linotype"/>
              </a:rPr>
              <a:t>EXECUTIVE</a:t>
            </a:r>
            <a:endParaRPr lang="en-US" sz="2200" dirty="0">
              <a:solidFill>
                <a:prstClr val="black">
                  <a:tint val="75000"/>
                </a:prstClr>
              </a:solidFill>
            </a:endParaRPr>
          </a:p>
          <a:p>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66</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2953473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610600" cy="4267200"/>
          </a:xfrm>
        </p:spPr>
        <p:txBody>
          <a:bodyPr/>
          <a:lstStyle/>
          <a:p>
            <a:r>
              <a:rPr lang="en-US" sz="4000" b="1" dirty="0" smtClean="0"/>
              <a:t>d. AMNESTY-granting OBLIVION or general pardon for a past offense usually granted in favor of certain classes of persons who have committed crimes of a political character, such as treason, sedition or rebellion.</a:t>
            </a:r>
            <a:endParaRPr lang="en-US" sz="4000" b="1" dirty="0"/>
          </a:p>
        </p:txBody>
      </p:sp>
      <p:sp>
        <p:nvSpPr>
          <p:cNvPr id="3" name="Subtitle 2"/>
          <p:cNvSpPr>
            <a:spLocks noGrp="1"/>
          </p:cNvSpPr>
          <p:nvPr>
            <p:ph type="subTitle" idx="1"/>
          </p:nvPr>
        </p:nvSpPr>
        <p:spPr/>
        <p:txBody>
          <a:bodyPr>
            <a:normAutofit lnSpcReduction="10000"/>
          </a:bodyPr>
          <a:lstStyle/>
          <a:p>
            <a:pPr lvl="0"/>
            <a:r>
              <a:rPr lang="en-US" sz="8100" b="1" dirty="0">
                <a:solidFill>
                  <a:srgbClr val="00B050"/>
                </a:solidFill>
                <a:effectLst>
                  <a:outerShdw blurRad="63500" dist="38100" dir="5400000" algn="t" rotWithShape="0">
                    <a:prstClr val="black">
                      <a:alpha val="25000"/>
                    </a:prstClr>
                  </a:outerShdw>
                </a:effectLst>
                <a:latin typeface="Palatino Linotype"/>
              </a:rPr>
              <a:t>EXECUTIVE</a:t>
            </a:r>
            <a:endParaRPr lang="en-US" sz="2200" dirty="0">
              <a:solidFill>
                <a:prstClr val="black">
                  <a:tint val="75000"/>
                </a:prstClr>
              </a:solidFill>
            </a:endParaRPr>
          </a:p>
          <a:p>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67</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6057943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4000" b="1" dirty="0" smtClean="0"/>
              <a:t>POWER- apply the laws to contests or disputes concerning legally recognized rights or duties between the State and private persons, or between individual litigants in cases properly brought before the judicial tribunals</a:t>
            </a:r>
            <a:endParaRPr lang="en-US" sz="4000" b="1" dirty="0"/>
          </a:p>
        </p:txBody>
      </p:sp>
      <p:sp>
        <p:nvSpPr>
          <p:cNvPr id="3" name="Subtitle 2"/>
          <p:cNvSpPr>
            <a:spLocks noGrp="1"/>
          </p:cNvSpPr>
          <p:nvPr>
            <p:ph type="subTitle" idx="1"/>
          </p:nvPr>
        </p:nvSpPr>
        <p:spPr/>
        <p:txBody>
          <a:bodyPr>
            <a:normAutofit fontScale="92500" lnSpcReduction="10000"/>
          </a:bodyPr>
          <a:lstStyle/>
          <a:p>
            <a:r>
              <a:rPr lang="en-US" sz="8800" b="1" dirty="0">
                <a:solidFill>
                  <a:srgbClr val="002060"/>
                </a:solidFill>
                <a:effectLst>
                  <a:outerShdw blurRad="63500" dist="38100" dir="5400000" algn="t" rotWithShape="0">
                    <a:prstClr val="black">
                      <a:alpha val="25000"/>
                    </a:prstClr>
                  </a:outerShdw>
                </a:effectLst>
                <a:latin typeface="Palatino Linotype"/>
                <a:ea typeface="+mj-ea"/>
                <a:cs typeface="+mj-cs"/>
              </a:rPr>
              <a:t>JUDICIAL</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68</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36764900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610600" cy="4267200"/>
          </a:xfrm>
        </p:spPr>
        <p:txBody>
          <a:bodyPr/>
          <a:lstStyle/>
          <a:p>
            <a:r>
              <a:rPr lang="en-US" sz="4000" b="1" dirty="0" smtClean="0"/>
              <a:t>Vested in the SUPREME COURT and in such lower courts as may be established by </a:t>
            </a:r>
            <a:r>
              <a:rPr lang="en-US" sz="4000" b="1" smtClean="0"/>
              <a:t>the law</a:t>
            </a:r>
            <a:br>
              <a:rPr lang="en-US" sz="4000" b="1" smtClean="0"/>
            </a:br>
            <a:r>
              <a:rPr lang="en-US" sz="4000" b="1" dirty="0" smtClean="0"/>
              <a:t/>
            </a:r>
            <a:br>
              <a:rPr lang="en-US" sz="4000" b="1" dirty="0" smtClean="0"/>
            </a:br>
            <a:r>
              <a:rPr lang="en-US" sz="4000" b="1" dirty="0" smtClean="0"/>
              <a:t>- SC is composed of a CHIEF JUSTICE and 14 </a:t>
            </a:r>
            <a:r>
              <a:rPr lang="en-US" sz="4000" b="1" smtClean="0"/>
              <a:t>Associate Justices</a:t>
            </a:r>
            <a:endParaRPr lang="en-US" sz="4000" b="1" dirty="0"/>
          </a:p>
        </p:txBody>
      </p:sp>
      <p:sp>
        <p:nvSpPr>
          <p:cNvPr id="3" name="Subtitle 2"/>
          <p:cNvSpPr>
            <a:spLocks noGrp="1"/>
          </p:cNvSpPr>
          <p:nvPr>
            <p:ph type="subTitle" idx="1"/>
          </p:nvPr>
        </p:nvSpPr>
        <p:spPr/>
        <p:txBody>
          <a:bodyPr>
            <a:normAutofit fontScale="92500" lnSpcReduction="10000"/>
          </a:bodyPr>
          <a:lstStyle/>
          <a:p>
            <a:r>
              <a:rPr lang="en-US" sz="8800" b="1" dirty="0">
                <a:solidFill>
                  <a:srgbClr val="002060"/>
                </a:solidFill>
                <a:effectLst>
                  <a:outerShdw blurRad="63500" dist="38100" dir="5400000" algn="t" rotWithShape="0">
                    <a:prstClr val="black">
                      <a:alpha val="25000"/>
                    </a:prstClr>
                  </a:outerShdw>
                </a:effectLst>
                <a:latin typeface="Palatino Linotype"/>
                <a:ea typeface="+mj-ea"/>
                <a:cs typeface="+mj-cs"/>
              </a:rPr>
              <a:t>JUDICIAL</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69</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76881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153400" cy="4267200"/>
          </a:xfrm>
        </p:spPr>
        <p:txBody>
          <a:bodyPr/>
          <a:lstStyle/>
          <a:p>
            <a:r>
              <a:rPr lang="en-US" sz="4400" b="1" dirty="0" smtClean="0"/>
              <a:t>1. ABSOLUTE- ruler rules by DIVINE RIGHT</a:t>
            </a:r>
            <a:br>
              <a:rPr lang="en-US" sz="4400" b="1" dirty="0" smtClean="0"/>
            </a:br>
            <a:r>
              <a:rPr lang="en-US" sz="4400" b="1" dirty="0" smtClean="0"/>
              <a:t>2. LIMITED MONARCHY (Constitutional)- rules in accordance with a constitution</a:t>
            </a:r>
            <a:endParaRPr lang="en-US" sz="4400" b="1" dirty="0"/>
          </a:p>
        </p:txBody>
      </p:sp>
      <p:sp>
        <p:nvSpPr>
          <p:cNvPr id="3" name="Subtitle 2"/>
          <p:cNvSpPr>
            <a:spLocks noGrp="1"/>
          </p:cNvSpPr>
          <p:nvPr>
            <p:ph type="subTitle" idx="1"/>
          </p:nvPr>
        </p:nvSpPr>
        <p:spPr/>
        <p:txBody>
          <a:bodyPr>
            <a:normAutofit/>
          </a:bodyPr>
          <a:lstStyle/>
          <a:p>
            <a:r>
              <a:rPr lang="en-US" sz="7200" b="1" dirty="0" smtClean="0">
                <a:effectLst>
                  <a:outerShdw blurRad="38100" dist="38100" dir="2700000" algn="tl">
                    <a:srgbClr val="000000">
                      <a:alpha val="43137"/>
                    </a:srgbClr>
                  </a:outerShdw>
                </a:effectLst>
              </a:rPr>
              <a:t>MONARCHY</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235282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153400" cy="4267200"/>
          </a:xfrm>
        </p:spPr>
        <p:txBody>
          <a:bodyPr/>
          <a:lstStyle/>
          <a:p>
            <a:r>
              <a:rPr lang="en-US" b="1" dirty="0" smtClean="0"/>
              <a:t>Political power is exercised by a few privileged class</a:t>
            </a:r>
            <a:endParaRPr lang="en-US" b="1" dirty="0"/>
          </a:p>
        </p:txBody>
      </p:sp>
      <p:sp>
        <p:nvSpPr>
          <p:cNvPr id="3" name="Subtitle 2"/>
          <p:cNvSpPr>
            <a:spLocks noGrp="1"/>
          </p:cNvSpPr>
          <p:nvPr>
            <p:ph type="subTitle" idx="1"/>
          </p:nvPr>
        </p:nvSpPr>
        <p:spPr/>
        <p:txBody>
          <a:bodyPr>
            <a:normAutofit fontScale="92500"/>
          </a:bodyPr>
          <a:lstStyle/>
          <a:p>
            <a:r>
              <a:rPr lang="en-US" sz="7200" b="1" dirty="0" smtClean="0">
                <a:effectLst>
                  <a:outerShdw blurRad="38100" dist="38100" dir="2700000" algn="tl">
                    <a:srgbClr val="000000">
                      <a:alpha val="43137"/>
                    </a:srgbClr>
                  </a:outerShdw>
                </a:effectLst>
              </a:rPr>
              <a:t>ARISTOCRACY</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8</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93068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1"/>
            <a:ext cx="8153400" cy="4267200"/>
          </a:xfrm>
        </p:spPr>
        <p:txBody>
          <a:bodyPr/>
          <a:lstStyle/>
          <a:p>
            <a:r>
              <a:rPr lang="en-US" b="1" dirty="0" smtClean="0"/>
              <a:t>Political power is exercised by a majority of the people</a:t>
            </a:r>
            <a:endParaRPr lang="en-US" b="1" dirty="0"/>
          </a:p>
        </p:txBody>
      </p:sp>
      <p:sp>
        <p:nvSpPr>
          <p:cNvPr id="3" name="Subtitle 2"/>
          <p:cNvSpPr>
            <a:spLocks noGrp="1"/>
          </p:cNvSpPr>
          <p:nvPr>
            <p:ph type="subTitle" idx="1"/>
          </p:nvPr>
        </p:nvSpPr>
        <p:spPr/>
        <p:txBody>
          <a:bodyPr>
            <a:normAutofit/>
          </a:bodyPr>
          <a:lstStyle/>
          <a:p>
            <a:r>
              <a:rPr lang="en-US" sz="7200" b="1" dirty="0" smtClean="0">
                <a:effectLst>
                  <a:outerShdw blurRad="38100" dist="38100" dir="2700000" algn="tl">
                    <a:srgbClr val="000000">
                      <a:alpha val="43137"/>
                    </a:srgbClr>
                  </a:outerShdw>
                </a:effectLst>
              </a:rPr>
              <a:t>DEMOCRACY</a:t>
            </a:r>
            <a:endParaRPr lang="en-US" sz="72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8/28/2016</a:t>
            </a:fld>
            <a:endParaRPr lang="en-US" dirty="0">
              <a:solidFill>
                <a:prstClr val="black">
                  <a:lumMod val="65000"/>
                  <a:lumOff val="35000"/>
                </a:prstClr>
              </a:solidFill>
            </a:endParaRPr>
          </a:p>
        </p:txBody>
      </p:sp>
      <p:sp>
        <p:nvSpPr>
          <p:cNvPr id="5" name="Slide Number Placeholder 4"/>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9</a:t>
            </a:fld>
            <a:endParaRPr lang="en-US" dirty="0">
              <a:solidFill>
                <a:prstClr val="black">
                  <a:lumMod val="65000"/>
                  <a:lumOff val="35000"/>
                </a:prstClr>
              </a:solidFill>
            </a:endParaRPr>
          </a:p>
        </p:txBody>
      </p:sp>
      <p:sp>
        <p:nvSpPr>
          <p:cNvPr id="6" name="Footer Placeholder 5"/>
          <p:cNvSpPr>
            <a:spLocks noGrp="1"/>
          </p:cNvSpPr>
          <p:nvPr>
            <p:ph type="ftr" sz="quarter" idx="12"/>
          </p:nvPr>
        </p:nvSpPr>
        <p:spPr/>
        <p:txBody>
          <a:bodyPr/>
          <a:lstStyle/>
          <a:p>
            <a:r>
              <a:rPr lang="en-US" dirty="0">
                <a:solidFill>
                  <a:prstClr val="black">
                    <a:lumMod val="65000"/>
                    <a:lumOff val="35000"/>
                  </a:prstClr>
                </a:solidFill>
              </a:rPr>
              <a:t>govirgolopez@gmail.com</a:t>
            </a:r>
          </a:p>
          <a:p>
            <a:endParaRPr lang="en-US" dirty="0">
              <a:solidFill>
                <a:prstClr val="black">
                  <a:lumMod val="65000"/>
                  <a:lumOff val="35000"/>
                </a:prstClr>
              </a:solidFill>
            </a:endParaRPr>
          </a:p>
        </p:txBody>
      </p:sp>
    </p:spTree>
    <p:extLst>
      <p:ext uri="{BB962C8B-B14F-4D97-AF65-F5344CB8AC3E}">
        <p14:creationId xmlns:p14="http://schemas.microsoft.com/office/powerpoint/2010/main" val="1885218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197</TotalTime>
  <Words>1228</Words>
  <Application>Microsoft Office PowerPoint</Application>
  <PresentationFormat>On-screen Show (4:3)</PresentationFormat>
  <Paragraphs>337</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Executive</vt:lpstr>
      <vt:lpstr>GENERAL INFORMATION CONCEPTS &amp; TERMS</vt:lpstr>
      <vt:lpstr>STATE</vt:lpstr>
      <vt:lpstr>ELEMENTS</vt:lpstr>
      <vt:lpstr>GOVERNMENT</vt:lpstr>
      <vt:lpstr>FORMS OF GOVERNMENT</vt:lpstr>
      <vt:lpstr>Supreme and final authority in the hands of a SINGLE PERSON without regard to the source of his election or the nature or duration of his tenure.</vt:lpstr>
      <vt:lpstr>1. ABSOLUTE- ruler rules by DIVINE RIGHT 2. LIMITED MONARCHY (Constitutional)- rules in accordance with a constitution</vt:lpstr>
      <vt:lpstr>Political power is exercised by a few privileged class</vt:lpstr>
      <vt:lpstr>Political power is exercised by a majority of the people</vt:lpstr>
      <vt:lpstr>1. Direct or pure- will of the state directly expressed through the people in a mass meeting. 2. Indirect, representative or Republican- will of the state through agency of relatively small and selected body of persons as representatives</vt:lpstr>
      <vt:lpstr>WRITTEN INSTRUMENT  WHERE FUNDAMENTAL POWERS OF GOVERNMENT ARE ESTABLISHED, LIMITED and DEFINED, and by which POWERS are distributed among several departments for safe and useful exercise for the benefits of the body politics</vt:lpstr>
      <vt:lpstr>TYPES OF CONSTITUTION</vt:lpstr>
      <vt:lpstr>Provisions are all contained in a single document</vt:lpstr>
      <vt:lpstr>Provisions are not contained in a single document but rather in different documents</vt:lpstr>
      <vt:lpstr>Formulated by a CONSTITUTIONAL CONVENTION called to draft the constitution</vt:lpstr>
      <vt:lpstr>NOT crafted by a positive act of the state but it developed as part of the history of the nation</vt:lpstr>
      <vt:lpstr>Cannot be easily amended unless such amendment is provided for by the constitution</vt:lpstr>
      <vt:lpstr>Can be easily changed ANYTIME</vt:lpstr>
      <vt:lpstr>PARTS OF CONSTITUTION</vt:lpstr>
      <vt:lpstr>Provisions which set up the governmental structure- Articles VI, VII, VIII, IX, and X of 1987 Constitution</vt:lpstr>
      <vt:lpstr>Provisions which guarantee individual fundamental liberties against governmental abuse- Articles III, IV, V, XII, XIII, XIV, and XV</vt:lpstr>
      <vt:lpstr>PROVISIONS which outline the process whereby people may change the constitution- Articles XVII and II section 1 of the 1987 Constitution</vt:lpstr>
      <vt:lpstr>FUNDAMENTAL PRINCIPLES of GOVERNMENT</vt:lpstr>
      <vt:lpstr>1. Recognition of the AID of ALMIGHTY GOD</vt:lpstr>
      <vt:lpstr>2. SOVEREIGNTY of the PEOPLE</vt:lpstr>
      <vt:lpstr>3.RENUNCIATION of WAR as an instrument of NATIONAL POLICY</vt:lpstr>
      <vt:lpstr>4. SUPREMACY of CIVILIAN AUTHORITY over the MILITARY</vt:lpstr>
      <vt:lpstr>5. Separation of CHURCH and STATE</vt:lpstr>
      <vt:lpstr>6. Recognition of the importance of FAMILY as a basic social institution- vital roles of the YOUTH in NATION BUILDING</vt:lpstr>
      <vt:lpstr>7. Guarantee of HUMAN RIGHTS</vt:lpstr>
      <vt:lpstr>8. GOVERNMENT through SUFFRAGE</vt:lpstr>
      <vt:lpstr>9. Separation of POWERS</vt:lpstr>
      <vt:lpstr>10. Independence of JUDICIARY</vt:lpstr>
      <vt:lpstr>11. Guarantee of LOCAL AUTONOMY</vt:lpstr>
      <vt:lpstr>12. High sense of PUBLIC SERVICE morality and ACCOUNTABILITY of public officers</vt:lpstr>
      <vt:lpstr>13. NATIONALIZATION of NATURAL RESOURCES and certain private enterprises affected with PUBLIC INTEREST</vt:lpstr>
      <vt:lpstr>14. Non-sustainability of the STATE</vt:lpstr>
      <vt:lpstr>15. Rule of the MAJORITY</vt:lpstr>
      <vt:lpstr>16. GOVERNMENT of LAWS and not of MEN</vt:lpstr>
      <vt:lpstr>CLASSIFICATION of RIGHTS</vt:lpstr>
      <vt:lpstr>Possessed by every citizen without being granted by the state. They are conferred by GOD to human being so that he may live a HAPPY LIFE</vt:lpstr>
      <vt:lpstr>Conferred and protected by the Constitution. Part of the fundamental law that cannot be modified or taken away by law-making body</vt:lpstr>
      <vt:lpstr>a. POLITICAL RIGHTS b. CIVIL RIGHTS</vt:lpstr>
      <vt:lpstr>Power to participate directly or indirectly in the establishment or administration of government</vt:lpstr>
      <vt:lpstr>RIGHTS the law enforce at the instance of private individuals for the purpose of securing them the enjoyment of their means of HAPPINESS</vt:lpstr>
      <vt:lpstr>* SOCIAL ECONOMIC - Intended to insure the well-being and economic security of the individual</vt:lpstr>
      <vt:lpstr>*RIGHTS of the ACCUSED -intended for the protection of a person accused of any crime</vt:lpstr>
      <vt:lpstr>Provided by laws promulgated by the law-making body and consequently , may be abolished by the same body.</vt:lpstr>
      <vt:lpstr>RIGHT and OBLIGATION to vote of qualified citizens in the ELECTION of certain NATIONAL and LOCAL officials of the government and in the decision of public questions submitted to the people.</vt:lpstr>
      <vt:lpstr>SCOPE of SUFFRAGE</vt:lpstr>
      <vt:lpstr>POLITICAL EXERCISE, sovereign people choose a candidate to fill up an elective government position</vt:lpstr>
      <vt:lpstr>Right to ratify or reject constitutional amendments or proposed laws </vt:lpstr>
      <vt:lpstr>Right reserved to the people to adopt or reject any act or measure which has been passed by a legislative body and which in most cases would without action on the part of the electors become a law</vt:lpstr>
      <vt:lpstr>Power of the people to propose bills and laws, and to enact or reject them at the polls, independent of the legislative assembly</vt:lpstr>
      <vt:lpstr>SYSTEM by which an elective official is removed by popular vote before the end of his term.</vt:lpstr>
      <vt:lpstr>BRANCHES of GOVERNMENT</vt:lpstr>
      <vt:lpstr>LEGISLATIVE EXECUTIVE JUDICIAL</vt:lpstr>
      <vt:lpstr>POWER- authority to make laws and alter and repeal them</vt:lpstr>
      <vt:lpstr>Divided into two chambers: SENATE (24) and the HOUSE of REPRESENTATIVES (not more than 200) 20% from party list</vt:lpstr>
      <vt:lpstr>LAWS- statutes which are written enactment of the legislature governing relations of the people among themselves or between them and the government and its agencies</vt:lpstr>
      <vt:lpstr>POWER- vested in the PRESIDENT.  Power to administer laws- carrying them into practical operation and enforcing their due observance</vt:lpstr>
      <vt:lpstr>PARDON- act of GRACE proceeding from the power entrusted with the one-in-charge of the execution of laws which exempts the individual on whom it is bestowed, from the punishment the law inflicts for a crime he has committed.</vt:lpstr>
      <vt:lpstr>KINDS of PARDON</vt:lpstr>
      <vt:lpstr>a. ABSOLUTE- when it is not subjected to any condition</vt:lpstr>
      <vt:lpstr>b. CONDITIONAL- when it is given subject to any condition or qualification the President may see fit</vt:lpstr>
      <vt:lpstr>c. REMISSION-prevents the collection of fines or the confiscation of forfeited property</vt:lpstr>
      <vt:lpstr>d. AMNESTY-granting OBLIVION or general pardon for a past offense usually granted in favor of certain classes of persons who have committed crimes of a political character, such as treason, sedition or rebellion.</vt:lpstr>
      <vt:lpstr>POWER- apply the laws to contests or disputes concerning legally recognized rights or duties between the State and private persons, or between individual litigants in cases properly brought before the judicial tribunals</vt:lpstr>
      <vt:lpstr>Vested in the SUPREME COURT and in such lower courts as may be established by the law  - SC is composed of a CHIEF JUSTICE and 14 Associate Justices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INFORMATION CONCEPTS &amp; TERMS</dc:title>
  <dc:creator>VIRGO C. LOPEZ</dc:creator>
  <cp:lastModifiedBy>VIRGO C. LOPEZ</cp:lastModifiedBy>
  <cp:revision>111</cp:revision>
  <dcterms:created xsi:type="dcterms:W3CDTF">2016-08-28T02:05:10Z</dcterms:created>
  <dcterms:modified xsi:type="dcterms:W3CDTF">2016-08-28T13:51:36Z</dcterms:modified>
</cp:coreProperties>
</file>