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7" r:id="rId19"/>
    <p:sldId id="258" r:id="rId20"/>
    <p:sldId id="259" r:id="rId21"/>
    <p:sldId id="261" r:id="rId22"/>
    <p:sldId id="260" r:id="rId23"/>
    <p:sldId id="262" r:id="rId24"/>
    <p:sldId id="265" r:id="rId25"/>
    <p:sldId id="263" r:id="rId26"/>
    <p:sldId id="268" r:id="rId27"/>
    <p:sldId id="269" r:id="rId28"/>
    <p:sldId id="264" r:id="rId29"/>
    <p:sldId id="266" r:id="rId30"/>
    <p:sldId id="267" r:id="rId31"/>
    <p:sldId id="304" r:id="rId32"/>
    <p:sldId id="270" r:id="rId33"/>
    <p:sldId id="271" r:id="rId34"/>
    <p:sldId id="294" r:id="rId35"/>
    <p:sldId id="295" r:id="rId36"/>
    <p:sldId id="296" r:id="rId37"/>
    <p:sldId id="297" r:id="rId38"/>
    <p:sldId id="298" r:id="rId39"/>
    <p:sldId id="272" r:id="rId40"/>
    <p:sldId id="303" r:id="rId41"/>
    <p:sldId id="273" r:id="rId42"/>
    <p:sldId id="274" r:id="rId43"/>
    <p:sldId id="275" r:id="rId44"/>
    <p:sldId id="276" r:id="rId45"/>
    <p:sldId id="277" r:id="rId46"/>
    <p:sldId id="299" r:id="rId47"/>
    <p:sldId id="300" r:id="rId48"/>
    <p:sldId id="301" r:id="rId49"/>
    <p:sldId id="302" r:id="rId50"/>
    <p:sldId id="305" r:id="rId51"/>
    <p:sldId id="309" r:id="rId52"/>
    <p:sldId id="310" r:id="rId53"/>
    <p:sldId id="306" r:id="rId54"/>
    <p:sldId id="307" r:id="rId55"/>
    <p:sldId id="3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91CD6E-B441-4253-8140-58608EC160AB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dirty="0" smtClean="0"/>
              <a:t>Mr. </a:t>
            </a:r>
            <a:r>
              <a:rPr lang="en-US" b="1" dirty="0" smtClean="0"/>
              <a:t>VIRGO CLEMENTE LOPEZ</a:t>
            </a:r>
            <a:r>
              <a:rPr lang="en-US" dirty="0" smtClean="0"/>
              <a:t>, </a:t>
            </a:r>
            <a:r>
              <a:rPr lang="en-US" i="1" dirty="0" smtClean="0"/>
              <a:t>BSN, RN, RPT, </a:t>
            </a:r>
            <a:r>
              <a:rPr lang="en-US" i="1" dirty="0" err="1" smtClean="0"/>
              <a:t>MAEd</a:t>
            </a:r>
            <a:r>
              <a:rPr lang="en-US" i="1" dirty="0" smtClean="0"/>
              <a:t> © </a:t>
            </a:r>
            <a:endParaRPr lang="en-US" i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0"/>
            <a:ext cx="818356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VS. NATION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2"/>
          <a:ext cx="8229600" cy="400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523463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</a:t>
                      </a:r>
                      <a:endParaRPr lang="en-US" dirty="0"/>
                    </a:p>
                  </a:txBody>
                  <a:tcPr/>
                </a:tc>
              </a:tr>
              <a:tr h="1677950">
                <a:tc>
                  <a:txBody>
                    <a:bodyPr/>
                    <a:lstStyle/>
                    <a:p>
                      <a:r>
                        <a:rPr lang="en-US" dirty="0" smtClean="0"/>
                        <a:t>- POLITICAL 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ETHNIC, GROUP</a:t>
                      </a:r>
                      <a:r>
                        <a:rPr lang="en-US" baseline="0" dirty="0" smtClean="0"/>
                        <a:t> OF PEOPLE BOUND TOGETHER BY CERTAIN CHARACTERISTICS (LANGUAGE, CULTURE)</a:t>
                      </a:r>
                      <a:endParaRPr lang="en-US" dirty="0"/>
                    </a:p>
                  </a:txBody>
                  <a:tcPr/>
                </a:tc>
              </a:tr>
              <a:tr h="903512">
                <a:tc>
                  <a:txBody>
                    <a:bodyPr/>
                    <a:lstStyle/>
                    <a:p>
                      <a:r>
                        <a:rPr lang="en-US" dirty="0" smtClean="0"/>
                        <a:t>- NOT SUBJECT TO EXTERNAL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OR MAY NOT BE INDEPENDENT</a:t>
                      </a:r>
                      <a:endParaRPr lang="en-US" dirty="0"/>
                    </a:p>
                  </a:txBody>
                  <a:tcPr/>
                </a:tc>
              </a:tr>
              <a:tr h="903512">
                <a:tc>
                  <a:txBody>
                    <a:bodyPr/>
                    <a:lstStyle/>
                    <a:p>
                      <a:r>
                        <a:rPr lang="en-US" dirty="0" smtClean="0"/>
                        <a:t>- CONSISTS OF ONE OR MORE NATIONS/ 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MAY BE MADE UP</a:t>
                      </a:r>
                      <a:r>
                        <a:rPr lang="en-US" baseline="0" dirty="0" smtClean="0"/>
                        <a:t> OF SEVERAL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USA- melting pot of several nationalities</a:t>
            </a:r>
          </a:p>
          <a:p>
            <a:r>
              <a:rPr lang="en-US" sz="4000" dirty="0" smtClean="0"/>
              <a:t>ARAB NATION- divided politically into several states (Egypt, Saudi Arabia, Jordan, Syria, Lebanon)</a:t>
            </a:r>
          </a:p>
          <a:p>
            <a:r>
              <a:rPr lang="en-US" sz="4000" dirty="0" smtClean="0"/>
              <a:t>PHILIPPINES- a state composed of one nation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State cannot exist without a government but possible to have a government without a state.</a:t>
            </a:r>
          </a:p>
          <a:p>
            <a:endParaRPr lang="en-US" dirty="0" smtClean="0"/>
          </a:p>
          <a:p>
            <a:r>
              <a:rPr lang="en-US" dirty="0" smtClean="0"/>
              <a:t>GOVERNMENT FOR PUBLIC WELFARE (security and protection of people)</a:t>
            </a:r>
          </a:p>
          <a:p>
            <a:endParaRPr lang="en-US" dirty="0" smtClean="0"/>
          </a:p>
          <a:p>
            <a:r>
              <a:rPr lang="en-US" dirty="0" smtClean="0"/>
              <a:t>Without GOVERNMENT- ANARCHY/ DISORDER (general feeling of fear and insecurity, progress and development will not be possible and values taken for granted)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OF GOVERNMENT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NUMBER OF PERSONS EXERCISING POWERS</a:t>
            </a:r>
          </a:p>
          <a:p>
            <a:pPr marL="514350" indent="-514350">
              <a:buAutoNum type="alphaUcPeriod"/>
            </a:pPr>
            <a:r>
              <a:rPr lang="en-US" dirty="0" smtClean="0"/>
              <a:t>MONARCHY- authority in the hands of a single person without election</a:t>
            </a:r>
          </a:p>
          <a:p>
            <a:pPr marL="514350" indent="-514350">
              <a:buNone/>
            </a:pPr>
            <a:r>
              <a:rPr lang="en-US" dirty="0" smtClean="0"/>
              <a:t>		a.1. ABSOLUTE- rules by divine right</a:t>
            </a:r>
          </a:p>
          <a:p>
            <a:pPr marL="514350" indent="-514350">
              <a:buNone/>
            </a:pPr>
            <a:r>
              <a:rPr lang="en-US" dirty="0" smtClean="0"/>
              <a:t>		a.2. LIMITED- in accordance with the constitution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B. ARISTOCRACY- political power by a few privileged class (OLIGARCHS)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C. DEMOCRACY- power exercised by majority of people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c.1. DIRECT/ PURE- will is expressed directly and immediately via mass meeting/ assembly than representation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c.2. INDIRECT/ REPRESENTATIVE/ REPUBLICAN- will through agency of relatively small and select body of person (representatives)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AS TO EXTENT OF POWERS by CENTRAL/ NATIONAL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2.A. UNITARY- control of national and local affairs exercised by central national government</a:t>
            </a:r>
          </a:p>
          <a:p>
            <a:pPr lvl="1"/>
            <a:r>
              <a:rPr lang="en-US" dirty="0" smtClean="0"/>
              <a:t>2.B. FEDERAL – powers divided between 2 sets of organ – national and local affairs each being supreme within its own sphere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*USA- FEDERAL – national + territorial units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AS TO RELATIONSHIP BETWEEN EXECUTIVE AND LEGISLATIVE BRANCHES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3.A PARLIAMENTARY- confers upon the legislature the power to terminate the tenure of office of the real executive.</a:t>
            </a:r>
          </a:p>
          <a:p>
            <a:pPr lvl="1"/>
            <a:r>
              <a:rPr lang="en-US" dirty="0" smtClean="0"/>
              <a:t>- Cabinet/ Ministry (legally responsible to legislature and electorate)</a:t>
            </a:r>
          </a:p>
          <a:p>
            <a:pPr lvl="1"/>
            <a:r>
              <a:rPr lang="en-US" dirty="0" smtClean="0"/>
              <a:t>-Chief of State (titular/ nominal executive)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3.B PRESIDENTIAL- State makes the executive constitutionally independent of the legislature.</a:t>
            </a:r>
          </a:p>
          <a:p>
            <a:endParaRPr lang="en-US" dirty="0" smtClean="0"/>
          </a:p>
          <a:p>
            <a:r>
              <a:rPr lang="en-US" dirty="0" smtClean="0"/>
              <a:t>*PHL is REPRESENTATIVE DEMOCRACY, a UNITARY and PRESIDENTIAL  with separation of powers </a:t>
            </a:r>
          </a:p>
          <a:p>
            <a:endParaRPr lang="en-US" dirty="0" smtClean="0"/>
          </a:p>
          <a:p>
            <a:r>
              <a:rPr lang="en-US" dirty="0" smtClean="0"/>
              <a:t>Embodies PURE DEMOCRACY: CONSTITUTIONAL provision on INITIATIVE and REFERENDUM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 IV SUFFRAGE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7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- RIGHT and OBLIGATION to VOTE</a:t>
            </a:r>
          </a:p>
          <a:p>
            <a:r>
              <a:rPr lang="en-US" sz="5400" dirty="0" smtClean="0"/>
              <a:t>- MERE PRIVILEGE and POLITICAL RIGHT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1. ELECTION- choose OFFICIALS</a:t>
            </a:r>
          </a:p>
          <a:p>
            <a:r>
              <a:rPr lang="en-US" dirty="0" smtClean="0"/>
              <a:t>2.PLEBISCITE- choice for or against a PROPOSED LAW   Ex. Ratification of CONSTITUTION</a:t>
            </a:r>
          </a:p>
          <a:p>
            <a:r>
              <a:rPr lang="en-US" dirty="0" smtClean="0"/>
              <a:t>3. REFERENDUM- submission of a law by national or local legislative body to the voting citizens for RATIFICATION/ REJECTION</a:t>
            </a:r>
          </a:p>
          <a:p>
            <a:r>
              <a:rPr lang="en-US" dirty="0" smtClean="0"/>
              <a:t>4. INITIATIVE- directly propose and enact laws.</a:t>
            </a:r>
          </a:p>
          <a:p>
            <a:r>
              <a:rPr lang="en-US" dirty="0" smtClean="0"/>
              <a:t>5. RECALL- public officer may be removed during his tenure after registration of petition signed by required percentage of the qualified voters.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community of persons having a government</a:t>
            </a:r>
          </a:p>
          <a:p>
            <a:endParaRPr lang="en-US" dirty="0" smtClean="0"/>
          </a:p>
          <a:p>
            <a:r>
              <a:rPr lang="en-US" dirty="0" smtClean="0"/>
              <a:t>ELEMENTS:</a:t>
            </a:r>
          </a:p>
          <a:p>
            <a:r>
              <a:rPr lang="en-US" dirty="0" smtClean="0"/>
              <a:t>1. People- mass of population</a:t>
            </a:r>
          </a:p>
          <a:p>
            <a:r>
              <a:rPr lang="en-US" dirty="0" smtClean="0"/>
              <a:t>-smallest state: VATICAN CITY (500 citizens)</a:t>
            </a:r>
          </a:p>
          <a:p>
            <a:r>
              <a:rPr lang="en-US" dirty="0" smtClean="0"/>
              <a:t>- largest: CHINA (more than 1 billion)</a:t>
            </a:r>
          </a:p>
          <a:p>
            <a:endParaRPr lang="en-US" dirty="0" smtClean="0"/>
          </a:p>
          <a:p>
            <a:r>
              <a:rPr lang="en-US" dirty="0" smtClean="0"/>
              <a:t>PHL- 100,000,000 (composed mostly of MALAYS and CHINESE)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PROCESS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r>
              <a:rPr lang="en-US" dirty="0" smtClean="0"/>
              <a:t>“ hears before it condemns, which proceeds upon inquiry, and renders judgment only after trial.”</a:t>
            </a:r>
          </a:p>
          <a:p>
            <a:endParaRPr lang="en-US" dirty="0" smtClean="0"/>
          </a:p>
          <a:p>
            <a:r>
              <a:rPr lang="en-US" dirty="0" smtClean="0"/>
              <a:t>REQUISITE:</a:t>
            </a:r>
          </a:p>
          <a:p>
            <a:endParaRPr lang="en-US" dirty="0" smtClean="0"/>
          </a:p>
          <a:p>
            <a:r>
              <a:rPr lang="en-US" dirty="0" smtClean="0"/>
              <a:t>Notice and hearing</a:t>
            </a:r>
          </a:p>
          <a:p>
            <a:r>
              <a:rPr lang="en-US" dirty="0" smtClean="0"/>
              <a:t>PROCEDURES must be FAIR, REASONABLE, and JUST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 OF THE STATE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TAXATION – support government</a:t>
            </a:r>
          </a:p>
          <a:p>
            <a:endParaRPr lang="en-US" dirty="0" smtClean="0"/>
          </a:p>
          <a:p>
            <a:r>
              <a:rPr lang="en-US" dirty="0" smtClean="0"/>
              <a:t>B. EMINENT DOMAIN- public use of private property after JUST COMPENSATION</a:t>
            </a:r>
          </a:p>
          <a:p>
            <a:endParaRPr lang="en-US" dirty="0" smtClean="0"/>
          </a:p>
          <a:p>
            <a:r>
              <a:rPr lang="en-US" dirty="0" smtClean="0"/>
              <a:t>C. POLICE POWER- promote GENERAL WELFARE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Basis: The WELFARE of the PEOPLE is the SUPREME LAW</a:t>
            </a:r>
          </a:p>
          <a:p>
            <a:endParaRPr lang="en-US" dirty="0" smtClean="0"/>
          </a:p>
          <a:p>
            <a:r>
              <a:rPr lang="en-US" dirty="0" smtClean="0"/>
              <a:t>Use your own as not to injure another’s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 OF THE PRESIDENT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1. APPOINTMENT- Designation/ delegation</a:t>
            </a:r>
          </a:p>
          <a:p>
            <a:pPr lvl="8"/>
            <a:r>
              <a:rPr lang="en-US" sz="3600" dirty="0" smtClean="0"/>
              <a:t>- prerogative to be confirmed by </a:t>
            </a:r>
            <a:r>
              <a:rPr lang="en-US" sz="3600" dirty="0" err="1" smtClean="0"/>
              <a:t>COAppointments</a:t>
            </a:r>
            <a:endParaRPr lang="en-US" sz="3600" dirty="0" smtClean="0"/>
          </a:p>
          <a:p>
            <a:pPr lvl="8"/>
            <a:endParaRPr lang="en-US" sz="3600" dirty="0" smtClean="0"/>
          </a:p>
          <a:p>
            <a:pPr lvl="8">
              <a:buFontTx/>
              <a:buChar char="-"/>
            </a:pPr>
            <a:r>
              <a:rPr lang="en-US" sz="3600" dirty="0" smtClean="0"/>
              <a:t>CABINET MEMBERS, AMBASSADORS, CONSULS, BUREAU HEADS, AFP OFFICERS, SC MEMBERS and JUDGES, CONSTITUTIONAL COMMISSIONS and SANDIGAN BAYAN justices</a:t>
            </a:r>
          </a:p>
          <a:p>
            <a:pPr lvl="8">
              <a:buFontTx/>
              <a:buChar char="-"/>
            </a:pPr>
            <a:endParaRPr lang="en-US" dirty="0" smtClean="0"/>
          </a:p>
          <a:p>
            <a:pPr lvl="8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2. CONTROL- supervise, investigate, suspend/ remove officers</a:t>
            </a:r>
          </a:p>
          <a:p>
            <a:endParaRPr lang="en-US" dirty="0" smtClean="0"/>
          </a:p>
          <a:p>
            <a:r>
              <a:rPr lang="en-US" dirty="0" smtClean="0"/>
              <a:t>3. MILITARY- commander-in-chief of AFP</a:t>
            </a:r>
          </a:p>
          <a:p>
            <a:pPr lvl="1">
              <a:buFontTx/>
              <a:buChar char="-"/>
            </a:pPr>
            <a:r>
              <a:rPr lang="en-US" dirty="0" smtClean="0"/>
              <a:t>prevent/ suppress lawless  violence, invasion or rebellion</a:t>
            </a:r>
          </a:p>
          <a:p>
            <a:pPr lvl="1">
              <a:buFontTx/>
              <a:buChar char="-"/>
            </a:pPr>
            <a:r>
              <a:rPr lang="en-US" dirty="0" smtClean="0"/>
              <a:t>MARTIAL LAW- suspension of the privilege of HABEAS CORPUS administered by military forces </a:t>
            </a:r>
          </a:p>
          <a:p>
            <a:pPr lvl="1">
              <a:buFontTx/>
              <a:buChar char="-"/>
            </a:pPr>
            <a:r>
              <a:rPr lang="en-US" dirty="0" smtClean="0"/>
              <a:t>To assist in execution of government functions</a:t>
            </a:r>
          </a:p>
          <a:p>
            <a:pPr lvl="1">
              <a:buFontTx/>
              <a:buChar char="-"/>
            </a:pPr>
            <a:r>
              <a:rPr lang="en-US" dirty="0" smtClean="0"/>
              <a:t>LIMITATION: must be actual invasion, requires PUBLIC SAFETY and shall not exceed 60 days unless extended by CONGRESS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SC requires ACTUAL BASIS</a:t>
            </a:r>
          </a:p>
          <a:p>
            <a:r>
              <a:rPr lang="en-US" dirty="0" smtClean="0"/>
              <a:t>- STATE OF REBELLION- may arrest without warrant</a:t>
            </a:r>
          </a:p>
          <a:p>
            <a:endParaRPr lang="en-US" dirty="0" smtClean="0"/>
          </a:p>
          <a:p>
            <a:r>
              <a:rPr lang="en-US" dirty="0" smtClean="0"/>
              <a:t>4. PARDONING- exempts individual from the PUNISHMENT OF LAW</a:t>
            </a:r>
          </a:p>
          <a:p>
            <a:pPr lvl="1"/>
            <a:r>
              <a:rPr lang="en-US" dirty="0" smtClean="0"/>
              <a:t>A. REPRIEVE- postponement of death sentence</a:t>
            </a:r>
          </a:p>
          <a:p>
            <a:pPr lvl="1"/>
            <a:r>
              <a:rPr lang="en-US" dirty="0" smtClean="0"/>
              <a:t>B. COMMUTATION- reduction of sentence</a:t>
            </a:r>
          </a:p>
          <a:p>
            <a:pPr lvl="1"/>
            <a:r>
              <a:rPr lang="en-US" dirty="0" smtClean="0"/>
              <a:t>C. AMNESTY- general pardon for a past offense granted for rebellion offenses.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PARDONING</a:t>
            </a:r>
          </a:p>
          <a:p>
            <a:r>
              <a:rPr lang="en-US" dirty="0" smtClean="0"/>
              <a:t>- impeachment proceedings</a:t>
            </a:r>
          </a:p>
          <a:p>
            <a:r>
              <a:rPr lang="en-US" dirty="0" smtClean="0"/>
              <a:t>- exercised only after conviction</a:t>
            </a:r>
          </a:p>
          <a:p>
            <a:r>
              <a:rPr lang="en-US" dirty="0" smtClean="0"/>
              <a:t>- election offenses with COMELEC grant</a:t>
            </a:r>
          </a:p>
          <a:p>
            <a:endParaRPr lang="en-US" dirty="0" smtClean="0"/>
          </a:p>
          <a:p>
            <a:r>
              <a:rPr lang="en-US" dirty="0" smtClean="0"/>
              <a:t>5. CONTRACT and GUARANTEE FOREIGN LOANS</a:t>
            </a:r>
          </a:p>
          <a:p>
            <a:r>
              <a:rPr lang="en-US" dirty="0" smtClean="0"/>
              <a:t>- with prior concurrence of the monetary Board of the Central 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TREATY MAKING</a:t>
            </a:r>
          </a:p>
          <a:p>
            <a:r>
              <a:rPr lang="en-US" dirty="0" smtClean="0"/>
              <a:t>- Pres (sole authority) to negotiate and enter into treaties with 2/3 of all the members of the Senate</a:t>
            </a:r>
          </a:p>
          <a:p>
            <a:endParaRPr lang="en-US" dirty="0" smtClean="0"/>
          </a:p>
          <a:p>
            <a:r>
              <a:rPr lang="en-US" dirty="0" smtClean="0"/>
              <a:t>7. PREROGATIVE to address and appear before CONGRESS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DEPARTMENT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PRESIDENT- both head of the state and government</a:t>
            </a:r>
          </a:p>
          <a:p>
            <a:endParaRPr lang="en-US" dirty="0" smtClean="0"/>
          </a:p>
          <a:p>
            <a:r>
              <a:rPr lang="en-US" dirty="0" smtClean="0"/>
              <a:t>QUALIFICATIONS:</a:t>
            </a:r>
          </a:p>
          <a:p>
            <a:r>
              <a:rPr lang="en-US" dirty="0" smtClean="0"/>
              <a:t>- natural born</a:t>
            </a:r>
          </a:p>
          <a:p>
            <a:r>
              <a:rPr lang="en-US" dirty="0" smtClean="0"/>
              <a:t>- registered voter</a:t>
            </a:r>
          </a:p>
          <a:p>
            <a:r>
              <a:rPr lang="en-US" dirty="0" smtClean="0"/>
              <a:t>- able to read and write (literate)</a:t>
            </a:r>
          </a:p>
          <a:p>
            <a:r>
              <a:rPr lang="en-US" dirty="0" smtClean="0"/>
              <a:t>- at least 40 years of age at the day of election</a:t>
            </a:r>
          </a:p>
          <a:p>
            <a:r>
              <a:rPr lang="en-US" dirty="0" smtClean="0"/>
              <a:t>- resident of the Philippines for at least 10 years preceding the 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VP may be appointed as a CABINET MEMBER</a:t>
            </a:r>
          </a:p>
          <a:p>
            <a:endParaRPr lang="en-US" dirty="0" smtClean="0"/>
          </a:p>
          <a:p>
            <a:r>
              <a:rPr lang="en-US" dirty="0" smtClean="0"/>
              <a:t>PLURALITY RULE- Congress granted the power to canvass </a:t>
            </a:r>
          </a:p>
          <a:p>
            <a:r>
              <a:rPr lang="en-US" dirty="0" smtClean="0"/>
              <a:t>*SC- Sole judge of all election disputes</a:t>
            </a:r>
          </a:p>
          <a:p>
            <a:endParaRPr lang="en-US" dirty="0" smtClean="0"/>
          </a:p>
          <a:p>
            <a:r>
              <a:rPr lang="en-US" dirty="0" smtClean="0"/>
              <a:t>TERM OF OFFICE- PRES. and VP- 6 years beginning 30</a:t>
            </a:r>
            <a:r>
              <a:rPr lang="en-US" baseline="30000" dirty="0" smtClean="0"/>
              <a:t>th</a:t>
            </a:r>
            <a:r>
              <a:rPr lang="en-US" dirty="0" smtClean="0"/>
              <a:t> of June and end at noon thereafter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TERRITORY- jurisdiction</a:t>
            </a:r>
          </a:p>
          <a:p>
            <a:endParaRPr lang="en-US" dirty="0" smtClean="0"/>
          </a:p>
          <a:p>
            <a:r>
              <a:rPr lang="en-US" dirty="0" smtClean="0"/>
              <a:t>Domains: terrestrial, fluvial, maritime, aerial</a:t>
            </a:r>
          </a:p>
          <a:p>
            <a:endParaRPr lang="en-US" dirty="0" smtClean="0"/>
          </a:p>
          <a:p>
            <a:r>
              <a:rPr lang="en-US" dirty="0" smtClean="0"/>
              <a:t>- smallest: VATICAN ( outside ROME )</a:t>
            </a:r>
          </a:p>
          <a:p>
            <a:r>
              <a:rPr lang="en-US" dirty="0" smtClean="0"/>
              <a:t>- largest: SOVIET UNION (USSR) later became CIS</a:t>
            </a:r>
          </a:p>
          <a:p>
            <a:r>
              <a:rPr lang="en-US" dirty="0" smtClean="0"/>
              <a:t>- biggest: CANADA (nearly as large as EUROPE)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PRESIDENT- not eligible for re-election</a:t>
            </a:r>
          </a:p>
          <a:p>
            <a:r>
              <a:rPr lang="en-US" dirty="0" smtClean="0"/>
              <a:t>VP- not more than 2 successive terms</a:t>
            </a:r>
          </a:p>
          <a:p>
            <a:endParaRPr lang="en-US" dirty="0" smtClean="0"/>
          </a:p>
          <a:p>
            <a:r>
              <a:rPr lang="en-US" dirty="0" smtClean="0"/>
              <a:t>SALARIES: PRES- </a:t>
            </a:r>
            <a:r>
              <a:rPr lang="en-US" dirty="0" err="1" smtClean="0"/>
              <a:t>Php</a:t>
            </a:r>
            <a:r>
              <a:rPr lang="en-US" dirty="0" smtClean="0"/>
              <a:t> 300,000.00 / year</a:t>
            </a:r>
          </a:p>
          <a:p>
            <a:pPr lvl="6"/>
            <a:r>
              <a:rPr lang="en-US" dirty="0" smtClean="0"/>
              <a:t>VP- </a:t>
            </a:r>
            <a:r>
              <a:rPr lang="en-US" dirty="0" err="1" smtClean="0"/>
              <a:t>Php</a:t>
            </a:r>
            <a:r>
              <a:rPr lang="en-US" dirty="0" smtClean="0"/>
              <a:t> 240, 000.oo/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Pocket veto- disapproval of a bill by INACTION</a:t>
            </a:r>
          </a:p>
          <a:p>
            <a:endParaRPr lang="en-US" dirty="0" smtClean="0"/>
          </a:p>
          <a:p>
            <a:r>
              <a:rPr lang="en-US" sz="4400" i="1" dirty="0" smtClean="0"/>
              <a:t>- Not existing in our constitution, however, if PRESIDENT fail to act on bill within 30 days, it will become a LAW</a:t>
            </a: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SENATORS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95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24 senators</a:t>
            </a:r>
          </a:p>
          <a:p>
            <a:r>
              <a:rPr lang="en-US" sz="4800" dirty="0" smtClean="0"/>
              <a:t>At least 35 years old</a:t>
            </a:r>
          </a:p>
          <a:p>
            <a:r>
              <a:rPr lang="en-US" sz="4800" dirty="0" smtClean="0"/>
              <a:t>6 years of service</a:t>
            </a:r>
          </a:p>
          <a:p>
            <a:r>
              <a:rPr lang="en-US" sz="4800" dirty="0" smtClean="0"/>
              <a:t>Registered voter</a:t>
            </a:r>
          </a:p>
          <a:p>
            <a:r>
              <a:rPr lang="en-US" sz="4800" dirty="0" smtClean="0"/>
              <a:t>Not more than 2 consecutive terms</a:t>
            </a:r>
          </a:p>
          <a:p>
            <a:r>
              <a:rPr lang="en-US" sz="4800" dirty="0" smtClean="0"/>
              <a:t>literate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OF REPRESENTATIVES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250 REPRESENTATIVES</a:t>
            </a:r>
          </a:p>
          <a:p>
            <a:r>
              <a:rPr lang="en-US" sz="4400" dirty="0" smtClean="0"/>
              <a:t>25 years old</a:t>
            </a:r>
          </a:p>
          <a:p>
            <a:r>
              <a:rPr lang="en-US" sz="4400" dirty="0" smtClean="0"/>
              <a:t>250k population= 1 representative</a:t>
            </a:r>
          </a:p>
          <a:p>
            <a:r>
              <a:rPr lang="en-US" sz="4400" dirty="0" smtClean="0"/>
              <a:t>1 year residence in the area</a:t>
            </a:r>
          </a:p>
          <a:p>
            <a:r>
              <a:rPr lang="en-US" sz="4400" dirty="0" smtClean="0"/>
              <a:t>Not more than 3 consecutive terms</a:t>
            </a:r>
          </a:p>
          <a:p>
            <a:r>
              <a:rPr lang="en-US" sz="4400" dirty="0" smtClean="0"/>
              <a:t>Party list- LPUIWY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 OF REPRESENTATIVES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160k- 180k ANNUALLY 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* increase in their salary takes effect only after the expiration of full term of the members approving such increase.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IN THE PASSAGE OF BILL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First reading</a:t>
            </a:r>
          </a:p>
          <a:p>
            <a:r>
              <a:rPr lang="en-US" dirty="0" smtClean="0"/>
              <a:t>2. Referral to the appropriate committee</a:t>
            </a:r>
          </a:p>
          <a:p>
            <a:r>
              <a:rPr lang="en-US" dirty="0" smtClean="0"/>
              <a:t>3. Second reading</a:t>
            </a:r>
          </a:p>
          <a:p>
            <a:r>
              <a:rPr lang="en-US" dirty="0" smtClean="0"/>
              <a:t>4. Debates</a:t>
            </a:r>
          </a:p>
          <a:p>
            <a:r>
              <a:rPr lang="en-US" dirty="0" smtClean="0"/>
              <a:t>5. Printing and distribution</a:t>
            </a:r>
          </a:p>
          <a:p>
            <a:r>
              <a:rPr lang="en-US" dirty="0" smtClean="0"/>
              <a:t>6. Third reading</a:t>
            </a:r>
          </a:p>
          <a:p>
            <a:r>
              <a:rPr lang="en-US" dirty="0" smtClean="0"/>
              <a:t>7. Referral to the other house</a:t>
            </a:r>
          </a:p>
          <a:p>
            <a:r>
              <a:rPr lang="en-US" dirty="0" smtClean="0"/>
              <a:t>8. Submission to joint bicameral committee</a:t>
            </a:r>
          </a:p>
          <a:p>
            <a:r>
              <a:rPr lang="en-US" dirty="0" smtClean="0"/>
              <a:t>9. Submission to the President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JUDICIAL DEPARTMENT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SC- apply law to contests and disputes concerning legally recognized rights and duties.</a:t>
            </a:r>
          </a:p>
          <a:p>
            <a:endParaRPr lang="en-US" dirty="0" smtClean="0"/>
          </a:p>
          <a:p>
            <a:r>
              <a:rPr lang="en-US" dirty="0" smtClean="0"/>
              <a:t>SCOPE of POWER</a:t>
            </a:r>
          </a:p>
          <a:p>
            <a:r>
              <a:rPr lang="en-US" dirty="0" smtClean="0"/>
              <a:t>1. ADJUCATORY- settle actual controversies</a:t>
            </a:r>
          </a:p>
          <a:p>
            <a:r>
              <a:rPr lang="en-US" dirty="0" smtClean="0"/>
              <a:t>2. JUDICIAL REVIEW- pass upon validity/ constitutionality of laws/ interpret them</a:t>
            </a:r>
          </a:p>
          <a:p>
            <a:r>
              <a:rPr lang="en-US" dirty="0" smtClean="0"/>
              <a:t>3. RENDER BINDING JUDGMENT</a:t>
            </a:r>
          </a:p>
          <a:p>
            <a:r>
              <a:rPr lang="en-US" dirty="0" smtClean="0"/>
              <a:t>4. INCIDENTAL POWERS- effective discharge of judicial functions.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CJ and 14  Associate justices, sit en banc 3, 5, 7</a:t>
            </a:r>
          </a:p>
          <a:p>
            <a:r>
              <a:rPr lang="en-US" dirty="0" smtClean="0"/>
              <a:t>* vacancy shall be filled within 90 days from the occurrence.</a:t>
            </a:r>
          </a:p>
          <a:p>
            <a:endParaRPr lang="en-US" dirty="0" smtClean="0"/>
          </a:p>
          <a:p>
            <a:r>
              <a:rPr lang="en-US" dirty="0" smtClean="0"/>
              <a:t>QUALIFICATIONS:</a:t>
            </a:r>
          </a:p>
          <a:p>
            <a:r>
              <a:rPr lang="en-US" dirty="0" smtClean="0"/>
              <a:t>Natural born citizen, 40 y/o, judge for 15 years/ practice law, person of proven COMPETENCE, INTEGRITY, PROBITY, and INDEPENDENCE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CONSTITUTIONAL COMMISSIONS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Independent constitutional bodies </a:t>
            </a:r>
          </a:p>
          <a:p>
            <a:r>
              <a:rPr lang="en-US" sz="5400" dirty="0" smtClean="0"/>
              <a:t>CSC, </a:t>
            </a:r>
            <a:r>
              <a:rPr lang="en-US" sz="5400" dirty="0" err="1" smtClean="0"/>
              <a:t>COAudit</a:t>
            </a:r>
            <a:r>
              <a:rPr lang="en-US" sz="5400" dirty="0" smtClean="0"/>
              <a:t>, </a:t>
            </a:r>
            <a:r>
              <a:rPr lang="en-US" sz="5400" dirty="0" err="1" smtClean="0"/>
              <a:t>COElections</a:t>
            </a:r>
            <a:endParaRPr lang="en-US" sz="5400" dirty="0" smtClean="0"/>
          </a:p>
          <a:p>
            <a:r>
              <a:rPr lang="en-US" sz="5400" dirty="0" smtClean="0"/>
              <a:t>SEVEN YEARS TENURE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COMMISSION ON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389120"/>
          </a:xfrm>
        </p:spPr>
        <p:txBody>
          <a:bodyPr>
            <a:noAutofit/>
          </a:bodyPr>
          <a:lstStyle/>
          <a:p>
            <a:r>
              <a:rPr lang="en-US" sz="4000" dirty="0" smtClean="0"/>
              <a:t>Natural born citizen</a:t>
            </a:r>
          </a:p>
          <a:p>
            <a:r>
              <a:rPr lang="en-US" sz="4000" dirty="0" smtClean="0"/>
              <a:t>35 y/o</a:t>
            </a:r>
          </a:p>
          <a:p>
            <a:r>
              <a:rPr lang="en-US" sz="4000" dirty="0" smtClean="0"/>
              <a:t>College degree holder</a:t>
            </a:r>
          </a:p>
          <a:p>
            <a:r>
              <a:rPr lang="en-US" sz="4000" dirty="0" smtClean="0"/>
              <a:t>Not have been candidates preceding elections</a:t>
            </a:r>
          </a:p>
          <a:p>
            <a:r>
              <a:rPr lang="en-US" sz="4000" dirty="0" smtClean="0"/>
              <a:t>Majority: </a:t>
            </a:r>
            <a:r>
              <a:rPr lang="en-US" sz="4000" dirty="0" err="1" smtClean="0"/>
              <a:t>Phl</a:t>
            </a:r>
            <a:r>
              <a:rPr lang="en-US" sz="4000" dirty="0" smtClean="0"/>
              <a:t> Bar members: practice law for 10 years</a:t>
            </a:r>
          </a:p>
          <a:p>
            <a:r>
              <a:rPr lang="en-US" sz="4000" dirty="0" smtClean="0"/>
              <a:t>Chairman and 6 members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GOVERNMENT- agency , will of the state is formulated, expressed and carried out.</a:t>
            </a:r>
          </a:p>
          <a:p>
            <a:endParaRPr lang="en-US" dirty="0" smtClean="0"/>
          </a:p>
          <a:p>
            <a:r>
              <a:rPr lang="en-US" dirty="0" smtClean="0"/>
              <a:t>4. SOVEREIGNTY- supreme power of the state to command and enforce obedience to its will.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MANIFESTATIONS:</a:t>
            </a:r>
          </a:p>
          <a:p>
            <a:pPr lvl="1"/>
            <a:r>
              <a:rPr lang="en-US" dirty="0" smtClean="0"/>
              <a:t>1. Internal- to rule within its territory.</a:t>
            </a:r>
          </a:p>
          <a:p>
            <a:pPr lvl="1"/>
            <a:r>
              <a:rPr lang="en-US" dirty="0" smtClean="0"/>
              <a:t>2. External- freedom to carry out its activities without subjection to or control by other states.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ON APPOINTMENTS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Composed of 25 members</a:t>
            </a:r>
          </a:p>
          <a:p>
            <a:r>
              <a:rPr lang="en-US" dirty="0" smtClean="0"/>
              <a:t> – Senate President (ex officio chairman)</a:t>
            </a:r>
          </a:p>
          <a:p>
            <a:r>
              <a:rPr lang="en-US" dirty="0" smtClean="0"/>
              <a:t>12 senators and 12 congressmen</a:t>
            </a:r>
          </a:p>
          <a:p>
            <a:r>
              <a:rPr lang="en-US" dirty="0" smtClean="0"/>
              <a:t>*meets only while CONGRESS IS IN SESSION</a:t>
            </a:r>
          </a:p>
          <a:p>
            <a:endParaRPr lang="en-US" dirty="0" smtClean="0"/>
          </a:p>
          <a:p>
            <a:r>
              <a:rPr lang="en-US" dirty="0" smtClean="0"/>
              <a:t>FUNCTION: approve/ disapprove appointments by President within 30 days.</a:t>
            </a:r>
          </a:p>
          <a:p>
            <a:endParaRPr lang="en-US" dirty="0" smtClean="0"/>
          </a:p>
          <a:p>
            <a:r>
              <a:rPr lang="en-US" dirty="0" smtClean="0"/>
              <a:t>*CHAIRMAN and members of CHR does not state the appointing authority but lodged in the PRESIDENT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PAG-ASA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P</a:t>
            </a:r>
            <a:r>
              <a:rPr lang="en-US" sz="6000" dirty="0" smtClean="0"/>
              <a:t>hilippine </a:t>
            </a:r>
            <a:r>
              <a:rPr lang="en-US" sz="6000" dirty="0" smtClean="0">
                <a:solidFill>
                  <a:srgbClr val="FF0000"/>
                </a:solidFill>
              </a:rPr>
              <a:t>A</a:t>
            </a:r>
            <a:r>
              <a:rPr lang="en-US" sz="6000" dirty="0" smtClean="0"/>
              <a:t>tmospheric </a:t>
            </a:r>
            <a:r>
              <a:rPr lang="en-US" sz="6000" dirty="0" smtClean="0">
                <a:solidFill>
                  <a:srgbClr val="FF0000"/>
                </a:solidFill>
              </a:rPr>
              <a:t>G</a:t>
            </a:r>
            <a:r>
              <a:rPr lang="en-US" sz="6000" dirty="0" smtClean="0"/>
              <a:t>eophysical and </a:t>
            </a:r>
            <a:r>
              <a:rPr lang="en-US" sz="6000" dirty="0" smtClean="0">
                <a:solidFill>
                  <a:srgbClr val="FF0000"/>
                </a:solidFill>
              </a:rPr>
              <a:t>A</a:t>
            </a:r>
            <a:r>
              <a:rPr lang="en-US" sz="6000" dirty="0" smtClean="0"/>
              <a:t>stronomical </a:t>
            </a:r>
            <a:r>
              <a:rPr lang="en-US" sz="6000" dirty="0" smtClean="0">
                <a:solidFill>
                  <a:srgbClr val="FF0000"/>
                </a:solidFill>
              </a:rPr>
              <a:t>S</a:t>
            </a:r>
            <a:r>
              <a:rPr lang="en-US" sz="6000" dirty="0" smtClean="0"/>
              <a:t>ervices </a:t>
            </a:r>
            <a:r>
              <a:rPr lang="en-US" sz="6000" dirty="0" smtClean="0">
                <a:solidFill>
                  <a:srgbClr val="FF0000"/>
                </a:solidFill>
              </a:rPr>
              <a:t>A</a:t>
            </a:r>
            <a:r>
              <a:rPr lang="en-US" sz="6000" dirty="0" smtClean="0"/>
              <a:t>dministration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PHILVOLCS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6700" dirty="0" smtClean="0">
                <a:solidFill>
                  <a:srgbClr val="FF0000"/>
                </a:solidFill>
              </a:rPr>
              <a:t>Ph</a:t>
            </a:r>
            <a:r>
              <a:rPr lang="en-US" sz="6700" dirty="0" smtClean="0"/>
              <a:t>ilippine </a:t>
            </a:r>
            <a:r>
              <a:rPr lang="en-US" sz="6700" dirty="0" smtClean="0">
                <a:solidFill>
                  <a:srgbClr val="FF0000"/>
                </a:solidFill>
              </a:rPr>
              <a:t>I</a:t>
            </a:r>
            <a:r>
              <a:rPr lang="en-US" sz="6700" dirty="0" smtClean="0"/>
              <a:t>nstitute of  </a:t>
            </a:r>
            <a:r>
              <a:rPr lang="en-US" sz="6700" dirty="0" err="1" smtClean="0">
                <a:solidFill>
                  <a:srgbClr val="FF0000"/>
                </a:solidFill>
              </a:rPr>
              <a:t>Volc</a:t>
            </a:r>
            <a:r>
              <a:rPr lang="en-US" sz="6700" dirty="0" err="1" smtClean="0"/>
              <a:t>anology</a:t>
            </a:r>
            <a:r>
              <a:rPr lang="en-US" sz="6700" dirty="0" smtClean="0"/>
              <a:t> and </a:t>
            </a:r>
            <a:r>
              <a:rPr lang="en-US" sz="6700" dirty="0" smtClean="0">
                <a:solidFill>
                  <a:srgbClr val="FF0000"/>
                </a:solidFill>
              </a:rPr>
              <a:t>S</a:t>
            </a:r>
            <a:r>
              <a:rPr lang="en-US" sz="6700" dirty="0" smtClean="0"/>
              <a:t>eismology</a:t>
            </a:r>
            <a:endParaRPr lang="en-US" sz="6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GOVERNMENT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3-STOREY BUILDING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667000"/>
          <a:ext cx="82296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Altar: FAITH OF THE PEOPLE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OFFICIALDOM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 caretakers of EDIFICE)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CONSTITUTION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Basic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Foundation- PEOPLE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Impeachment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 inquest about the CONDUCT OF GOVERNMENT MEN- PRES, VP, SC MEMBERS, Constitutional Commission, Ombudsman</a:t>
            </a:r>
          </a:p>
          <a:p>
            <a:endParaRPr lang="en-US" dirty="0" smtClean="0"/>
          </a:p>
          <a:p>
            <a:r>
              <a:rPr lang="en-US" dirty="0" smtClean="0"/>
              <a:t>BECAUSE of: BETRAYAL OF PUBLIC TRUST</a:t>
            </a:r>
          </a:p>
          <a:p>
            <a:r>
              <a:rPr lang="en-US" dirty="0" smtClean="0"/>
              <a:t>- violation of constitution</a:t>
            </a:r>
          </a:p>
          <a:p>
            <a:r>
              <a:rPr lang="en-US" dirty="0" smtClean="0"/>
              <a:t>- treason</a:t>
            </a:r>
          </a:p>
          <a:p>
            <a:r>
              <a:rPr lang="en-US" dirty="0" smtClean="0"/>
              <a:t>- bribery</a:t>
            </a:r>
          </a:p>
          <a:p>
            <a:r>
              <a:rPr lang="en-US" dirty="0" smtClean="0"/>
              <a:t>- Graft and corruption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REMOVAL OF OTHER OFFICIALS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CONGRESS – Sec. 16 (3) Article IV</a:t>
            </a:r>
          </a:p>
          <a:p>
            <a:r>
              <a:rPr lang="en-US" sz="4000" dirty="0" smtClean="0"/>
              <a:t>JUDGES (lower courts)- Sec 11 Article VIII</a:t>
            </a:r>
          </a:p>
          <a:p>
            <a:r>
              <a:rPr lang="en-US" sz="4000" dirty="0" smtClean="0"/>
              <a:t>OFFICERS/ EMPLOYEES (civil service) Sec B 2 (3) Article IX</a:t>
            </a:r>
          </a:p>
          <a:p>
            <a:r>
              <a:rPr lang="en-US" sz="4000" smtClean="0"/>
              <a:t>CABINET- discretion </a:t>
            </a:r>
            <a:r>
              <a:rPr lang="en-US" sz="4000" dirty="0" smtClean="0"/>
              <a:t>of the President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GRAFT VS. CORRUPTION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6796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CORRUPTION</a:t>
                      </a:r>
                      <a:endParaRPr lang="en-US" dirty="0"/>
                    </a:p>
                  </a:txBody>
                  <a:tcPr/>
                </a:tc>
              </a:tr>
              <a:tr h="11991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Acquisition of</a:t>
                      </a:r>
                      <a:r>
                        <a:rPr lang="en-US" sz="2400" baseline="0" dirty="0" smtClean="0"/>
                        <a:t> gain in dishonest or questionable manner.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of public office and betrayal of public trust</a:t>
                      </a:r>
                      <a:r>
                        <a:rPr lang="en-US" sz="2400" baseline="0" dirty="0" smtClean="0"/>
                        <a:t> for private gain.</a:t>
                      </a:r>
                      <a:endParaRPr lang="en-US" sz="2400" dirty="0"/>
                    </a:p>
                  </a:txBody>
                  <a:tcPr/>
                </a:tc>
              </a:tr>
              <a:tr h="11687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Corruption in general, also in business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Corruption</a:t>
                      </a:r>
                      <a:r>
                        <a:rPr lang="en-US" sz="2400" baseline="0" dirty="0" smtClean="0"/>
                        <a:t> in government</a:t>
                      </a:r>
                      <a:endParaRPr lang="en-US" sz="2400" dirty="0"/>
                    </a:p>
                  </a:txBody>
                  <a:tcPr/>
                </a:tc>
              </a:tr>
              <a:tr h="19408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Illegal</a:t>
                      </a:r>
                      <a:r>
                        <a:rPr lang="en-US" sz="2400" baseline="0" dirty="0" smtClean="0"/>
                        <a:t> gaining of funds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Improper use of funds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PLUNDER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property from persons/ places by open force without just right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SANDIGANBAYAN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38912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JURISDICTION OVER CIVIL and CRIMINAL CASES INVOLVING GRAFT AND CORRUPTION 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PRACTICES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OMBUDSMAN- TANODBAYAN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deputy and at least one deputy for LUZON, VISAYAS and MINDANAO</a:t>
            </a:r>
          </a:p>
          <a:p>
            <a:r>
              <a:rPr lang="en-US" dirty="0" smtClean="0"/>
              <a:t>Protectors of the people </a:t>
            </a:r>
          </a:p>
          <a:p>
            <a:r>
              <a:rPr lang="en-US" dirty="0" smtClean="0"/>
              <a:t>Act promptly on complaints filed in any form or manner against public officials</a:t>
            </a:r>
          </a:p>
          <a:p>
            <a:endParaRPr lang="en-US" dirty="0" smtClean="0"/>
          </a:p>
          <a:p>
            <a:r>
              <a:rPr lang="en-US" dirty="0" smtClean="0"/>
              <a:t>FUNCTIONS: investigate on its own, request agency for assistance in discharge of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OF CONSTITUTION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Body of rules and principles</a:t>
            </a:r>
          </a:p>
          <a:p>
            <a:r>
              <a:rPr lang="en-US" dirty="0" smtClean="0"/>
              <a:t>- both written and unwritten</a:t>
            </a:r>
          </a:p>
          <a:p>
            <a:r>
              <a:rPr lang="en-US" dirty="0" smtClean="0"/>
              <a:t>- written instrument by which fundamentals powers of </a:t>
            </a:r>
            <a:r>
              <a:rPr lang="en-US" dirty="0" err="1" smtClean="0"/>
              <a:t>Gov’t</a:t>
            </a:r>
            <a:r>
              <a:rPr lang="en-US" dirty="0" smtClean="0"/>
              <a:t> are ESTABLISHED, LIMITED, and DEFINED distributed among 3 branches for the BENEFIT of the people.</a:t>
            </a:r>
          </a:p>
          <a:p>
            <a:r>
              <a:rPr lang="en-US" dirty="0" smtClean="0"/>
              <a:t>- for SUPREME/ FUNDAMENTAL LAW</a:t>
            </a:r>
          </a:p>
          <a:p>
            <a:r>
              <a:rPr lang="en-US" dirty="0" smtClean="0"/>
              <a:t>- FRAMEWORK: preserve and protect rights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CITIZENSHIP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DENOTES membership to the POLITICAL COMMUNITY</a:t>
            </a:r>
          </a:p>
          <a:p>
            <a:r>
              <a:rPr lang="en-US" dirty="0" smtClean="0"/>
              <a:t>Expatriation- loss/ renunciation of nationality (NATURALIZATION IN A FOREIGN COUNTRY)</a:t>
            </a:r>
          </a:p>
          <a:p>
            <a:endParaRPr lang="en-US" dirty="0" smtClean="0"/>
          </a:p>
          <a:p>
            <a:r>
              <a:rPr lang="en-US" dirty="0" smtClean="0"/>
              <a:t>NATURAL BORN CITIZENS- those born before January 17, 1973 of Filipino mothers- elect </a:t>
            </a:r>
            <a:r>
              <a:rPr lang="en-US" dirty="0" err="1" smtClean="0"/>
              <a:t>Phl</a:t>
            </a:r>
            <a:r>
              <a:rPr lang="en-US" dirty="0" smtClean="0"/>
              <a:t> citizenship upon reaching age of majority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FILIPINO CITIZENS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1. CITIZENS AT THE TIME OF THE ADOPTION OF THE CONSTITUTION.</a:t>
            </a:r>
          </a:p>
          <a:p>
            <a:r>
              <a:rPr lang="en-US" sz="3600" dirty="0" smtClean="0"/>
              <a:t>2. WHOSE PARENTS ARE CITIZENS OF THE PHL</a:t>
            </a:r>
          </a:p>
          <a:p>
            <a:r>
              <a:rPr lang="en-US" sz="3600" dirty="0" smtClean="0"/>
              <a:t>3. BORN BEFORE JAN. 17, 1973</a:t>
            </a:r>
          </a:p>
          <a:p>
            <a:r>
              <a:rPr lang="en-US" sz="3600" dirty="0" smtClean="0"/>
              <a:t>4. NATURALIZED IN ACCORDANCE WITH LAW.</a:t>
            </a:r>
            <a:endParaRPr 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CITIZENS BY BIRTH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JUS SANGUINIS- blood, children follow the citizenship of the parents or one of them. (predominant in the PHL)</a:t>
            </a:r>
          </a:p>
          <a:p>
            <a:endParaRPr lang="en-US" dirty="0" smtClean="0"/>
          </a:p>
          <a:p>
            <a:r>
              <a:rPr lang="en-US" dirty="0" smtClean="0"/>
              <a:t>2. JUS SOLI/ JUS LOCI- place, becomes a citizen of a state where he or she is born irrespective of the parents’ citizenship. (prevails in the US)</a:t>
            </a:r>
          </a:p>
          <a:p>
            <a:endParaRPr lang="en-US" dirty="0" smtClean="0"/>
          </a:p>
          <a:p>
            <a:r>
              <a:rPr lang="en-US" dirty="0" smtClean="0"/>
              <a:t>DUAL CITIZENSHIP- if child is born in a state where both principles are applied.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 of formally adopting a foreigner into the political body of the state and enjoy same citizenship privileges.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r>
              <a:rPr lang="en-US" dirty="0" smtClean="0"/>
              <a:t>- at least 21 years or  more</a:t>
            </a:r>
          </a:p>
          <a:p>
            <a:r>
              <a:rPr lang="en-US" dirty="0" smtClean="0"/>
              <a:t>- good moral character</a:t>
            </a:r>
          </a:p>
          <a:p>
            <a:r>
              <a:rPr lang="en-US" dirty="0" smtClean="0"/>
              <a:t>- financially able</a:t>
            </a:r>
          </a:p>
          <a:p>
            <a:r>
              <a:rPr lang="en-US" dirty="0" smtClean="0"/>
              <a:t>-residence for at least 10 years</a:t>
            </a:r>
          </a:p>
          <a:p>
            <a:r>
              <a:rPr lang="en-US" dirty="0" smtClean="0"/>
              <a:t>-literate on one of the major dialects of </a:t>
            </a:r>
            <a:r>
              <a:rPr lang="en-US" dirty="0" err="1" smtClean="0"/>
              <a:t>Phl</a:t>
            </a:r>
            <a:endParaRPr lang="en-US" dirty="0" smtClean="0"/>
          </a:p>
          <a:p>
            <a:r>
              <a:rPr lang="en-US" dirty="0" smtClean="0"/>
              <a:t>- children enrolled in </a:t>
            </a:r>
            <a:r>
              <a:rPr lang="en-US" dirty="0" err="1" smtClean="0"/>
              <a:t>Phl</a:t>
            </a:r>
            <a:r>
              <a:rPr lang="en-US" dirty="0" smtClean="0"/>
              <a:t> schools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DISQUALIFIED for NATURALIZATION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- MINORS with BAD MORAL CHARACTER</a:t>
            </a:r>
          </a:p>
          <a:p>
            <a:r>
              <a:rPr lang="en-US" sz="3600" dirty="0" smtClean="0"/>
              <a:t>- polygamists</a:t>
            </a:r>
          </a:p>
          <a:p>
            <a:r>
              <a:rPr lang="en-US" sz="3600" dirty="0" smtClean="0"/>
              <a:t>- communists (revolutionary activities)</a:t>
            </a:r>
          </a:p>
          <a:p>
            <a:r>
              <a:rPr lang="en-US" sz="3600" dirty="0" smtClean="0"/>
              <a:t>-convicted</a:t>
            </a:r>
          </a:p>
          <a:p>
            <a:r>
              <a:rPr lang="en-US" sz="3600" dirty="0" smtClean="0"/>
              <a:t>- citizens of other countries who do not grant Naturalization to Filipinos</a:t>
            </a:r>
            <a:endParaRPr lang="en-US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OF ACQUIRING NATURALIZATION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1. BY judgment of the court apply for the proper REGIONAL TRIAL COURT</a:t>
            </a:r>
          </a:p>
          <a:p>
            <a:r>
              <a:rPr lang="en-US" sz="3200" b="1" dirty="0" smtClean="0"/>
              <a:t>2. By direct act of CONGRESS</a:t>
            </a:r>
          </a:p>
          <a:p>
            <a:r>
              <a:rPr lang="en-US" sz="3200" b="1" dirty="0" smtClean="0"/>
              <a:t>3. BY administrative proceedings, by a special committee administration naturalization law 2000 requirements by national security and interest</a:t>
            </a: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1. ORIGIN and HISTORY</a:t>
            </a:r>
          </a:p>
          <a:p>
            <a:r>
              <a:rPr lang="en-US" sz="4400" dirty="0" smtClean="0"/>
              <a:t>A. CONVENTIONAL/ ENACTED – by assembly/ granted by monarch</a:t>
            </a:r>
          </a:p>
          <a:p>
            <a:r>
              <a:rPr lang="en-US" sz="4400" dirty="0" smtClean="0"/>
              <a:t>B. CUMULATIVE/ EVOLVED- product of growth/ long period of development originating from customs and traditions.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495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2. FORM</a:t>
            </a:r>
          </a:p>
          <a:p>
            <a:r>
              <a:rPr lang="en-US" sz="4000" dirty="0" smtClean="0"/>
              <a:t>A. WRITTEN- has definite form at a particular time (CONSTITUTIONAL CONVENTION)</a:t>
            </a:r>
          </a:p>
          <a:p>
            <a:r>
              <a:rPr lang="en-US" sz="4000" dirty="0" smtClean="0"/>
              <a:t>B. UNWRITTEN- product of POLITICAL EVOLUTION</a:t>
            </a:r>
          </a:p>
          <a:p>
            <a:r>
              <a:rPr lang="en-US" sz="4000" dirty="0" smtClean="0"/>
              <a:t>* </a:t>
            </a:r>
            <a:r>
              <a:rPr lang="en-US" sz="4000" i="1" dirty="0" smtClean="0"/>
              <a:t>there is no constitution that is entirely written or unwritten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MANNER OF AMMENDING</a:t>
            </a:r>
          </a:p>
          <a:p>
            <a:endParaRPr lang="en-US" dirty="0" smtClean="0"/>
          </a:p>
          <a:p>
            <a:r>
              <a:rPr lang="en-US" dirty="0" smtClean="0"/>
              <a:t>A. RIGID/ INELASTIC- cannot be amended except by some machinery (cumbrous process)</a:t>
            </a:r>
          </a:p>
          <a:p>
            <a:r>
              <a:rPr lang="en-US" dirty="0" smtClean="0"/>
              <a:t>B. FLEXIBLE/ ELASTIC- no higher legal authority than ordinary laws and may be altered.</a:t>
            </a:r>
          </a:p>
          <a:p>
            <a:endParaRPr lang="en-US" dirty="0" smtClean="0"/>
          </a:p>
          <a:p>
            <a:r>
              <a:rPr lang="en-US" i="1" dirty="0" smtClean="0"/>
              <a:t>* PHL- conventional/ enacted, written and rigid/ inelastic drafted by CONSTITUTIONAL COMMISSION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PHL CONSTITUTION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1935- “TYDINGS-MCDUFFIE LAW”</a:t>
            </a:r>
          </a:p>
          <a:p>
            <a:endParaRPr lang="en-US" dirty="0" smtClean="0"/>
          </a:p>
          <a:p>
            <a:r>
              <a:rPr lang="en-US" dirty="0" smtClean="0"/>
              <a:t>1973- “FELT NECESSITIES OF THE TIMES”</a:t>
            </a:r>
          </a:p>
          <a:p>
            <a:endParaRPr lang="en-US" dirty="0" smtClean="0"/>
          </a:p>
          <a:p>
            <a:r>
              <a:rPr lang="en-US" dirty="0" smtClean="0"/>
              <a:t>1987- RECOGNITION OF THE AID OF GOD</a:t>
            </a:r>
          </a:p>
          <a:p>
            <a:pPr lvl="2"/>
            <a:r>
              <a:rPr lang="en-US" dirty="0" smtClean="0"/>
              <a:t>- SOVEREIGNTY OF THE PEOPLE, RENUNCIATION OF WAR, SUPREMACY OF CIVILIAN AUTHORITY OVER THE MILITARY, SEPARATION OF CHURCH AND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2134</Words>
  <Application>Microsoft Office PowerPoint</Application>
  <PresentationFormat>On-screen Show (4:3)</PresentationFormat>
  <Paragraphs>319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THINGS TO REMEMBER</vt:lpstr>
      <vt:lpstr>STATE </vt:lpstr>
      <vt:lpstr>PowerPoint Presentation</vt:lpstr>
      <vt:lpstr>PowerPoint Presentation</vt:lpstr>
      <vt:lpstr>CONCEPT OF CONSTITUTION</vt:lpstr>
      <vt:lpstr>Kinds:</vt:lpstr>
      <vt:lpstr>PowerPoint Presentation</vt:lpstr>
      <vt:lpstr>PowerPoint Presentation</vt:lpstr>
      <vt:lpstr>PHL CONSTITUTION</vt:lpstr>
      <vt:lpstr>STATE VS. NATION</vt:lpstr>
      <vt:lpstr>PowerPoint Presentation</vt:lpstr>
      <vt:lpstr>PowerPoint Presentation</vt:lpstr>
      <vt:lpstr>FORMS OF GOVERNMENT</vt:lpstr>
      <vt:lpstr>PowerPoint Presentation</vt:lpstr>
      <vt:lpstr>PowerPoint Presentation</vt:lpstr>
      <vt:lpstr>PowerPoint Presentation</vt:lpstr>
      <vt:lpstr>PowerPoint Presentation</vt:lpstr>
      <vt:lpstr>ARTICLE IV SUFFRAGE</vt:lpstr>
      <vt:lpstr>SCOPE</vt:lpstr>
      <vt:lpstr>DUE PROCESS</vt:lpstr>
      <vt:lpstr>POWERS OF THE STATE</vt:lpstr>
      <vt:lpstr>Police POWER</vt:lpstr>
      <vt:lpstr>POWERS OF THE PRESIDENT</vt:lpstr>
      <vt:lpstr>PowerPoint Presentation</vt:lpstr>
      <vt:lpstr>PowerPoint Presentation</vt:lpstr>
      <vt:lpstr>PowerPoint Presentation</vt:lpstr>
      <vt:lpstr>PowerPoint Presentation</vt:lpstr>
      <vt:lpstr>EXECUTIVE DEPARTMENT</vt:lpstr>
      <vt:lpstr>PowerPoint Presentation</vt:lpstr>
      <vt:lpstr>PowerPoint Presentation</vt:lpstr>
      <vt:lpstr>VETO</vt:lpstr>
      <vt:lpstr>SENATORS</vt:lpstr>
      <vt:lpstr>HOUSE OF REPRESENTATIVES</vt:lpstr>
      <vt:lpstr>COMPENSATION OF REPRESENTATIVES</vt:lpstr>
      <vt:lpstr>STEPS IN THE PASSAGE OF BILL</vt:lpstr>
      <vt:lpstr>JUDICIAL DEPARTMENT</vt:lpstr>
      <vt:lpstr>COMPOSITION</vt:lpstr>
      <vt:lpstr>CONSTITUTIONAL COMMISSIONS</vt:lpstr>
      <vt:lpstr>COMMISSION ON ELECTION</vt:lpstr>
      <vt:lpstr>COMMISSION ON APPOINTMENTS</vt:lpstr>
      <vt:lpstr>PAG-ASA</vt:lpstr>
      <vt:lpstr>PHILVOLCS</vt:lpstr>
      <vt:lpstr>POPULAR GOVERNMENT  3-STOREY BUILDING</vt:lpstr>
      <vt:lpstr>Impeachment</vt:lpstr>
      <vt:lpstr>REMOVAL OF OTHER OFFICIALS</vt:lpstr>
      <vt:lpstr>GRAFT VS. CORRUPTION</vt:lpstr>
      <vt:lpstr>PLUNDER</vt:lpstr>
      <vt:lpstr>SANDIGANBAYAN</vt:lpstr>
      <vt:lpstr>OMBUDSMAN- TANODBAYAN</vt:lpstr>
      <vt:lpstr>CITIZENSHIP</vt:lpstr>
      <vt:lpstr>FILIPINO CITIZENS</vt:lpstr>
      <vt:lpstr>CITIZENS BY BIRTH</vt:lpstr>
      <vt:lpstr>NATURALIZATION</vt:lpstr>
      <vt:lpstr>DISQUALIFIED for NATURALIZATION</vt:lpstr>
      <vt:lpstr>WAYS OF ACQUIRING NATURALIZATION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</dc:title>
  <dc:creator>kipper</dc:creator>
  <cp:lastModifiedBy>VIRGO C. LOPEZ</cp:lastModifiedBy>
  <cp:revision>167</cp:revision>
  <dcterms:created xsi:type="dcterms:W3CDTF">2015-04-24T00:40:33Z</dcterms:created>
  <dcterms:modified xsi:type="dcterms:W3CDTF">2016-08-28T14:01:25Z</dcterms:modified>
</cp:coreProperties>
</file>