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9" r:id="rId113"/>
    <p:sldId id="367" r:id="rId114"/>
    <p:sldId id="368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4E3FE8F-15FE-48A7-8383-9A2C77B1250D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2A24BF-3623-4C70-B679-D659C0E7B59A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FE8F-15FE-48A7-8383-9A2C77B1250D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4BF-3623-4C70-B679-D659C0E7B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FE8F-15FE-48A7-8383-9A2C77B1250D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4BF-3623-4C70-B679-D659C0E7B59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E3FE8F-15FE-48A7-8383-9A2C77B1250D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2A24BF-3623-4C70-B679-D659C0E7B59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FE8F-15FE-48A7-8383-9A2C77B1250D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2A24BF-3623-4C70-B679-D659C0E7B59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4E3FE8F-15FE-48A7-8383-9A2C77B1250D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2A24BF-3623-4C70-B679-D659C0E7B59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4E3FE8F-15FE-48A7-8383-9A2C77B1250D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F2A24BF-3623-4C70-B679-D659C0E7B59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FE8F-15FE-48A7-8383-9A2C77B1250D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2A24BF-3623-4C70-B679-D659C0E7B59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FE8F-15FE-48A7-8383-9A2C77B1250D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2A24BF-3623-4C70-B679-D659C0E7B5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4E3FE8F-15FE-48A7-8383-9A2C77B1250D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2A24BF-3623-4C70-B679-D659C0E7B59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4E3FE8F-15FE-48A7-8383-9A2C77B1250D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F2A24BF-3623-4C70-B679-D659C0E7B59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4E3FE8F-15FE-48A7-8383-9A2C77B1250D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F2A24BF-3623-4C70-B679-D659C0E7B5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667000"/>
            <a:ext cx="4013200" cy="129794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Virgo Clemente Lopez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Facilitator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543800" cy="1371600"/>
          </a:xfrm>
        </p:spPr>
        <p:txBody>
          <a:bodyPr>
            <a:noAutofit/>
          </a:bodyPr>
          <a:lstStyle/>
          <a:p>
            <a:r>
              <a:rPr lang="en-US" sz="4400" dirty="0" smtClean="0"/>
              <a:t>ULTIMATE </a:t>
            </a:r>
            <a:br>
              <a:rPr lang="en-US" sz="4400" dirty="0" smtClean="0"/>
            </a:br>
            <a:r>
              <a:rPr lang="en-US" sz="4400" dirty="0" smtClean="0"/>
              <a:t>GENERAL INFORMATION </a:t>
            </a:r>
            <a:br>
              <a:rPr lang="en-US" sz="4400" dirty="0" smtClean="0"/>
            </a:br>
            <a:r>
              <a:rPr lang="en-US" sz="4400" dirty="0" smtClean="0"/>
              <a:t>DRILL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517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buFontTx/>
              <a:buAutoNum type="alphaLcPeriod"/>
            </a:pPr>
            <a:r>
              <a:rPr lang="en-US" sz="6000" b="1" dirty="0" smtClean="0">
                <a:solidFill>
                  <a:srgbClr val="FFFFFF"/>
                </a:solidFill>
              </a:rPr>
              <a:t>Right to TRAVEL</a:t>
            </a:r>
            <a:endParaRPr lang="en-US" sz="6000" b="1" dirty="0">
              <a:solidFill>
                <a:srgbClr val="FFFFFF"/>
              </a:solidFill>
            </a:endParaRPr>
          </a:p>
          <a:p>
            <a:pPr marL="914400" indent="-914400" algn="ctr">
              <a:buFontTx/>
              <a:buAutoNum type="alphaLcPeriod"/>
            </a:pPr>
            <a:r>
              <a:rPr lang="en-US" sz="6000" b="1" dirty="0" smtClean="0">
                <a:solidFill>
                  <a:srgbClr val="FFFFFF"/>
                </a:solidFill>
              </a:rPr>
              <a:t>Right to EMINENT DOMAIN</a:t>
            </a:r>
            <a:endParaRPr lang="en-US" sz="6000" b="1" dirty="0">
              <a:solidFill>
                <a:srgbClr val="FFFFFF"/>
              </a:solidFill>
            </a:endParaRPr>
          </a:p>
          <a:p>
            <a:pPr marL="914400" indent="-914400" algn="ctr">
              <a:buFontTx/>
              <a:buAutoNum type="alphaLcPeriod"/>
            </a:pPr>
            <a:r>
              <a:rPr lang="en-US" sz="6000" b="1" dirty="0" smtClean="0">
                <a:solidFill>
                  <a:srgbClr val="FFFFFF"/>
                </a:solidFill>
              </a:rPr>
              <a:t>Right of WAY</a:t>
            </a:r>
            <a:endParaRPr lang="en-US" sz="6000" b="1" dirty="0">
              <a:solidFill>
                <a:srgbClr val="FFFFFF"/>
              </a:solidFill>
            </a:endParaRPr>
          </a:p>
          <a:p>
            <a:pPr marL="914400" indent="-914400" algn="ctr">
              <a:buFontTx/>
              <a:buAutoNum type="alphaLcPeriod"/>
            </a:pPr>
            <a:r>
              <a:rPr lang="en-US" sz="6000" b="1" dirty="0" smtClean="0">
                <a:solidFill>
                  <a:srgbClr val="FFFFFF"/>
                </a:solidFill>
              </a:rPr>
              <a:t>Right of HOMEOWNERS</a:t>
            </a:r>
            <a:endParaRPr lang="en-US" sz="6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FF"/>
                </a:solidFill>
              </a:rPr>
              <a:t>It was observed that big loans that are hardly paid up came from ____________.</a:t>
            </a:r>
            <a:endParaRPr lang="en-US" sz="5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Japanese banks</a:t>
            </a:r>
          </a:p>
          <a:p>
            <a:pPr marL="914400" indent="-914400" algn="ctr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Central banks</a:t>
            </a:r>
          </a:p>
          <a:p>
            <a:pPr marL="914400" indent="-914400" algn="ctr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Union banks</a:t>
            </a:r>
          </a:p>
          <a:p>
            <a:pPr marL="914400" indent="-914400" algn="ctr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World bank</a:t>
            </a:r>
            <a:endParaRPr lang="en-US" sz="5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buFontTx/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Japanese banks</a:t>
            </a:r>
          </a:p>
          <a:p>
            <a:pPr marL="914400" indent="-914400" algn="ctr">
              <a:buFontTx/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Central banks</a:t>
            </a:r>
          </a:p>
          <a:p>
            <a:pPr marL="914400" indent="-914400" algn="ctr">
              <a:buFontTx/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Union banks</a:t>
            </a:r>
          </a:p>
          <a:p>
            <a:pPr marL="914400" indent="-914400" algn="ctr">
              <a:buFontTx/>
              <a:buAutoNum type="alphaLcPeriod"/>
            </a:pPr>
            <a:r>
              <a:rPr lang="en-US" sz="5400" b="1" dirty="0" smtClean="0">
                <a:solidFill>
                  <a:srgbClr val="FFFF00"/>
                </a:solidFill>
              </a:rPr>
              <a:t>World bank</a:t>
            </a:r>
          </a:p>
        </p:txBody>
      </p:sp>
    </p:spTree>
    <p:extLst>
      <p:ext uri="{BB962C8B-B14F-4D97-AF65-F5344CB8AC3E}">
        <p14:creationId xmlns:p14="http://schemas.microsoft.com/office/powerpoint/2010/main" val="5364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World bank- OFFERS developmental assistance to other countries in terms of CREDITS which are usually HARDLY PAID.</a:t>
            </a:r>
            <a:endParaRPr lang="en-US" sz="5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FF"/>
                </a:solidFill>
              </a:rPr>
              <a:t>The Philippine economic indices are closely related to the fluctuations of which of the following currencies?</a:t>
            </a:r>
            <a:endParaRPr lang="en-US" sz="5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U.S. dollar</a:t>
            </a:r>
          </a:p>
          <a:p>
            <a:pPr marL="914400" indent="-914400" algn="ctr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Chinese </a:t>
            </a:r>
            <a:r>
              <a:rPr lang="en-US" sz="5400" b="1" dirty="0" err="1" smtClean="0">
                <a:solidFill>
                  <a:srgbClr val="FFFFFF"/>
                </a:solidFill>
              </a:rPr>
              <a:t>renminbi</a:t>
            </a:r>
            <a:endParaRPr lang="en-US" sz="5400" b="1" dirty="0" smtClean="0">
              <a:solidFill>
                <a:srgbClr val="FFFFFF"/>
              </a:solidFill>
            </a:endParaRPr>
          </a:p>
          <a:p>
            <a:pPr marL="914400" indent="-914400" algn="ctr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Japanese yen</a:t>
            </a:r>
          </a:p>
          <a:p>
            <a:pPr marL="914400" indent="-914400" algn="ctr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British pound</a:t>
            </a:r>
            <a:endParaRPr lang="en-US" sz="5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buFontTx/>
              <a:buAutoNum type="alphaLcPeriod"/>
            </a:pPr>
            <a:r>
              <a:rPr lang="en-US" sz="5400" b="1" dirty="0" smtClean="0">
                <a:solidFill>
                  <a:srgbClr val="FFFF00"/>
                </a:solidFill>
              </a:rPr>
              <a:t>U.S. dollar</a:t>
            </a:r>
          </a:p>
          <a:p>
            <a:pPr marL="914400" indent="-914400" algn="ctr">
              <a:buFontTx/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Chinese </a:t>
            </a:r>
            <a:r>
              <a:rPr lang="en-US" sz="5400" b="1" dirty="0" err="1" smtClean="0">
                <a:solidFill>
                  <a:srgbClr val="FFFFFF"/>
                </a:solidFill>
              </a:rPr>
              <a:t>renminbi</a:t>
            </a:r>
            <a:endParaRPr lang="en-US" sz="5400" b="1" dirty="0" smtClean="0">
              <a:solidFill>
                <a:srgbClr val="FFFFFF"/>
              </a:solidFill>
            </a:endParaRPr>
          </a:p>
          <a:p>
            <a:pPr marL="914400" indent="-914400" algn="ctr">
              <a:buFontTx/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Japanese yen</a:t>
            </a:r>
          </a:p>
          <a:p>
            <a:pPr marL="914400" indent="-914400" algn="ctr">
              <a:buFontTx/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British pound</a:t>
            </a:r>
          </a:p>
        </p:txBody>
      </p:sp>
    </p:spTree>
    <p:extLst>
      <p:ext uri="{BB962C8B-B14F-4D97-AF65-F5344CB8AC3E}">
        <p14:creationId xmlns:p14="http://schemas.microsoft.com/office/powerpoint/2010/main" val="12806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solidFill>
                  <a:srgbClr val="FFFFFF"/>
                </a:solidFill>
              </a:rPr>
              <a:t>When does FISCAL DEFICIT occur?</a:t>
            </a:r>
            <a:endParaRPr lang="en-US" sz="8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The government spends what it has collected in taxes.</a:t>
            </a:r>
          </a:p>
          <a:p>
            <a:pPr marL="1143000" indent="-1143000" algn="ctr"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The government spends more that it has collected in taxes.</a:t>
            </a:r>
          </a:p>
          <a:p>
            <a:pPr marL="1143000" indent="-1143000" algn="ctr"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The government spends less than it has collected in taxes.</a:t>
            </a:r>
          </a:p>
          <a:p>
            <a:pPr marL="1143000" indent="-1143000" algn="ctr"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The government plays the role of state capitalist.</a:t>
            </a:r>
            <a:endParaRPr lang="en-US" sz="4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BUDGET DEFICIT- occurs when entity spends more money that it takes</a:t>
            </a:r>
          </a:p>
          <a:p>
            <a:pPr algn="ctr"/>
            <a:endParaRPr lang="en-US" sz="4800" b="1" dirty="0" smtClean="0">
              <a:solidFill>
                <a:srgbClr val="FFFFFF"/>
              </a:solidFill>
            </a:endParaRPr>
          </a:p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BUDGET SURPLUS- opposite</a:t>
            </a:r>
            <a:endParaRPr lang="en-US" sz="4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buFontTx/>
              <a:buAutoNum type="alphaLcPeriod"/>
            </a:pPr>
            <a:r>
              <a:rPr lang="en-US" sz="6000" b="1" dirty="0">
                <a:solidFill>
                  <a:srgbClr val="FFFFFF"/>
                </a:solidFill>
              </a:rPr>
              <a:t>Right to TRAVEL</a:t>
            </a:r>
          </a:p>
          <a:p>
            <a:pPr marL="914400" indent="-914400" algn="ctr">
              <a:buFontTx/>
              <a:buAutoNum type="alphaLcPeriod"/>
            </a:pPr>
            <a:r>
              <a:rPr lang="en-US" sz="6000" b="1" dirty="0">
                <a:solidFill>
                  <a:srgbClr val="FFFFFF"/>
                </a:solidFill>
              </a:rPr>
              <a:t>Right to EMINENT DOMAIN</a:t>
            </a:r>
          </a:p>
          <a:p>
            <a:pPr marL="914400" indent="-914400" algn="ctr">
              <a:buFontTx/>
              <a:buAutoNum type="alphaLcPeriod"/>
            </a:pPr>
            <a:r>
              <a:rPr lang="en-US" sz="6000" b="1" dirty="0">
                <a:solidFill>
                  <a:srgbClr val="FFFF00"/>
                </a:solidFill>
              </a:rPr>
              <a:t>Right of WAY</a:t>
            </a:r>
          </a:p>
          <a:p>
            <a:pPr marL="914400" indent="-914400" algn="ctr">
              <a:buFontTx/>
              <a:buAutoNum type="alphaLcPeriod"/>
            </a:pPr>
            <a:r>
              <a:rPr lang="en-US" sz="6000" b="1" dirty="0">
                <a:solidFill>
                  <a:srgbClr val="FFFFFF"/>
                </a:solidFill>
              </a:rPr>
              <a:t>Right of HOMEOWNERS</a:t>
            </a:r>
          </a:p>
        </p:txBody>
      </p:sp>
    </p:spTree>
    <p:extLst>
      <p:ext uri="{BB962C8B-B14F-4D97-AF65-F5344CB8AC3E}">
        <p14:creationId xmlns:p14="http://schemas.microsoft.com/office/powerpoint/2010/main" val="27899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The government spends what it has collected in taxes.</a:t>
            </a:r>
          </a:p>
          <a:p>
            <a:pPr marL="1143000" indent="-1143000" algn="ctr">
              <a:buFontTx/>
              <a:buAutoNum type="alphaLcPeriod"/>
            </a:pPr>
            <a:r>
              <a:rPr lang="en-US" sz="4000" b="1" dirty="0" smtClean="0">
                <a:solidFill>
                  <a:srgbClr val="FFFF00"/>
                </a:solidFill>
              </a:rPr>
              <a:t>The government spends more that it has collected in taxes.</a:t>
            </a:r>
          </a:p>
          <a:p>
            <a:pPr marL="1143000" indent="-1143000" algn="ctr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The government spends less than it has collected in taxes.</a:t>
            </a:r>
          </a:p>
          <a:p>
            <a:pPr marL="1143000" indent="-1143000" algn="ctr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The government plays the role of state capitalist.</a:t>
            </a:r>
          </a:p>
        </p:txBody>
      </p:sp>
    </p:spTree>
    <p:extLst>
      <p:ext uri="{BB962C8B-B14F-4D97-AF65-F5344CB8AC3E}">
        <p14:creationId xmlns:p14="http://schemas.microsoft.com/office/powerpoint/2010/main" val="30716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solidFill>
                  <a:srgbClr val="FFFFFF"/>
                </a:solidFill>
              </a:rPr>
              <a:t>What does the principle of EQUITY provide?</a:t>
            </a:r>
            <a:endParaRPr lang="en-US" sz="8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Taxpayers should be taxed according to their professions and status in life.</a:t>
            </a:r>
          </a:p>
          <a:p>
            <a:pPr marL="457200" indent="-457200" algn="ctr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Taxpayers, regardless of income, should pay the </a:t>
            </a:r>
            <a:r>
              <a:rPr lang="en-US" sz="4000" b="1" dirty="0" smtClean="0">
                <a:solidFill>
                  <a:schemeClr val="tx1"/>
                </a:solidFill>
              </a:rPr>
              <a:t>same amount of tax.</a:t>
            </a:r>
          </a:p>
          <a:p>
            <a:pPr marL="457200" indent="-457200" algn="ctr">
              <a:buFontTx/>
              <a:buAutoNum type="alphaLcPeriod"/>
            </a:pPr>
            <a:r>
              <a:rPr lang="en-US" sz="4000" b="1" dirty="0" smtClean="0">
                <a:solidFill>
                  <a:schemeClr val="tx1"/>
                </a:solidFill>
              </a:rPr>
              <a:t>Taxpayers that are similarly situated in life should be taxed similarly.</a:t>
            </a:r>
          </a:p>
          <a:p>
            <a:pPr marL="457200" indent="-457200" algn="ctr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Taxpayers who do not have permanent jobs should pay less tax.</a:t>
            </a:r>
          </a:p>
        </p:txBody>
      </p:sp>
    </p:spTree>
    <p:extLst>
      <p:ext uri="{BB962C8B-B14F-4D97-AF65-F5344CB8AC3E}">
        <p14:creationId xmlns:p14="http://schemas.microsoft.com/office/powerpoint/2010/main" val="36073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Taxpayers should be taxed according to their professions and status in life.</a:t>
            </a:r>
          </a:p>
          <a:p>
            <a:pPr marL="457200" indent="-457200" algn="ctr"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Taxpayers, regardless of income, should pay the </a:t>
            </a:r>
            <a:r>
              <a:rPr lang="en-US" sz="4000" b="1" dirty="0" smtClean="0">
                <a:solidFill>
                  <a:srgbClr val="FFFF00"/>
                </a:solidFill>
              </a:rPr>
              <a:t>same</a:t>
            </a:r>
            <a:r>
              <a:rPr lang="en-US" sz="4000" b="1" dirty="0" smtClean="0">
                <a:solidFill>
                  <a:srgbClr val="FFFFFF"/>
                </a:solidFill>
              </a:rPr>
              <a:t> amount of tax.</a:t>
            </a:r>
          </a:p>
          <a:p>
            <a:pPr marL="457200" indent="-457200" algn="ctr"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Taxpayers that are similarly situated in life should be taxed </a:t>
            </a:r>
            <a:r>
              <a:rPr lang="en-US" sz="4000" b="1" dirty="0" smtClean="0">
                <a:solidFill>
                  <a:srgbClr val="FFFF00"/>
                </a:solidFill>
              </a:rPr>
              <a:t>similarly</a:t>
            </a:r>
            <a:r>
              <a:rPr lang="en-US" sz="4000" b="1" dirty="0" smtClean="0">
                <a:solidFill>
                  <a:srgbClr val="FFFFFF"/>
                </a:solidFill>
              </a:rPr>
              <a:t>.</a:t>
            </a:r>
          </a:p>
          <a:p>
            <a:pPr marL="457200" indent="-457200" algn="ctr"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Taxpayers who do not have permanent jobs should pay less tax.</a:t>
            </a:r>
            <a:endParaRPr lang="en-US" sz="4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Taxpayers should be taxed according to their professions and status in life.</a:t>
            </a:r>
          </a:p>
          <a:p>
            <a:pPr marL="457200" indent="-457200" algn="ctr">
              <a:buFontTx/>
              <a:buAutoNum type="alphaLcPeriod"/>
            </a:pPr>
            <a:r>
              <a:rPr lang="en-US" sz="4000" b="1" strike="sngStrike" dirty="0" smtClean="0">
                <a:solidFill>
                  <a:srgbClr val="FFFF00"/>
                </a:solidFill>
              </a:rPr>
              <a:t>Taxpayers, regardless of income, should pay the same amount of tax.</a:t>
            </a:r>
          </a:p>
          <a:p>
            <a:pPr marL="457200" indent="-457200" algn="ctr">
              <a:buFontTx/>
              <a:buAutoNum type="alphaLcPeriod"/>
            </a:pPr>
            <a:r>
              <a:rPr lang="en-US" sz="4000" b="1" strike="sngStrike" dirty="0" smtClean="0">
                <a:solidFill>
                  <a:srgbClr val="FFFF00"/>
                </a:solidFill>
              </a:rPr>
              <a:t>Taxpayers that are similarly situated in life should be taxed similarly.</a:t>
            </a:r>
          </a:p>
          <a:p>
            <a:pPr marL="457200" indent="-457200" algn="ctr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Taxpayers who do not have permanent jobs should pay less tax.</a:t>
            </a:r>
          </a:p>
        </p:txBody>
      </p:sp>
    </p:spTree>
    <p:extLst>
      <p:ext uri="{BB962C8B-B14F-4D97-AF65-F5344CB8AC3E}">
        <p14:creationId xmlns:p14="http://schemas.microsoft.com/office/powerpoint/2010/main" val="30617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Tx/>
              <a:buAutoNum type="alphaLcPeriod"/>
            </a:pPr>
            <a:r>
              <a:rPr lang="en-US" sz="4000" b="1" dirty="0" smtClean="0">
                <a:solidFill>
                  <a:srgbClr val="FFFF00"/>
                </a:solidFill>
              </a:rPr>
              <a:t>Taxpayers should be taxed according to their professions and status in life.</a:t>
            </a:r>
          </a:p>
          <a:p>
            <a:pPr marL="457200" indent="-457200" algn="ctr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Taxpayers, regardless of income, should pay the same amount of tax.</a:t>
            </a:r>
          </a:p>
          <a:p>
            <a:pPr marL="457200" indent="-457200" algn="ctr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Taxpayers that are similarly situated in life should be taxed similarly.</a:t>
            </a:r>
          </a:p>
          <a:p>
            <a:pPr marL="457200" indent="-457200" algn="ctr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Taxpayers who do not have permanent jobs should pay less tax.</a:t>
            </a:r>
          </a:p>
        </p:txBody>
      </p:sp>
    </p:spTree>
    <p:extLst>
      <p:ext uri="{BB962C8B-B14F-4D97-AF65-F5344CB8AC3E}">
        <p14:creationId xmlns:p14="http://schemas.microsoft.com/office/powerpoint/2010/main" val="8488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rgbClr val="FFFFFF"/>
                </a:solidFill>
              </a:rPr>
              <a:t>How long is the term of office of a SENATOR?</a:t>
            </a:r>
            <a:endParaRPr lang="en-US" sz="96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Four years</a:t>
            </a:r>
          </a:p>
          <a:p>
            <a:pPr marL="514350" indent="-514350" algn="ctr"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Six years</a:t>
            </a:r>
          </a:p>
          <a:p>
            <a:pPr marL="514350" indent="-514350" algn="ctr"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Three years</a:t>
            </a:r>
          </a:p>
          <a:p>
            <a:pPr marL="514350" indent="-514350" algn="ctr"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Twelve years</a:t>
            </a:r>
            <a:endParaRPr lang="en-US" sz="8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FontTx/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Four years</a:t>
            </a:r>
          </a:p>
          <a:p>
            <a:pPr marL="514350" indent="-514350" algn="ctr">
              <a:buFontTx/>
              <a:buAutoNum type="alphaLcPeriod"/>
            </a:pPr>
            <a:r>
              <a:rPr lang="en-US" sz="8000" b="1" dirty="0" smtClean="0">
                <a:solidFill>
                  <a:srgbClr val="FFFF00"/>
                </a:solidFill>
              </a:rPr>
              <a:t>Six years</a:t>
            </a:r>
          </a:p>
          <a:p>
            <a:pPr marL="514350" indent="-514350" algn="ctr">
              <a:buFontTx/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Three years</a:t>
            </a:r>
          </a:p>
          <a:p>
            <a:pPr marL="514350" indent="-514350" algn="ctr">
              <a:buFontTx/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Twelve years</a:t>
            </a:r>
          </a:p>
        </p:txBody>
      </p:sp>
    </p:spTree>
    <p:extLst>
      <p:ext uri="{BB962C8B-B14F-4D97-AF65-F5344CB8AC3E}">
        <p14:creationId xmlns:p14="http://schemas.microsoft.com/office/powerpoint/2010/main" val="1108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rgbClr val="FFFFFF"/>
                </a:solidFill>
              </a:rPr>
              <a:t>Which is NOT an element of a STATE?</a:t>
            </a:r>
            <a:endParaRPr lang="en-US" sz="96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Right </a:t>
            </a:r>
            <a:r>
              <a:rPr lang="en-US" sz="4800" b="1" dirty="0">
                <a:solidFill>
                  <a:srgbClr val="FFFF00"/>
                </a:solidFill>
              </a:rPr>
              <a:t>of </a:t>
            </a:r>
            <a:r>
              <a:rPr lang="en-US" sz="4800" b="1" dirty="0" smtClean="0">
                <a:solidFill>
                  <a:srgbClr val="FFFF00"/>
                </a:solidFill>
              </a:rPr>
              <a:t>WAY- part of EASEMENT LAW, requires certain portion of subdivided lots to be allowed for purposes of providing access to inner lot to and from the main road.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indent="-1371600" algn="ctr"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People</a:t>
            </a:r>
          </a:p>
          <a:p>
            <a:pPr marL="1371600" indent="-1371600" algn="ctr"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Territory</a:t>
            </a:r>
          </a:p>
          <a:p>
            <a:pPr marL="1371600" indent="-1371600" algn="ctr"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Political Party</a:t>
            </a:r>
          </a:p>
          <a:p>
            <a:pPr marL="1371600" indent="-1371600" algn="ctr"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Sovereignty</a:t>
            </a:r>
          </a:p>
          <a:p>
            <a:pPr algn="ctr"/>
            <a:endParaRPr lang="en-US" sz="8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indent="-1371600" algn="ctr">
              <a:buFontTx/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People</a:t>
            </a:r>
          </a:p>
          <a:p>
            <a:pPr marL="1371600" indent="-1371600" algn="ctr">
              <a:buFontTx/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Territory</a:t>
            </a:r>
          </a:p>
          <a:p>
            <a:pPr marL="1371600" indent="-1371600" algn="ctr">
              <a:buFontTx/>
              <a:buAutoNum type="alphaLcPeriod"/>
            </a:pPr>
            <a:r>
              <a:rPr lang="en-US" sz="8000" b="1" dirty="0" smtClean="0">
                <a:solidFill>
                  <a:srgbClr val="FFFF00"/>
                </a:solidFill>
              </a:rPr>
              <a:t>Political Party</a:t>
            </a:r>
          </a:p>
          <a:p>
            <a:pPr marL="1371600" indent="-1371600" algn="ctr">
              <a:buFontTx/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Sovereignty</a:t>
            </a:r>
          </a:p>
          <a:p>
            <a:pPr algn="ctr"/>
            <a:endParaRPr lang="en-US" sz="8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rgbClr val="FFFFFF"/>
                </a:solidFill>
              </a:rPr>
              <a:t>Through which indicator is the Philippine economy measured?</a:t>
            </a:r>
            <a:endParaRPr lang="en-US" sz="8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indent="-1371600" algn="ctr"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Inflation rate</a:t>
            </a:r>
          </a:p>
          <a:p>
            <a:pPr marL="1371600" indent="-1371600" algn="ctr"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Dollar exchange rate</a:t>
            </a:r>
          </a:p>
          <a:p>
            <a:pPr marL="1371600" indent="-1371600" algn="ctr"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Lending rate</a:t>
            </a:r>
          </a:p>
          <a:p>
            <a:pPr marL="1371600" indent="-1371600" algn="ctr"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Borrowing rate</a:t>
            </a:r>
            <a:endParaRPr lang="en-US" sz="8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4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indent="-1371600" algn="ctr">
              <a:buFontTx/>
              <a:buAutoNum type="alphaLcPeriod"/>
            </a:pPr>
            <a:r>
              <a:rPr lang="en-US" sz="8000" b="1" dirty="0" smtClean="0">
                <a:solidFill>
                  <a:srgbClr val="FFFF00"/>
                </a:solidFill>
              </a:rPr>
              <a:t>Inflation rate</a:t>
            </a:r>
          </a:p>
          <a:p>
            <a:pPr marL="1371600" indent="-1371600" algn="ctr">
              <a:buFontTx/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Dollar exchange rate</a:t>
            </a:r>
          </a:p>
          <a:p>
            <a:pPr marL="1371600" indent="-1371600" algn="ctr">
              <a:buFontTx/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Lending rate</a:t>
            </a:r>
          </a:p>
          <a:p>
            <a:pPr marL="1371600" indent="-1371600" algn="ctr">
              <a:buFontTx/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Borrowing rate</a:t>
            </a:r>
          </a:p>
        </p:txBody>
      </p:sp>
    </p:spTree>
    <p:extLst>
      <p:ext uri="{BB962C8B-B14F-4D97-AF65-F5344CB8AC3E}">
        <p14:creationId xmlns:p14="http://schemas.microsoft.com/office/powerpoint/2010/main" val="2367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err="1" smtClean="0">
                <a:solidFill>
                  <a:srgbClr val="FFFFFF"/>
                </a:solidFill>
              </a:rPr>
              <a:t>Phl</a:t>
            </a:r>
            <a:r>
              <a:rPr lang="en-US" sz="8000" b="1" dirty="0" smtClean="0">
                <a:solidFill>
                  <a:srgbClr val="FFFFFF"/>
                </a:solidFill>
              </a:rPr>
              <a:t> economy is measured in terms of GDP and INFLATION RATE</a:t>
            </a:r>
            <a:endParaRPr lang="en-US" sz="8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FFFFFF"/>
                </a:solidFill>
              </a:rPr>
              <a:t>INFLATION RATE- rate of increase of price index, it constantly weighs the buying power of the country’s currency.</a:t>
            </a:r>
            <a:endParaRPr lang="en-US" sz="6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9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rgbClr val="FFFFFF"/>
                </a:solidFill>
              </a:rPr>
              <a:t>What was the goal of the Taft commission?</a:t>
            </a:r>
            <a:endParaRPr lang="en-US" sz="8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indent="-1371600" algn="ctr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To establish a MILITARY government</a:t>
            </a:r>
          </a:p>
          <a:p>
            <a:pPr marL="1371600" indent="-1371600" algn="ctr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To establish a CIVIL government</a:t>
            </a:r>
          </a:p>
          <a:p>
            <a:pPr marL="1371600" indent="-1371600" algn="ctr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To promote economic development</a:t>
            </a:r>
          </a:p>
          <a:p>
            <a:pPr marL="1371600" indent="-1371600" algn="ctr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To implement agrarian reform</a:t>
            </a:r>
            <a:endParaRPr lang="en-US" sz="4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indent="-1371600" algn="ctr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To establish a MILITARY government</a:t>
            </a:r>
          </a:p>
          <a:p>
            <a:pPr marL="1371600" indent="-1371600" algn="ctr">
              <a:buFontTx/>
              <a:buAutoNum type="alphaLcPeriod"/>
            </a:pPr>
            <a:r>
              <a:rPr lang="en-US" sz="4800" b="1" dirty="0" smtClean="0">
                <a:solidFill>
                  <a:srgbClr val="FFFF00"/>
                </a:solidFill>
              </a:rPr>
              <a:t>To establish a CIVIL government</a:t>
            </a:r>
          </a:p>
          <a:p>
            <a:pPr marL="1371600" indent="-1371600" algn="ctr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To promote economic development</a:t>
            </a:r>
          </a:p>
          <a:p>
            <a:pPr marL="1371600" indent="-1371600" algn="ctr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To implement agrarian reform</a:t>
            </a:r>
          </a:p>
        </p:txBody>
      </p:sp>
    </p:spTree>
    <p:extLst>
      <p:ext uri="{BB962C8B-B14F-4D97-AF65-F5344CB8AC3E}">
        <p14:creationId xmlns:p14="http://schemas.microsoft.com/office/powerpoint/2010/main" val="37751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14800" cy="701040"/>
          </a:xfrm>
        </p:spPr>
        <p:txBody>
          <a:bodyPr/>
          <a:lstStyle/>
          <a:p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066800"/>
            <a:ext cx="85344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Can the US ask the Philippine Government to hand over for trial a Filipino who committed a crime there and was later found out to have returned to the Philippines?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No, because he is a Filipino citizen.</a:t>
            </a:r>
            <a:endParaRPr lang="en-US" sz="4000" b="1" dirty="0">
              <a:solidFill>
                <a:srgbClr val="FFFFFF"/>
              </a:solidFill>
            </a:endParaRPr>
          </a:p>
          <a:p>
            <a:pPr marL="914400" indent="-914400" algn="just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Yes, because he can later prove his innocence.</a:t>
            </a:r>
            <a:endParaRPr lang="en-US" sz="4000" b="1" dirty="0">
              <a:solidFill>
                <a:srgbClr val="FFFFFF"/>
              </a:solidFill>
            </a:endParaRPr>
          </a:p>
          <a:p>
            <a:pPr marL="914400" indent="-914400" algn="just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Yes, the request is covered by an extradition treaty between the two countries.</a:t>
            </a:r>
            <a:endParaRPr lang="en-US" sz="4000" b="1" dirty="0">
              <a:solidFill>
                <a:srgbClr val="FFFFFF"/>
              </a:solidFill>
            </a:endParaRPr>
          </a:p>
          <a:p>
            <a:pPr marL="914400" indent="-914400" algn="just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Yes, because he committed a crime.</a:t>
            </a:r>
            <a:endParaRPr lang="en-US" sz="4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4000" b="1" dirty="0">
                <a:solidFill>
                  <a:srgbClr val="FFFFFF"/>
                </a:solidFill>
              </a:rPr>
              <a:t>No, because he is a Filipino citizen.</a:t>
            </a:r>
          </a:p>
          <a:p>
            <a:pPr marL="914400" indent="-914400" algn="just">
              <a:buFontTx/>
              <a:buAutoNum type="alphaLcPeriod"/>
            </a:pPr>
            <a:r>
              <a:rPr lang="en-US" sz="4000" b="1" dirty="0">
                <a:solidFill>
                  <a:srgbClr val="FFFFFF"/>
                </a:solidFill>
              </a:rPr>
              <a:t>Yes, because he can later prove his innocence.</a:t>
            </a:r>
          </a:p>
          <a:p>
            <a:pPr marL="914400" indent="-914400" algn="just">
              <a:buFontTx/>
              <a:buAutoNum type="alphaLcPeriod"/>
            </a:pPr>
            <a:r>
              <a:rPr lang="en-US" sz="4000" b="1" dirty="0">
                <a:solidFill>
                  <a:srgbClr val="FFFF00"/>
                </a:solidFill>
              </a:rPr>
              <a:t>Yes, the request is covered by an </a:t>
            </a:r>
            <a:r>
              <a:rPr lang="en-US" sz="40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extradition</a:t>
            </a:r>
            <a:r>
              <a:rPr lang="en-US" sz="4000" b="1" dirty="0">
                <a:solidFill>
                  <a:srgbClr val="FFFF00"/>
                </a:solidFill>
              </a:rPr>
              <a:t> treaty between the two countries.</a:t>
            </a:r>
          </a:p>
          <a:p>
            <a:pPr marL="914400" indent="-914400" algn="just">
              <a:buFontTx/>
              <a:buAutoNum type="alphaLcPeriod"/>
            </a:pPr>
            <a:r>
              <a:rPr lang="en-US" sz="4000" b="1" dirty="0">
                <a:solidFill>
                  <a:srgbClr val="FFFFFF"/>
                </a:solidFill>
              </a:rPr>
              <a:t>Yes, because he committed a crime.</a:t>
            </a:r>
          </a:p>
        </p:txBody>
      </p:sp>
    </p:spTree>
    <p:extLst>
      <p:ext uri="{BB962C8B-B14F-4D97-AF65-F5344CB8AC3E}">
        <p14:creationId xmlns:p14="http://schemas.microsoft.com/office/powerpoint/2010/main" val="22899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b="1" i="1" dirty="0" smtClean="0">
                <a:solidFill>
                  <a:srgbClr val="A7B789">
                    <a:lumMod val="40000"/>
                    <a:lumOff val="60000"/>
                  </a:srgbClr>
                </a:solidFill>
              </a:rPr>
              <a:t>Extradition- official process whereby one nation or state surrenders a suspected or convicted criminal to another.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14800" cy="701040"/>
          </a:xfrm>
        </p:spPr>
        <p:txBody>
          <a:bodyPr/>
          <a:lstStyle/>
          <a:p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066800"/>
            <a:ext cx="85344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FFFFFF"/>
                </a:solidFill>
              </a:rPr>
              <a:t>A man was freed after serving 8 years of his 20-year sentence for good behavior. What did the man enjoy?</a:t>
            </a:r>
            <a:endParaRPr lang="en-US" sz="6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6600" b="1" dirty="0" smtClean="0">
                <a:solidFill>
                  <a:srgbClr val="FFFFFF"/>
                </a:solidFill>
              </a:rPr>
              <a:t>A pardon</a:t>
            </a:r>
          </a:p>
          <a:p>
            <a:pPr marL="914400" indent="-914400" algn="just">
              <a:buFontTx/>
              <a:buAutoNum type="alphaLcPeriod"/>
            </a:pPr>
            <a:r>
              <a:rPr lang="en-US" sz="6600" b="1" dirty="0" smtClean="0">
                <a:solidFill>
                  <a:srgbClr val="FFFFFF"/>
                </a:solidFill>
              </a:rPr>
              <a:t>A commutation of years</a:t>
            </a:r>
          </a:p>
          <a:p>
            <a:pPr marL="914400" indent="-914400" algn="just">
              <a:buFontTx/>
              <a:buAutoNum type="alphaLcPeriod"/>
            </a:pPr>
            <a:r>
              <a:rPr lang="en-US" sz="6600" b="1" dirty="0" smtClean="0">
                <a:solidFill>
                  <a:srgbClr val="FFFFFF"/>
                </a:solidFill>
              </a:rPr>
              <a:t>A parole</a:t>
            </a:r>
          </a:p>
          <a:p>
            <a:pPr marL="914400" indent="-914400" algn="just">
              <a:buFontTx/>
              <a:buAutoNum type="alphaLcPeriod"/>
            </a:pPr>
            <a:r>
              <a:rPr lang="en-US" sz="6600" b="1" dirty="0" smtClean="0">
                <a:solidFill>
                  <a:srgbClr val="FFFFFF"/>
                </a:solidFill>
              </a:rPr>
              <a:t>Total freedom</a:t>
            </a:r>
            <a:endParaRPr lang="en-US" sz="6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6000" b="1" dirty="0">
                <a:solidFill>
                  <a:srgbClr val="FFFFFF"/>
                </a:solidFill>
              </a:rPr>
              <a:t>A </a:t>
            </a:r>
            <a:r>
              <a:rPr lang="en-US" sz="6000" b="1" dirty="0" smtClean="0">
                <a:solidFill>
                  <a:srgbClr val="FFFFFF"/>
                </a:solidFill>
              </a:rPr>
              <a:t>pardon- usually done after the sentencing of the court. Usually, the one pardoned does not serve jail term at all.</a:t>
            </a:r>
            <a:endParaRPr lang="en-US" sz="6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905000"/>
            <a:ext cx="81534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 government official has a child with another woman. Which act did he commit if he caused the appointment of the child as a clerk in a municipal office?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091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6000" b="1" dirty="0" smtClean="0">
                <a:solidFill>
                  <a:srgbClr val="FFFFFF"/>
                </a:solidFill>
              </a:rPr>
              <a:t>A PAROLE and TOTAL FREEDOM- same with commutation BUT not official terms used.</a:t>
            </a:r>
            <a:endParaRPr lang="en-US" sz="6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6600" b="1" dirty="0">
                <a:solidFill>
                  <a:srgbClr val="FFFFFF"/>
                </a:solidFill>
              </a:rPr>
              <a:t>A pardon</a:t>
            </a:r>
          </a:p>
          <a:p>
            <a:pPr marL="914400" indent="-914400" algn="just">
              <a:buFontTx/>
              <a:buAutoNum type="alphaLcPeriod"/>
            </a:pPr>
            <a:r>
              <a:rPr lang="en-US" sz="6600" b="1" dirty="0">
                <a:solidFill>
                  <a:srgbClr val="FFFF00"/>
                </a:solidFill>
              </a:rPr>
              <a:t>A commutation of years</a:t>
            </a:r>
          </a:p>
          <a:p>
            <a:pPr marL="914400" indent="-914400" algn="just">
              <a:buFontTx/>
              <a:buAutoNum type="alphaLcPeriod"/>
            </a:pPr>
            <a:r>
              <a:rPr lang="en-US" sz="6600" b="1" dirty="0">
                <a:solidFill>
                  <a:srgbClr val="FFFFFF"/>
                </a:solidFill>
              </a:rPr>
              <a:t>A parole</a:t>
            </a:r>
          </a:p>
          <a:p>
            <a:pPr marL="914400" indent="-914400" algn="just">
              <a:buFontTx/>
              <a:buAutoNum type="alphaLcPeriod"/>
            </a:pPr>
            <a:r>
              <a:rPr lang="en-US" sz="6600" b="1" dirty="0">
                <a:solidFill>
                  <a:srgbClr val="FFFFFF"/>
                </a:solidFill>
              </a:rPr>
              <a:t>Total freedom</a:t>
            </a:r>
          </a:p>
        </p:txBody>
      </p:sp>
    </p:spTree>
    <p:extLst>
      <p:ext uri="{BB962C8B-B14F-4D97-AF65-F5344CB8AC3E}">
        <p14:creationId xmlns:p14="http://schemas.microsoft.com/office/powerpoint/2010/main" val="14412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b="1" dirty="0" smtClean="0">
                <a:solidFill>
                  <a:srgbClr val="FFFFFF"/>
                </a:solidFill>
              </a:rPr>
              <a:t>A radio announcer was apprehended by the police after he broadcast some alleged happening in the city government. The station accused the police of ________.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3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Suppression of the right to justice.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Suppression of the freedom of speech.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Suppression of the right to express one’s views.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Suppression of the freedom of religion.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Suppression of the right to justice.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00"/>
                </a:solidFill>
              </a:rPr>
              <a:t>Suppression of the freedom of speech.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Suppression of the right to express one’s views.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Suppression of the freedom of religion.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/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b="1" dirty="0" smtClean="0">
                <a:solidFill>
                  <a:srgbClr val="FFFFFF"/>
                </a:solidFill>
              </a:rPr>
              <a:t>Abuses against women, children, and the powerless are looked into by the Commission on Human Rights. Who was its first Commissioner?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/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Aurora </a:t>
            </a:r>
            <a:r>
              <a:rPr lang="en-US" sz="4800" b="1" dirty="0" err="1" smtClean="0">
                <a:solidFill>
                  <a:srgbClr val="FFFFFF"/>
                </a:solidFill>
              </a:rPr>
              <a:t>Recina</a:t>
            </a:r>
            <a:endParaRPr lang="en-US" sz="4800" b="1" dirty="0" smtClean="0">
              <a:solidFill>
                <a:srgbClr val="FFFFFF"/>
              </a:solidFill>
            </a:endParaRP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Miriam </a:t>
            </a:r>
            <a:r>
              <a:rPr lang="en-US" sz="4800" b="1" dirty="0" err="1" smtClean="0">
                <a:solidFill>
                  <a:srgbClr val="FFFFFF"/>
                </a:solidFill>
              </a:rPr>
              <a:t>Defensor</a:t>
            </a:r>
            <a:r>
              <a:rPr lang="en-US" sz="4800" b="1" dirty="0" smtClean="0">
                <a:solidFill>
                  <a:srgbClr val="FFFFFF"/>
                </a:solidFill>
              </a:rPr>
              <a:t>-Santiago</a:t>
            </a:r>
          </a:p>
          <a:p>
            <a:pPr marL="914400" indent="-914400" algn="just">
              <a:buAutoNum type="alphaLcPeriod"/>
            </a:pPr>
            <a:r>
              <a:rPr lang="en-US" sz="4800" b="1" dirty="0" err="1" smtClean="0">
                <a:solidFill>
                  <a:srgbClr val="FFFFFF"/>
                </a:solidFill>
              </a:rPr>
              <a:t>Teofisto</a:t>
            </a:r>
            <a:r>
              <a:rPr lang="en-US" sz="4800" b="1" dirty="0" smtClean="0">
                <a:solidFill>
                  <a:srgbClr val="FFFFFF"/>
                </a:solidFill>
              </a:rPr>
              <a:t> </a:t>
            </a:r>
            <a:r>
              <a:rPr lang="en-US" sz="4800" b="1" dirty="0" err="1" smtClean="0">
                <a:solidFill>
                  <a:srgbClr val="FFFFFF"/>
                </a:solidFill>
              </a:rPr>
              <a:t>Guingona</a:t>
            </a:r>
            <a:endParaRPr lang="en-US" sz="4800" b="1" dirty="0" smtClean="0">
              <a:solidFill>
                <a:srgbClr val="FFFFFF"/>
              </a:solidFill>
            </a:endParaRPr>
          </a:p>
          <a:p>
            <a:pPr marL="914400" indent="-914400" algn="just">
              <a:buAutoNum type="alphaLcPeriod"/>
            </a:pPr>
            <a:r>
              <a:rPr lang="en-US" sz="4800" b="1" dirty="0" err="1" smtClean="0">
                <a:solidFill>
                  <a:srgbClr val="FFFFFF"/>
                </a:solidFill>
              </a:rPr>
              <a:t>Sedfrey</a:t>
            </a:r>
            <a:r>
              <a:rPr lang="en-US" sz="4800" b="1" dirty="0" smtClean="0">
                <a:solidFill>
                  <a:srgbClr val="FFFFFF"/>
                </a:solidFill>
              </a:rPr>
              <a:t> Ordonez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/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00"/>
                </a:solidFill>
              </a:rPr>
              <a:t>Aurora </a:t>
            </a:r>
            <a:r>
              <a:rPr lang="en-US" sz="4800" b="1" dirty="0" err="1" smtClean="0">
                <a:solidFill>
                  <a:srgbClr val="FFFF00"/>
                </a:solidFill>
              </a:rPr>
              <a:t>Recina</a:t>
            </a:r>
            <a:r>
              <a:rPr lang="en-US" sz="4800" b="1" dirty="0" smtClean="0">
                <a:solidFill>
                  <a:srgbClr val="FFFF00"/>
                </a:solidFill>
              </a:rPr>
              <a:t> (1996)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Miriam </a:t>
            </a:r>
            <a:r>
              <a:rPr lang="en-US" sz="4800" b="1" dirty="0" err="1" smtClean="0">
                <a:solidFill>
                  <a:srgbClr val="FFFFFF"/>
                </a:solidFill>
              </a:rPr>
              <a:t>Defensor</a:t>
            </a:r>
            <a:r>
              <a:rPr lang="en-US" sz="4800" b="1" dirty="0" smtClean="0">
                <a:solidFill>
                  <a:srgbClr val="FFFFFF"/>
                </a:solidFill>
              </a:rPr>
              <a:t>-Santiago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err="1" smtClean="0">
                <a:solidFill>
                  <a:srgbClr val="FFFFFF"/>
                </a:solidFill>
              </a:rPr>
              <a:t>Teofisto</a:t>
            </a:r>
            <a:r>
              <a:rPr lang="en-US" sz="4800" b="1" dirty="0" smtClean="0">
                <a:solidFill>
                  <a:srgbClr val="FFFFFF"/>
                </a:solidFill>
              </a:rPr>
              <a:t> </a:t>
            </a:r>
            <a:r>
              <a:rPr lang="en-US" sz="4800" b="1" dirty="0" err="1" smtClean="0">
                <a:solidFill>
                  <a:srgbClr val="FFFFFF"/>
                </a:solidFill>
              </a:rPr>
              <a:t>Guingona</a:t>
            </a:r>
            <a:endParaRPr lang="en-US" sz="4800" b="1" dirty="0" smtClean="0">
              <a:solidFill>
                <a:srgbClr val="FFFFFF"/>
              </a:solidFill>
            </a:endParaRPr>
          </a:p>
          <a:p>
            <a:pPr marL="914400" indent="-914400" algn="just">
              <a:buFontTx/>
              <a:buAutoNum type="alphaLcPeriod"/>
            </a:pPr>
            <a:r>
              <a:rPr lang="en-US" sz="4800" b="1" dirty="0" err="1" smtClean="0">
                <a:solidFill>
                  <a:srgbClr val="FFFFFF"/>
                </a:solidFill>
              </a:rPr>
              <a:t>Sedfrey</a:t>
            </a:r>
            <a:r>
              <a:rPr lang="en-US" sz="4800" b="1" dirty="0" smtClean="0">
                <a:solidFill>
                  <a:srgbClr val="FFFFFF"/>
                </a:solidFill>
              </a:rPr>
              <a:t> Ordonez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/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004455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Miriam </a:t>
            </a:r>
            <a:r>
              <a:rPr lang="en-US" sz="4800" b="1" dirty="0" err="1" smtClean="0">
                <a:solidFill>
                  <a:srgbClr val="FFFFFF"/>
                </a:solidFill>
              </a:rPr>
              <a:t>Defensor</a:t>
            </a:r>
            <a:r>
              <a:rPr lang="en-US" sz="4800" b="1" dirty="0" smtClean="0">
                <a:solidFill>
                  <a:srgbClr val="FFFFFF"/>
                </a:solidFill>
              </a:rPr>
              <a:t>-Santiago</a:t>
            </a:r>
          </a:p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- Was a COMMISSIONER of the BUREAU of IMMIGRATION and DEPORTATION</a:t>
            </a:r>
          </a:p>
        </p:txBody>
      </p:sp>
    </p:spTree>
    <p:extLst>
      <p:ext uri="{BB962C8B-B14F-4D97-AF65-F5344CB8AC3E}">
        <p14:creationId xmlns:p14="http://schemas.microsoft.com/office/powerpoint/2010/main" val="9915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004455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FFFFFF"/>
                </a:solidFill>
              </a:rPr>
              <a:t>Guingona</a:t>
            </a:r>
            <a:endParaRPr lang="en-US" sz="4800" b="1" dirty="0" smtClean="0">
              <a:solidFill>
                <a:srgbClr val="FFFFFF"/>
              </a:solidFill>
            </a:endParaRPr>
          </a:p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- Was the Vice-President from 2001-2004</a:t>
            </a:r>
          </a:p>
        </p:txBody>
      </p:sp>
    </p:spTree>
    <p:extLst>
      <p:ext uri="{BB962C8B-B14F-4D97-AF65-F5344CB8AC3E}">
        <p14:creationId xmlns:p14="http://schemas.microsoft.com/office/powerpoint/2010/main" val="20003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905000"/>
            <a:ext cx="81534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buAutoNum type="alphaLcPeriod"/>
            </a:pPr>
            <a:r>
              <a:rPr lang="en-US" sz="7200" b="1" dirty="0" smtClean="0">
                <a:solidFill>
                  <a:srgbClr val="FFFFFF"/>
                </a:solidFill>
              </a:rPr>
              <a:t>Bigamy</a:t>
            </a:r>
          </a:p>
          <a:p>
            <a:pPr marL="914400" indent="-914400" algn="ctr">
              <a:buAutoNum type="alphaLcPeriod"/>
            </a:pPr>
            <a:r>
              <a:rPr lang="en-US" sz="7200" b="1" dirty="0" smtClean="0">
                <a:solidFill>
                  <a:srgbClr val="FFFFFF"/>
                </a:solidFill>
              </a:rPr>
              <a:t>Favoritism</a:t>
            </a:r>
          </a:p>
          <a:p>
            <a:pPr marL="914400" indent="-914400" algn="ctr">
              <a:buAutoNum type="alphaLcPeriod"/>
            </a:pPr>
            <a:r>
              <a:rPr lang="en-US" sz="7200" b="1" dirty="0" smtClean="0">
                <a:solidFill>
                  <a:srgbClr val="FFFFFF"/>
                </a:solidFill>
              </a:rPr>
              <a:t>Nepotism</a:t>
            </a:r>
          </a:p>
          <a:p>
            <a:pPr marL="914400" indent="-914400" algn="ctr">
              <a:buAutoNum type="alphaLcPeriod"/>
            </a:pPr>
            <a:r>
              <a:rPr lang="en-US" sz="7200" b="1" dirty="0" smtClean="0">
                <a:solidFill>
                  <a:srgbClr val="FFFFFF"/>
                </a:solidFill>
              </a:rPr>
              <a:t>Careerism</a:t>
            </a:r>
            <a:endParaRPr lang="en-US" sz="7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004455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Ordonez</a:t>
            </a:r>
          </a:p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- Was former Justice Secretary and later an ambassador</a:t>
            </a:r>
          </a:p>
        </p:txBody>
      </p:sp>
    </p:spTree>
    <p:extLst>
      <p:ext uri="{BB962C8B-B14F-4D97-AF65-F5344CB8AC3E}">
        <p14:creationId xmlns:p14="http://schemas.microsoft.com/office/powerpoint/2010/main" val="21005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7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b="1" dirty="0" smtClean="0">
                <a:solidFill>
                  <a:srgbClr val="FFFFFF"/>
                </a:solidFill>
              </a:rPr>
              <a:t>The Bill of Rights guaranteed that no private property shall be taken for public use without _____________.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7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An official geodetic survey of the property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A dialogue between the owner and a government representative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A notarized deed of sale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Just compensation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7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An official geodetic survey of the property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A dialogue between the owner and a government representative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A notarized deed of sale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00"/>
                </a:solidFill>
              </a:rPr>
              <a:t>Just compensation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b="1" dirty="0" smtClean="0">
                <a:solidFill>
                  <a:srgbClr val="FFFFFF"/>
                </a:solidFill>
              </a:rPr>
              <a:t>Which of the following are the three fundamental rights as stipulated in the Universal Declaration of Human Rights?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Life, dignity and self-development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Life, liberty and security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Life, dignity and security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Life, liberty and self-development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Life, dignity and self-development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00"/>
                </a:solidFill>
              </a:rPr>
              <a:t>Life, liberty and security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Life, dignity and security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Life, liberty and self-development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/>
              <a:t>9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b="1" dirty="0" smtClean="0">
                <a:solidFill>
                  <a:srgbClr val="FFFFFF"/>
                </a:solidFill>
              </a:rPr>
              <a:t>A man raped an 18-year old girl but later married her in a ceremony officiated by a protestant minister. Despite this, he was charged and was convicted of rape. Why was this so?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/>
              <a:t>9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There was no real consent.</a:t>
            </a:r>
          </a:p>
          <a:p>
            <a:pPr marL="914400" indent="-914400" algn="just"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Rape has been committed and the marriage was only meant to cover it up.</a:t>
            </a:r>
          </a:p>
          <a:p>
            <a:pPr marL="914400" indent="-914400" algn="just"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There was no real intent to cover it up.</a:t>
            </a:r>
          </a:p>
          <a:p>
            <a:pPr marL="914400" indent="-914400" algn="just"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The marriage was solemnized by someone who has no authority to officiate such ceremony.</a:t>
            </a:r>
            <a:endParaRPr lang="en-US" sz="4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/>
              <a:t>9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There was no real consent.</a:t>
            </a:r>
          </a:p>
          <a:p>
            <a:pPr marL="914400" indent="-914400" algn="just">
              <a:buFontTx/>
              <a:buAutoNum type="alphaLcPeriod"/>
            </a:pPr>
            <a:r>
              <a:rPr lang="en-US" sz="4000" b="1" dirty="0" smtClean="0">
                <a:solidFill>
                  <a:srgbClr val="FFFF00"/>
                </a:solidFill>
              </a:rPr>
              <a:t>Rape has been committed and the marriage was only meant to cover it up.</a:t>
            </a:r>
          </a:p>
          <a:p>
            <a:pPr marL="914400" indent="-914400" algn="just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There was no real intent to cover it up.</a:t>
            </a:r>
          </a:p>
          <a:p>
            <a:pPr marL="914400" indent="-914400" algn="just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The marriage was solemnized by someone who has no authority to officiate such ceremony.</a:t>
            </a:r>
            <a:endParaRPr lang="en-US" sz="4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700" y="457200"/>
            <a:ext cx="4114800" cy="701040"/>
          </a:xfrm>
        </p:spPr>
        <p:txBody>
          <a:bodyPr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524000"/>
            <a:ext cx="83820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buFontTx/>
              <a:buAutoNum type="alphaLcPeriod"/>
            </a:pPr>
            <a:r>
              <a:rPr lang="en-US" sz="7200" b="1" dirty="0" smtClean="0">
                <a:solidFill>
                  <a:srgbClr val="FFFFFF"/>
                </a:solidFill>
              </a:rPr>
              <a:t>Bigamy- act of marrying another person while still being lawfully married.</a:t>
            </a:r>
            <a:endParaRPr lang="en-US" sz="7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b="1" dirty="0" smtClean="0">
                <a:solidFill>
                  <a:srgbClr val="FFFFFF"/>
                </a:solidFill>
              </a:rPr>
              <a:t>What fundamental right is invoked by an individual if he files a writ of </a:t>
            </a:r>
            <a:r>
              <a:rPr lang="en-US" sz="4800" b="1" dirty="0" err="1" smtClean="0">
                <a:solidFill>
                  <a:srgbClr val="FFFFFF"/>
                </a:solidFill>
              </a:rPr>
              <a:t>amparo</a:t>
            </a:r>
            <a:r>
              <a:rPr lang="en-US" sz="4800" b="1" dirty="0" smtClean="0">
                <a:solidFill>
                  <a:srgbClr val="FFFFFF"/>
                </a:solidFill>
              </a:rPr>
              <a:t> before the investigation of a case against him?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Right to be defended by a public attorney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Right to due process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Right to life, liberty and security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Right to self defense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Right to be defended by a public attorney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Right to due process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00"/>
                </a:solidFill>
              </a:rPr>
              <a:t>Right to life, liberty and security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Right to self defense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AMPARO</a:t>
            </a:r>
          </a:p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- Spanish term means “PROTECTION”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b="1" dirty="0" smtClean="0">
                <a:solidFill>
                  <a:srgbClr val="FFFFFF"/>
                </a:solidFill>
              </a:rPr>
              <a:t>Who is the president known for his “Philippines 2000” program which was meant to transform the Philippines into an economically developed country?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7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Ferdinand Marcos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Fidel Ramos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Joseph Estrada</a:t>
            </a:r>
          </a:p>
          <a:p>
            <a:pPr marL="914400" indent="-914400" algn="just">
              <a:buAutoNum type="alphaLcPeriod"/>
            </a:pPr>
            <a:r>
              <a:rPr lang="en-US" sz="4800" b="1" dirty="0" err="1" smtClean="0">
                <a:solidFill>
                  <a:srgbClr val="FFFFFF"/>
                </a:solidFill>
              </a:rPr>
              <a:t>Benigno</a:t>
            </a:r>
            <a:r>
              <a:rPr lang="en-US" sz="4800" b="1" dirty="0" smtClean="0">
                <a:solidFill>
                  <a:srgbClr val="FFFFFF"/>
                </a:solidFill>
              </a:rPr>
              <a:t> Aquino III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9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Ferdinand Marcos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00"/>
                </a:solidFill>
              </a:rPr>
              <a:t>Fidel Ramos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Joseph Estrada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err="1" smtClean="0">
                <a:solidFill>
                  <a:srgbClr val="FFFFFF"/>
                </a:solidFill>
              </a:rPr>
              <a:t>Benigno</a:t>
            </a:r>
            <a:r>
              <a:rPr lang="en-US" sz="4800" b="1" dirty="0" smtClean="0">
                <a:solidFill>
                  <a:srgbClr val="FFFFFF"/>
                </a:solidFill>
              </a:rPr>
              <a:t> Aquino III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9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Ferdinand Marcos</a:t>
            </a:r>
          </a:p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- “I will make this country great again.”</a:t>
            </a:r>
          </a:p>
        </p:txBody>
      </p:sp>
    </p:spTree>
    <p:extLst>
      <p:ext uri="{BB962C8B-B14F-4D97-AF65-F5344CB8AC3E}">
        <p14:creationId xmlns:p14="http://schemas.microsoft.com/office/powerpoint/2010/main" val="15478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Joseph Estrada</a:t>
            </a:r>
          </a:p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- </a:t>
            </a:r>
            <a:r>
              <a:rPr lang="en-US" sz="4800" b="1" i="1" dirty="0" err="1" smtClean="0">
                <a:solidFill>
                  <a:srgbClr val="FFFFFF"/>
                </a:solidFill>
              </a:rPr>
              <a:t>Erap</a:t>
            </a:r>
            <a:r>
              <a:rPr lang="en-US" sz="4800" b="1" i="1" dirty="0" smtClean="0">
                <a:solidFill>
                  <a:srgbClr val="FFFFFF"/>
                </a:solidFill>
              </a:rPr>
              <a:t> </a:t>
            </a:r>
            <a:r>
              <a:rPr lang="en-US" sz="4800" b="1" i="1" dirty="0">
                <a:solidFill>
                  <a:srgbClr val="FFFFFF"/>
                </a:solidFill>
              </a:rPr>
              <a:t>P</a:t>
            </a:r>
            <a:r>
              <a:rPr lang="en-US" sz="4800" b="1" i="1" dirty="0" smtClean="0">
                <a:solidFill>
                  <a:srgbClr val="FFFFFF"/>
                </a:solidFill>
              </a:rPr>
              <a:t>ara </a:t>
            </a:r>
            <a:r>
              <a:rPr lang="en-US" sz="4800" b="1" i="1" dirty="0" err="1" smtClean="0">
                <a:solidFill>
                  <a:srgbClr val="FFFFFF"/>
                </a:solidFill>
              </a:rPr>
              <a:t>sa</a:t>
            </a:r>
            <a:r>
              <a:rPr lang="en-US" sz="4800" b="1" i="1" dirty="0" smtClean="0">
                <a:solidFill>
                  <a:srgbClr val="FFFFFF"/>
                </a:solidFill>
              </a:rPr>
              <a:t> </a:t>
            </a:r>
            <a:r>
              <a:rPr lang="en-US" sz="4800" b="1" i="1" dirty="0" err="1">
                <a:solidFill>
                  <a:srgbClr val="FFFFFF"/>
                </a:solidFill>
              </a:rPr>
              <a:t>M</a:t>
            </a:r>
            <a:r>
              <a:rPr lang="en-US" sz="4800" b="1" i="1" dirty="0" err="1" smtClean="0">
                <a:solidFill>
                  <a:srgbClr val="FFFFFF"/>
                </a:solidFill>
              </a:rPr>
              <a:t>ahirap</a:t>
            </a:r>
            <a:endParaRPr lang="en-US" sz="4800" b="1" i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FFFFFF"/>
                </a:solidFill>
              </a:rPr>
              <a:t>Benigno</a:t>
            </a:r>
            <a:r>
              <a:rPr lang="en-US" sz="4800" b="1" dirty="0" smtClean="0">
                <a:solidFill>
                  <a:srgbClr val="FFFFFF"/>
                </a:solidFill>
              </a:rPr>
              <a:t> Aquino III</a:t>
            </a:r>
          </a:p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- </a:t>
            </a:r>
            <a:r>
              <a:rPr lang="en-US" sz="4800" b="1" i="1" dirty="0" err="1" smtClean="0">
                <a:solidFill>
                  <a:srgbClr val="FFFFFF"/>
                </a:solidFill>
              </a:rPr>
              <a:t>Tungo</a:t>
            </a:r>
            <a:r>
              <a:rPr lang="en-US" sz="4800" b="1" i="1" dirty="0" smtClean="0">
                <a:solidFill>
                  <a:srgbClr val="FFFFFF"/>
                </a:solidFill>
              </a:rPr>
              <a:t> </a:t>
            </a:r>
            <a:r>
              <a:rPr lang="en-US" sz="4800" b="1" i="1" dirty="0" err="1" smtClean="0">
                <a:solidFill>
                  <a:srgbClr val="FFFFFF"/>
                </a:solidFill>
              </a:rPr>
              <a:t>sa</a:t>
            </a:r>
            <a:r>
              <a:rPr lang="en-US" sz="4800" b="1" i="1" dirty="0" smtClean="0">
                <a:solidFill>
                  <a:srgbClr val="FFFFFF"/>
                </a:solidFill>
              </a:rPr>
              <a:t> </a:t>
            </a:r>
            <a:r>
              <a:rPr lang="en-US" sz="4800" b="1" i="1" dirty="0" err="1" smtClean="0">
                <a:solidFill>
                  <a:srgbClr val="FFFFFF"/>
                </a:solidFill>
              </a:rPr>
              <a:t>Daang</a:t>
            </a:r>
            <a:r>
              <a:rPr lang="en-US" sz="4800" b="1" i="1" dirty="0" smtClean="0">
                <a:solidFill>
                  <a:srgbClr val="FFFFFF"/>
                </a:solidFill>
              </a:rPr>
              <a:t> </a:t>
            </a:r>
            <a:r>
              <a:rPr lang="en-US" sz="4800" b="1" i="1" dirty="0" err="1" smtClean="0">
                <a:solidFill>
                  <a:srgbClr val="FFFFFF"/>
                </a:solidFill>
              </a:rPr>
              <a:t>Matuwid</a:t>
            </a:r>
            <a:endParaRPr lang="en-US" sz="4800" b="1" i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9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700" y="457200"/>
            <a:ext cx="4114800" cy="701040"/>
          </a:xfrm>
        </p:spPr>
        <p:txBody>
          <a:bodyPr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524000"/>
            <a:ext cx="83820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rgbClr val="FFFFFF"/>
                </a:solidFill>
              </a:rPr>
              <a:t>b. Favoritism-display of partiality towards a favored person or group.</a:t>
            </a:r>
            <a:endParaRPr lang="en-US" sz="7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2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b="1" dirty="0" smtClean="0">
                <a:solidFill>
                  <a:srgbClr val="FFFFFF"/>
                </a:solidFill>
              </a:rPr>
              <a:t>Which type of cooperative provides vital service to </a:t>
            </a:r>
            <a:r>
              <a:rPr lang="en-US" sz="4800" b="1" dirty="0" err="1" smtClean="0">
                <a:solidFill>
                  <a:srgbClr val="FFFFFF"/>
                </a:solidFill>
              </a:rPr>
              <a:t>thne</a:t>
            </a:r>
            <a:r>
              <a:rPr lang="en-US" sz="4800" b="1" dirty="0" smtClean="0">
                <a:solidFill>
                  <a:srgbClr val="FFFFFF"/>
                </a:solidFill>
              </a:rPr>
              <a:t> general public such as transportation, health and housing service?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7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b="1" dirty="0" smtClean="0">
                <a:solidFill>
                  <a:srgbClr val="FFFFFF"/>
                </a:solidFill>
              </a:rPr>
              <a:t>Which type of cooperative provides vital service to </a:t>
            </a:r>
            <a:r>
              <a:rPr lang="en-US" sz="4800" b="1" dirty="0" err="1" smtClean="0">
                <a:solidFill>
                  <a:srgbClr val="FFFFFF"/>
                </a:solidFill>
              </a:rPr>
              <a:t>thne</a:t>
            </a:r>
            <a:r>
              <a:rPr lang="en-US" sz="4800" b="1" dirty="0" smtClean="0">
                <a:solidFill>
                  <a:srgbClr val="FFFFFF"/>
                </a:solidFill>
              </a:rPr>
              <a:t> general public such as transportation, health, and housing service?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Consumers’ cooperatives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Service cooperatives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Credit cooperatives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Multipurpose cooperatives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C000"/>
                </a:solidFill>
              </a:rPr>
              <a:t>Consumers’ cooperatives</a:t>
            </a:r>
            <a:endParaRPr lang="en-US" sz="4800" b="1" dirty="0">
              <a:solidFill>
                <a:srgbClr val="FFC000"/>
              </a:solidFill>
            </a:endParaRPr>
          </a:p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-owned by customers for their mutual benefit</a:t>
            </a:r>
          </a:p>
          <a:p>
            <a:pPr marL="685800" indent="-685800" algn="ctr">
              <a:buFontTx/>
              <a:buChar char="-"/>
            </a:pPr>
            <a:r>
              <a:rPr lang="en-US" sz="4800" b="1" dirty="0" smtClean="0">
                <a:solidFill>
                  <a:srgbClr val="FFFFFF"/>
                </a:solidFill>
              </a:rPr>
              <a:t>Form of free enterprise oriented toward service rather than pecuniary profit</a:t>
            </a:r>
          </a:p>
          <a:p>
            <a:pPr marL="685800" indent="-685800" algn="ctr">
              <a:buFontTx/>
              <a:buChar char="-"/>
            </a:pPr>
            <a:r>
              <a:rPr lang="en-US" sz="4800" b="1" dirty="0" smtClean="0">
                <a:solidFill>
                  <a:srgbClr val="FFFFFF"/>
                </a:solidFill>
              </a:rPr>
              <a:t>Retail outlets</a:t>
            </a:r>
          </a:p>
        </p:txBody>
      </p:sp>
    </p:spTree>
    <p:extLst>
      <p:ext uri="{BB962C8B-B14F-4D97-AF65-F5344CB8AC3E}">
        <p14:creationId xmlns:p14="http://schemas.microsoft.com/office/powerpoint/2010/main" val="42713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C000"/>
                </a:solidFill>
              </a:rPr>
              <a:t>Credit cooperative</a:t>
            </a:r>
            <a:endParaRPr lang="en-US" sz="4800" b="1" dirty="0">
              <a:solidFill>
                <a:srgbClr val="FFC000"/>
              </a:solidFill>
            </a:endParaRPr>
          </a:p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-organized to provide funds to its members with low interest rate</a:t>
            </a:r>
          </a:p>
        </p:txBody>
      </p:sp>
    </p:spTree>
    <p:extLst>
      <p:ext uri="{BB962C8B-B14F-4D97-AF65-F5344CB8AC3E}">
        <p14:creationId xmlns:p14="http://schemas.microsoft.com/office/powerpoint/2010/main" val="2367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C000"/>
                </a:solidFill>
              </a:rPr>
              <a:t>Multipurpose cooperative</a:t>
            </a:r>
            <a:endParaRPr lang="en-US" sz="4800" b="1" dirty="0">
              <a:solidFill>
                <a:srgbClr val="FFC000"/>
              </a:solidFill>
            </a:endParaRPr>
          </a:p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-offers both services and products to the members</a:t>
            </a:r>
          </a:p>
        </p:txBody>
      </p:sp>
    </p:spTree>
    <p:extLst>
      <p:ext uri="{BB962C8B-B14F-4D97-AF65-F5344CB8AC3E}">
        <p14:creationId xmlns:p14="http://schemas.microsoft.com/office/powerpoint/2010/main" val="12946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C000"/>
                </a:solidFill>
              </a:rPr>
              <a:t>Service cooperative</a:t>
            </a:r>
            <a:endParaRPr lang="en-US" sz="4800" b="1" dirty="0">
              <a:solidFill>
                <a:srgbClr val="FFC000"/>
              </a:solidFill>
            </a:endParaRPr>
          </a:p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-provides services to the public like transportation, health, or housing</a:t>
            </a:r>
          </a:p>
        </p:txBody>
      </p:sp>
    </p:spTree>
    <p:extLst>
      <p:ext uri="{BB962C8B-B14F-4D97-AF65-F5344CB8AC3E}">
        <p14:creationId xmlns:p14="http://schemas.microsoft.com/office/powerpoint/2010/main" val="27429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Consumers’ cooperatives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00"/>
                </a:solidFill>
              </a:rPr>
              <a:t>Service cooperatives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Credit cooperatives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Multipurpose cooperatives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b="1" dirty="0" smtClean="0">
                <a:solidFill>
                  <a:srgbClr val="FFFFFF"/>
                </a:solidFill>
              </a:rPr>
              <a:t>Who was the president known for his “Filipino First Policy?”</a:t>
            </a:r>
          </a:p>
        </p:txBody>
      </p:sp>
    </p:spTree>
    <p:extLst>
      <p:ext uri="{BB962C8B-B14F-4D97-AF65-F5344CB8AC3E}">
        <p14:creationId xmlns:p14="http://schemas.microsoft.com/office/powerpoint/2010/main" val="12840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Manuel </a:t>
            </a:r>
            <a:r>
              <a:rPr lang="en-US" sz="4800" b="1" dirty="0" err="1" smtClean="0">
                <a:solidFill>
                  <a:srgbClr val="FFFFFF"/>
                </a:solidFill>
              </a:rPr>
              <a:t>Roxas</a:t>
            </a:r>
            <a:endParaRPr lang="en-US" sz="4800" b="1" dirty="0" smtClean="0">
              <a:solidFill>
                <a:srgbClr val="FFFFFF"/>
              </a:solidFill>
            </a:endParaRP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Ramon Magsaysay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Carlos Garcia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err="1" smtClean="0">
                <a:solidFill>
                  <a:srgbClr val="FFFFFF"/>
                </a:solidFill>
              </a:rPr>
              <a:t>Diosdado</a:t>
            </a:r>
            <a:r>
              <a:rPr lang="en-US" sz="4800" b="1" dirty="0" smtClean="0">
                <a:solidFill>
                  <a:srgbClr val="FFFFFF"/>
                </a:solidFill>
              </a:rPr>
              <a:t> </a:t>
            </a:r>
            <a:r>
              <a:rPr lang="en-US" sz="4800" b="1" dirty="0" err="1" smtClean="0">
                <a:solidFill>
                  <a:srgbClr val="FFFFFF"/>
                </a:solidFill>
              </a:rPr>
              <a:t>Macapagal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700" y="457200"/>
            <a:ext cx="4114800" cy="701040"/>
          </a:xfrm>
        </p:spPr>
        <p:txBody>
          <a:bodyPr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524000"/>
            <a:ext cx="83820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rgbClr val="FFFFFF"/>
                </a:solidFill>
              </a:rPr>
              <a:t>c. Nepotism-favoritism granted to relatives</a:t>
            </a:r>
            <a:endParaRPr lang="en-US" sz="7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Manuel </a:t>
            </a:r>
            <a:r>
              <a:rPr lang="en-US" sz="4800" b="1" dirty="0" err="1" smtClean="0">
                <a:solidFill>
                  <a:srgbClr val="FFFFFF"/>
                </a:solidFill>
              </a:rPr>
              <a:t>Roxas</a:t>
            </a:r>
            <a:endParaRPr lang="en-US" sz="4800" b="1" dirty="0" smtClean="0">
              <a:solidFill>
                <a:srgbClr val="FFFFFF"/>
              </a:solidFill>
            </a:endParaRP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Ramon Magsaysay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00"/>
                </a:solidFill>
              </a:rPr>
              <a:t>Carlos Garcia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err="1" smtClean="0">
                <a:solidFill>
                  <a:srgbClr val="FFFFFF"/>
                </a:solidFill>
              </a:rPr>
              <a:t>Diosdado</a:t>
            </a:r>
            <a:r>
              <a:rPr lang="en-US" sz="4800" b="1" dirty="0" smtClean="0">
                <a:solidFill>
                  <a:srgbClr val="FFFFFF"/>
                </a:solidFill>
              </a:rPr>
              <a:t> </a:t>
            </a:r>
            <a:r>
              <a:rPr lang="en-US" sz="4800" b="1" dirty="0" err="1" smtClean="0">
                <a:solidFill>
                  <a:srgbClr val="FFFFFF"/>
                </a:solidFill>
              </a:rPr>
              <a:t>Macapagal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b="1" dirty="0" smtClean="0">
                <a:solidFill>
                  <a:srgbClr val="FFFFFF"/>
                </a:solidFill>
              </a:rPr>
              <a:t>What is the main goal of Asia Pacific Economic Cooperation or APEC?</a:t>
            </a:r>
          </a:p>
        </p:txBody>
      </p:sp>
    </p:spTree>
    <p:extLst>
      <p:ext uri="{BB962C8B-B14F-4D97-AF65-F5344CB8AC3E}">
        <p14:creationId xmlns:p14="http://schemas.microsoft.com/office/powerpoint/2010/main" val="21010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Improving free trade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Developing common peace agenda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Preserving the environment</a:t>
            </a:r>
          </a:p>
          <a:p>
            <a:pPr marL="914400" indent="-914400" algn="just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Strengthening the regional political integration</a:t>
            </a:r>
          </a:p>
        </p:txBody>
      </p:sp>
    </p:spTree>
    <p:extLst>
      <p:ext uri="{BB962C8B-B14F-4D97-AF65-F5344CB8AC3E}">
        <p14:creationId xmlns:p14="http://schemas.microsoft.com/office/powerpoint/2010/main" val="3574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00"/>
                </a:solidFill>
              </a:rPr>
              <a:t>Improving free trade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Developing common peace agenda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Preserving the environment</a:t>
            </a:r>
          </a:p>
          <a:p>
            <a:pPr marL="914400" indent="-914400" algn="just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Strengthening the regional political integration</a:t>
            </a:r>
          </a:p>
        </p:txBody>
      </p:sp>
    </p:spTree>
    <p:extLst>
      <p:ext uri="{BB962C8B-B14F-4D97-AF65-F5344CB8AC3E}">
        <p14:creationId xmlns:p14="http://schemas.microsoft.com/office/powerpoint/2010/main" val="15602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0" b="1" dirty="0" smtClean="0">
                <a:solidFill>
                  <a:srgbClr val="FFFFFF"/>
                </a:solidFill>
              </a:rPr>
              <a:t>What is Filipino diaspora?</a:t>
            </a:r>
          </a:p>
        </p:txBody>
      </p:sp>
    </p:spTree>
    <p:extLst>
      <p:ext uri="{BB962C8B-B14F-4D97-AF65-F5344CB8AC3E}">
        <p14:creationId xmlns:p14="http://schemas.microsoft.com/office/powerpoint/2010/main" val="3980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just">
              <a:buAutoNum type="alphaLcPeriod"/>
            </a:pPr>
            <a:r>
              <a:rPr lang="en-US" sz="3600" b="1" dirty="0" smtClean="0">
                <a:solidFill>
                  <a:srgbClr val="FFFFFF"/>
                </a:solidFill>
              </a:rPr>
              <a:t>Filipinos are excellent overseas contract workers.</a:t>
            </a:r>
          </a:p>
          <a:p>
            <a:pPr marL="1143000" indent="-1143000" algn="just">
              <a:buAutoNum type="alphaLcPeriod"/>
            </a:pPr>
            <a:r>
              <a:rPr lang="en-US" sz="3600" b="1" dirty="0" smtClean="0">
                <a:solidFill>
                  <a:srgbClr val="FFFFFF"/>
                </a:solidFill>
              </a:rPr>
              <a:t>Filipinos remit billions of dollars to the Philippine economy.</a:t>
            </a:r>
          </a:p>
          <a:p>
            <a:pPr marL="1143000" indent="-1143000" algn="just">
              <a:buAutoNum type="alphaLcPeriod"/>
            </a:pPr>
            <a:r>
              <a:rPr lang="en-US" sz="3600" b="1" dirty="0" smtClean="0">
                <a:solidFill>
                  <a:srgbClr val="FFFFFF"/>
                </a:solidFill>
              </a:rPr>
              <a:t>Filipinos are scattered around the world in order to seek employment.</a:t>
            </a:r>
          </a:p>
          <a:p>
            <a:pPr marL="1143000" indent="-1143000" algn="just">
              <a:buAutoNum type="alphaLcPeriod"/>
            </a:pPr>
            <a:r>
              <a:rPr lang="en-US" sz="3600" b="1" dirty="0" smtClean="0">
                <a:solidFill>
                  <a:srgbClr val="FFFFFF"/>
                </a:solidFill>
              </a:rPr>
              <a:t>Filipinos are recognized experts in trade, technical and professional works around the world.</a:t>
            </a:r>
          </a:p>
        </p:txBody>
      </p:sp>
    </p:spTree>
    <p:extLst>
      <p:ext uri="{BB962C8B-B14F-4D97-AF65-F5344CB8AC3E}">
        <p14:creationId xmlns:p14="http://schemas.microsoft.com/office/powerpoint/2010/main" val="28635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b="1" dirty="0" smtClean="0">
                <a:solidFill>
                  <a:srgbClr val="FFFF00"/>
                </a:solidFill>
              </a:rPr>
              <a:t>Diaspora</a:t>
            </a:r>
            <a:r>
              <a:rPr lang="en-US" sz="4800" b="1" dirty="0" smtClean="0">
                <a:solidFill>
                  <a:srgbClr val="FFFFFF"/>
                </a:solidFill>
              </a:rPr>
              <a:t>- applies both to people of Filipino ancestry who are citizens or residents of a different country and to those Filipino citizens abroad on a more temporary status.</a:t>
            </a:r>
          </a:p>
        </p:txBody>
      </p:sp>
    </p:spTree>
    <p:extLst>
      <p:ext uri="{BB962C8B-B14F-4D97-AF65-F5344CB8AC3E}">
        <p14:creationId xmlns:p14="http://schemas.microsoft.com/office/powerpoint/2010/main" val="6815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just">
              <a:buFontTx/>
              <a:buAutoNum type="alphaLcPeriod"/>
            </a:pPr>
            <a:r>
              <a:rPr lang="en-US" sz="3600" b="1" dirty="0" smtClean="0">
                <a:solidFill>
                  <a:srgbClr val="FFFFFF"/>
                </a:solidFill>
              </a:rPr>
              <a:t>Filipinos are excellent overseas contract workers.</a:t>
            </a:r>
          </a:p>
          <a:p>
            <a:pPr marL="1143000" indent="-1143000" algn="just">
              <a:buFontTx/>
              <a:buAutoNum type="alphaLcPeriod"/>
            </a:pPr>
            <a:r>
              <a:rPr lang="en-US" sz="3600" b="1" dirty="0" smtClean="0">
                <a:solidFill>
                  <a:srgbClr val="FFFFFF"/>
                </a:solidFill>
              </a:rPr>
              <a:t>Filipinos remit billions of dollars to the Philippine economy.</a:t>
            </a:r>
          </a:p>
          <a:p>
            <a:pPr marL="1143000" indent="-1143000" algn="just">
              <a:buFontTx/>
              <a:buAutoNum type="alphaLcPeriod"/>
            </a:pPr>
            <a:r>
              <a:rPr lang="en-US" sz="3600" b="1" dirty="0" smtClean="0">
                <a:solidFill>
                  <a:srgbClr val="FFFF00"/>
                </a:solidFill>
              </a:rPr>
              <a:t>Filipinos are scattered around the world in order to seek employment.</a:t>
            </a:r>
          </a:p>
          <a:p>
            <a:pPr marL="1143000" indent="-1143000" algn="just">
              <a:buFontTx/>
              <a:buAutoNum type="alphaLcPeriod"/>
            </a:pPr>
            <a:r>
              <a:rPr lang="en-US" sz="3600" b="1" dirty="0" smtClean="0">
                <a:solidFill>
                  <a:srgbClr val="FFFFFF"/>
                </a:solidFill>
              </a:rPr>
              <a:t>Filipinos are recognized experts in trade, technical and professional works around the world.</a:t>
            </a:r>
          </a:p>
        </p:txBody>
      </p:sp>
    </p:spTree>
    <p:extLst>
      <p:ext uri="{BB962C8B-B14F-4D97-AF65-F5344CB8AC3E}">
        <p14:creationId xmlns:p14="http://schemas.microsoft.com/office/powerpoint/2010/main" val="16713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5400" b="1" dirty="0" smtClean="0">
                <a:solidFill>
                  <a:srgbClr val="FFFFFF"/>
                </a:solidFill>
              </a:rPr>
              <a:t>What law was passed in 1995 which provides for the total integration of persons with disabilities into the mainstream of society? </a:t>
            </a:r>
          </a:p>
        </p:txBody>
      </p:sp>
    </p:spTree>
    <p:extLst>
      <p:ext uri="{BB962C8B-B14F-4D97-AF65-F5344CB8AC3E}">
        <p14:creationId xmlns:p14="http://schemas.microsoft.com/office/powerpoint/2010/main" val="34767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Republic Act No. 7722</a:t>
            </a:r>
          </a:p>
          <a:p>
            <a:pPr marL="914400" indent="-914400" algn="just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Republic Act No. 7784</a:t>
            </a:r>
          </a:p>
          <a:p>
            <a:pPr marL="914400" indent="-914400" algn="just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Republic Act No. 7277</a:t>
            </a:r>
          </a:p>
          <a:p>
            <a:pPr marL="914400" indent="-914400" algn="just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Republic Act No. 7776</a:t>
            </a:r>
          </a:p>
        </p:txBody>
      </p:sp>
    </p:spTree>
    <p:extLst>
      <p:ext uri="{BB962C8B-B14F-4D97-AF65-F5344CB8AC3E}">
        <p14:creationId xmlns:p14="http://schemas.microsoft.com/office/powerpoint/2010/main" val="19889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700" y="457200"/>
            <a:ext cx="4114800" cy="701040"/>
          </a:xfrm>
        </p:spPr>
        <p:txBody>
          <a:bodyPr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524000"/>
            <a:ext cx="83820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rgbClr val="FFFFFF"/>
                </a:solidFill>
              </a:rPr>
              <a:t>d. Careerism-concentrating on “being the best you can be.”</a:t>
            </a:r>
            <a:endParaRPr lang="en-US" sz="7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5400" b="1" dirty="0" smtClean="0">
                <a:solidFill>
                  <a:srgbClr val="FFFFFF"/>
                </a:solidFill>
              </a:rPr>
              <a:t>RA 7722- </a:t>
            </a:r>
            <a:r>
              <a:rPr lang="en-US" sz="5400" b="1" dirty="0" err="1" smtClean="0">
                <a:solidFill>
                  <a:srgbClr val="FFFFFF"/>
                </a:solidFill>
              </a:rPr>
              <a:t>CHEd</a:t>
            </a:r>
            <a:endParaRPr lang="en-US" sz="5400" b="1" dirty="0" smtClean="0">
              <a:solidFill>
                <a:srgbClr val="FFFFFF"/>
              </a:solidFill>
            </a:endParaRPr>
          </a:p>
          <a:p>
            <a:pPr algn="just"/>
            <a:r>
              <a:rPr lang="en-US" sz="5400" b="1" dirty="0" smtClean="0">
                <a:solidFill>
                  <a:srgbClr val="FFFFFF"/>
                </a:solidFill>
              </a:rPr>
              <a:t>RA 7784- act to strengthen teacher education</a:t>
            </a:r>
          </a:p>
          <a:p>
            <a:pPr algn="just"/>
            <a:r>
              <a:rPr lang="en-US" sz="5400" b="1" dirty="0" smtClean="0">
                <a:solidFill>
                  <a:srgbClr val="FFFFFF"/>
                </a:solidFill>
              </a:rPr>
              <a:t>RA 7776- act establishing NATIONAL HIGH SCHOOL</a:t>
            </a:r>
          </a:p>
          <a:p>
            <a:pPr algn="just"/>
            <a:endParaRPr lang="en-US" sz="5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Republic Act No. 7722</a:t>
            </a:r>
          </a:p>
          <a:p>
            <a:pPr marL="914400" indent="-914400" algn="just">
              <a:buFontTx/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Republic Act No. 7784</a:t>
            </a:r>
          </a:p>
          <a:p>
            <a:pPr marL="914400" indent="-914400" algn="just">
              <a:buFontTx/>
              <a:buAutoNum type="alphaLcPeriod"/>
            </a:pPr>
            <a:r>
              <a:rPr lang="en-US" sz="5400" b="1" dirty="0" smtClean="0">
                <a:solidFill>
                  <a:srgbClr val="FFFF00"/>
                </a:solidFill>
              </a:rPr>
              <a:t>Republic Act No. 7277</a:t>
            </a:r>
          </a:p>
          <a:p>
            <a:pPr marL="914400" indent="-914400" algn="just">
              <a:buFontTx/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Republic Act No. 7776</a:t>
            </a:r>
          </a:p>
        </p:txBody>
      </p:sp>
    </p:spTree>
    <p:extLst>
      <p:ext uri="{BB962C8B-B14F-4D97-AF65-F5344CB8AC3E}">
        <p14:creationId xmlns:p14="http://schemas.microsoft.com/office/powerpoint/2010/main" val="12001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17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5400" b="1" dirty="0" smtClean="0">
                <a:solidFill>
                  <a:srgbClr val="FFFFFF"/>
                </a:solidFill>
              </a:rPr>
              <a:t>Which form of government has separation of powers as identifying feature?</a:t>
            </a:r>
          </a:p>
        </p:txBody>
      </p:sp>
    </p:spTree>
    <p:extLst>
      <p:ext uri="{BB962C8B-B14F-4D97-AF65-F5344CB8AC3E}">
        <p14:creationId xmlns:p14="http://schemas.microsoft.com/office/powerpoint/2010/main" val="318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17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Aristocracy</a:t>
            </a:r>
          </a:p>
          <a:p>
            <a:pPr marL="914400" indent="-914400" algn="just"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Monarchy</a:t>
            </a:r>
          </a:p>
          <a:p>
            <a:pPr marL="914400" indent="-914400" algn="just"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Parliamentary</a:t>
            </a:r>
          </a:p>
          <a:p>
            <a:pPr marL="914400" indent="-914400" algn="just">
              <a:buAutoNum type="alphaLcPeriod"/>
            </a:pPr>
            <a:r>
              <a:rPr lang="en-US" sz="8000" b="1" dirty="0" smtClean="0">
                <a:solidFill>
                  <a:srgbClr val="FFFFFF"/>
                </a:solidFill>
              </a:rPr>
              <a:t>Presidential</a:t>
            </a:r>
          </a:p>
          <a:p>
            <a:pPr marL="914400" indent="-914400" algn="just">
              <a:buAutoNum type="alphaLcPeriod"/>
            </a:pPr>
            <a:endParaRPr lang="en-US" sz="5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2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17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Aristocracy- INDIVIDUAL</a:t>
            </a:r>
          </a:p>
          <a:p>
            <a:pPr marL="914400" indent="-914400" algn="just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Monarchy- Individual</a:t>
            </a:r>
          </a:p>
          <a:p>
            <a:pPr marL="914400" indent="-914400" algn="just">
              <a:buFontTx/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Parliamentary- executive power is vested in a cabinet composed of LEGISLATIVE</a:t>
            </a:r>
          </a:p>
          <a:p>
            <a:pPr marL="914400" indent="-914400" algn="just">
              <a:buFontTx/>
              <a:buAutoNum type="alphaLcPeriod"/>
            </a:pPr>
            <a:r>
              <a:rPr lang="en-US" sz="4000" b="1" dirty="0" smtClean="0">
                <a:solidFill>
                  <a:srgbClr val="FFFF00"/>
                </a:solidFill>
              </a:rPr>
              <a:t>Presidential</a:t>
            </a:r>
          </a:p>
          <a:p>
            <a:pPr algn="just"/>
            <a:endParaRPr lang="en-US" sz="4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17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b="1" dirty="0" smtClean="0">
                <a:solidFill>
                  <a:srgbClr val="FFFF00"/>
                </a:solidFill>
              </a:rPr>
              <a:t>PRESIDENTIAL</a:t>
            </a:r>
            <a:r>
              <a:rPr lang="en-US" sz="4000" b="1" dirty="0" smtClean="0">
                <a:solidFill>
                  <a:srgbClr val="FFFFFF"/>
                </a:solidFill>
              </a:rPr>
              <a:t>- tripartite system composed of EXECUTIVE, LEGISLATIVE, and JUDICIARY</a:t>
            </a:r>
          </a:p>
          <a:p>
            <a:pPr algn="just"/>
            <a:endParaRPr lang="en-US" sz="4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5400" b="1" dirty="0" smtClean="0">
                <a:solidFill>
                  <a:srgbClr val="FFFFFF"/>
                </a:solidFill>
              </a:rPr>
              <a:t>Why is the barangay captain empowered to settle small or petty cases in his/her barangay?</a:t>
            </a:r>
          </a:p>
        </p:txBody>
      </p:sp>
    </p:spTree>
    <p:extLst>
      <p:ext uri="{BB962C8B-B14F-4D97-AF65-F5344CB8AC3E}">
        <p14:creationId xmlns:p14="http://schemas.microsoft.com/office/powerpoint/2010/main" val="5927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To avoid so many cases that will be filed in courts </a:t>
            </a:r>
          </a:p>
          <a:p>
            <a:pPr marL="914400" indent="-914400" algn="just"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To speed up the resolution of conflicts in the barangay level</a:t>
            </a:r>
          </a:p>
          <a:p>
            <a:pPr marL="914400" indent="-914400" algn="just">
              <a:buAutoNum type="alphaLcPeriod"/>
            </a:pPr>
            <a:r>
              <a:rPr lang="en-US" sz="4000" b="1" dirty="0" smtClean="0">
                <a:solidFill>
                  <a:srgbClr val="FFFFFF"/>
                </a:solidFill>
              </a:rPr>
              <a:t>To promote peace and order among the residents</a:t>
            </a:r>
          </a:p>
          <a:p>
            <a:pPr marL="914400" indent="-914400" algn="just">
              <a:buAutoNum type="alphaLcPeriod"/>
            </a:pPr>
            <a:r>
              <a:rPr lang="en-US" sz="4000" b="1" dirty="0" smtClean="0">
                <a:solidFill>
                  <a:srgbClr val="FFFF00"/>
                </a:solidFill>
              </a:rPr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37500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b="1" dirty="0" smtClean="0">
                <a:solidFill>
                  <a:srgbClr val="FFFF00"/>
                </a:solidFill>
              </a:rPr>
              <a:t>LOCAL GOVERNMENT CODE</a:t>
            </a:r>
          </a:p>
          <a:p>
            <a:pPr algn="just"/>
            <a:r>
              <a:rPr lang="en-US" sz="4000" b="1" dirty="0" smtClean="0">
                <a:solidFill>
                  <a:srgbClr val="FFFF00"/>
                </a:solidFill>
              </a:rPr>
              <a:t>To address their common problems with the belief that they know best their situations.</a:t>
            </a:r>
          </a:p>
        </p:txBody>
      </p:sp>
    </p:spTree>
    <p:extLst>
      <p:ext uri="{BB962C8B-B14F-4D97-AF65-F5344CB8AC3E}">
        <p14:creationId xmlns:p14="http://schemas.microsoft.com/office/powerpoint/2010/main" val="19642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5400" b="1" dirty="0" smtClean="0">
                <a:solidFill>
                  <a:srgbClr val="FFFFFF"/>
                </a:solidFill>
              </a:rPr>
              <a:t>The expanded value added tax (E-VAT) is a form of __________.</a:t>
            </a:r>
          </a:p>
        </p:txBody>
      </p:sp>
    </p:spTree>
    <p:extLst>
      <p:ext uri="{BB962C8B-B14F-4D97-AF65-F5344CB8AC3E}">
        <p14:creationId xmlns:p14="http://schemas.microsoft.com/office/powerpoint/2010/main" val="30997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905000"/>
            <a:ext cx="81534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buFontTx/>
              <a:buAutoNum type="alphaLcPeriod"/>
            </a:pPr>
            <a:r>
              <a:rPr lang="en-US" sz="7200" b="1" dirty="0">
                <a:solidFill>
                  <a:srgbClr val="FFFFFF"/>
                </a:solidFill>
              </a:rPr>
              <a:t>Bigamy</a:t>
            </a:r>
          </a:p>
          <a:p>
            <a:pPr marL="914400" indent="-914400" algn="ctr">
              <a:buFontTx/>
              <a:buAutoNum type="alphaLcPeriod"/>
            </a:pPr>
            <a:r>
              <a:rPr lang="en-US" sz="7200" b="1" dirty="0">
                <a:solidFill>
                  <a:srgbClr val="FFFFFF"/>
                </a:solidFill>
              </a:rPr>
              <a:t>Favoritism</a:t>
            </a:r>
          </a:p>
          <a:p>
            <a:pPr marL="914400" indent="-914400" algn="ctr">
              <a:buFontTx/>
              <a:buAutoNum type="alphaLcPeriod"/>
            </a:pPr>
            <a:r>
              <a:rPr lang="en-US" sz="7200" b="1" dirty="0">
                <a:solidFill>
                  <a:srgbClr val="FFFF00"/>
                </a:solidFill>
              </a:rPr>
              <a:t>Nepotism</a:t>
            </a:r>
          </a:p>
          <a:p>
            <a:pPr marL="914400" indent="-914400" algn="ctr">
              <a:buFontTx/>
              <a:buAutoNum type="alphaLcPeriod"/>
            </a:pPr>
            <a:r>
              <a:rPr lang="en-US" sz="7200" b="1" dirty="0">
                <a:solidFill>
                  <a:srgbClr val="FFFFFF"/>
                </a:solidFill>
              </a:rPr>
              <a:t>Careerism</a:t>
            </a:r>
          </a:p>
        </p:txBody>
      </p:sp>
    </p:spTree>
    <p:extLst>
      <p:ext uri="{BB962C8B-B14F-4D97-AF65-F5344CB8AC3E}">
        <p14:creationId xmlns:p14="http://schemas.microsoft.com/office/powerpoint/2010/main" val="31825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AutoNum type="alphaLcPeriod"/>
            </a:pPr>
            <a:r>
              <a:rPr lang="en-US" sz="8800" b="1" dirty="0" smtClean="0">
                <a:solidFill>
                  <a:srgbClr val="FFFFFF"/>
                </a:solidFill>
              </a:rPr>
              <a:t>A direct tax</a:t>
            </a:r>
          </a:p>
          <a:p>
            <a:pPr marL="914400" indent="-914400" algn="just">
              <a:buAutoNum type="alphaLcPeriod"/>
            </a:pPr>
            <a:r>
              <a:rPr lang="en-US" sz="8800" b="1" dirty="0" smtClean="0">
                <a:solidFill>
                  <a:srgbClr val="FFFFFF"/>
                </a:solidFill>
              </a:rPr>
              <a:t>An indirect tax</a:t>
            </a:r>
          </a:p>
          <a:p>
            <a:pPr marL="914400" indent="-914400" algn="just">
              <a:buAutoNum type="alphaLcPeriod"/>
            </a:pPr>
            <a:r>
              <a:rPr lang="en-US" sz="8800" b="1" dirty="0" smtClean="0">
                <a:solidFill>
                  <a:srgbClr val="FFFFFF"/>
                </a:solidFill>
              </a:rPr>
              <a:t>A toll</a:t>
            </a:r>
          </a:p>
          <a:p>
            <a:pPr marL="914400" indent="-914400" algn="just">
              <a:buAutoNum type="alphaLcPeriod"/>
            </a:pPr>
            <a:r>
              <a:rPr lang="en-US" sz="8800" b="1" dirty="0" smtClean="0">
                <a:solidFill>
                  <a:srgbClr val="FFFFFF"/>
                </a:solidFill>
              </a:rPr>
              <a:t>A levy</a:t>
            </a:r>
          </a:p>
          <a:p>
            <a:pPr algn="just"/>
            <a:endParaRPr lang="en-US" sz="5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direct tax</a:t>
            </a:r>
            <a:r>
              <a:rPr lang="en-US" sz="4800" b="1" dirty="0" smtClean="0">
                <a:solidFill>
                  <a:srgbClr val="FFFFFF"/>
                </a:solidFill>
              </a:rPr>
              <a:t>- paid to the government accompanied by a tax return</a:t>
            </a:r>
          </a:p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Examples: income taxes, corporate taxes, transfer taxes (estate (inheritance) tax and gift tax)</a:t>
            </a:r>
          </a:p>
          <a:p>
            <a:pPr algn="just"/>
            <a:endParaRPr lang="en-US" sz="32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indirect tax</a:t>
            </a:r>
            <a:r>
              <a:rPr lang="en-US" sz="4800" b="1" dirty="0" smtClean="0">
                <a:solidFill>
                  <a:srgbClr val="FFFFFF"/>
                </a:solidFill>
              </a:rPr>
              <a:t>- collected by an INTERMEDIARY (retail store) Examples: sales tax, VAT, or goods and services tax (GST) </a:t>
            </a:r>
          </a:p>
          <a:p>
            <a:pPr algn="ctr"/>
            <a:endParaRPr lang="en-US" sz="32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rgbClr val="FFFF00"/>
                </a:solidFill>
              </a:rPr>
              <a:t>Toll</a:t>
            </a:r>
            <a:r>
              <a:rPr lang="en-US" sz="9600" b="1" dirty="0" smtClean="0">
                <a:solidFill>
                  <a:srgbClr val="FFFFFF"/>
                </a:solidFill>
              </a:rPr>
              <a:t>-tariff</a:t>
            </a:r>
          </a:p>
          <a:p>
            <a:pPr algn="ctr"/>
            <a:endParaRPr lang="en-US" sz="32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rgbClr val="FFFF00"/>
                </a:solidFill>
              </a:rPr>
              <a:t>Levy</a:t>
            </a:r>
            <a:r>
              <a:rPr lang="en-US" sz="9600" b="1" dirty="0" smtClean="0">
                <a:solidFill>
                  <a:srgbClr val="FFFFFF"/>
                </a:solidFill>
              </a:rPr>
              <a:t>-impose (fee, tax, or fine)</a:t>
            </a:r>
          </a:p>
          <a:p>
            <a:pPr algn="ctr"/>
            <a:endParaRPr lang="en-US" sz="32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19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8800" b="1" dirty="0" smtClean="0">
                <a:solidFill>
                  <a:srgbClr val="FFFFFF"/>
                </a:solidFill>
              </a:rPr>
              <a:t>A direct tax</a:t>
            </a:r>
          </a:p>
          <a:p>
            <a:pPr marL="914400" indent="-914400" algn="just">
              <a:buFontTx/>
              <a:buAutoNum type="alphaLcPeriod"/>
            </a:pPr>
            <a:r>
              <a:rPr lang="en-US" sz="8800" b="1" dirty="0" smtClean="0">
                <a:solidFill>
                  <a:srgbClr val="FFFF00"/>
                </a:solidFill>
              </a:rPr>
              <a:t>An indirect tax</a:t>
            </a:r>
          </a:p>
          <a:p>
            <a:pPr marL="914400" indent="-914400" algn="just">
              <a:buFontTx/>
              <a:buAutoNum type="alphaLcPeriod"/>
            </a:pPr>
            <a:r>
              <a:rPr lang="en-US" sz="8800" b="1" dirty="0" smtClean="0">
                <a:solidFill>
                  <a:srgbClr val="FFFFFF"/>
                </a:solidFill>
              </a:rPr>
              <a:t>A toll</a:t>
            </a:r>
          </a:p>
          <a:p>
            <a:pPr marL="914400" indent="-914400" algn="just">
              <a:buFontTx/>
              <a:buAutoNum type="alphaLcPeriod"/>
            </a:pPr>
            <a:r>
              <a:rPr lang="en-US" sz="8800" b="1" dirty="0" smtClean="0">
                <a:solidFill>
                  <a:srgbClr val="FFFFFF"/>
                </a:solidFill>
              </a:rPr>
              <a:t>A levy</a:t>
            </a:r>
          </a:p>
          <a:p>
            <a:pPr algn="just"/>
            <a:endParaRPr lang="en-US" sz="5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20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5400" b="1" dirty="0" smtClean="0">
                <a:solidFill>
                  <a:srgbClr val="FFFFFF"/>
                </a:solidFill>
              </a:rPr>
              <a:t>What do you call the removal of power from the government over the control of an industry?</a:t>
            </a:r>
          </a:p>
        </p:txBody>
      </p:sp>
    </p:spTree>
    <p:extLst>
      <p:ext uri="{BB962C8B-B14F-4D97-AF65-F5344CB8AC3E}">
        <p14:creationId xmlns:p14="http://schemas.microsoft.com/office/powerpoint/2010/main" val="26333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20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Liberalization</a:t>
            </a:r>
          </a:p>
          <a:p>
            <a:pPr marL="914400" indent="-914400" algn="just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Privatization</a:t>
            </a:r>
          </a:p>
          <a:p>
            <a:pPr marL="914400" indent="-914400" algn="just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Deregulation</a:t>
            </a:r>
          </a:p>
          <a:p>
            <a:pPr marL="914400" indent="-914400" algn="just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Globalization</a:t>
            </a:r>
          </a:p>
          <a:p>
            <a:pPr algn="just"/>
            <a:endParaRPr lang="en-US" sz="5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20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just">
              <a:buFontTx/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Liberalization</a:t>
            </a:r>
          </a:p>
          <a:p>
            <a:pPr marL="914400" indent="-914400" algn="just">
              <a:buFontTx/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Privatization</a:t>
            </a:r>
          </a:p>
          <a:p>
            <a:pPr marL="914400" indent="-914400" algn="just">
              <a:buFontTx/>
              <a:buAutoNum type="alphaLcPeriod"/>
            </a:pPr>
            <a:r>
              <a:rPr lang="en-US" sz="5400" b="1" dirty="0" smtClean="0">
                <a:solidFill>
                  <a:srgbClr val="FFFF00"/>
                </a:solidFill>
              </a:rPr>
              <a:t>Deregulation</a:t>
            </a:r>
          </a:p>
          <a:p>
            <a:pPr marL="914400" indent="-914400" algn="just">
              <a:buFontTx/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Globalization</a:t>
            </a:r>
          </a:p>
          <a:p>
            <a:pPr algn="just"/>
            <a:endParaRPr lang="en-US" sz="5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20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FF"/>
                </a:solidFill>
              </a:rPr>
              <a:t>LIBERALIZATION- opening up of the economy by reducing tariffs and quotas.</a:t>
            </a:r>
          </a:p>
        </p:txBody>
      </p:sp>
    </p:spTree>
    <p:extLst>
      <p:ext uri="{BB962C8B-B14F-4D97-AF65-F5344CB8AC3E}">
        <p14:creationId xmlns:p14="http://schemas.microsoft.com/office/powerpoint/2010/main" val="41387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14800" cy="701040"/>
          </a:xfrm>
        </p:spPr>
        <p:txBody>
          <a:bodyPr/>
          <a:lstStyle/>
          <a:p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066800"/>
            <a:ext cx="85344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FF"/>
                </a:solidFill>
              </a:rPr>
              <a:t>Mr. V bought an inner lot from Mr. B. When Mr. V is already building his house on the lot, Mr. B did not allow him to pass through Mr. B’s property claiming that this is trespassing. What right allows Mr. V to have such passage?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20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FF"/>
                </a:solidFill>
              </a:rPr>
              <a:t>PRIVATIZATION-sale of government corporations to attain efficiency.</a:t>
            </a:r>
          </a:p>
        </p:txBody>
      </p:sp>
    </p:spTree>
    <p:extLst>
      <p:ext uri="{BB962C8B-B14F-4D97-AF65-F5344CB8AC3E}">
        <p14:creationId xmlns:p14="http://schemas.microsoft.com/office/powerpoint/2010/main" val="21582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20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FF"/>
                </a:solidFill>
              </a:rPr>
              <a:t>GLOBALIZATION-integration of the economies around the world brought about by innovation in technology.</a:t>
            </a:r>
          </a:p>
        </p:txBody>
      </p:sp>
    </p:spTree>
    <p:extLst>
      <p:ext uri="{BB962C8B-B14F-4D97-AF65-F5344CB8AC3E}">
        <p14:creationId xmlns:p14="http://schemas.microsoft.com/office/powerpoint/2010/main" val="32441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FF"/>
                </a:solidFill>
              </a:rPr>
              <a:t>In peace education, which of the following does NOT belong?</a:t>
            </a:r>
            <a:endParaRPr lang="en-US" sz="5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Global awareness of issues</a:t>
            </a:r>
          </a:p>
          <a:p>
            <a:pPr marL="914400" indent="-914400" algn="ctr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Independence of nations</a:t>
            </a:r>
          </a:p>
          <a:p>
            <a:pPr marL="914400" indent="-914400" algn="ctr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Interdependence among nations</a:t>
            </a:r>
          </a:p>
          <a:p>
            <a:pPr marL="914400" indent="-914400" algn="ctr"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Non-violent conflict resolution</a:t>
            </a:r>
          </a:p>
          <a:p>
            <a:pPr marL="914400" indent="-914400" algn="ctr">
              <a:buAutoNum type="alphaLcPeriod"/>
            </a:pPr>
            <a:endParaRPr lang="en-US" sz="4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Global awareness of issues</a:t>
            </a:r>
          </a:p>
          <a:p>
            <a:pPr marL="914400" indent="-914400" algn="ctr">
              <a:buFontTx/>
              <a:buAutoNum type="alphaLcPeriod"/>
            </a:pPr>
            <a:r>
              <a:rPr lang="en-US" sz="48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Independence</a:t>
            </a:r>
            <a:r>
              <a:rPr lang="en-US" sz="4800" b="1" dirty="0" smtClean="0">
                <a:solidFill>
                  <a:srgbClr val="FFFFFF"/>
                </a:solidFill>
              </a:rPr>
              <a:t> of nations</a:t>
            </a:r>
          </a:p>
          <a:p>
            <a:pPr marL="914400" indent="-914400" algn="ctr">
              <a:buFontTx/>
              <a:buAutoNum type="alphaLcPeriod"/>
            </a:pPr>
            <a:r>
              <a:rPr lang="en-US" sz="48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Interdependence</a:t>
            </a:r>
            <a:r>
              <a:rPr lang="en-US" sz="4800" b="1" dirty="0" smtClean="0">
                <a:solidFill>
                  <a:srgbClr val="FFFFFF"/>
                </a:solidFill>
              </a:rPr>
              <a:t> among nations</a:t>
            </a:r>
          </a:p>
          <a:p>
            <a:pPr marL="914400" indent="-914400" algn="ctr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Non-violent conflict resolution</a:t>
            </a:r>
          </a:p>
          <a:p>
            <a:pPr marL="914400" indent="-914400" algn="ctr">
              <a:buFontTx/>
              <a:buAutoNum type="alphaLcPeriod"/>
            </a:pPr>
            <a:endParaRPr lang="en-US" sz="4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Global awareness of issues</a:t>
            </a:r>
          </a:p>
          <a:p>
            <a:pPr marL="914400" indent="-914400" algn="ctr">
              <a:buFontTx/>
              <a:buAutoNum type="alphaLcPeriod"/>
            </a:pPr>
            <a:r>
              <a:rPr lang="en-US" sz="4800" b="1" dirty="0" smtClean="0">
                <a:solidFill>
                  <a:srgbClr val="FFFF00"/>
                </a:solidFill>
              </a:rPr>
              <a:t>Independence of nations</a:t>
            </a:r>
          </a:p>
          <a:p>
            <a:pPr marL="914400" indent="-914400" algn="ctr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Interdependence among nations</a:t>
            </a:r>
          </a:p>
          <a:p>
            <a:pPr marL="914400" indent="-914400" algn="ctr">
              <a:buFontTx/>
              <a:buAutoNum type="alphaLcPeriod"/>
            </a:pPr>
            <a:r>
              <a:rPr lang="en-US" sz="4800" b="1" dirty="0" smtClean="0">
                <a:solidFill>
                  <a:srgbClr val="FFFFFF"/>
                </a:solidFill>
              </a:rPr>
              <a:t>Non-violent conflict resolution</a:t>
            </a:r>
          </a:p>
          <a:p>
            <a:pPr marL="914400" indent="-914400" algn="ctr">
              <a:buFontTx/>
              <a:buAutoNum type="alphaLcPeriod"/>
            </a:pPr>
            <a:endParaRPr lang="en-US" sz="4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FF"/>
                </a:solidFill>
              </a:rPr>
              <a:t>What do the words </a:t>
            </a:r>
            <a:r>
              <a:rPr lang="en-US" sz="5400" b="1" i="1" dirty="0" smtClean="0">
                <a:solidFill>
                  <a:srgbClr val="FFFFFF"/>
                </a:solidFill>
              </a:rPr>
              <a:t>“</a:t>
            </a:r>
            <a:r>
              <a:rPr lang="en-US" sz="5400" b="1" i="1" dirty="0" err="1" smtClean="0">
                <a:solidFill>
                  <a:srgbClr val="FFFFFF"/>
                </a:solidFill>
              </a:rPr>
              <a:t>palabra</a:t>
            </a:r>
            <a:r>
              <a:rPr lang="en-US" sz="5400" b="1" i="1" dirty="0" smtClean="0">
                <a:solidFill>
                  <a:srgbClr val="FFFFFF"/>
                </a:solidFill>
              </a:rPr>
              <a:t> de honor”</a:t>
            </a:r>
            <a:r>
              <a:rPr lang="en-US" sz="5400" b="1" dirty="0" smtClean="0">
                <a:solidFill>
                  <a:srgbClr val="FFFFFF"/>
                </a:solidFill>
              </a:rPr>
              <a:t>, </a:t>
            </a:r>
            <a:r>
              <a:rPr lang="en-US" sz="5400" b="1" i="1" dirty="0" smtClean="0">
                <a:solidFill>
                  <a:srgbClr val="FFFFFF"/>
                </a:solidFill>
              </a:rPr>
              <a:t>“</a:t>
            </a:r>
            <a:r>
              <a:rPr lang="en-US" sz="5400" b="1" i="1" dirty="0" err="1" smtClean="0">
                <a:solidFill>
                  <a:srgbClr val="FFFFFF"/>
                </a:solidFill>
              </a:rPr>
              <a:t>delicadeza</a:t>
            </a:r>
            <a:r>
              <a:rPr lang="en-US" sz="5400" b="1" i="1" dirty="0" smtClean="0">
                <a:solidFill>
                  <a:srgbClr val="FFFFFF"/>
                </a:solidFill>
              </a:rPr>
              <a:t>”, </a:t>
            </a:r>
            <a:r>
              <a:rPr lang="en-US" sz="5400" b="1" dirty="0" smtClean="0">
                <a:solidFill>
                  <a:srgbClr val="FFFFFF"/>
                </a:solidFill>
              </a:rPr>
              <a:t>and </a:t>
            </a:r>
            <a:r>
              <a:rPr lang="en-US" sz="5400" b="1" i="1" dirty="0" smtClean="0">
                <a:solidFill>
                  <a:srgbClr val="FFFFFF"/>
                </a:solidFill>
              </a:rPr>
              <a:t>“</a:t>
            </a:r>
            <a:r>
              <a:rPr lang="en-US" sz="5400" b="1" i="1" dirty="0" err="1" smtClean="0">
                <a:solidFill>
                  <a:srgbClr val="FFFFFF"/>
                </a:solidFill>
              </a:rPr>
              <a:t>dangal</a:t>
            </a:r>
            <a:r>
              <a:rPr lang="en-US" sz="5400" b="1" i="1" dirty="0" smtClean="0">
                <a:solidFill>
                  <a:srgbClr val="FFFFFF"/>
                </a:solidFill>
              </a:rPr>
              <a:t>” </a:t>
            </a:r>
            <a:r>
              <a:rPr lang="en-US" sz="5400" b="1" dirty="0" smtClean="0">
                <a:solidFill>
                  <a:srgbClr val="FFFFFF"/>
                </a:solidFill>
              </a:rPr>
              <a:t>say about Filipinos?</a:t>
            </a:r>
            <a:endParaRPr lang="en-US" sz="5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Reflective</a:t>
            </a:r>
          </a:p>
          <a:p>
            <a:pPr marL="914400" indent="-914400" algn="ctr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Religious</a:t>
            </a:r>
          </a:p>
          <a:p>
            <a:pPr marL="914400" indent="-914400" algn="ctr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Respectful others</a:t>
            </a:r>
          </a:p>
          <a:p>
            <a:pPr marL="914400" indent="-914400" algn="ctr"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Aware of his/her worth as a person</a:t>
            </a:r>
            <a:endParaRPr lang="en-US" sz="5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buFontTx/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Reflective</a:t>
            </a:r>
          </a:p>
          <a:p>
            <a:pPr marL="914400" indent="-914400" algn="ctr">
              <a:buFontTx/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Religious</a:t>
            </a:r>
          </a:p>
          <a:p>
            <a:pPr marL="914400" indent="-914400" algn="ctr">
              <a:buFontTx/>
              <a:buAutoNum type="alphaLcPeriod"/>
            </a:pPr>
            <a:r>
              <a:rPr lang="en-US" sz="5400" b="1" dirty="0" smtClean="0">
                <a:solidFill>
                  <a:srgbClr val="FFFFFF"/>
                </a:solidFill>
              </a:rPr>
              <a:t>Respectful others</a:t>
            </a:r>
          </a:p>
          <a:p>
            <a:pPr marL="914400" indent="-914400" algn="ctr">
              <a:buFontTx/>
              <a:buAutoNum type="alphaLcPeriod"/>
            </a:pPr>
            <a:r>
              <a:rPr lang="en-US" sz="5400" b="1" dirty="0" smtClean="0">
                <a:solidFill>
                  <a:srgbClr val="FFFF00"/>
                </a:solidFill>
              </a:rPr>
              <a:t>Aware of his/her worth as a person</a:t>
            </a:r>
          </a:p>
        </p:txBody>
      </p:sp>
    </p:spTree>
    <p:extLst>
      <p:ext uri="{BB962C8B-B14F-4D97-AF65-F5344CB8AC3E}">
        <p14:creationId xmlns:p14="http://schemas.microsoft.com/office/powerpoint/2010/main" val="22058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4114800" cy="701040"/>
          </a:xfrm>
        </p:spPr>
        <p:txBody>
          <a:bodyPr/>
          <a:lstStyle/>
          <a:p>
            <a:r>
              <a:rPr lang="en-US" dirty="0" smtClean="0"/>
              <a:t>Item </a:t>
            </a: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458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d. Aware </a:t>
            </a:r>
            <a:r>
              <a:rPr lang="en-US" sz="5400" b="1" dirty="0" smtClean="0">
                <a:solidFill>
                  <a:srgbClr val="FFFF00"/>
                </a:solidFill>
              </a:rPr>
              <a:t>of his/her worth as a </a:t>
            </a:r>
            <a:r>
              <a:rPr lang="en-US" sz="5400" b="1" dirty="0" smtClean="0">
                <a:solidFill>
                  <a:srgbClr val="FFFF00"/>
                </a:solidFill>
              </a:rPr>
              <a:t>person- TO GAIN RESPECT FROM OTHERS</a:t>
            </a:r>
            <a:endParaRPr lang="en-US" sz="5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220</TotalTime>
  <Words>2546</Words>
  <Application>Microsoft Office PowerPoint</Application>
  <PresentationFormat>On-screen Show (4:3)</PresentationFormat>
  <Paragraphs>464</Paragraphs>
  <Slides>129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0" baseType="lpstr">
      <vt:lpstr>BlackTie</vt:lpstr>
      <vt:lpstr>ULTIMATE  GENERAL INFORMATION  DRILL</vt:lpstr>
      <vt:lpstr>Item 1</vt:lpstr>
      <vt:lpstr>Item 1</vt:lpstr>
      <vt:lpstr>Item 1</vt:lpstr>
      <vt:lpstr>Item 1</vt:lpstr>
      <vt:lpstr>Item 1</vt:lpstr>
      <vt:lpstr>Item 1</vt:lpstr>
      <vt:lpstr>Item 1</vt:lpstr>
      <vt:lpstr>Item 2</vt:lpstr>
      <vt:lpstr>Item 2</vt:lpstr>
      <vt:lpstr>Item 2</vt:lpstr>
      <vt:lpstr>Item 2</vt:lpstr>
      <vt:lpstr>Item 3</vt:lpstr>
      <vt:lpstr>Item 3</vt:lpstr>
      <vt:lpstr>Item 3</vt:lpstr>
      <vt:lpstr>Item 3</vt:lpstr>
      <vt:lpstr>Item 4</vt:lpstr>
      <vt:lpstr>Item 4</vt:lpstr>
      <vt:lpstr>Item 4</vt:lpstr>
      <vt:lpstr>Item 4</vt:lpstr>
      <vt:lpstr>Item 4</vt:lpstr>
      <vt:lpstr>Item 5</vt:lpstr>
      <vt:lpstr>Item 5</vt:lpstr>
      <vt:lpstr>Item 5</vt:lpstr>
      <vt:lpstr>Item 6</vt:lpstr>
      <vt:lpstr>Item 6</vt:lpstr>
      <vt:lpstr>Item 6</vt:lpstr>
      <vt:lpstr>Item 6</vt:lpstr>
      <vt:lpstr>Item 5</vt:lpstr>
      <vt:lpstr>Item 5</vt:lpstr>
      <vt:lpstr>Item 7</vt:lpstr>
      <vt:lpstr>Item 7</vt:lpstr>
      <vt:lpstr>Item 7</vt:lpstr>
      <vt:lpstr>Item 8</vt:lpstr>
      <vt:lpstr>Item 8</vt:lpstr>
      <vt:lpstr>Item 8</vt:lpstr>
      <vt:lpstr>Item 9</vt:lpstr>
      <vt:lpstr>Item 9</vt:lpstr>
      <vt:lpstr>Item 9</vt:lpstr>
      <vt:lpstr>Item 10</vt:lpstr>
      <vt:lpstr>Item 10</vt:lpstr>
      <vt:lpstr>Item 10</vt:lpstr>
      <vt:lpstr>Item 10</vt:lpstr>
      <vt:lpstr>Item 11</vt:lpstr>
      <vt:lpstr>Item 11</vt:lpstr>
      <vt:lpstr>Item 11</vt:lpstr>
      <vt:lpstr>Item 11</vt:lpstr>
      <vt:lpstr>Item 11</vt:lpstr>
      <vt:lpstr>Item 11</vt:lpstr>
      <vt:lpstr>Item 12</vt:lpstr>
      <vt:lpstr>Item 12</vt:lpstr>
      <vt:lpstr>Item 12</vt:lpstr>
      <vt:lpstr>Item 12</vt:lpstr>
      <vt:lpstr>Item 12</vt:lpstr>
      <vt:lpstr>Item 12</vt:lpstr>
      <vt:lpstr>Item 12</vt:lpstr>
      <vt:lpstr>Item 12</vt:lpstr>
      <vt:lpstr>Item 13</vt:lpstr>
      <vt:lpstr>Item 13</vt:lpstr>
      <vt:lpstr>Item 13</vt:lpstr>
      <vt:lpstr>Item 14</vt:lpstr>
      <vt:lpstr>Item 14</vt:lpstr>
      <vt:lpstr>Item 14</vt:lpstr>
      <vt:lpstr>Item 15</vt:lpstr>
      <vt:lpstr>Item 15</vt:lpstr>
      <vt:lpstr>Item 15</vt:lpstr>
      <vt:lpstr>Item 15</vt:lpstr>
      <vt:lpstr>Item 16</vt:lpstr>
      <vt:lpstr>Item 16</vt:lpstr>
      <vt:lpstr>Item 16</vt:lpstr>
      <vt:lpstr>Item 16</vt:lpstr>
      <vt:lpstr>Item 17</vt:lpstr>
      <vt:lpstr>Item 17</vt:lpstr>
      <vt:lpstr>Item 17</vt:lpstr>
      <vt:lpstr>Item 17</vt:lpstr>
      <vt:lpstr>Item 18</vt:lpstr>
      <vt:lpstr>Item 18</vt:lpstr>
      <vt:lpstr>Item 18</vt:lpstr>
      <vt:lpstr>Item 19</vt:lpstr>
      <vt:lpstr>Item 19</vt:lpstr>
      <vt:lpstr>Item 19</vt:lpstr>
      <vt:lpstr>Item 19</vt:lpstr>
      <vt:lpstr>Item 19</vt:lpstr>
      <vt:lpstr>Item 19</vt:lpstr>
      <vt:lpstr>Item 19</vt:lpstr>
      <vt:lpstr>Item 20</vt:lpstr>
      <vt:lpstr>Item 20</vt:lpstr>
      <vt:lpstr>Item 20</vt:lpstr>
      <vt:lpstr>Item 20</vt:lpstr>
      <vt:lpstr>Item 20</vt:lpstr>
      <vt:lpstr>Item 20</vt:lpstr>
      <vt:lpstr>Item 21</vt:lpstr>
      <vt:lpstr>Item 21</vt:lpstr>
      <vt:lpstr>Item 21</vt:lpstr>
      <vt:lpstr>Item 21</vt:lpstr>
      <vt:lpstr>Item 22</vt:lpstr>
      <vt:lpstr>Item 22</vt:lpstr>
      <vt:lpstr>Item 22</vt:lpstr>
      <vt:lpstr>Item 22</vt:lpstr>
      <vt:lpstr>Item 23</vt:lpstr>
      <vt:lpstr>Item 23</vt:lpstr>
      <vt:lpstr>Item 23</vt:lpstr>
      <vt:lpstr>Item 23</vt:lpstr>
      <vt:lpstr>Item 24</vt:lpstr>
      <vt:lpstr>Item 24</vt:lpstr>
      <vt:lpstr>Item 24</vt:lpstr>
      <vt:lpstr>Item 25</vt:lpstr>
      <vt:lpstr>Item 25</vt:lpstr>
      <vt:lpstr>Item 25</vt:lpstr>
      <vt:lpstr>Item 25</vt:lpstr>
      <vt:lpstr>Item 26</vt:lpstr>
      <vt:lpstr>Item 26</vt:lpstr>
      <vt:lpstr>Item 26</vt:lpstr>
      <vt:lpstr>Item 26</vt:lpstr>
      <vt:lpstr>Item 26</vt:lpstr>
      <vt:lpstr>Item 27</vt:lpstr>
      <vt:lpstr>Item 27</vt:lpstr>
      <vt:lpstr>Item 27</vt:lpstr>
      <vt:lpstr>Item 28</vt:lpstr>
      <vt:lpstr>Item 28</vt:lpstr>
      <vt:lpstr>Item 28</vt:lpstr>
      <vt:lpstr>Item 29</vt:lpstr>
      <vt:lpstr>Item 29</vt:lpstr>
      <vt:lpstr>Item 29</vt:lpstr>
      <vt:lpstr>Item 29</vt:lpstr>
      <vt:lpstr>Item 29</vt:lpstr>
      <vt:lpstr>Item 30</vt:lpstr>
      <vt:lpstr>Item 30</vt:lpstr>
      <vt:lpstr>Item 30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 GENERAL INFORMATION  DRILL</dc:title>
  <dc:creator>VIRGO C. LOPEZ</dc:creator>
  <cp:lastModifiedBy>VIRGO C. LOPEZ</cp:lastModifiedBy>
  <cp:revision>177</cp:revision>
  <dcterms:created xsi:type="dcterms:W3CDTF">2016-09-08T02:52:07Z</dcterms:created>
  <dcterms:modified xsi:type="dcterms:W3CDTF">2016-09-10T11:17:04Z</dcterms:modified>
</cp:coreProperties>
</file>