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5" r:id="rId3"/>
    <p:sldId id="266" r:id="rId4"/>
    <p:sldId id="271" r:id="rId5"/>
    <p:sldId id="261" r:id="rId6"/>
    <p:sldId id="264" r:id="rId7"/>
    <p:sldId id="258" r:id="rId8"/>
    <p:sldId id="260" r:id="rId9"/>
    <p:sldId id="259" r:id="rId10"/>
    <p:sldId id="267" r:id="rId11"/>
    <p:sldId id="268" r:id="rId12"/>
    <p:sldId id="269" r:id="rId13"/>
    <p:sldId id="270" r:id="rId14"/>
    <p:sldId id="272" r:id="rId15"/>
    <p:sldId id="273" r:id="rId16"/>
    <p:sldId id="275" r:id="rId17"/>
    <p:sldId id="276" r:id="rId18"/>
    <p:sldId id="277" r:id="rId19"/>
    <p:sldId id="278" r:id="rId20"/>
    <p:sldId id="279" r:id="rId21"/>
    <p:sldId id="280" r:id="rId22"/>
    <p:sldId id="281" r:id="rId23"/>
    <p:sldId id="262" r:id="rId24"/>
    <p:sldId id="274"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E456645-7E73-4A8F-A0C1-14E0C69410C9}" type="datetimeFigureOut">
              <a:rPr lang="en-PH" smtClean="0"/>
              <a:pPr/>
              <a:t>5/15/2013</a:t>
            </a:fld>
            <a:endParaRPr lang="en-PH"/>
          </a:p>
        </p:txBody>
      </p:sp>
      <p:sp>
        <p:nvSpPr>
          <p:cNvPr id="17" name="Footer Placeholder 16"/>
          <p:cNvSpPr>
            <a:spLocks noGrp="1"/>
          </p:cNvSpPr>
          <p:nvPr>
            <p:ph type="ftr" sz="quarter" idx="11"/>
          </p:nvPr>
        </p:nvSpPr>
        <p:spPr>
          <a:xfrm>
            <a:off x="5410200" y="4205288"/>
            <a:ext cx="1295400" cy="457200"/>
          </a:xfrm>
        </p:spPr>
        <p:txBody>
          <a:bodyPr/>
          <a:lstStyle/>
          <a:p>
            <a:endParaRPr lang="en-PH"/>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C19CFA4-4BFD-4CC8-AE46-A2A6EC67AD4C}"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456645-7E73-4A8F-A0C1-14E0C69410C9}" type="datetimeFigureOut">
              <a:rPr lang="en-PH" smtClean="0"/>
              <a:pPr/>
              <a:t>5/15/2013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C19CFA4-4BFD-4CC8-AE46-A2A6EC67AD4C}"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456645-7E73-4A8F-A0C1-14E0C69410C9}" type="datetimeFigureOut">
              <a:rPr lang="en-PH" smtClean="0"/>
              <a:pPr/>
              <a:t>5/15/2013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C19CFA4-4BFD-4CC8-AE46-A2A6EC67AD4C}"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456645-7E73-4A8F-A0C1-14E0C69410C9}" type="datetimeFigureOut">
              <a:rPr lang="en-PH" smtClean="0"/>
              <a:pPr/>
              <a:t>5/15/2013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C19CFA4-4BFD-4CC8-AE46-A2A6EC67AD4C}"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456645-7E73-4A8F-A0C1-14E0C69410C9}" type="datetimeFigureOut">
              <a:rPr lang="en-PH" smtClean="0"/>
              <a:pPr/>
              <a:t>5/15/2013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C19CFA4-4BFD-4CC8-AE46-A2A6EC67AD4C}" type="slidenum">
              <a:rPr lang="en-PH" smtClean="0"/>
              <a:pPr/>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456645-7E73-4A8F-A0C1-14E0C69410C9}" type="datetimeFigureOut">
              <a:rPr lang="en-PH" smtClean="0"/>
              <a:pPr/>
              <a:t>5/15/2013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C19CFA4-4BFD-4CC8-AE46-A2A6EC67AD4C}"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E456645-7E73-4A8F-A0C1-14E0C69410C9}" type="datetimeFigureOut">
              <a:rPr lang="en-PH" smtClean="0"/>
              <a:pPr/>
              <a:t>5/15/2013</a:t>
            </a:fld>
            <a:endParaRPr lang="en-PH"/>
          </a:p>
        </p:txBody>
      </p:sp>
      <p:sp>
        <p:nvSpPr>
          <p:cNvPr id="27" name="Slide Number Placeholder 26"/>
          <p:cNvSpPr>
            <a:spLocks noGrp="1"/>
          </p:cNvSpPr>
          <p:nvPr>
            <p:ph type="sldNum" sz="quarter" idx="11"/>
          </p:nvPr>
        </p:nvSpPr>
        <p:spPr/>
        <p:txBody>
          <a:bodyPr rtlCol="0"/>
          <a:lstStyle/>
          <a:p>
            <a:fld id="{2C19CFA4-4BFD-4CC8-AE46-A2A6EC67AD4C}" type="slidenum">
              <a:rPr lang="en-PH" smtClean="0"/>
              <a:pPr/>
              <a:t>‹#›</a:t>
            </a:fld>
            <a:endParaRPr lang="en-PH"/>
          </a:p>
        </p:txBody>
      </p:sp>
      <p:sp>
        <p:nvSpPr>
          <p:cNvPr id="28" name="Footer Placeholder 27"/>
          <p:cNvSpPr>
            <a:spLocks noGrp="1"/>
          </p:cNvSpPr>
          <p:nvPr>
            <p:ph type="ftr" sz="quarter" idx="12"/>
          </p:nvPr>
        </p:nvSpPr>
        <p:spPr/>
        <p:txBody>
          <a:bodyPr rtlCol="0"/>
          <a:lstStyle/>
          <a:p>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E456645-7E73-4A8F-A0C1-14E0C69410C9}" type="datetimeFigureOut">
              <a:rPr lang="en-PH" smtClean="0"/>
              <a:pPr/>
              <a:t>5/15/2013</a:t>
            </a:fld>
            <a:endParaRPr lang="en-PH"/>
          </a:p>
        </p:txBody>
      </p:sp>
      <p:sp>
        <p:nvSpPr>
          <p:cNvPr id="4" name="Footer Placeholder 3"/>
          <p:cNvSpPr>
            <a:spLocks noGrp="1"/>
          </p:cNvSpPr>
          <p:nvPr>
            <p:ph type="ftr" sz="quarter" idx="11"/>
          </p:nvPr>
        </p:nvSpPr>
        <p:spPr>
          <a:xfrm>
            <a:off x="5257800" y="612648"/>
            <a:ext cx="1325880" cy="457200"/>
          </a:xfrm>
        </p:spPr>
        <p:txBody>
          <a:bodyPr/>
          <a:lstStyle/>
          <a:p>
            <a:endParaRPr lang="en-PH"/>
          </a:p>
        </p:txBody>
      </p:sp>
      <p:sp>
        <p:nvSpPr>
          <p:cNvPr id="5" name="Slide Number Placeholder 4"/>
          <p:cNvSpPr>
            <a:spLocks noGrp="1"/>
          </p:cNvSpPr>
          <p:nvPr>
            <p:ph type="sldNum" sz="quarter" idx="12"/>
          </p:nvPr>
        </p:nvSpPr>
        <p:spPr>
          <a:xfrm>
            <a:off x="8174736" y="2272"/>
            <a:ext cx="762000" cy="365760"/>
          </a:xfrm>
        </p:spPr>
        <p:txBody>
          <a:bodyPr/>
          <a:lstStyle/>
          <a:p>
            <a:fld id="{2C19CFA4-4BFD-4CC8-AE46-A2A6EC67AD4C}"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56645-7E73-4A8F-A0C1-14E0C69410C9}" type="datetimeFigureOut">
              <a:rPr lang="en-PH" smtClean="0"/>
              <a:pPr/>
              <a:t>5/15/2013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C19CFA4-4BFD-4CC8-AE46-A2A6EC67AD4C}"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456645-7E73-4A8F-A0C1-14E0C69410C9}" type="datetimeFigureOut">
              <a:rPr lang="en-PH" smtClean="0"/>
              <a:pPr/>
              <a:t>5/15/2013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C19CFA4-4BFD-4CC8-AE46-A2A6EC67AD4C}"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456645-7E73-4A8F-A0C1-14E0C69410C9}" type="datetimeFigureOut">
              <a:rPr lang="en-PH" smtClean="0"/>
              <a:pPr/>
              <a:t>5/15/2013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C19CFA4-4BFD-4CC8-AE46-A2A6EC67AD4C}"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E456645-7E73-4A8F-A0C1-14E0C69410C9}" type="datetimeFigureOut">
              <a:rPr lang="en-PH" smtClean="0"/>
              <a:pPr/>
              <a:t>5/15/2013</a:t>
            </a:fld>
            <a:endParaRPr lang="en-PH"/>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PH"/>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C19CFA4-4BFD-4CC8-AE46-A2A6EC67AD4C}" type="slidenum">
              <a:rPr lang="en-PH" smtClean="0"/>
              <a:pPr/>
              <a:t>‹#›</a:t>
            </a:fld>
            <a:endParaRPr lang="en-PH"/>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ti-red tape law.jpg"/>
          <p:cNvPicPr>
            <a:picLocks noChangeAspect="1"/>
          </p:cNvPicPr>
          <p:nvPr/>
        </p:nvPicPr>
        <p:blipFill>
          <a:blip r:embed="rId2" cstate="print"/>
          <a:stretch>
            <a:fillRect/>
          </a:stretch>
        </p:blipFill>
        <p:spPr>
          <a:xfrm>
            <a:off x="3166" y="0"/>
            <a:ext cx="9137668"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76500" y="3314700"/>
            <a:ext cx="6019800" cy="6096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685800" y="609600"/>
            <a:ext cx="8458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is a “Citizen’s Charter”?</a:t>
            </a:r>
          </a:p>
        </p:txBody>
      </p:sp>
      <p:sp>
        <p:nvSpPr>
          <p:cNvPr id="4" name="Rectangle 3"/>
          <p:cNvSpPr/>
          <p:nvPr/>
        </p:nvSpPr>
        <p:spPr>
          <a:xfrm>
            <a:off x="990600" y="1524000"/>
            <a:ext cx="7924800" cy="4708981"/>
          </a:xfrm>
          <a:prstGeom prst="rect">
            <a:avLst/>
          </a:prstGeom>
        </p:spPr>
        <p:txBody>
          <a:bodyPr wrap="square">
            <a:spAutoFit/>
          </a:bodyPr>
          <a:lstStyle/>
          <a:p>
            <a:pPr algn="just">
              <a:buFont typeface="Wingdings" pitchFamily="2" charset="2"/>
              <a:buChar char="q"/>
            </a:pPr>
            <a:r>
              <a:rPr lang="en-PH" sz="3200" b="1" dirty="0" smtClean="0">
                <a:effectLst>
                  <a:outerShdw blurRad="38100" dist="38100" dir="2700000" algn="tl">
                    <a:srgbClr val="000000">
                      <a:alpha val="43137"/>
                    </a:srgbClr>
                  </a:outerShdw>
                </a:effectLst>
                <a:latin typeface="Berlin Sans FB Demi" pitchFamily="34" charset="0"/>
              </a:rPr>
              <a:t> It is an official document, a service standard, or a pledge, that communicates information on the services provided by the concerned government agency to the public. </a:t>
            </a:r>
          </a:p>
          <a:p>
            <a:pPr algn="just">
              <a:buFont typeface="Wingdings" pitchFamily="2" charset="2"/>
              <a:buChar char="q"/>
            </a:pPr>
            <a:r>
              <a:rPr lang="en-PH" sz="3200" b="1" dirty="0" smtClean="0">
                <a:effectLst>
                  <a:outerShdw blurRad="38100" dist="38100" dir="2700000" algn="tl">
                    <a:srgbClr val="000000">
                      <a:alpha val="43137"/>
                    </a:srgbClr>
                  </a:outerShdw>
                </a:effectLst>
                <a:latin typeface="Berlin Sans FB Demi" pitchFamily="34" charset="0"/>
              </a:rPr>
              <a:t>It </a:t>
            </a:r>
            <a:r>
              <a:rPr lang="en-PH" sz="3600" b="1" dirty="0" smtClean="0">
                <a:solidFill>
                  <a:srgbClr val="C00000"/>
                </a:solidFill>
                <a:effectLst>
                  <a:outerShdw blurRad="38100" dist="38100" dir="2700000" algn="tl">
                    <a:srgbClr val="000000">
                      <a:alpha val="43137"/>
                    </a:srgbClr>
                  </a:outerShdw>
                </a:effectLst>
                <a:latin typeface="Berlin Sans FB Demi" pitchFamily="34" charset="0"/>
              </a:rPr>
              <a:t>describes the step-by-step procedure for availing a particular service</a:t>
            </a:r>
            <a:r>
              <a:rPr lang="en-PH" sz="3200" b="1" dirty="0" smtClean="0">
                <a:effectLst>
                  <a:outerShdw blurRad="38100" dist="38100" dir="2700000" algn="tl">
                    <a:srgbClr val="000000">
                      <a:alpha val="43137"/>
                    </a:srgbClr>
                  </a:outerShdw>
                </a:effectLst>
                <a:latin typeface="Berlin Sans FB Demi" pitchFamily="34" charset="0"/>
              </a:rPr>
              <a:t>, and the guaranteed performance level that they may expect for that service.</a:t>
            </a:r>
            <a:endParaRPr lang="en-PH" sz="32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304800" y="762000"/>
            <a:ext cx="8610600" cy="5943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76500" y="3314700"/>
            <a:ext cx="6019800" cy="6096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685800" y="609600"/>
            <a:ext cx="8458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How long must it take for applications or requests to be acted upon?</a:t>
            </a:r>
          </a:p>
        </p:txBody>
      </p:sp>
      <p:sp>
        <p:nvSpPr>
          <p:cNvPr id="4" name="Rectangle 3"/>
          <p:cNvSpPr/>
          <p:nvPr/>
        </p:nvSpPr>
        <p:spPr>
          <a:xfrm>
            <a:off x="990600" y="2514600"/>
            <a:ext cx="7924800" cy="4339650"/>
          </a:xfrm>
          <a:prstGeom prst="rect">
            <a:avLst/>
          </a:prstGeom>
        </p:spPr>
        <p:txBody>
          <a:bodyPr wrap="square">
            <a:spAutoFit/>
          </a:bodyPr>
          <a:lstStyle/>
          <a:p>
            <a:pPr algn="just">
              <a:buFont typeface="Wingdings" pitchFamily="2" charset="2"/>
              <a:buChar char="q"/>
            </a:pPr>
            <a:r>
              <a:rPr lang="en-PH" sz="3200" b="1" dirty="0" smtClean="0">
                <a:effectLst>
                  <a:outerShdw blurRad="38100" dist="38100" dir="2700000" algn="tl">
                    <a:srgbClr val="000000">
                      <a:alpha val="43137"/>
                    </a:srgbClr>
                  </a:outerShdw>
                </a:effectLst>
                <a:latin typeface="Berlin Sans FB Demi" pitchFamily="34" charset="0"/>
              </a:rPr>
              <a:t>Applications or requests must be acted upon within the period prescribed in the agency or office’s Citizen’s Charter which </a:t>
            </a:r>
            <a:r>
              <a:rPr lang="en-PH" sz="3600" b="1" dirty="0" smtClean="0">
                <a:solidFill>
                  <a:srgbClr val="FFCC00"/>
                </a:solidFill>
                <a:effectLst>
                  <a:glow rad="228600">
                    <a:schemeClr val="accent2">
                      <a:satMod val="175000"/>
                      <a:alpha val="40000"/>
                    </a:schemeClr>
                  </a:glow>
                  <a:outerShdw blurRad="38100" dist="38100" dir="2700000" algn="tl">
                    <a:srgbClr val="000000">
                      <a:alpha val="43137"/>
                    </a:srgbClr>
                  </a:outerShdw>
                </a:effectLst>
                <a:latin typeface="Berlin Sans FB Demi" pitchFamily="34" charset="0"/>
              </a:rPr>
              <a:t>should not be longer than five (5) working days for </a:t>
            </a:r>
            <a:r>
              <a:rPr lang="en-PH" sz="3600" b="1" dirty="0" smtClean="0">
                <a:effectLst>
                  <a:glow rad="228600">
                    <a:schemeClr val="accent2">
                      <a:satMod val="175000"/>
                      <a:alpha val="40000"/>
                    </a:schemeClr>
                  </a:glow>
                  <a:outerShdw blurRad="38100" dist="38100" dir="2700000" algn="tl">
                    <a:srgbClr val="000000">
                      <a:alpha val="43137"/>
                    </a:srgbClr>
                  </a:outerShdw>
                </a:effectLst>
                <a:latin typeface="Berlin Sans FB Demi" pitchFamily="34" charset="0"/>
              </a:rPr>
              <a:t>simple transactions </a:t>
            </a:r>
            <a:r>
              <a:rPr lang="en-PH" sz="3600" b="1" dirty="0" smtClean="0">
                <a:solidFill>
                  <a:srgbClr val="FFCC00"/>
                </a:solidFill>
                <a:effectLst>
                  <a:glow rad="228600">
                    <a:schemeClr val="accent2">
                      <a:satMod val="175000"/>
                      <a:alpha val="40000"/>
                    </a:schemeClr>
                  </a:glow>
                  <a:outerShdw blurRad="38100" dist="38100" dir="2700000" algn="tl">
                    <a:srgbClr val="000000">
                      <a:alpha val="43137"/>
                    </a:srgbClr>
                  </a:outerShdw>
                </a:effectLst>
                <a:latin typeface="Berlin Sans FB Demi" pitchFamily="34" charset="0"/>
              </a:rPr>
              <a:t>and ten (10) working days for </a:t>
            </a:r>
            <a:r>
              <a:rPr lang="en-PH" sz="3600" b="1" dirty="0" smtClean="0">
                <a:effectLst>
                  <a:glow rad="228600">
                    <a:schemeClr val="accent2">
                      <a:satMod val="175000"/>
                      <a:alpha val="40000"/>
                    </a:schemeClr>
                  </a:glow>
                  <a:outerShdw blurRad="38100" dist="38100" dir="2700000" algn="tl">
                    <a:srgbClr val="000000">
                      <a:alpha val="43137"/>
                    </a:srgbClr>
                  </a:outerShdw>
                </a:effectLst>
                <a:latin typeface="Berlin Sans FB Demi" pitchFamily="34" charset="0"/>
              </a:rPr>
              <a:t>complex transactions </a:t>
            </a:r>
            <a:r>
              <a:rPr lang="en-PH" sz="3600" b="1" dirty="0" smtClean="0">
                <a:solidFill>
                  <a:srgbClr val="FFCC00"/>
                </a:solidFill>
                <a:effectLst>
                  <a:glow rad="228600">
                    <a:schemeClr val="accent2">
                      <a:satMod val="175000"/>
                      <a:alpha val="40000"/>
                    </a:schemeClr>
                  </a:glow>
                  <a:outerShdw blurRad="38100" dist="38100" dir="2700000" algn="tl">
                    <a:srgbClr val="000000">
                      <a:alpha val="43137"/>
                    </a:srgbClr>
                  </a:outerShdw>
                </a:effectLst>
                <a:latin typeface="Berlin Sans FB Demi" pitchFamily="34" charset="0"/>
              </a:rPr>
              <a:t>from the date of receipt.</a:t>
            </a:r>
            <a:endParaRPr lang="en-PH" sz="3200" b="1" dirty="0">
              <a:solidFill>
                <a:srgbClr val="FFCC00"/>
              </a:solidFill>
              <a:effectLst>
                <a:glow rad="228600">
                  <a:schemeClr val="accent2">
                    <a:satMod val="175000"/>
                    <a:alpha val="40000"/>
                  </a:schemeClr>
                </a:glow>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76500" y="3314700"/>
            <a:ext cx="6019800" cy="6096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685800" y="990600"/>
            <a:ext cx="8229600" cy="13716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en-PH" sz="6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What is the difference between a simple transaction and a complex transaction?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76500" y="3314700"/>
            <a:ext cx="6019800" cy="6096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685800" y="609600"/>
            <a:ext cx="8458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Simple Transaction</a:t>
            </a:r>
          </a:p>
        </p:txBody>
      </p:sp>
      <p:sp>
        <p:nvSpPr>
          <p:cNvPr id="4" name="Rectangle 3"/>
          <p:cNvSpPr/>
          <p:nvPr/>
        </p:nvSpPr>
        <p:spPr>
          <a:xfrm>
            <a:off x="990600" y="1524000"/>
            <a:ext cx="7924800" cy="5078313"/>
          </a:xfrm>
          <a:prstGeom prst="rect">
            <a:avLst/>
          </a:prstGeom>
        </p:spPr>
        <p:txBody>
          <a:bodyPr wrap="square">
            <a:spAutoFit/>
          </a:bodyPr>
          <a:lstStyle/>
          <a:p>
            <a:pPr algn="just">
              <a:buFont typeface="Wingdings" pitchFamily="2" charset="2"/>
              <a:buChar char="q"/>
            </a:pPr>
            <a:r>
              <a:rPr lang="en-PH" sz="3600" b="1" dirty="0" smtClean="0">
                <a:effectLst>
                  <a:outerShdw blurRad="38100" dist="38100" dir="2700000" algn="tl">
                    <a:srgbClr val="000000">
                      <a:alpha val="43137"/>
                    </a:srgbClr>
                  </a:outerShdw>
                </a:effectLst>
                <a:latin typeface="Berlin Sans FB Demi" pitchFamily="34" charset="0"/>
              </a:rPr>
              <a:t> It refers to requests or applications submitted by clients of a government office or agency which </a:t>
            </a:r>
            <a:r>
              <a:rPr lang="en-PH" sz="3600" b="1" dirty="0" smtClean="0">
                <a:solidFill>
                  <a:srgbClr val="C00000"/>
                </a:solidFill>
                <a:effectLst>
                  <a:outerShdw blurRad="38100" dist="38100" dir="2700000" algn="tl">
                    <a:srgbClr val="000000">
                      <a:alpha val="43137"/>
                    </a:srgbClr>
                  </a:outerShdw>
                </a:effectLst>
                <a:latin typeface="Berlin Sans FB Demi" pitchFamily="34" charset="0"/>
              </a:rPr>
              <a:t>only require ministerial actions on the part of the public officer or employee</a:t>
            </a:r>
            <a:r>
              <a:rPr lang="en-PH" sz="3600" b="1" dirty="0" smtClean="0">
                <a:effectLst>
                  <a:outerShdw blurRad="38100" dist="38100" dir="2700000" algn="tl">
                    <a:srgbClr val="000000">
                      <a:alpha val="43137"/>
                    </a:srgbClr>
                  </a:outerShdw>
                </a:effectLst>
                <a:latin typeface="Berlin Sans FB Demi" pitchFamily="34" charset="0"/>
              </a:rPr>
              <a:t>, or that which present only inconsequential issues for the resolution by an officer or employee of said government office.</a:t>
            </a:r>
            <a:endParaRPr lang="en-PH" sz="36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76500" y="3314700"/>
            <a:ext cx="6019800" cy="6096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685800" y="609600"/>
            <a:ext cx="8458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Complex Transaction</a:t>
            </a:r>
          </a:p>
        </p:txBody>
      </p:sp>
      <p:sp>
        <p:nvSpPr>
          <p:cNvPr id="4" name="Rectangle 3"/>
          <p:cNvSpPr/>
          <p:nvPr/>
        </p:nvSpPr>
        <p:spPr>
          <a:xfrm>
            <a:off x="990600" y="1524000"/>
            <a:ext cx="7924800" cy="4893647"/>
          </a:xfrm>
          <a:prstGeom prst="rect">
            <a:avLst/>
          </a:prstGeom>
        </p:spPr>
        <p:txBody>
          <a:bodyPr wrap="square">
            <a:spAutoFit/>
          </a:bodyPr>
          <a:lstStyle/>
          <a:p>
            <a:pPr algn="just">
              <a:buFont typeface="Wingdings" pitchFamily="2" charset="2"/>
              <a:buChar char="q"/>
            </a:pPr>
            <a:r>
              <a:rPr lang="en-PH" sz="3600" b="1" dirty="0" smtClean="0">
                <a:effectLst>
                  <a:outerShdw blurRad="38100" dist="38100" dir="2700000" algn="tl">
                    <a:srgbClr val="000000">
                      <a:alpha val="43137"/>
                    </a:srgbClr>
                  </a:outerShdw>
                </a:effectLst>
                <a:latin typeface="Berlin Sans FB Demi" pitchFamily="34" charset="0"/>
              </a:rPr>
              <a:t> It refers to requests or applications submitted by clients of a government office which </a:t>
            </a:r>
            <a:r>
              <a:rPr lang="en-PH" sz="4400" b="1" dirty="0" smtClean="0">
                <a:solidFill>
                  <a:srgbClr val="C00000"/>
                </a:solidFill>
                <a:effectLst>
                  <a:outerShdw blurRad="38100" dist="38100" dir="2700000" algn="tl">
                    <a:srgbClr val="000000">
                      <a:alpha val="43137"/>
                    </a:srgbClr>
                  </a:outerShdw>
                </a:effectLst>
                <a:latin typeface="Berlin Sans FB Demi" pitchFamily="34" charset="0"/>
              </a:rPr>
              <a:t>necessitate the use of discretion in the resolution of complicated issues </a:t>
            </a:r>
            <a:r>
              <a:rPr lang="en-PH" sz="3600" b="1" dirty="0" smtClean="0">
                <a:effectLst>
                  <a:outerShdw blurRad="38100" dist="38100" dir="2700000" algn="tl">
                    <a:srgbClr val="000000">
                      <a:alpha val="43137"/>
                    </a:srgbClr>
                  </a:outerShdw>
                </a:effectLst>
                <a:latin typeface="Berlin Sans FB Demi" pitchFamily="34" charset="0"/>
              </a:rPr>
              <a:t>by an officer or employee of said government office, such transaction to be determined by the office concerned.</a:t>
            </a:r>
            <a:endParaRPr lang="en-PH" sz="36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838200" y="685800"/>
            <a:ext cx="8077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acts can be considered as a light offense for erring public officials?</a:t>
            </a:r>
          </a:p>
        </p:txBody>
      </p:sp>
      <p:sp>
        <p:nvSpPr>
          <p:cNvPr id="4" name="Rectangle 3"/>
          <p:cNvSpPr/>
          <p:nvPr/>
        </p:nvSpPr>
        <p:spPr>
          <a:xfrm>
            <a:off x="990600" y="2819400"/>
            <a:ext cx="7924800" cy="3785652"/>
          </a:xfrm>
          <a:prstGeom prst="rect">
            <a:avLst/>
          </a:prstGeom>
        </p:spPr>
        <p:txBody>
          <a:bodyPr wrap="square">
            <a:spAutoFit/>
          </a:bodyPr>
          <a:lstStyle/>
          <a:p>
            <a:pPr algn="ctr">
              <a:buFont typeface="Wingdings" pitchFamily="2" charset="2"/>
              <a:buChar char="q"/>
            </a:pPr>
            <a:r>
              <a:rPr lang="en-PH" sz="4800" b="1" dirty="0" smtClean="0">
                <a:effectLst>
                  <a:outerShdw blurRad="38100" dist="38100" dir="2700000" algn="tl">
                    <a:srgbClr val="000000">
                      <a:alpha val="43137"/>
                    </a:srgbClr>
                  </a:outerShdw>
                </a:effectLst>
                <a:latin typeface="Berlin Sans FB Demi" pitchFamily="34" charset="0"/>
              </a:rPr>
              <a:t> Refusal to accept application and/or request within the prescribed period or any document submitted by the client</a:t>
            </a:r>
            <a:endParaRPr lang="en-PH" sz="48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838200" y="685800"/>
            <a:ext cx="8077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acts can be considered as a light offense for erring public officials?</a:t>
            </a:r>
          </a:p>
        </p:txBody>
      </p:sp>
      <p:sp>
        <p:nvSpPr>
          <p:cNvPr id="4" name="Rectangle 3"/>
          <p:cNvSpPr/>
          <p:nvPr/>
        </p:nvSpPr>
        <p:spPr>
          <a:xfrm>
            <a:off x="990600" y="2819400"/>
            <a:ext cx="7924800" cy="3785652"/>
          </a:xfrm>
          <a:prstGeom prst="rect">
            <a:avLst/>
          </a:prstGeom>
        </p:spPr>
        <p:txBody>
          <a:bodyPr wrap="square">
            <a:spAutoFit/>
          </a:bodyPr>
          <a:lstStyle/>
          <a:p>
            <a:pPr algn="ctr">
              <a:buFont typeface="Wingdings" pitchFamily="2" charset="2"/>
              <a:buChar char="q"/>
            </a:pPr>
            <a:r>
              <a:rPr lang="en-PH" sz="4000" b="1" dirty="0" smtClean="0">
                <a:effectLst>
                  <a:outerShdw blurRad="38100" dist="38100" dir="2700000" algn="tl">
                    <a:srgbClr val="000000">
                      <a:alpha val="43137"/>
                    </a:srgbClr>
                  </a:outerShdw>
                </a:effectLst>
                <a:latin typeface="Berlin Sans FB Demi" pitchFamily="34" charset="0"/>
              </a:rPr>
              <a:t> Failure to act on an application and/or request or failure to refer back to the client a request which cannot be acted upon due to lack of requirements within the prescribed period</a:t>
            </a:r>
            <a:endParaRPr lang="en-PH" sz="40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838200" y="685800"/>
            <a:ext cx="8077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acts can be considered as a light offense for erring public officials?</a:t>
            </a:r>
          </a:p>
        </p:txBody>
      </p:sp>
      <p:sp>
        <p:nvSpPr>
          <p:cNvPr id="4" name="Rectangle 3"/>
          <p:cNvSpPr/>
          <p:nvPr/>
        </p:nvSpPr>
        <p:spPr>
          <a:xfrm>
            <a:off x="990600" y="2819400"/>
            <a:ext cx="7924800" cy="3477875"/>
          </a:xfrm>
          <a:prstGeom prst="rect">
            <a:avLst/>
          </a:prstGeom>
        </p:spPr>
        <p:txBody>
          <a:bodyPr wrap="square">
            <a:spAutoFit/>
          </a:bodyPr>
          <a:lstStyle/>
          <a:p>
            <a:pPr algn="ctr">
              <a:buFont typeface="Wingdings" pitchFamily="2" charset="2"/>
              <a:buChar char="q"/>
            </a:pPr>
            <a:r>
              <a:rPr lang="en-PH" sz="4400" b="1" dirty="0" smtClean="0">
                <a:effectLst>
                  <a:outerShdw blurRad="38100" dist="38100" dir="2700000" algn="tl">
                    <a:srgbClr val="000000">
                      <a:alpha val="43137"/>
                    </a:srgbClr>
                  </a:outerShdw>
                </a:effectLst>
                <a:latin typeface="Berlin Sans FB Demi" pitchFamily="34" charset="0"/>
              </a:rPr>
              <a:t> Failure to attend to clients who are within the premises of the office or agency concerned prior to the end of the working hours and during lunch break</a:t>
            </a:r>
            <a:endParaRPr lang="en-PH" sz="44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838200" y="685800"/>
            <a:ext cx="8077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acts can be considered as a light offense for erring public officials?</a:t>
            </a:r>
          </a:p>
        </p:txBody>
      </p:sp>
      <p:sp>
        <p:nvSpPr>
          <p:cNvPr id="4" name="Rectangle 3"/>
          <p:cNvSpPr/>
          <p:nvPr/>
        </p:nvSpPr>
        <p:spPr>
          <a:xfrm>
            <a:off x="990600" y="2819400"/>
            <a:ext cx="7924800" cy="3785652"/>
          </a:xfrm>
          <a:prstGeom prst="rect">
            <a:avLst/>
          </a:prstGeom>
        </p:spPr>
        <p:txBody>
          <a:bodyPr wrap="square">
            <a:spAutoFit/>
          </a:bodyPr>
          <a:lstStyle/>
          <a:p>
            <a:pPr algn="ctr">
              <a:buFont typeface="Wingdings" pitchFamily="2" charset="2"/>
              <a:buChar char="q"/>
            </a:pPr>
            <a:r>
              <a:rPr lang="en-PH" sz="4800" b="1" dirty="0" smtClean="0">
                <a:effectLst>
                  <a:outerShdw blurRad="38100" dist="38100" dir="2700000" algn="tl">
                    <a:srgbClr val="000000">
                      <a:alpha val="43137"/>
                    </a:srgbClr>
                  </a:outerShdw>
                </a:effectLst>
                <a:latin typeface="Berlin Sans FB Demi" pitchFamily="34" charset="0"/>
              </a:rPr>
              <a:t> Failure to render frontline services within the prescribed period on an application and/or request without due cause</a:t>
            </a:r>
            <a:endParaRPr lang="en-PH" sz="48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summer2013\How red tape was invented _ Scottish Left Review_files\red-tape.jpg"/>
          <p:cNvPicPr>
            <a:picLocks noChangeAspect="1" noChangeArrowheads="1"/>
          </p:cNvPicPr>
          <p:nvPr/>
        </p:nvPicPr>
        <p:blipFill>
          <a:blip r:embed="rId2" cstate="print"/>
          <a:srcRect/>
          <a:stretch>
            <a:fillRect/>
          </a:stretch>
        </p:blipFill>
        <p:spPr bwMode="auto">
          <a:xfrm>
            <a:off x="5867400" y="2895600"/>
            <a:ext cx="3276600" cy="1895476"/>
          </a:xfrm>
          <a:prstGeom prst="rect">
            <a:avLst/>
          </a:prstGeom>
          <a:noFill/>
        </p:spPr>
      </p:pic>
      <p:sp>
        <p:nvSpPr>
          <p:cNvPr id="2" name="Title 1"/>
          <p:cNvSpPr>
            <a:spLocks noGrp="1"/>
          </p:cNvSpPr>
          <p:nvPr>
            <p:ph type="title"/>
          </p:nvPr>
        </p:nvSpPr>
        <p:spPr>
          <a:xfrm>
            <a:off x="457200" y="762000"/>
            <a:ext cx="8229600" cy="1066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What is RED TAPE?</a:t>
            </a:r>
            <a:endParaRPr lang="en-PH"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7" name="Rectangle 6"/>
          <p:cNvSpPr/>
          <p:nvPr/>
        </p:nvSpPr>
        <p:spPr>
          <a:xfrm>
            <a:off x="228600" y="4876800"/>
            <a:ext cx="8305800" cy="1938992"/>
          </a:xfrm>
          <a:prstGeom prst="rect">
            <a:avLst/>
          </a:prstGeom>
        </p:spPr>
        <p:txBody>
          <a:bodyPr wrap="square">
            <a:spAutoFit/>
          </a:bodyPr>
          <a:lstStyle/>
          <a:p>
            <a:pPr algn="ctr">
              <a:buFont typeface="Wingdings" pitchFamily="2" charset="2"/>
              <a:buChar char="q"/>
            </a:pPr>
            <a:r>
              <a:rPr lang="en-PH" sz="3600" dirty="0" smtClean="0">
                <a:effectLst>
                  <a:outerShdw blurRad="38100" dist="38100" dir="2700000" algn="tl">
                    <a:srgbClr val="000000">
                      <a:alpha val="43137"/>
                    </a:srgbClr>
                  </a:outerShdw>
                </a:effectLst>
                <a:latin typeface="Berlin Sans FB Demi" pitchFamily="34" charset="0"/>
              </a:rPr>
              <a:t>It involves government </a:t>
            </a:r>
            <a:r>
              <a:rPr lang="en-PH" sz="4000" dirty="0" smtClean="0">
                <a:solidFill>
                  <a:srgbClr val="C00000"/>
                </a:solidFill>
                <a:effectLst>
                  <a:outerShdw blurRad="38100" dist="38100" dir="2700000" algn="tl">
                    <a:srgbClr val="000000">
                      <a:alpha val="43137"/>
                    </a:srgbClr>
                  </a:outerShdw>
                </a:effectLst>
                <a:latin typeface="Berlin Sans FB Demi" pitchFamily="34" charset="0"/>
              </a:rPr>
              <a:t>procedures which are oppressively complex and time-consuming.</a:t>
            </a:r>
          </a:p>
        </p:txBody>
      </p:sp>
      <p:sp>
        <p:nvSpPr>
          <p:cNvPr id="8" name="Rectangle 7"/>
          <p:cNvSpPr/>
          <p:nvPr/>
        </p:nvSpPr>
        <p:spPr>
          <a:xfrm>
            <a:off x="304800" y="1905001"/>
            <a:ext cx="7086600" cy="2985433"/>
          </a:xfrm>
          <a:prstGeom prst="rect">
            <a:avLst/>
          </a:prstGeom>
        </p:spPr>
        <p:txBody>
          <a:bodyPr wrap="square">
            <a:spAutoFit/>
          </a:bodyPr>
          <a:lstStyle/>
          <a:p>
            <a:pPr algn="ctr">
              <a:buFont typeface="Wingdings" pitchFamily="2" charset="2"/>
              <a:buChar char="q"/>
            </a:pPr>
            <a:r>
              <a:rPr lang="en-PH" sz="3200" dirty="0" smtClean="0">
                <a:effectLst>
                  <a:outerShdw blurRad="38100" dist="38100" dir="2700000" algn="tl">
                    <a:srgbClr val="000000">
                      <a:alpha val="43137"/>
                    </a:srgbClr>
                  </a:outerShdw>
                </a:effectLst>
                <a:latin typeface="Berlin Sans FB Demi" pitchFamily="34" charset="0"/>
              </a:rPr>
              <a:t> It refers to the rigid or mechanical adherence to bureaucratic </a:t>
            </a:r>
            <a:r>
              <a:rPr lang="en-PH" sz="3600" dirty="0" smtClean="0">
                <a:effectLst>
                  <a:outerShdw blurRad="38100" dist="38100" dir="2700000" algn="tl">
                    <a:srgbClr val="000000">
                      <a:alpha val="43137"/>
                    </a:srgbClr>
                  </a:outerShdw>
                </a:effectLst>
                <a:latin typeface="Berlin Sans FB Demi" pitchFamily="34" charset="0"/>
              </a:rPr>
              <a:t>rules and regulations </a:t>
            </a:r>
            <a:r>
              <a:rPr lang="en-PH" sz="4000" dirty="0" smtClean="0">
                <a:solidFill>
                  <a:srgbClr val="C00000"/>
                </a:solidFill>
                <a:effectLst>
                  <a:outerShdw blurRad="38100" dist="38100" dir="2700000" algn="tl">
                    <a:srgbClr val="000000">
                      <a:alpha val="43137"/>
                    </a:srgbClr>
                  </a:outerShdw>
                </a:effectLst>
                <a:latin typeface="Berlin Sans FB Demi" pitchFamily="34" charset="0"/>
              </a:rPr>
              <a:t>especially those involving unnecessary paperwork. </a:t>
            </a:r>
            <a:endParaRPr lang="en-PH" sz="3200" dirty="0" smtClean="0">
              <a:solidFill>
                <a:srgbClr val="C00000"/>
              </a:solidFill>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838200" y="685800"/>
            <a:ext cx="8077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acts can be considered as a light offense for erring public officials?</a:t>
            </a:r>
          </a:p>
        </p:txBody>
      </p:sp>
      <p:sp>
        <p:nvSpPr>
          <p:cNvPr id="4" name="Rectangle 3"/>
          <p:cNvSpPr/>
          <p:nvPr/>
        </p:nvSpPr>
        <p:spPr>
          <a:xfrm>
            <a:off x="990600" y="2819400"/>
            <a:ext cx="7924800" cy="3785652"/>
          </a:xfrm>
          <a:prstGeom prst="rect">
            <a:avLst/>
          </a:prstGeom>
        </p:spPr>
        <p:txBody>
          <a:bodyPr wrap="square">
            <a:spAutoFit/>
          </a:bodyPr>
          <a:lstStyle/>
          <a:p>
            <a:pPr algn="ctr">
              <a:buFont typeface="Wingdings" pitchFamily="2" charset="2"/>
              <a:buChar char="q"/>
            </a:pPr>
            <a:r>
              <a:rPr lang="en-PH" sz="4000" b="1" dirty="0" smtClean="0">
                <a:effectLst>
                  <a:outerShdw blurRad="38100" dist="38100" dir="2700000" algn="tl">
                    <a:srgbClr val="000000">
                      <a:alpha val="43137"/>
                    </a:srgbClr>
                  </a:outerShdw>
                </a:effectLst>
                <a:latin typeface="Berlin Sans FB Demi" pitchFamily="34" charset="0"/>
              </a:rPr>
              <a:t> Failure to give the client a written notice on the disapproval of an application or request</a:t>
            </a:r>
          </a:p>
          <a:p>
            <a:pPr algn="ctr">
              <a:buFont typeface="Wingdings" pitchFamily="2" charset="2"/>
              <a:buChar char="q"/>
            </a:pPr>
            <a:r>
              <a:rPr lang="en-PH" sz="4000" b="1" dirty="0" smtClean="0">
                <a:effectLst>
                  <a:outerShdw blurRad="38100" dist="38100" dir="2700000" algn="tl">
                    <a:srgbClr val="000000">
                      <a:alpha val="43137"/>
                    </a:srgbClr>
                  </a:outerShdw>
                </a:effectLst>
                <a:latin typeface="Berlin Sans FB Demi" pitchFamily="34" charset="0"/>
              </a:rPr>
              <a:t> Imposition of additional irrelevant requirements other than those listed</a:t>
            </a:r>
            <a:endParaRPr lang="en-PH" sz="40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838200" y="685800"/>
            <a:ext cx="8077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are the penalties for light offenses?</a:t>
            </a:r>
          </a:p>
        </p:txBody>
      </p:sp>
      <p:sp>
        <p:nvSpPr>
          <p:cNvPr id="4" name="Rectangle 3"/>
          <p:cNvSpPr/>
          <p:nvPr/>
        </p:nvSpPr>
        <p:spPr>
          <a:xfrm>
            <a:off x="838200" y="2286000"/>
            <a:ext cx="8305800" cy="3754874"/>
          </a:xfrm>
          <a:prstGeom prst="rect">
            <a:avLst/>
          </a:prstGeom>
        </p:spPr>
        <p:txBody>
          <a:bodyPr wrap="square">
            <a:spAutoFit/>
          </a:bodyPr>
          <a:lstStyle/>
          <a:p>
            <a:pPr algn="ctr">
              <a:buFont typeface="Wingdings" pitchFamily="2" charset="2"/>
              <a:buChar char="q"/>
            </a:pPr>
            <a:r>
              <a:rPr lang="en-PH" sz="3400" b="1" dirty="0" smtClean="0">
                <a:solidFill>
                  <a:srgbClr val="C00000"/>
                </a:solidFill>
                <a:effectLst>
                  <a:outerShdw blurRad="38100" dist="38100" dir="2700000" algn="tl">
                    <a:srgbClr val="000000">
                      <a:alpha val="43137"/>
                    </a:srgbClr>
                  </a:outerShdw>
                </a:effectLst>
                <a:latin typeface="Berlin Sans FB Demi" pitchFamily="34" charset="0"/>
              </a:rPr>
              <a:t> First offense </a:t>
            </a:r>
            <a:r>
              <a:rPr lang="en-PH" sz="3400" b="1" dirty="0" smtClean="0">
                <a:effectLst>
                  <a:outerShdw blurRad="38100" dist="38100" dir="2700000" algn="tl">
                    <a:srgbClr val="000000">
                      <a:alpha val="43137"/>
                    </a:srgbClr>
                  </a:outerShdw>
                </a:effectLst>
                <a:latin typeface="Berlin Sans FB Demi" pitchFamily="34" charset="0"/>
              </a:rPr>
              <a:t>– 30 days suspension without pay and mandatory attendance in Values Orientation Program</a:t>
            </a:r>
          </a:p>
          <a:p>
            <a:pPr algn="ctr">
              <a:buFont typeface="Wingdings" pitchFamily="2" charset="2"/>
              <a:buChar char="q"/>
            </a:pPr>
            <a:r>
              <a:rPr lang="en-PH" sz="3400" b="1" dirty="0" smtClean="0">
                <a:solidFill>
                  <a:srgbClr val="C00000"/>
                </a:solidFill>
                <a:effectLst>
                  <a:outerShdw blurRad="38100" dist="38100" dir="2700000" algn="tl">
                    <a:srgbClr val="000000">
                      <a:alpha val="43137"/>
                    </a:srgbClr>
                  </a:outerShdw>
                </a:effectLst>
                <a:latin typeface="Berlin Sans FB Demi" pitchFamily="34" charset="0"/>
              </a:rPr>
              <a:t>Second offense </a:t>
            </a:r>
            <a:r>
              <a:rPr lang="en-PH" sz="3400" b="1" dirty="0" smtClean="0">
                <a:effectLst>
                  <a:outerShdw blurRad="38100" dist="38100" dir="2700000" algn="tl">
                    <a:srgbClr val="000000">
                      <a:alpha val="43137"/>
                    </a:srgbClr>
                  </a:outerShdw>
                </a:effectLst>
                <a:latin typeface="Berlin Sans FB Demi" pitchFamily="34" charset="0"/>
              </a:rPr>
              <a:t>– Three (3) months suspension without pay</a:t>
            </a:r>
          </a:p>
          <a:p>
            <a:pPr algn="ctr">
              <a:buFont typeface="Wingdings" pitchFamily="2" charset="2"/>
              <a:buChar char="q"/>
            </a:pPr>
            <a:r>
              <a:rPr lang="en-PH" sz="3400" b="1" dirty="0" smtClean="0">
                <a:solidFill>
                  <a:srgbClr val="C00000"/>
                </a:solidFill>
                <a:effectLst>
                  <a:outerShdw blurRad="38100" dist="38100" dir="2700000" algn="tl">
                    <a:srgbClr val="000000">
                      <a:alpha val="43137"/>
                    </a:srgbClr>
                  </a:outerShdw>
                </a:effectLst>
                <a:latin typeface="Berlin Sans FB Demi" pitchFamily="34" charset="0"/>
              </a:rPr>
              <a:t>Third offense </a:t>
            </a:r>
            <a:r>
              <a:rPr lang="en-PH" sz="3400" b="1" dirty="0" smtClean="0">
                <a:effectLst>
                  <a:outerShdw blurRad="38100" dist="38100" dir="2700000" algn="tl">
                    <a:srgbClr val="000000">
                      <a:alpha val="43137"/>
                    </a:srgbClr>
                  </a:outerShdw>
                </a:effectLst>
                <a:latin typeface="Berlin Sans FB Demi" pitchFamily="34" charset="0"/>
              </a:rPr>
              <a:t>– Dismissal and perpetual disqualification from public service</a:t>
            </a:r>
            <a:endParaRPr lang="en-PH" sz="34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838200" y="685800"/>
            <a:ext cx="8077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act can be considered as a grave offense?</a:t>
            </a:r>
          </a:p>
        </p:txBody>
      </p:sp>
      <p:sp>
        <p:nvSpPr>
          <p:cNvPr id="4" name="Rectangle 3"/>
          <p:cNvSpPr/>
          <p:nvPr/>
        </p:nvSpPr>
        <p:spPr>
          <a:xfrm>
            <a:off x="990600" y="2286000"/>
            <a:ext cx="7924800" cy="4154984"/>
          </a:xfrm>
          <a:prstGeom prst="rect">
            <a:avLst/>
          </a:prstGeom>
        </p:spPr>
        <p:txBody>
          <a:bodyPr wrap="square">
            <a:spAutoFit/>
          </a:bodyPr>
          <a:lstStyle/>
          <a:p>
            <a:pPr algn="ctr">
              <a:buFont typeface="Wingdings" pitchFamily="2" charset="2"/>
              <a:buChar char="q"/>
            </a:pPr>
            <a:r>
              <a:rPr lang="en-PH" sz="4400" b="1" dirty="0" smtClean="0">
                <a:effectLst>
                  <a:outerShdw blurRad="38100" dist="38100" dir="2700000" algn="tl">
                    <a:srgbClr val="000000">
                      <a:alpha val="43137"/>
                    </a:srgbClr>
                  </a:outerShdw>
                </a:effectLst>
                <a:latin typeface="Berlin Sans FB Demi" pitchFamily="34" charset="0"/>
              </a:rPr>
              <a:t> Fixing and/or collusion with fixers in consideration of economic and/ or other gain or advantage which can be committed by insiders or outsiders of the office.</a:t>
            </a:r>
            <a:endParaRPr lang="en-PH" sz="44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685800" y="609600"/>
            <a:ext cx="8077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Who is a FIXER?</a:t>
            </a:r>
          </a:p>
        </p:txBody>
      </p:sp>
      <p:sp>
        <p:nvSpPr>
          <p:cNvPr id="4" name="Rectangle 3"/>
          <p:cNvSpPr/>
          <p:nvPr/>
        </p:nvSpPr>
        <p:spPr>
          <a:xfrm>
            <a:off x="990600" y="1371600"/>
            <a:ext cx="7924800" cy="5324535"/>
          </a:xfrm>
          <a:prstGeom prst="rect">
            <a:avLst/>
          </a:prstGeom>
        </p:spPr>
        <p:txBody>
          <a:bodyPr wrap="square">
            <a:spAutoFit/>
          </a:bodyPr>
          <a:lstStyle/>
          <a:p>
            <a:pPr algn="just">
              <a:buFont typeface="Wingdings" pitchFamily="2" charset="2"/>
              <a:buChar char="q"/>
            </a:pPr>
            <a:r>
              <a:rPr lang="en-PH" sz="3600" b="1" dirty="0" smtClean="0">
                <a:effectLst>
                  <a:outerShdw blurRad="38100" dist="38100" dir="2700000" algn="tl">
                    <a:srgbClr val="000000">
                      <a:alpha val="43137"/>
                    </a:srgbClr>
                  </a:outerShdw>
                </a:effectLst>
                <a:latin typeface="Berlin Sans FB Demi" pitchFamily="34" charset="0"/>
              </a:rPr>
              <a:t> refers to any individual whether or not officially involved in the operation of a government office or agency who has access to people working therein, and whether or not in collusion with them, </a:t>
            </a:r>
            <a:r>
              <a:rPr lang="en-PH" sz="4000" b="1" dirty="0" smtClean="0">
                <a:effectLst>
                  <a:glow rad="228600">
                    <a:srgbClr val="FFFF00">
                      <a:alpha val="40000"/>
                    </a:srgbClr>
                  </a:glow>
                  <a:outerShdw blurRad="38100" dist="38100" dir="2700000" algn="tl">
                    <a:srgbClr val="000000">
                      <a:alpha val="43137"/>
                    </a:srgbClr>
                  </a:outerShdw>
                </a:effectLst>
                <a:latin typeface="Berlin Sans FB Demi" pitchFamily="34" charset="0"/>
              </a:rPr>
              <a:t>facilitates speedy completion of transactions for pecuniary gain or any other advantage or consideration.</a:t>
            </a:r>
            <a:endParaRPr lang="en-PH" sz="3600" b="1" dirty="0">
              <a:effectLst>
                <a:glow rad="228600">
                  <a:srgbClr val="FFFF00">
                    <a:alpha val="40000"/>
                  </a:srgbClr>
                </a:glow>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838200" y="609600"/>
            <a:ext cx="80772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are the penalties for fixers?</a:t>
            </a:r>
          </a:p>
        </p:txBody>
      </p:sp>
      <p:sp>
        <p:nvSpPr>
          <p:cNvPr id="4" name="Rectangle 3"/>
          <p:cNvSpPr/>
          <p:nvPr/>
        </p:nvSpPr>
        <p:spPr>
          <a:xfrm>
            <a:off x="990600" y="1371600"/>
            <a:ext cx="7924800" cy="4832092"/>
          </a:xfrm>
          <a:prstGeom prst="rect">
            <a:avLst/>
          </a:prstGeom>
        </p:spPr>
        <p:txBody>
          <a:bodyPr wrap="square">
            <a:spAutoFit/>
          </a:bodyPr>
          <a:lstStyle/>
          <a:p>
            <a:pPr algn="just">
              <a:buFont typeface="Wingdings" pitchFamily="2" charset="2"/>
              <a:buChar char="q"/>
            </a:pPr>
            <a:r>
              <a:rPr lang="en-PH" sz="4400" b="1" dirty="0" smtClean="0">
                <a:effectLst>
                  <a:outerShdw blurRad="38100" dist="38100" dir="2700000" algn="tl">
                    <a:srgbClr val="000000">
                      <a:alpha val="43137"/>
                    </a:srgbClr>
                  </a:outerShdw>
                </a:effectLst>
                <a:latin typeface="Berlin Sans FB Demi" pitchFamily="34" charset="0"/>
              </a:rPr>
              <a:t> Fixers can be charged with imprisonment not exceeding six (6) years or a fine of not less than 20,000 pesos but not more than 200,000 pesos or both fine and imprisonment at the discretion of the court.</a:t>
            </a:r>
            <a:endParaRPr lang="en-PH" sz="44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nkGothic Md BT" pitchFamily="34" charset="0"/>
              </a:rPr>
              <a:t>Source/Reference:</a:t>
            </a:r>
            <a:endParaRPr lang="en-PH" sz="6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nkGothic Md BT" pitchFamily="34" charset="0"/>
            </a:endParaRPr>
          </a:p>
        </p:txBody>
      </p:sp>
      <p:sp>
        <p:nvSpPr>
          <p:cNvPr id="3" name="Subtitle 2"/>
          <p:cNvSpPr>
            <a:spLocks noGrp="1"/>
          </p:cNvSpPr>
          <p:nvPr>
            <p:ph type="subTitle" idx="1"/>
          </p:nvPr>
        </p:nvSpPr>
        <p:spPr>
          <a:xfrm>
            <a:off x="228600" y="4267200"/>
            <a:ext cx="8686800" cy="1752600"/>
          </a:xfrm>
        </p:spPr>
        <p:txBody>
          <a:bodyPr>
            <a:noAutofit/>
          </a:bodyPr>
          <a:lstStyle/>
          <a:p>
            <a:r>
              <a:rPr lang="en-PH" b="1" i="1" dirty="0" smtClean="0">
                <a:effectLst>
                  <a:outerShdw blurRad="38100" dist="38100" dir="2700000" algn="tl">
                    <a:srgbClr val="000000">
                      <a:alpha val="43137"/>
                    </a:srgbClr>
                  </a:outerShdw>
                </a:effectLst>
              </a:rPr>
              <a:t>Primer on RA 9485: The Anti-Red Tape Act of 2007</a:t>
            </a:r>
          </a:p>
          <a:p>
            <a:r>
              <a:rPr lang="en-PH" dirty="0" smtClean="0">
                <a:effectLst>
                  <a:outerShdw blurRad="38100" dist="38100" dir="2700000" algn="tl">
                    <a:srgbClr val="000000">
                      <a:alpha val="43137"/>
                    </a:srgbClr>
                  </a:outerShdw>
                </a:effectLst>
              </a:rPr>
              <a:t>Local Government Academy (LGA)</a:t>
            </a:r>
          </a:p>
          <a:p>
            <a:r>
              <a:rPr lang="en-PH" dirty="0" smtClean="0">
                <a:effectLst>
                  <a:outerShdw blurRad="38100" dist="38100" dir="2700000" algn="tl">
                    <a:srgbClr val="000000">
                      <a:alpha val="43137"/>
                    </a:srgbClr>
                  </a:outerShdw>
                </a:effectLst>
              </a:rPr>
              <a:t>Department of the Interior and Local Government (DILG)</a:t>
            </a:r>
            <a:endParaRPr lang="en-PH" dirty="0">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85800"/>
            <a:ext cx="7010400" cy="13716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Where did the term </a:t>
            </a:r>
            <a:br>
              <a:rPr lang="en-PH"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br>
            <a:r>
              <a:rPr lang="en-PH"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RED TAPE originate?</a:t>
            </a:r>
            <a:endParaRPr lang="en-PH"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pic>
        <p:nvPicPr>
          <p:cNvPr id="1026" name="Picture 2" descr="red tape"/>
          <p:cNvPicPr>
            <a:picLocks noChangeAspect="1" noChangeArrowheads="1"/>
          </p:cNvPicPr>
          <p:nvPr/>
        </p:nvPicPr>
        <p:blipFill>
          <a:blip r:embed="rId2" cstate="print"/>
          <a:srcRect/>
          <a:stretch>
            <a:fillRect/>
          </a:stretch>
        </p:blipFill>
        <p:spPr bwMode="auto">
          <a:xfrm>
            <a:off x="5410200" y="2438401"/>
            <a:ext cx="3352800" cy="3810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457200" y="2362200"/>
            <a:ext cx="4724400" cy="3970318"/>
          </a:xfrm>
          <a:prstGeom prst="rect">
            <a:avLst/>
          </a:prstGeom>
        </p:spPr>
        <p:txBody>
          <a:bodyPr wrap="square">
            <a:spAutoFit/>
          </a:bodyPr>
          <a:lstStyle/>
          <a:p>
            <a:pPr algn="ctr"/>
            <a:r>
              <a:rPr lang="en-PH" sz="2800" dirty="0" smtClean="0">
                <a:effectLst>
                  <a:outerShdw blurRad="38100" dist="38100" dir="2700000" algn="tl">
                    <a:srgbClr val="000000">
                      <a:alpha val="43137"/>
                    </a:srgbClr>
                  </a:outerShdw>
                </a:effectLst>
                <a:latin typeface="Cooper Black" pitchFamily="18" charset="0"/>
              </a:rPr>
              <a:t>In the 16th and 17th century the administration of Spanish King Charles V started identifying the more </a:t>
            </a:r>
            <a:r>
              <a:rPr lang="en-PH" sz="2800" dirty="0" smtClean="0">
                <a:solidFill>
                  <a:srgbClr val="C00000"/>
                </a:solidFill>
                <a:effectLst>
                  <a:outerShdw blurRad="38100" dist="38100" dir="2700000" algn="tl">
                    <a:srgbClr val="000000">
                      <a:alpha val="43137"/>
                    </a:srgbClr>
                  </a:outerShdw>
                </a:effectLst>
                <a:latin typeface="Cooper Black" pitchFamily="18" charset="0"/>
              </a:rPr>
              <a:t>important documents of state by binding them with red ribbon rather than rope.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6002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Constitutional Basis for the </a:t>
            </a:r>
            <a:br>
              <a:rPr lang="en-PH"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br>
            <a:r>
              <a:rPr lang="en-PH"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0" y="2514600"/>
            <a:ext cx="9144000" cy="43434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lgn="ctr">
              <a:buNone/>
            </a:pPr>
            <a:r>
              <a:rPr lang="en-PH" sz="3000" b="1" dirty="0" smtClean="0">
                <a:effectLst>
                  <a:outerShdw blurRad="38100" dist="38100" dir="2700000" algn="tl">
                    <a:srgbClr val="000000">
                      <a:alpha val="43137"/>
                    </a:srgbClr>
                  </a:outerShdw>
                </a:effectLst>
                <a:latin typeface="BankGothic Md BT" pitchFamily="34" charset="0"/>
              </a:rPr>
              <a:t>Article II, Section 27 of the </a:t>
            </a:r>
          </a:p>
          <a:p>
            <a:pPr marL="0" indent="0" algn="ctr">
              <a:buNone/>
            </a:pPr>
            <a:r>
              <a:rPr lang="en-PH" sz="3000" b="1" dirty="0" smtClean="0">
                <a:effectLst>
                  <a:outerShdw blurRad="38100" dist="38100" dir="2700000" algn="tl">
                    <a:srgbClr val="000000">
                      <a:alpha val="43137"/>
                    </a:srgbClr>
                  </a:outerShdw>
                </a:effectLst>
                <a:latin typeface="BankGothic Md BT" pitchFamily="34" charset="0"/>
              </a:rPr>
              <a:t>1987 Constitution</a:t>
            </a:r>
          </a:p>
          <a:p>
            <a:pPr marL="0" indent="0" algn="ctr">
              <a:buNone/>
            </a:pPr>
            <a:r>
              <a:rPr lang="en-PH" sz="3600" dirty="0" smtClean="0">
                <a:effectLst>
                  <a:outerShdw blurRad="38100" dist="38100" dir="2700000" algn="tl">
                    <a:srgbClr val="000000">
                      <a:alpha val="43137"/>
                    </a:srgbClr>
                  </a:outerShdw>
                </a:effectLst>
                <a:latin typeface="Cooper Black" pitchFamily="18" charset="0"/>
              </a:rPr>
              <a:t>The State shall maintain honesty and integrity in the public service</a:t>
            </a:r>
          </a:p>
          <a:p>
            <a:pPr marL="0" indent="0" algn="ctr">
              <a:buNone/>
            </a:pPr>
            <a:r>
              <a:rPr lang="en-PH" sz="3600" dirty="0" smtClean="0">
                <a:effectLst>
                  <a:outerShdw blurRad="38100" dist="38100" dir="2700000" algn="tl">
                    <a:srgbClr val="000000">
                      <a:alpha val="43137"/>
                    </a:srgbClr>
                  </a:outerShdw>
                </a:effectLst>
                <a:latin typeface="Cooper Black" pitchFamily="18" charset="0"/>
              </a:rPr>
              <a:t>and shall take positive and effective measures against graft and</a:t>
            </a:r>
          </a:p>
          <a:p>
            <a:pPr marL="0" indent="0" algn="ctr">
              <a:buNone/>
            </a:pPr>
            <a:r>
              <a:rPr lang="en-PH" sz="3600" dirty="0" smtClean="0">
                <a:effectLst>
                  <a:outerShdw blurRad="38100" dist="38100" dir="2700000" algn="tl">
                    <a:srgbClr val="000000">
                      <a:alpha val="43137"/>
                    </a:srgbClr>
                  </a:outerShdw>
                </a:effectLst>
                <a:latin typeface="Cooper Black" pitchFamily="18" charset="0"/>
              </a:rPr>
              <a:t>corruption.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0" y="1981200"/>
            <a:ext cx="9144000" cy="48768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lgn="ctr">
              <a:buNone/>
            </a:pPr>
            <a:r>
              <a:rPr lang="en-PH" sz="5400" dirty="0" smtClean="0">
                <a:latin typeface="BankGothic Md BT" pitchFamily="34" charset="0"/>
              </a:rPr>
              <a:t>RA 9485</a:t>
            </a:r>
          </a:p>
          <a:p>
            <a:pPr marL="0" indent="0" algn="ctr">
              <a:buNone/>
            </a:pPr>
            <a:r>
              <a:rPr lang="en-PH" sz="4000" dirty="0" smtClean="0">
                <a:latin typeface="Cooper Black" pitchFamily="18" charset="0"/>
              </a:rPr>
              <a:t>An Act to Improve Efficiency in the Delivery of Government Service to the Public by Reducing Bureaucratic Red Tape Preventing Graft and Corruption, and Providing Penalties Therefore</a:t>
            </a:r>
          </a:p>
          <a:p>
            <a:pPr marL="0" indent="0" algn="ctr">
              <a:buNone/>
            </a:pPr>
            <a:endParaRPr lang="en-PH" sz="4000" dirty="0" smtClean="0">
              <a:latin typeface="Cooper Black"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0" y="1981200"/>
            <a:ext cx="8991600" cy="4876800"/>
          </a:xfrm>
        </p:spPr>
        <p:txBody>
          <a:bodyPr>
            <a:noAutofit/>
          </a:bodyPr>
          <a:lstStyle/>
          <a:p>
            <a:pPr algn="just">
              <a:buFont typeface="Wingdings" pitchFamily="2" charset="2"/>
              <a:buChar char="q"/>
            </a:pPr>
            <a:r>
              <a:rPr lang="en-PH" sz="4000" dirty="0" smtClean="0">
                <a:effectLst>
                  <a:outerShdw blurRad="38100" dist="38100" dir="2700000" algn="tl">
                    <a:srgbClr val="000000">
                      <a:alpha val="43137"/>
                    </a:srgbClr>
                  </a:outerShdw>
                </a:effectLst>
                <a:latin typeface="Berlin Sans FB Demi" pitchFamily="34" charset="0"/>
              </a:rPr>
              <a:t> The Act was passed in response to the urgent need to establish an effective system that will eliminate bureaucratic red tape, avert graft and corrupt practices and improve efficiency of delivering government frontline service.</a:t>
            </a:r>
            <a:endParaRPr lang="en-PH" sz="4000"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0" y="1981200"/>
            <a:ext cx="8991600" cy="4876800"/>
          </a:xfrm>
        </p:spPr>
        <p:txBody>
          <a:bodyPr>
            <a:normAutofit/>
          </a:bodyPr>
          <a:lstStyle/>
          <a:p>
            <a:pPr algn="just">
              <a:buFont typeface="Wingdings" pitchFamily="2" charset="2"/>
              <a:buChar char="q"/>
            </a:pPr>
            <a:r>
              <a:rPr lang="en-PH" dirty="0" smtClean="0"/>
              <a:t> </a:t>
            </a:r>
            <a:r>
              <a:rPr lang="en-PH" sz="3600" dirty="0" smtClean="0">
                <a:effectLst>
                  <a:outerShdw blurRad="38100" dist="38100" dir="2700000" algn="tl">
                    <a:srgbClr val="000000">
                      <a:alpha val="43137"/>
                    </a:srgbClr>
                  </a:outerShdw>
                </a:effectLst>
                <a:latin typeface="Berlin Sans FB Demi" pitchFamily="34" charset="0"/>
              </a:rPr>
              <a:t>The Act aims to </a:t>
            </a:r>
            <a:r>
              <a:rPr lang="en-PH" sz="4000" dirty="0" smtClean="0">
                <a:solidFill>
                  <a:srgbClr val="FFFF00"/>
                </a:solidFill>
                <a:effectLst>
                  <a:glow rad="228600">
                    <a:schemeClr val="accent2">
                      <a:satMod val="175000"/>
                      <a:alpha val="40000"/>
                    </a:schemeClr>
                  </a:glow>
                  <a:outerShdw blurRad="38100" dist="38100" dir="2700000" algn="tl">
                    <a:srgbClr val="000000">
                      <a:alpha val="43137"/>
                    </a:srgbClr>
                  </a:outerShdw>
                </a:effectLst>
                <a:latin typeface="Berlin Sans FB Demi" pitchFamily="34" charset="0"/>
              </a:rPr>
              <a:t>promote transparency </a:t>
            </a:r>
            <a:r>
              <a:rPr lang="en-PH" sz="3600" dirty="0" smtClean="0">
                <a:effectLst>
                  <a:outerShdw blurRad="38100" dist="38100" dir="2700000" algn="tl">
                    <a:srgbClr val="000000">
                      <a:alpha val="43137"/>
                    </a:srgbClr>
                  </a:outerShdw>
                </a:effectLst>
                <a:latin typeface="Berlin Sans FB Demi" pitchFamily="34" charset="0"/>
              </a:rPr>
              <a:t>in government with regard to the manner of transacting with the public by requiring each agency to </a:t>
            </a:r>
            <a:r>
              <a:rPr lang="en-PH" sz="4000" dirty="0" smtClean="0">
                <a:solidFill>
                  <a:srgbClr val="FFFF00"/>
                </a:solidFill>
                <a:effectLst>
                  <a:glow rad="228600">
                    <a:schemeClr val="accent2">
                      <a:satMod val="175000"/>
                      <a:alpha val="40000"/>
                    </a:schemeClr>
                  </a:glow>
                  <a:outerShdw blurRad="38100" dist="38100" dir="2700000" algn="tl">
                    <a:srgbClr val="000000">
                      <a:alpha val="43137"/>
                    </a:srgbClr>
                  </a:outerShdw>
                </a:effectLst>
                <a:latin typeface="Berlin Sans FB Demi" pitchFamily="34" charset="0"/>
              </a:rPr>
              <a:t>simplify frontline service procedures</a:t>
            </a:r>
            <a:r>
              <a:rPr lang="en-PH" sz="3600" dirty="0" smtClean="0">
                <a:effectLst>
                  <a:outerShdw blurRad="38100" dist="38100" dir="2700000" algn="tl">
                    <a:srgbClr val="000000">
                      <a:alpha val="43137"/>
                    </a:srgbClr>
                  </a:outerShdw>
                </a:effectLst>
                <a:latin typeface="Berlin Sans FB Demi" pitchFamily="34" charset="0"/>
              </a:rPr>
              <a:t>, formulate service standards to observe in every transaction and make known these standards to the client.</a:t>
            </a:r>
            <a:endParaRPr lang="en-PH"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pe.jpg"/>
          <p:cNvPicPr>
            <a:picLocks noChangeAspect="1"/>
          </p:cNvPicPr>
          <p:nvPr/>
        </p:nvPicPr>
        <p:blipFill>
          <a:blip r:embed="rId2" cstate="print"/>
          <a:stretch>
            <a:fillRect/>
          </a:stretch>
        </p:blipFill>
        <p:spPr>
          <a:xfrm>
            <a:off x="1066800" y="1524000"/>
            <a:ext cx="2667000" cy="5181600"/>
          </a:xfrm>
          <a:prstGeom prst="rect">
            <a:avLst/>
          </a:prstGeom>
        </p:spPr>
      </p:pic>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533400" y="533400"/>
            <a:ext cx="8077200" cy="9906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What are the responsibilities of each office/agency under this Act?</a:t>
            </a:r>
          </a:p>
        </p:txBody>
      </p:sp>
      <p:sp>
        <p:nvSpPr>
          <p:cNvPr id="4" name="Rectangle 3"/>
          <p:cNvSpPr/>
          <p:nvPr/>
        </p:nvSpPr>
        <p:spPr>
          <a:xfrm>
            <a:off x="3581400" y="1524000"/>
            <a:ext cx="5562600" cy="5476935"/>
          </a:xfrm>
          <a:prstGeom prst="rect">
            <a:avLst/>
          </a:prstGeom>
        </p:spPr>
        <p:txBody>
          <a:bodyPr wrap="square">
            <a:spAutoFit/>
          </a:bodyPr>
          <a:lstStyle/>
          <a:p>
            <a:pPr marL="514350" indent="-514350">
              <a:buFont typeface="+mj-lt"/>
              <a:buAutoNum type="alphaLcParenR"/>
            </a:pPr>
            <a:r>
              <a:rPr lang="en-PH" sz="2800" dirty="0" smtClean="0">
                <a:effectLst>
                  <a:outerShdw blurRad="38100" dist="38100" dir="2700000" algn="tl">
                    <a:srgbClr val="000000">
                      <a:alpha val="43137"/>
                    </a:srgbClr>
                  </a:outerShdw>
                </a:effectLst>
                <a:latin typeface="Berlin Sans FB Demi" pitchFamily="34" charset="0"/>
              </a:rPr>
              <a:t>Determine </a:t>
            </a:r>
            <a:r>
              <a:rPr lang="en-PH" sz="2800" dirty="0">
                <a:effectLst>
                  <a:outerShdw blurRad="38100" dist="38100" dir="2700000" algn="tl">
                    <a:srgbClr val="000000">
                      <a:alpha val="43137"/>
                    </a:srgbClr>
                  </a:outerShdw>
                </a:effectLst>
                <a:latin typeface="Berlin Sans FB Demi" pitchFamily="34" charset="0"/>
              </a:rPr>
              <a:t>which processes or transactions </a:t>
            </a:r>
            <a:r>
              <a:rPr lang="en-PH" sz="2800" dirty="0" smtClean="0">
                <a:effectLst>
                  <a:outerShdw blurRad="38100" dist="38100" dir="2700000" algn="tl">
                    <a:srgbClr val="000000">
                      <a:alpha val="43137"/>
                    </a:srgbClr>
                  </a:outerShdw>
                </a:effectLst>
                <a:latin typeface="Berlin Sans FB Demi" pitchFamily="34" charset="0"/>
              </a:rPr>
              <a:t>constitute frontline </a:t>
            </a:r>
            <a:r>
              <a:rPr lang="en-PH" sz="2800" dirty="0">
                <a:effectLst>
                  <a:outerShdw blurRad="38100" dist="38100" dir="2700000" algn="tl">
                    <a:srgbClr val="000000">
                      <a:alpha val="43137"/>
                    </a:srgbClr>
                  </a:outerShdw>
                </a:effectLst>
                <a:latin typeface="Berlin Sans FB Demi" pitchFamily="34" charset="0"/>
              </a:rPr>
              <a:t>services</a:t>
            </a:r>
          </a:p>
          <a:p>
            <a:pPr marL="514350" indent="-514350">
              <a:buFont typeface="+mj-lt"/>
              <a:buAutoNum type="alphaLcParenR"/>
            </a:pPr>
            <a:r>
              <a:rPr lang="en-PH" sz="2800" dirty="0" smtClean="0">
                <a:effectLst>
                  <a:outerShdw blurRad="38100" dist="38100" dir="2700000" algn="tl">
                    <a:srgbClr val="000000">
                      <a:alpha val="43137"/>
                    </a:srgbClr>
                  </a:outerShdw>
                </a:effectLst>
                <a:latin typeface="Berlin Sans FB Demi" pitchFamily="34" charset="0"/>
              </a:rPr>
              <a:t>Undertake </a:t>
            </a:r>
            <a:r>
              <a:rPr lang="en-PH" sz="2800" dirty="0">
                <a:effectLst>
                  <a:outerShdw blurRad="38100" dist="38100" dir="2700000" algn="tl">
                    <a:srgbClr val="000000">
                      <a:alpha val="43137"/>
                    </a:srgbClr>
                  </a:outerShdw>
                </a:effectLst>
                <a:latin typeface="Berlin Sans FB Demi" pitchFamily="34" charset="0"/>
              </a:rPr>
              <a:t>reengineering of transaction systems </a:t>
            </a:r>
            <a:r>
              <a:rPr lang="en-PH" sz="2800" dirty="0" smtClean="0">
                <a:effectLst>
                  <a:outerShdw blurRad="38100" dist="38100" dir="2700000" algn="tl">
                    <a:srgbClr val="000000">
                      <a:alpha val="43137"/>
                    </a:srgbClr>
                  </a:outerShdw>
                </a:effectLst>
                <a:latin typeface="Berlin Sans FB Demi" pitchFamily="34" charset="0"/>
              </a:rPr>
              <a:t>and procedures</a:t>
            </a:r>
            <a:r>
              <a:rPr lang="en-PH" sz="2800" dirty="0">
                <a:effectLst>
                  <a:outerShdw blurRad="38100" dist="38100" dir="2700000" algn="tl">
                    <a:srgbClr val="000000">
                      <a:alpha val="43137"/>
                    </a:srgbClr>
                  </a:outerShdw>
                </a:effectLst>
                <a:latin typeface="Berlin Sans FB Demi" pitchFamily="34" charset="0"/>
              </a:rPr>
              <a:t>, including time and motion studies, if </a:t>
            </a:r>
            <a:r>
              <a:rPr lang="en-PH" sz="2800" dirty="0" smtClean="0">
                <a:effectLst>
                  <a:outerShdw blurRad="38100" dist="38100" dir="2700000" algn="tl">
                    <a:srgbClr val="000000">
                      <a:alpha val="43137"/>
                    </a:srgbClr>
                  </a:outerShdw>
                </a:effectLst>
                <a:latin typeface="Berlin Sans FB Demi" pitchFamily="34" charset="0"/>
              </a:rPr>
              <a:t>necessary and </a:t>
            </a:r>
            <a:r>
              <a:rPr lang="en-PH" sz="2800" dirty="0">
                <a:effectLst>
                  <a:outerShdw blurRad="38100" dist="38100" dir="2700000" algn="tl">
                    <a:srgbClr val="000000">
                      <a:alpha val="43137"/>
                    </a:srgbClr>
                  </a:outerShdw>
                </a:effectLst>
                <a:latin typeface="Berlin Sans FB Demi" pitchFamily="34" charset="0"/>
              </a:rPr>
              <a:t>after compliance</a:t>
            </a:r>
          </a:p>
          <a:p>
            <a:pPr marL="514350" indent="-514350">
              <a:buFont typeface="+mj-lt"/>
              <a:buAutoNum type="alphaLcParenR"/>
            </a:pPr>
            <a:r>
              <a:rPr lang="en-PH" sz="2800" dirty="0" smtClean="0">
                <a:effectLst>
                  <a:outerShdw blurRad="38100" dist="38100" dir="2700000" algn="tl">
                    <a:srgbClr val="000000">
                      <a:alpha val="43137"/>
                    </a:srgbClr>
                  </a:outerShdw>
                </a:effectLst>
                <a:latin typeface="Berlin Sans FB Demi" pitchFamily="34" charset="0"/>
              </a:rPr>
              <a:t>Set-up </a:t>
            </a:r>
            <a:r>
              <a:rPr lang="en-PH" sz="2800" dirty="0">
                <a:effectLst>
                  <a:outerShdw blurRad="38100" dist="38100" dir="2700000" algn="tl">
                    <a:srgbClr val="000000">
                      <a:alpha val="43137"/>
                    </a:srgbClr>
                  </a:outerShdw>
                </a:effectLst>
                <a:latin typeface="Berlin Sans FB Demi" pitchFamily="34" charset="0"/>
              </a:rPr>
              <a:t>their respective service standards to be known </a:t>
            </a:r>
            <a:r>
              <a:rPr lang="en-PH" sz="2800" dirty="0" smtClean="0">
                <a:effectLst>
                  <a:outerShdw blurRad="38100" dist="38100" dir="2700000" algn="tl">
                    <a:srgbClr val="000000">
                      <a:alpha val="43137"/>
                    </a:srgbClr>
                  </a:outerShdw>
                </a:effectLst>
                <a:latin typeface="Berlin Sans FB Demi" pitchFamily="34" charset="0"/>
              </a:rPr>
              <a:t>as the</a:t>
            </a:r>
          </a:p>
          <a:p>
            <a:pPr marL="514350" indent="-514350"/>
            <a:r>
              <a:rPr lang="en-PH" sz="2800" dirty="0">
                <a:solidFill>
                  <a:srgbClr val="FFC000"/>
                </a:solidFill>
                <a:effectLst>
                  <a:outerShdw blurRad="38100" dist="38100" dir="2700000" algn="tl">
                    <a:srgbClr val="000000">
                      <a:alpha val="43137"/>
                    </a:srgbClr>
                  </a:outerShdw>
                </a:effectLst>
                <a:latin typeface="Berlin Sans FB Demi" pitchFamily="34" charset="0"/>
              </a:rPr>
              <a:t>	</a:t>
            </a:r>
            <a:r>
              <a:rPr lang="en-PH" sz="3200" dirty="0" smtClean="0">
                <a:solidFill>
                  <a:srgbClr val="FFC000"/>
                </a:solidFill>
                <a:effectLst>
                  <a:glow rad="101600">
                    <a:schemeClr val="accent2">
                      <a:satMod val="175000"/>
                      <a:alpha val="40000"/>
                    </a:schemeClr>
                  </a:glow>
                  <a:outerShdw blurRad="38100" dist="38100" dir="2700000" algn="tl">
                    <a:srgbClr val="000000">
                      <a:alpha val="43137"/>
                    </a:srgbClr>
                  </a:outerShdw>
                </a:effectLst>
                <a:latin typeface="Berlin Sans FB Demi" pitchFamily="34" charset="0"/>
              </a:rPr>
              <a:t>“ Citizen’s Charter ” </a:t>
            </a:r>
            <a:endParaRPr lang="en-PH" sz="2800" dirty="0">
              <a:solidFill>
                <a:srgbClr val="FFC000"/>
              </a:solidFill>
              <a:effectLst>
                <a:glow rad="101600">
                  <a:schemeClr val="accent2">
                    <a:satMod val="175000"/>
                    <a:alpha val="40000"/>
                  </a:schemeClr>
                </a:glow>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38400" y="3276600"/>
            <a:ext cx="6019800" cy="685800"/>
          </a:xfrm>
          <a:prstGeom prst="plaque">
            <a:avLst/>
          </a:prstGeom>
          <a:ln w="57150">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PH"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Anti-Red Tape Act of 2007</a:t>
            </a:r>
            <a:endParaRPr lang="en-PH"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
        <p:nvSpPr>
          <p:cNvPr id="5" name="Content Placeholder 4"/>
          <p:cNvSpPr>
            <a:spLocks noGrp="1"/>
          </p:cNvSpPr>
          <p:nvPr>
            <p:ph idx="1"/>
          </p:nvPr>
        </p:nvSpPr>
        <p:spPr>
          <a:xfrm>
            <a:off x="914400" y="457200"/>
            <a:ext cx="8077200" cy="9906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PH"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erlin Sans FB Demi" pitchFamily="34" charset="0"/>
              </a:rPr>
              <a:t>Why do the agencies or offices need to do these activities?</a:t>
            </a:r>
          </a:p>
        </p:txBody>
      </p:sp>
      <p:sp>
        <p:nvSpPr>
          <p:cNvPr id="4" name="Rectangle 3"/>
          <p:cNvSpPr/>
          <p:nvPr/>
        </p:nvSpPr>
        <p:spPr>
          <a:xfrm>
            <a:off x="990600" y="1524000"/>
            <a:ext cx="7924800" cy="5139869"/>
          </a:xfrm>
          <a:prstGeom prst="rect">
            <a:avLst/>
          </a:prstGeom>
        </p:spPr>
        <p:txBody>
          <a:bodyPr wrap="square">
            <a:spAutoFit/>
          </a:bodyPr>
          <a:lstStyle/>
          <a:p>
            <a:r>
              <a:rPr lang="en-PH" sz="4000" b="1" dirty="0" smtClean="0">
                <a:effectLst>
                  <a:outerShdw blurRad="38100" dist="38100" dir="2700000" algn="tl">
                    <a:srgbClr val="000000">
                      <a:alpha val="43137"/>
                    </a:srgbClr>
                  </a:outerShdw>
                </a:effectLst>
                <a:latin typeface="Berlin Sans FB Demi" pitchFamily="34" charset="0"/>
              </a:rPr>
              <a:t>These processes serve the purpose of </a:t>
            </a:r>
            <a:r>
              <a:rPr lang="en-PH" sz="4800" b="1" dirty="0" smtClean="0">
                <a:solidFill>
                  <a:srgbClr val="FFC000"/>
                </a:solidFill>
                <a:effectLst>
                  <a:glow rad="228600">
                    <a:schemeClr val="accent2">
                      <a:satMod val="175000"/>
                      <a:alpha val="40000"/>
                    </a:schemeClr>
                  </a:glow>
                  <a:outerShdw blurRad="38100" dist="38100" dir="2700000" algn="tl">
                    <a:srgbClr val="000000">
                      <a:alpha val="43137"/>
                    </a:srgbClr>
                  </a:outerShdw>
                </a:effectLst>
                <a:latin typeface="Berlin Sans FB Demi" pitchFamily="34" charset="0"/>
              </a:rPr>
              <a:t>reducing and simplifying </a:t>
            </a:r>
            <a:r>
              <a:rPr lang="en-PH" sz="4000" b="1" dirty="0" smtClean="0">
                <a:effectLst>
                  <a:outerShdw blurRad="38100" dist="38100" dir="2700000" algn="tl">
                    <a:srgbClr val="000000">
                      <a:alpha val="43137"/>
                    </a:srgbClr>
                  </a:outerShdw>
                </a:effectLst>
                <a:latin typeface="Berlin Sans FB Demi" pitchFamily="34" charset="0"/>
              </a:rPr>
              <a:t>the following:</a:t>
            </a:r>
          </a:p>
          <a:p>
            <a:pPr marL="742950" indent="-742950">
              <a:buFont typeface="+mj-lt"/>
              <a:buAutoNum type="arabicParenR"/>
            </a:pPr>
            <a:r>
              <a:rPr lang="en-PH" sz="4000" b="1" dirty="0" smtClean="0">
                <a:effectLst>
                  <a:outerShdw blurRad="38100" dist="38100" dir="2700000" algn="tl">
                    <a:srgbClr val="000000">
                      <a:alpha val="43137"/>
                    </a:srgbClr>
                  </a:outerShdw>
                </a:effectLst>
                <a:latin typeface="Berlin Sans FB Demi" pitchFamily="34" charset="0"/>
              </a:rPr>
              <a:t>steps in providing the service;</a:t>
            </a:r>
          </a:p>
          <a:p>
            <a:pPr marL="742950" indent="-742950">
              <a:buFont typeface="+mj-lt"/>
              <a:buAutoNum type="arabicParenR"/>
            </a:pPr>
            <a:r>
              <a:rPr lang="en-PH" sz="4000" b="1" dirty="0" smtClean="0">
                <a:effectLst>
                  <a:outerShdw blurRad="38100" dist="38100" dir="2700000" algn="tl">
                    <a:srgbClr val="000000">
                      <a:alpha val="43137"/>
                    </a:srgbClr>
                  </a:outerShdw>
                </a:effectLst>
                <a:latin typeface="Berlin Sans FB Demi" pitchFamily="34" charset="0"/>
              </a:rPr>
              <a:t>forms used;</a:t>
            </a:r>
          </a:p>
          <a:p>
            <a:pPr marL="742950" indent="-742950">
              <a:buFont typeface="+mj-lt"/>
              <a:buAutoNum type="arabicParenR"/>
            </a:pPr>
            <a:r>
              <a:rPr lang="en-PH" sz="4000" b="1" dirty="0" smtClean="0">
                <a:effectLst>
                  <a:outerShdw blurRad="38100" dist="38100" dir="2700000" algn="tl">
                    <a:srgbClr val="000000">
                      <a:alpha val="43137"/>
                    </a:srgbClr>
                  </a:outerShdw>
                </a:effectLst>
                <a:latin typeface="Berlin Sans FB Demi" pitchFamily="34" charset="0"/>
              </a:rPr>
              <a:t>requirements;</a:t>
            </a:r>
          </a:p>
          <a:p>
            <a:pPr marL="742950" indent="-742950">
              <a:buFont typeface="+mj-lt"/>
              <a:buAutoNum type="arabicParenR"/>
            </a:pPr>
            <a:r>
              <a:rPr lang="en-PH" sz="4000" b="1" dirty="0" smtClean="0">
                <a:effectLst>
                  <a:outerShdw blurRad="38100" dist="38100" dir="2700000" algn="tl">
                    <a:srgbClr val="000000">
                      <a:alpha val="43137"/>
                    </a:srgbClr>
                  </a:outerShdw>
                </a:effectLst>
                <a:latin typeface="Berlin Sans FB Demi" pitchFamily="34" charset="0"/>
              </a:rPr>
              <a:t>processing time, and</a:t>
            </a:r>
          </a:p>
          <a:p>
            <a:pPr marL="742950" indent="-742950">
              <a:buFont typeface="+mj-lt"/>
              <a:buAutoNum type="arabicParenR"/>
            </a:pPr>
            <a:r>
              <a:rPr lang="en-PH" sz="4000" b="1" dirty="0" smtClean="0">
                <a:effectLst>
                  <a:outerShdw blurRad="38100" dist="38100" dir="2700000" algn="tl">
                    <a:srgbClr val="000000">
                      <a:alpha val="43137"/>
                    </a:srgbClr>
                  </a:outerShdw>
                </a:effectLst>
                <a:latin typeface="Berlin Sans FB Demi" pitchFamily="34" charset="0"/>
              </a:rPr>
              <a:t>fees and charges</a:t>
            </a:r>
            <a:endParaRPr lang="en-PH" sz="4000" b="1" dirty="0">
              <a:effectLst>
                <a:outerShdw blurRad="38100" dist="38100" dir="2700000" algn="tl">
                  <a:srgbClr val="000000">
                    <a:alpha val="43137"/>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293</TotalTime>
  <Words>1056</Words>
  <Application>Microsoft Office PowerPoint</Application>
  <PresentationFormat>On-screen Show (4:3)</PresentationFormat>
  <Paragraphs>81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Urban</vt:lpstr>
      <vt:lpstr>Slide 1</vt:lpstr>
      <vt:lpstr>What is RED TAPE?</vt:lpstr>
      <vt:lpstr>Where did the term  RED TAPE originate?</vt:lpstr>
      <vt:lpstr>Constitutional Basis for the  Anti-Red Tape Act of 2007</vt:lpstr>
      <vt:lpstr>Anti-Red Tape Act of 2007</vt:lpstr>
      <vt:lpstr>Anti-Red Tape Act of 2007</vt:lpstr>
      <vt:lpstr>Anti-Red Tape Act of 2007</vt:lpstr>
      <vt:lpstr>Anti-Red Tape Act of 2007</vt:lpstr>
      <vt:lpstr>Anti-Red Tape Act of 2007</vt:lpstr>
      <vt:lpstr>Anti-Red Tape Act of 2007</vt:lpstr>
      <vt:lpstr>Slide 11</vt:lpstr>
      <vt:lpstr>Anti-Red Tape Act of 2007</vt:lpstr>
      <vt:lpstr>Anti-Red Tape Act of 2007</vt:lpstr>
      <vt:lpstr>Anti-Red Tape Act of 2007</vt:lpstr>
      <vt:lpstr>Anti-Red Tape Act of 2007</vt:lpstr>
      <vt:lpstr>Anti-Red Tape Act of 2007</vt:lpstr>
      <vt:lpstr>Anti-Red Tape Act of 2007</vt:lpstr>
      <vt:lpstr>Anti-Red Tape Act of 2007</vt:lpstr>
      <vt:lpstr>Anti-Red Tape Act of 2007</vt:lpstr>
      <vt:lpstr>Anti-Red Tape Act of 2007</vt:lpstr>
      <vt:lpstr>Anti-Red Tape Act of 2007</vt:lpstr>
      <vt:lpstr>Anti-Red Tape Act of 2007</vt:lpstr>
      <vt:lpstr>Anti-Red Tape Act of 2007</vt:lpstr>
      <vt:lpstr>Anti-Red Tape Act of 2007</vt:lpstr>
      <vt:lpstr>Source/Reference: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CLIENT</dc:creator>
  <cp:lastModifiedBy>CLIENT</cp:lastModifiedBy>
  <cp:revision>37</cp:revision>
  <dcterms:created xsi:type="dcterms:W3CDTF">2013-05-15T05:57:08Z</dcterms:created>
  <dcterms:modified xsi:type="dcterms:W3CDTF">2013-05-15T14:49:10Z</dcterms:modified>
</cp:coreProperties>
</file>