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slides/slide8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39" r:id="rId4"/>
    <p:sldId id="258" r:id="rId5"/>
    <p:sldId id="340" r:id="rId6"/>
    <p:sldId id="259" r:id="rId7"/>
    <p:sldId id="341"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34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343"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44"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44" d="100"/>
          <a:sy n="44" d="100"/>
        </p:scale>
        <p:origin x="-1182" y="-53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P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PH"/>
          </a:p>
        </p:txBody>
      </p:sp>
      <p:sp>
        <p:nvSpPr>
          <p:cNvPr id="4" name="Date Placeholder 3"/>
          <p:cNvSpPr>
            <a:spLocks noGrp="1"/>
          </p:cNvSpPr>
          <p:nvPr>
            <p:ph type="dt" sz="half" idx="10"/>
          </p:nvPr>
        </p:nvSpPr>
        <p:spPr/>
        <p:txBody>
          <a:bodyPr/>
          <a:lstStyle/>
          <a:p>
            <a:fld id="{1B95EEB8-18D6-458F-8317-C43E64524F02}" type="datetimeFigureOut">
              <a:rPr lang="en-PH" smtClean="0"/>
              <a:pPr/>
              <a:t>9/25/2011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36E9EA59-FBC7-467A-A092-DFECC244CEDE}" type="slidenum">
              <a:rPr lang="en-PH" smtClean="0"/>
              <a:pPr/>
              <a:t>‹#›</a:t>
            </a:fld>
            <a:endParaRPr lang="en-P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1B95EEB8-18D6-458F-8317-C43E64524F02}" type="datetimeFigureOut">
              <a:rPr lang="en-PH" smtClean="0"/>
              <a:pPr/>
              <a:t>9/25/2011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36E9EA59-FBC7-467A-A092-DFECC244CEDE}" type="slidenum">
              <a:rPr lang="en-PH" smtClean="0"/>
              <a:pPr/>
              <a:t>‹#›</a:t>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1B95EEB8-18D6-458F-8317-C43E64524F02}" type="datetimeFigureOut">
              <a:rPr lang="en-PH" smtClean="0"/>
              <a:pPr/>
              <a:t>9/25/2011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36E9EA59-FBC7-467A-A092-DFECC244CEDE}" type="slidenum">
              <a:rPr lang="en-PH" smtClean="0"/>
              <a:pPr/>
              <a:t>‹#›</a:t>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1B95EEB8-18D6-458F-8317-C43E64524F02}" type="datetimeFigureOut">
              <a:rPr lang="en-PH" smtClean="0"/>
              <a:pPr/>
              <a:t>9/25/2011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36E9EA59-FBC7-467A-A092-DFECC244CEDE}" type="slidenum">
              <a:rPr lang="en-PH" smtClean="0"/>
              <a:pPr/>
              <a:t>‹#›</a:t>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P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95EEB8-18D6-458F-8317-C43E64524F02}" type="datetimeFigureOut">
              <a:rPr lang="en-PH" smtClean="0"/>
              <a:pPr/>
              <a:t>9/25/2011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36E9EA59-FBC7-467A-A092-DFECC244CEDE}" type="slidenum">
              <a:rPr lang="en-PH" smtClean="0"/>
              <a:pPr/>
              <a:t>‹#›</a:t>
            </a:fld>
            <a:endParaRPr lang="en-P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Date Placeholder 4"/>
          <p:cNvSpPr>
            <a:spLocks noGrp="1"/>
          </p:cNvSpPr>
          <p:nvPr>
            <p:ph type="dt" sz="half" idx="10"/>
          </p:nvPr>
        </p:nvSpPr>
        <p:spPr/>
        <p:txBody>
          <a:bodyPr/>
          <a:lstStyle/>
          <a:p>
            <a:fld id="{1B95EEB8-18D6-458F-8317-C43E64524F02}" type="datetimeFigureOut">
              <a:rPr lang="en-PH" smtClean="0"/>
              <a:pPr/>
              <a:t>9/25/2011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36E9EA59-FBC7-467A-A092-DFECC244CEDE}" type="slidenum">
              <a:rPr lang="en-PH" smtClean="0"/>
              <a:pPr/>
              <a:t>‹#›</a:t>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P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7" name="Date Placeholder 6"/>
          <p:cNvSpPr>
            <a:spLocks noGrp="1"/>
          </p:cNvSpPr>
          <p:nvPr>
            <p:ph type="dt" sz="half" idx="10"/>
          </p:nvPr>
        </p:nvSpPr>
        <p:spPr/>
        <p:txBody>
          <a:bodyPr/>
          <a:lstStyle/>
          <a:p>
            <a:fld id="{1B95EEB8-18D6-458F-8317-C43E64524F02}" type="datetimeFigureOut">
              <a:rPr lang="en-PH" smtClean="0"/>
              <a:pPr/>
              <a:t>9/25/2011</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36E9EA59-FBC7-467A-A092-DFECC244CEDE}" type="slidenum">
              <a:rPr lang="en-PH" smtClean="0"/>
              <a:pPr/>
              <a:t>‹#›</a:t>
            </a:fld>
            <a:endParaRPr lang="en-P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Date Placeholder 2"/>
          <p:cNvSpPr>
            <a:spLocks noGrp="1"/>
          </p:cNvSpPr>
          <p:nvPr>
            <p:ph type="dt" sz="half" idx="10"/>
          </p:nvPr>
        </p:nvSpPr>
        <p:spPr/>
        <p:txBody>
          <a:bodyPr/>
          <a:lstStyle/>
          <a:p>
            <a:fld id="{1B95EEB8-18D6-458F-8317-C43E64524F02}" type="datetimeFigureOut">
              <a:rPr lang="en-PH" smtClean="0"/>
              <a:pPr/>
              <a:t>9/25/2011</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36E9EA59-FBC7-467A-A092-DFECC244CEDE}" type="slidenum">
              <a:rPr lang="en-PH" smtClean="0"/>
              <a:pPr/>
              <a:t>‹#›</a:t>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95EEB8-18D6-458F-8317-C43E64524F02}" type="datetimeFigureOut">
              <a:rPr lang="en-PH" smtClean="0"/>
              <a:pPr/>
              <a:t>9/25/2011</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36E9EA59-FBC7-467A-A092-DFECC244CEDE}" type="slidenum">
              <a:rPr lang="en-PH" smtClean="0"/>
              <a:pPr/>
              <a:t>‹#›</a:t>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P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95EEB8-18D6-458F-8317-C43E64524F02}" type="datetimeFigureOut">
              <a:rPr lang="en-PH" smtClean="0"/>
              <a:pPr/>
              <a:t>9/25/2011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36E9EA59-FBC7-467A-A092-DFECC244CEDE}" type="slidenum">
              <a:rPr lang="en-PH" smtClean="0"/>
              <a:pPr/>
              <a:t>‹#›</a:t>
            </a:fld>
            <a:endParaRPr lang="en-P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P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95EEB8-18D6-458F-8317-C43E64524F02}" type="datetimeFigureOut">
              <a:rPr lang="en-PH" smtClean="0"/>
              <a:pPr/>
              <a:t>9/25/2011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36E9EA59-FBC7-467A-A092-DFECC244CEDE}" type="slidenum">
              <a:rPr lang="en-PH" smtClean="0"/>
              <a:pPr/>
              <a:t>‹#›</a:t>
            </a:fld>
            <a:endParaRPr lang="en-P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PH"/>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95EEB8-18D6-458F-8317-C43E64524F02}" type="datetimeFigureOut">
              <a:rPr lang="en-PH" smtClean="0"/>
              <a:pPr/>
              <a:t>9/25/2011</a:t>
            </a:fld>
            <a:endParaRPr lang="en-P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E9EA59-FBC7-467A-A092-DFECC244CEDE}" type="slidenum">
              <a:rPr lang="en-PH" smtClean="0"/>
              <a:pPr/>
              <a:t>‹#›</a:t>
            </a:fld>
            <a:endParaRPr lang="en-PH"/>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ctrTitle"/>
          </p:nvPr>
        </p:nvSpPr>
        <p:spPr>
          <a:xfrm>
            <a:off x="685800" y="1600201"/>
            <a:ext cx="7772400" cy="3048000"/>
          </a:xfrm>
        </p:spPr>
        <p:txBody>
          <a:bodyPr>
            <a:normAutofit fontScale="90000"/>
          </a:bodyPr>
          <a:lstStyle/>
          <a:p>
            <a:r>
              <a:rPr lang="en-US" b="1" dirty="0" smtClean="0"/>
              <a:t/>
            </a:r>
            <a:br>
              <a:rPr lang="en-US" b="1" dirty="0" smtClean="0"/>
            </a:br>
            <a:r>
              <a:rPr lang="en-US" b="1" dirty="0" smtClean="0">
                <a:ln w="12700">
                  <a:solidFill>
                    <a:srgbClr val="FFFF00"/>
                  </a:solidFill>
                  <a:prstDash val="solid"/>
                </a:ln>
                <a:solidFill>
                  <a:schemeClr val="bg1"/>
                </a:solidFill>
                <a:effectLst>
                  <a:outerShdw blurRad="41275" dist="20320" dir="1800000" algn="tl" rotWithShape="0">
                    <a:srgbClr val="000000">
                      <a:alpha val="40000"/>
                    </a:srgbClr>
                  </a:outerShdw>
                </a:effectLst>
                <a:latin typeface="Times New Roman" pitchFamily="18" charset="0"/>
                <a:cs typeface="Times New Roman" pitchFamily="18" charset="0"/>
              </a:rPr>
              <a:t>Rules </a:t>
            </a:r>
            <a:r>
              <a:rPr lang="en-US" b="1" dirty="0">
                <a:ln w="12700">
                  <a:solidFill>
                    <a:srgbClr val="FFFF00"/>
                  </a:solidFill>
                  <a:prstDash val="solid"/>
                </a:ln>
                <a:solidFill>
                  <a:schemeClr val="bg1"/>
                </a:solidFill>
                <a:effectLst>
                  <a:outerShdw blurRad="41275" dist="20320" dir="1800000" algn="tl" rotWithShape="0">
                    <a:srgbClr val="000000">
                      <a:alpha val="40000"/>
                    </a:srgbClr>
                  </a:outerShdw>
                </a:effectLst>
                <a:latin typeface="Times New Roman" pitchFamily="18" charset="0"/>
                <a:cs typeface="Times New Roman" pitchFamily="18" charset="0"/>
              </a:rPr>
              <a:t>Implementing the Code of Conduct and Ethical Standards for Public Officials and Employees (Republic Act No. 6713)</a:t>
            </a:r>
            <a:r>
              <a:rPr lang="en-PH" b="1" dirty="0">
                <a:ln w="12700">
                  <a:solidFill>
                    <a:srgbClr val="FFFF00"/>
                  </a:solidFill>
                  <a:prstDash val="solid"/>
                </a:ln>
                <a:solidFill>
                  <a:schemeClr val="bg1"/>
                </a:solidFill>
                <a:effectLst>
                  <a:outerShdw blurRad="41275" dist="20320" dir="1800000" algn="tl" rotWithShape="0">
                    <a:srgbClr val="000000">
                      <a:alpha val="40000"/>
                    </a:srgbClr>
                  </a:outerShdw>
                </a:effectLst>
                <a:latin typeface="Times New Roman" pitchFamily="18" charset="0"/>
                <a:cs typeface="Times New Roman" pitchFamily="18" charset="0"/>
              </a:rPr>
              <a:t/>
            </a:r>
            <a:br>
              <a:rPr lang="en-PH" b="1" dirty="0">
                <a:ln w="12700">
                  <a:solidFill>
                    <a:srgbClr val="FFFF00"/>
                  </a:solidFill>
                  <a:prstDash val="solid"/>
                </a:ln>
                <a:solidFill>
                  <a:schemeClr val="bg1"/>
                </a:solidFill>
                <a:effectLst>
                  <a:outerShdw blurRad="41275" dist="20320" dir="1800000" algn="tl" rotWithShape="0">
                    <a:srgbClr val="000000">
                      <a:alpha val="40000"/>
                    </a:srgbClr>
                  </a:outerShdw>
                </a:effectLst>
                <a:latin typeface="Times New Roman" pitchFamily="18" charset="0"/>
                <a:cs typeface="Times New Roman" pitchFamily="18" charset="0"/>
              </a:rPr>
            </a:br>
            <a:endParaRPr lang="en-PH" dirty="0">
              <a:ln w="12700">
                <a:solidFill>
                  <a:srgbClr val="FFFF00"/>
                </a:solidFill>
                <a:prstDash val="solid"/>
              </a:ln>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xit" presetSubtype="12" fill="hold" grpId="1" nodeType="clickEffect">
                                  <p:stCondLst>
                                    <p:cond delay="0"/>
                                  </p:stCondLst>
                                  <p:childTnLst>
                                    <p:animEffect transition="out" filter="strips(downLeft)">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304800" y="274638"/>
            <a:ext cx="8686800" cy="1143000"/>
          </a:xfrm>
        </p:spPr>
        <p:txBody>
          <a:bodyPr>
            <a:noAutofit/>
          </a:bodyPr>
          <a:lstStyle/>
          <a:p>
            <a:r>
              <a:rPr lang="en-US" sz="3600" b="1" dirty="0" smtClean="0">
                <a:solidFill>
                  <a:srgbClr val="FFFF00"/>
                </a:solidFill>
                <a:latin typeface="Times New Roman" pitchFamily="18" charset="0"/>
                <a:cs typeface="Times New Roman" pitchFamily="18" charset="0"/>
              </a:rPr>
              <a:t>Rule III</a:t>
            </a:r>
            <a:r>
              <a:rPr lang="en-PH" sz="3600" b="1" dirty="0" smtClean="0">
                <a:solidFill>
                  <a:srgbClr val="FFFF00"/>
                </a:solidFill>
                <a:latin typeface="Times New Roman" pitchFamily="18" charset="0"/>
                <a:cs typeface="Times New Roman" pitchFamily="18" charset="0"/>
              </a:rPr>
              <a:t/>
            </a:r>
            <a:br>
              <a:rPr lang="en-PH" sz="3600" b="1" dirty="0" smtClean="0">
                <a:solidFill>
                  <a:srgbClr val="FFFF00"/>
                </a:solidFill>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Reforms on Public Administrative Systems</a:t>
            </a:r>
            <a:endParaRPr lang="en-PH" sz="3600" b="1" dirty="0">
              <a:solidFill>
                <a:srgbClr val="FFFF00"/>
              </a:solidFill>
            </a:endParaRPr>
          </a:p>
        </p:txBody>
      </p:sp>
      <p:sp>
        <p:nvSpPr>
          <p:cNvPr id="3" name="Content Placeholder 2"/>
          <p:cNvSpPr>
            <a:spLocks noGrp="1"/>
          </p:cNvSpPr>
          <p:nvPr>
            <p:ph idx="1"/>
          </p:nvPr>
        </p:nvSpPr>
        <p:spPr>
          <a:xfrm>
            <a:off x="533400" y="2133600"/>
            <a:ext cx="7924800" cy="3124200"/>
          </a:xfrm>
        </p:spPr>
        <p:txBody>
          <a:bodyPr>
            <a:normAutofit/>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Section 1. Such programs and other parallel efforts on value development shall include, among other things, the following subject:</a:t>
            </a:r>
            <a:r>
              <a:rPr lang="en-US" sz="2800" dirty="0">
                <a:solidFill>
                  <a:schemeClr val="bg1"/>
                </a:solidFill>
                <a:latin typeface="Times New Roman" pitchFamily="18" charset="0"/>
                <a:cs typeface="Times New Roman" pitchFamily="18" charset="0"/>
              </a:rPr>
              <a:t> </a:t>
            </a:r>
            <a:endParaRPr lang="en-US" sz="2800" dirty="0" smtClean="0">
              <a:solidFill>
                <a:schemeClr val="bg1"/>
              </a:solidFill>
              <a:latin typeface="Times New Roman" pitchFamily="18" charset="0"/>
              <a:cs typeface="Times New Roman" pitchFamily="18" charset="0"/>
            </a:endParaRPr>
          </a:p>
          <a:p>
            <a:pPr algn="just">
              <a:buNone/>
            </a:pPr>
            <a:r>
              <a:rPr lang="en-US" sz="2800" dirty="0" smtClean="0">
                <a:solidFill>
                  <a:schemeClr val="bg1"/>
                </a:solidFill>
                <a:latin typeface="Times New Roman" pitchFamily="18" charset="0"/>
                <a:cs typeface="Times New Roman" pitchFamily="18" charset="0"/>
              </a:rPr>
              <a:t>	d</a:t>
            </a:r>
            <a:r>
              <a:rPr lang="en-US" sz="2800" dirty="0">
                <a:solidFill>
                  <a:schemeClr val="bg1"/>
                </a:solidFill>
                <a:latin typeface="Times New Roman" pitchFamily="18" charset="0"/>
                <a:cs typeface="Times New Roman" pitchFamily="18" charset="0"/>
              </a:rPr>
              <a:t>) Justice and human rights;</a:t>
            </a:r>
            <a:endParaRPr lang="en-PH" sz="2800" dirty="0">
              <a:solidFill>
                <a:schemeClr val="bg1"/>
              </a:solidFill>
              <a:latin typeface="Times New Roman" pitchFamily="18" charset="0"/>
              <a:cs typeface="Times New Roman" pitchFamily="18" charset="0"/>
            </a:endParaRPr>
          </a:p>
          <a:p>
            <a:pPr algn="just">
              <a:buNone/>
            </a:pPr>
            <a:r>
              <a:rPr lang="en-US" sz="2800" dirty="0" smtClean="0">
                <a:solidFill>
                  <a:schemeClr val="bg1"/>
                </a:solidFill>
                <a:latin typeface="Times New Roman" pitchFamily="18" charset="0"/>
                <a:cs typeface="Times New Roman" pitchFamily="18" charset="0"/>
              </a:rPr>
              <a:t>	e</a:t>
            </a:r>
            <a:r>
              <a:rPr lang="en-US" sz="2800" dirty="0">
                <a:solidFill>
                  <a:schemeClr val="bg1"/>
                </a:solidFill>
                <a:latin typeface="Times New Roman" pitchFamily="18" charset="0"/>
                <a:cs typeface="Times New Roman" pitchFamily="18" charset="0"/>
              </a:rPr>
              <a:t>) Democracy in a free and just society;</a:t>
            </a:r>
            <a:endParaRPr lang="en-PH" sz="2800" dirty="0">
              <a:solidFill>
                <a:schemeClr val="bg1"/>
              </a:solidFill>
              <a:latin typeface="Times New Roman" pitchFamily="18" charset="0"/>
              <a:cs typeface="Times New Roman" pitchFamily="18" charset="0"/>
            </a:endParaRPr>
          </a:p>
          <a:p>
            <a:pPr algn="just">
              <a:buNone/>
            </a:pPr>
            <a:r>
              <a:rPr lang="en-US" sz="2800" dirty="0" smtClean="0">
                <a:solidFill>
                  <a:schemeClr val="bg1"/>
                </a:solidFill>
                <a:latin typeface="Times New Roman" pitchFamily="18" charset="0"/>
                <a:cs typeface="Times New Roman" pitchFamily="18" charset="0"/>
              </a:rPr>
              <a:t>	f</a:t>
            </a:r>
            <a:r>
              <a:rPr lang="en-US" sz="2800" dirty="0">
                <a:solidFill>
                  <a:schemeClr val="bg1"/>
                </a:solidFill>
                <a:latin typeface="Times New Roman" pitchFamily="18" charset="0"/>
                <a:cs typeface="Times New Roman" pitchFamily="18" charset="0"/>
              </a:rPr>
              <a:t>) Philippine history, culture and tradition; </a:t>
            </a:r>
            <a:r>
              <a:rPr lang="en-US" sz="2800" dirty="0" smtClean="0">
                <a:solidFill>
                  <a:schemeClr val="bg1"/>
                </a:solidFill>
                <a:latin typeface="Times New Roman" pitchFamily="18" charset="0"/>
                <a:cs typeface="Times New Roman" pitchFamily="18" charset="0"/>
              </a:rPr>
              <a:t>and</a:t>
            </a:r>
            <a:endParaRPr lang="en-PH" sz="28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1" end="1"/>
                                            </p:txEl>
                                          </p:spTgt>
                                        </p:tgtEl>
                                      </p:cBhvr>
                                    </p:animEffect>
                                  </p:childTnLst>
                                </p:cTn>
                              </p:par>
                              <p:par>
                                <p:cTn id="20" presetID="29"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1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4" dur="1000"/>
                                        <p:tgtEl>
                                          <p:spTgt spid="3">
                                            <p:txEl>
                                              <p:pRg st="2" end="2"/>
                                            </p:txEl>
                                          </p:spTgt>
                                        </p:tgtEl>
                                      </p:cBhvr>
                                    </p:animEffect>
                                  </p:childTnLst>
                                </p:cTn>
                              </p:par>
                              <p:par>
                                <p:cTn id="25" presetID="29"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p:cTn id="27" dur="1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9" dur="10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xit" presetSubtype="4" fill="hold" grpId="1" nodeType="clickEffect">
                                  <p:stCondLst>
                                    <p:cond delay="0"/>
                                  </p:stCondLst>
                                  <p:childTnLst>
                                    <p:anim calcmode="lin" valueType="num">
                                      <p:cBhvr additive="base">
                                        <p:cTn id="33" dur="500"/>
                                        <p:tgtEl>
                                          <p:spTgt spid="2"/>
                                        </p:tgtEl>
                                        <p:attrNameLst>
                                          <p:attrName>ppt_x</p:attrName>
                                        </p:attrNameLst>
                                      </p:cBhvr>
                                      <p:tavLst>
                                        <p:tav tm="0">
                                          <p:val>
                                            <p:strVal val="ppt_x"/>
                                          </p:val>
                                        </p:tav>
                                        <p:tav tm="100000">
                                          <p:val>
                                            <p:strVal val="ppt_x"/>
                                          </p:val>
                                        </p:tav>
                                      </p:tavLst>
                                    </p:anim>
                                    <p:anim calcmode="lin" valueType="num">
                                      <p:cBhvr additive="base">
                                        <p:cTn id="34" dur="500"/>
                                        <p:tgtEl>
                                          <p:spTgt spid="2"/>
                                        </p:tgtEl>
                                        <p:attrNameLst>
                                          <p:attrName>ppt_y</p:attrName>
                                        </p:attrNameLst>
                                      </p:cBhvr>
                                      <p:tavLst>
                                        <p:tav tm="0">
                                          <p:val>
                                            <p:strVal val="ppt_y"/>
                                          </p:val>
                                        </p:tav>
                                        <p:tav tm="100000">
                                          <p:val>
                                            <p:strVal val="1+ppt_h/2"/>
                                          </p:val>
                                        </p:tav>
                                      </p:tavLst>
                                    </p:anim>
                                    <p:set>
                                      <p:cBhvr>
                                        <p:cTn id="35" dur="1" fill="hold">
                                          <p:stCondLst>
                                            <p:cond delay="499"/>
                                          </p:stCondLst>
                                        </p:cTn>
                                        <p:tgtEl>
                                          <p:spTgt spid="2"/>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 presetClass="exit" presetSubtype="4" fill="hold" nodeType="clickEffect">
                                  <p:stCondLst>
                                    <p:cond delay="0"/>
                                  </p:stCondLst>
                                  <p:childTnLst>
                                    <p:anim calcmode="lin" valueType="num">
                                      <p:cBhvr additive="base">
                                        <p:cTn id="39"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40" dur="500"/>
                                        <p:tgtEl>
                                          <p:spTgt spid="3">
                                            <p:txEl>
                                              <p:pRg st="0" end="0"/>
                                            </p:txEl>
                                          </p:spTgt>
                                        </p:tgtEl>
                                        <p:attrNameLst>
                                          <p:attrName>ppt_y</p:attrName>
                                        </p:attrNameLst>
                                      </p:cBhvr>
                                      <p:tavLst>
                                        <p:tav tm="0">
                                          <p:val>
                                            <p:strVal val="ppt_y"/>
                                          </p:val>
                                        </p:tav>
                                        <p:tav tm="100000">
                                          <p:val>
                                            <p:strVal val="1+ppt_h/2"/>
                                          </p:val>
                                        </p:tav>
                                      </p:tavLst>
                                    </p:anim>
                                    <p:set>
                                      <p:cBhvr>
                                        <p:cTn id="41" dur="1" fill="hold">
                                          <p:stCondLst>
                                            <p:cond delay="499"/>
                                          </p:stCondLst>
                                        </p:cTn>
                                        <p:tgtEl>
                                          <p:spTgt spid="3">
                                            <p:txEl>
                                              <p:pRg st="0" end="0"/>
                                            </p:txEl>
                                          </p:spTgt>
                                        </p:tgtEl>
                                        <p:attrNameLst>
                                          <p:attrName>style.visibility</p:attrName>
                                        </p:attrNameLst>
                                      </p:cBhvr>
                                      <p:to>
                                        <p:strVal val="hidden"/>
                                      </p:to>
                                    </p:set>
                                  </p:childTnLst>
                                </p:cTn>
                              </p:par>
                              <p:par>
                                <p:cTn id="42" presetID="2" presetClass="exit" presetSubtype="4" fill="hold" nodeType="withEffect">
                                  <p:stCondLst>
                                    <p:cond delay="0"/>
                                  </p:stCondLst>
                                  <p:childTnLst>
                                    <p:anim calcmode="lin" valueType="num">
                                      <p:cBhvr additive="base">
                                        <p:cTn id="43"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4" dur="500"/>
                                        <p:tgtEl>
                                          <p:spTgt spid="3">
                                            <p:txEl>
                                              <p:pRg st="1" end="1"/>
                                            </p:txEl>
                                          </p:spTgt>
                                        </p:tgtEl>
                                        <p:attrNameLst>
                                          <p:attrName>ppt_y</p:attrName>
                                        </p:attrNameLst>
                                      </p:cBhvr>
                                      <p:tavLst>
                                        <p:tav tm="0">
                                          <p:val>
                                            <p:strVal val="ppt_y"/>
                                          </p:val>
                                        </p:tav>
                                        <p:tav tm="100000">
                                          <p:val>
                                            <p:strVal val="1+ppt_h/2"/>
                                          </p:val>
                                        </p:tav>
                                      </p:tavLst>
                                    </p:anim>
                                    <p:set>
                                      <p:cBhvr>
                                        <p:cTn id="45" dur="1" fill="hold">
                                          <p:stCondLst>
                                            <p:cond delay="499"/>
                                          </p:stCondLst>
                                        </p:cTn>
                                        <p:tgtEl>
                                          <p:spTgt spid="3">
                                            <p:txEl>
                                              <p:pRg st="1" end="1"/>
                                            </p:txEl>
                                          </p:spTgt>
                                        </p:tgtEl>
                                        <p:attrNameLst>
                                          <p:attrName>style.visibility</p:attrName>
                                        </p:attrNameLst>
                                      </p:cBhvr>
                                      <p:to>
                                        <p:strVal val="hidden"/>
                                      </p:to>
                                    </p:set>
                                  </p:childTnLst>
                                </p:cTn>
                              </p:par>
                              <p:par>
                                <p:cTn id="46" presetID="2" presetClass="exit" presetSubtype="4" fill="hold" nodeType="withEffect">
                                  <p:stCondLst>
                                    <p:cond delay="0"/>
                                  </p:stCondLst>
                                  <p:childTnLst>
                                    <p:anim calcmode="lin" valueType="num">
                                      <p:cBhvr additive="base">
                                        <p:cTn id="47"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8" dur="500"/>
                                        <p:tgtEl>
                                          <p:spTgt spid="3">
                                            <p:txEl>
                                              <p:pRg st="2" end="2"/>
                                            </p:txEl>
                                          </p:spTgt>
                                        </p:tgtEl>
                                        <p:attrNameLst>
                                          <p:attrName>ppt_y</p:attrName>
                                        </p:attrNameLst>
                                      </p:cBhvr>
                                      <p:tavLst>
                                        <p:tav tm="0">
                                          <p:val>
                                            <p:strVal val="ppt_y"/>
                                          </p:val>
                                        </p:tav>
                                        <p:tav tm="100000">
                                          <p:val>
                                            <p:strVal val="1+ppt_h/2"/>
                                          </p:val>
                                        </p:tav>
                                      </p:tavLst>
                                    </p:anim>
                                    <p:set>
                                      <p:cBhvr>
                                        <p:cTn id="49" dur="1" fill="hold">
                                          <p:stCondLst>
                                            <p:cond delay="499"/>
                                          </p:stCondLst>
                                        </p:cTn>
                                        <p:tgtEl>
                                          <p:spTgt spid="3">
                                            <p:txEl>
                                              <p:pRg st="2" end="2"/>
                                            </p:txEl>
                                          </p:spTgt>
                                        </p:tgtEl>
                                        <p:attrNameLst>
                                          <p:attrName>style.visibility</p:attrName>
                                        </p:attrNameLst>
                                      </p:cBhvr>
                                      <p:to>
                                        <p:strVal val="hidden"/>
                                      </p:to>
                                    </p:set>
                                  </p:childTnLst>
                                </p:cTn>
                              </p:par>
                              <p:par>
                                <p:cTn id="50" presetID="2" presetClass="exit" presetSubtype="4" fill="hold" nodeType="withEffect">
                                  <p:stCondLst>
                                    <p:cond delay="0"/>
                                  </p:stCondLst>
                                  <p:childTnLst>
                                    <p:anim calcmode="lin" valueType="num">
                                      <p:cBhvr additive="base">
                                        <p:cTn id="51" dur="500"/>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2" dur="500"/>
                                        <p:tgtEl>
                                          <p:spTgt spid="3">
                                            <p:txEl>
                                              <p:pRg st="3" end="3"/>
                                            </p:txEl>
                                          </p:spTgt>
                                        </p:tgtEl>
                                        <p:attrNameLst>
                                          <p:attrName>ppt_y</p:attrName>
                                        </p:attrNameLst>
                                      </p:cBhvr>
                                      <p:tavLst>
                                        <p:tav tm="0">
                                          <p:val>
                                            <p:strVal val="ppt_y"/>
                                          </p:val>
                                        </p:tav>
                                        <p:tav tm="100000">
                                          <p:val>
                                            <p:strVal val="1+ppt_h/2"/>
                                          </p:val>
                                        </p:tav>
                                      </p:tavLst>
                                    </p:anim>
                                    <p:set>
                                      <p:cBhvr>
                                        <p:cTn id="53"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152400" y="274638"/>
            <a:ext cx="8686800" cy="1143000"/>
          </a:xfrm>
        </p:spPr>
        <p:txBody>
          <a:bodyPr>
            <a:noAutofit/>
          </a:bodyPr>
          <a:lstStyle/>
          <a:p>
            <a:r>
              <a:rPr lang="en-US" sz="3600" b="1" dirty="0" smtClean="0">
                <a:solidFill>
                  <a:srgbClr val="FFFF00"/>
                </a:solidFill>
                <a:latin typeface="Times New Roman" pitchFamily="18" charset="0"/>
                <a:cs typeface="Times New Roman" pitchFamily="18" charset="0"/>
              </a:rPr>
              <a:t>Rule III</a:t>
            </a:r>
            <a:r>
              <a:rPr lang="en-PH" sz="3600" b="1" dirty="0" smtClean="0">
                <a:solidFill>
                  <a:srgbClr val="FFFF00"/>
                </a:solidFill>
                <a:latin typeface="Times New Roman" pitchFamily="18" charset="0"/>
                <a:cs typeface="Times New Roman" pitchFamily="18" charset="0"/>
              </a:rPr>
              <a:t/>
            </a:r>
            <a:br>
              <a:rPr lang="en-PH" sz="3600" b="1" dirty="0" smtClean="0">
                <a:solidFill>
                  <a:srgbClr val="FFFF00"/>
                </a:solidFill>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Reforms on Public Administrative Systems</a:t>
            </a:r>
            <a:endParaRPr lang="en-PH" sz="3600" b="1" dirty="0">
              <a:solidFill>
                <a:srgbClr val="FFFF00"/>
              </a:solidFill>
            </a:endParaRPr>
          </a:p>
        </p:txBody>
      </p:sp>
      <p:sp>
        <p:nvSpPr>
          <p:cNvPr id="3" name="Content Placeholder 2"/>
          <p:cNvSpPr>
            <a:spLocks noGrp="1"/>
          </p:cNvSpPr>
          <p:nvPr>
            <p:ph idx="1"/>
          </p:nvPr>
        </p:nvSpPr>
        <p:spPr>
          <a:xfrm>
            <a:off x="533400" y="1905000"/>
            <a:ext cx="7924800" cy="4525963"/>
          </a:xfrm>
        </p:spPr>
        <p:txBody>
          <a:bodyPr>
            <a:normAutofit/>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Section 1. Such programs and other parallel efforts on value development shall include, among other things, the following subject: </a:t>
            </a:r>
          </a:p>
          <a:p>
            <a:pPr algn="just">
              <a:buNone/>
            </a:pPr>
            <a:r>
              <a:rPr lang="en-US" sz="2800" dirty="0" smtClean="0">
                <a:solidFill>
                  <a:schemeClr val="bg1"/>
                </a:solidFill>
                <a:latin typeface="Times New Roman" pitchFamily="18" charset="0"/>
                <a:cs typeface="Times New Roman" pitchFamily="18" charset="0"/>
              </a:rPr>
              <a:t>	g) Socio-economic conditions prevailing in the country, especially in the depressed areas, and the need for a Code of Conduct and Ethical Standards.</a:t>
            </a:r>
            <a:endParaRPr lang="en-PH" sz="2800" dirty="0" smtClean="0">
              <a:solidFill>
                <a:schemeClr val="bg1"/>
              </a:solidFill>
              <a:latin typeface="Times New Roman" pitchFamily="18" charset="0"/>
              <a:cs typeface="Times New Roman" pitchFamily="18" charset="0"/>
            </a:endParaRPr>
          </a:p>
          <a:p>
            <a:pPr algn="just">
              <a:buNone/>
            </a:pPr>
            <a:r>
              <a:rPr lang="en-US" sz="2800" dirty="0" smtClean="0">
                <a:solidFill>
                  <a:schemeClr val="bg1"/>
                </a:solidFill>
                <a:latin typeface="Times New Roman" pitchFamily="18" charset="0"/>
                <a:cs typeface="Times New Roman" pitchFamily="18" charset="0"/>
              </a:rPr>
              <a:t>		Continuing refresher courses and seminars and/or workshops to promote a high standard of ethics in public service shall be conducted.</a:t>
            </a:r>
            <a:endParaRPr lang="en-PH" sz="2800" dirty="0" smtClean="0">
              <a:solidFill>
                <a:schemeClr val="bg1"/>
              </a:solidFill>
              <a:latin typeface="Times New Roman" pitchFamily="18" charset="0"/>
              <a:cs typeface="Times New Roman" pitchFamily="18" charset="0"/>
            </a:endParaRPr>
          </a:p>
          <a:p>
            <a:endParaRPr lang="en-PH" dirty="0" smtClean="0">
              <a:solidFill>
                <a:schemeClr val="bg1"/>
              </a:solidFill>
            </a:endParaRPr>
          </a:p>
          <a:p>
            <a:endParaRPr lang="en-PH"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1" end="1"/>
                                            </p:txEl>
                                          </p:spTgt>
                                        </p:tgtEl>
                                      </p:cBhvr>
                                    </p:animEffect>
                                  </p:childTnLst>
                                </p:cTn>
                              </p:par>
                              <p:par>
                                <p:cTn id="20" presetID="29"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1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4" dur="10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grpId="1" nodeType="clickEffect">
                                  <p:stCondLst>
                                    <p:cond delay="0"/>
                                  </p:stCondLst>
                                  <p:childTnLst>
                                    <p:anim calcmode="lin" valueType="num">
                                      <p:cBhvr additive="base">
                                        <p:cTn id="28" dur="500"/>
                                        <p:tgtEl>
                                          <p:spTgt spid="2"/>
                                        </p:tgtEl>
                                        <p:attrNameLst>
                                          <p:attrName>ppt_x</p:attrName>
                                        </p:attrNameLst>
                                      </p:cBhvr>
                                      <p:tavLst>
                                        <p:tav tm="0">
                                          <p:val>
                                            <p:strVal val="ppt_x"/>
                                          </p:val>
                                        </p:tav>
                                        <p:tav tm="100000">
                                          <p:val>
                                            <p:strVal val="ppt_x"/>
                                          </p:val>
                                        </p:tav>
                                      </p:tavLst>
                                    </p:anim>
                                    <p:anim calcmode="lin" valueType="num">
                                      <p:cBhvr additive="base">
                                        <p:cTn id="29" dur="500"/>
                                        <p:tgtEl>
                                          <p:spTgt spid="2"/>
                                        </p:tgtEl>
                                        <p:attrNameLst>
                                          <p:attrName>ppt_y</p:attrName>
                                        </p:attrNameLst>
                                      </p:cBhvr>
                                      <p:tavLst>
                                        <p:tav tm="0">
                                          <p:val>
                                            <p:strVal val="ppt_y"/>
                                          </p:val>
                                        </p:tav>
                                        <p:tav tm="100000">
                                          <p:val>
                                            <p:strVal val="1+ppt_h/2"/>
                                          </p:val>
                                        </p:tav>
                                      </p:tavLst>
                                    </p:anim>
                                    <p:set>
                                      <p:cBhvr>
                                        <p:cTn id="30" dur="1" fill="hold">
                                          <p:stCondLst>
                                            <p:cond delay="499"/>
                                          </p:stCondLst>
                                        </p:cTn>
                                        <p:tgtEl>
                                          <p:spTgt spid="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 presetClass="exit" presetSubtype="4" fill="hold" nodeType="clickEffect">
                                  <p:stCondLst>
                                    <p:cond delay="0"/>
                                  </p:stCondLst>
                                  <p:childTnLst>
                                    <p:anim calcmode="lin" valueType="num">
                                      <p:cBhvr additive="base">
                                        <p:cTn id="34"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5" dur="500"/>
                                        <p:tgtEl>
                                          <p:spTgt spid="3">
                                            <p:txEl>
                                              <p:pRg st="0" end="0"/>
                                            </p:txEl>
                                          </p:spTgt>
                                        </p:tgtEl>
                                        <p:attrNameLst>
                                          <p:attrName>ppt_y</p:attrName>
                                        </p:attrNameLst>
                                      </p:cBhvr>
                                      <p:tavLst>
                                        <p:tav tm="0">
                                          <p:val>
                                            <p:strVal val="ppt_y"/>
                                          </p:val>
                                        </p:tav>
                                        <p:tav tm="100000">
                                          <p:val>
                                            <p:strVal val="1+ppt_h/2"/>
                                          </p:val>
                                        </p:tav>
                                      </p:tavLst>
                                    </p:anim>
                                    <p:set>
                                      <p:cBhvr>
                                        <p:cTn id="36" dur="1" fill="hold">
                                          <p:stCondLst>
                                            <p:cond delay="499"/>
                                          </p:stCondLst>
                                        </p:cTn>
                                        <p:tgtEl>
                                          <p:spTgt spid="3">
                                            <p:txEl>
                                              <p:pRg st="0" end="0"/>
                                            </p:txEl>
                                          </p:spTgt>
                                        </p:tgtEl>
                                        <p:attrNameLst>
                                          <p:attrName>style.visibility</p:attrName>
                                        </p:attrNameLst>
                                      </p:cBhvr>
                                      <p:to>
                                        <p:strVal val="hidden"/>
                                      </p:to>
                                    </p:set>
                                  </p:childTnLst>
                                </p:cTn>
                              </p:par>
                              <p:par>
                                <p:cTn id="37" presetID="2" presetClass="exit" presetSubtype="4" fill="hold" nodeType="withEffect">
                                  <p:stCondLst>
                                    <p:cond delay="0"/>
                                  </p:stCondLst>
                                  <p:childTnLst>
                                    <p:anim calcmode="lin" valueType="num">
                                      <p:cBhvr additive="base">
                                        <p:cTn id="38"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9" dur="500"/>
                                        <p:tgtEl>
                                          <p:spTgt spid="3">
                                            <p:txEl>
                                              <p:pRg st="1" end="1"/>
                                            </p:txEl>
                                          </p:spTgt>
                                        </p:tgtEl>
                                        <p:attrNameLst>
                                          <p:attrName>ppt_y</p:attrName>
                                        </p:attrNameLst>
                                      </p:cBhvr>
                                      <p:tavLst>
                                        <p:tav tm="0">
                                          <p:val>
                                            <p:strVal val="ppt_y"/>
                                          </p:val>
                                        </p:tav>
                                        <p:tav tm="100000">
                                          <p:val>
                                            <p:strVal val="1+ppt_h/2"/>
                                          </p:val>
                                        </p:tav>
                                      </p:tavLst>
                                    </p:anim>
                                    <p:set>
                                      <p:cBhvr>
                                        <p:cTn id="40" dur="1" fill="hold">
                                          <p:stCondLst>
                                            <p:cond delay="499"/>
                                          </p:stCondLst>
                                        </p:cTn>
                                        <p:tgtEl>
                                          <p:spTgt spid="3">
                                            <p:txEl>
                                              <p:pRg st="1" end="1"/>
                                            </p:txEl>
                                          </p:spTgt>
                                        </p:tgtEl>
                                        <p:attrNameLst>
                                          <p:attrName>style.visibility</p:attrName>
                                        </p:attrNameLst>
                                      </p:cBhvr>
                                      <p:to>
                                        <p:strVal val="hidden"/>
                                      </p:to>
                                    </p:set>
                                  </p:childTnLst>
                                </p:cTn>
                              </p:par>
                              <p:par>
                                <p:cTn id="41" presetID="2" presetClass="exit" presetSubtype="4" fill="hold" nodeType="withEffect">
                                  <p:stCondLst>
                                    <p:cond delay="0"/>
                                  </p:stCondLst>
                                  <p:childTnLst>
                                    <p:anim calcmode="lin" valueType="num">
                                      <p:cBhvr additive="base">
                                        <p:cTn id="42"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3" dur="500"/>
                                        <p:tgtEl>
                                          <p:spTgt spid="3">
                                            <p:txEl>
                                              <p:pRg st="2" end="2"/>
                                            </p:txEl>
                                          </p:spTgt>
                                        </p:tgtEl>
                                        <p:attrNameLst>
                                          <p:attrName>ppt_y</p:attrName>
                                        </p:attrNameLst>
                                      </p:cBhvr>
                                      <p:tavLst>
                                        <p:tav tm="0">
                                          <p:val>
                                            <p:strVal val="ppt_y"/>
                                          </p:val>
                                        </p:tav>
                                        <p:tav tm="100000">
                                          <p:val>
                                            <p:strVal val="1+ppt_h/2"/>
                                          </p:val>
                                        </p:tav>
                                      </p:tavLst>
                                    </p:anim>
                                    <p:set>
                                      <p:cBhvr>
                                        <p:cTn id="44"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228600" y="274638"/>
            <a:ext cx="8686800" cy="1143000"/>
          </a:xfrm>
        </p:spPr>
        <p:txBody>
          <a:bodyPr>
            <a:noAutofit/>
          </a:bodyPr>
          <a:lstStyle/>
          <a:p>
            <a:r>
              <a:rPr lang="en-US" sz="3600" b="1" dirty="0" smtClean="0">
                <a:solidFill>
                  <a:srgbClr val="FFFF00"/>
                </a:solidFill>
                <a:latin typeface="Times New Roman" pitchFamily="18" charset="0"/>
                <a:cs typeface="Times New Roman" pitchFamily="18" charset="0"/>
              </a:rPr>
              <a:t>Rule III</a:t>
            </a:r>
            <a:r>
              <a:rPr lang="en-PH" sz="3600" b="1" dirty="0" smtClean="0">
                <a:solidFill>
                  <a:srgbClr val="FFFF00"/>
                </a:solidFill>
                <a:latin typeface="Times New Roman" pitchFamily="18" charset="0"/>
                <a:cs typeface="Times New Roman" pitchFamily="18" charset="0"/>
              </a:rPr>
              <a:t/>
            </a:r>
            <a:br>
              <a:rPr lang="en-PH" sz="3600" b="1" dirty="0" smtClean="0">
                <a:solidFill>
                  <a:srgbClr val="FFFF00"/>
                </a:solidFill>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Reforms on Public Administrative Systems</a:t>
            </a:r>
            <a:endParaRPr lang="en-PH" sz="3600" b="1" dirty="0">
              <a:solidFill>
                <a:srgbClr val="FFFF00"/>
              </a:solidFill>
            </a:endParaRPr>
          </a:p>
        </p:txBody>
      </p:sp>
      <p:sp>
        <p:nvSpPr>
          <p:cNvPr id="3" name="Content Placeholder 2"/>
          <p:cNvSpPr>
            <a:spLocks noGrp="1"/>
          </p:cNvSpPr>
          <p:nvPr>
            <p:ph idx="1"/>
          </p:nvPr>
        </p:nvSpPr>
        <p:spPr>
          <a:xfrm>
            <a:off x="457200" y="1981200"/>
            <a:ext cx="8001000" cy="3962400"/>
          </a:xfrm>
        </p:spPr>
        <p:txBody>
          <a:bodyPr>
            <a:normAutofit/>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Section </a:t>
            </a:r>
            <a:r>
              <a:rPr lang="en-US" sz="2800" dirty="0">
                <a:solidFill>
                  <a:schemeClr val="bg1"/>
                </a:solidFill>
                <a:latin typeface="Times New Roman" pitchFamily="18" charset="0"/>
                <a:cs typeface="Times New Roman" pitchFamily="18" charset="0"/>
              </a:rPr>
              <a:t>2. Professional, scientific, technical trainings and education programs shall enhance to the highest degree, professionalism, excellence, intelligence and skills in the performance and discharge of duties and responsibilities of officials and employees. These programs shall be conducted in all offices of the government and may include subjects that are enumerated in the preceding section.</a:t>
            </a:r>
            <a:endParaRPr lang="en-PH" sz="2800" dirty="0">
              <a:solidFill>
                <a:schemeClr val="bg1"/>
              </a:solidFill>
              <a:latin typeface="Times New Roman" pitchFamily="18" charset="0"/>
              <a:cs typeface="Times New Roman" pitchFamily="18" charset="0"/>
            </a:endParaRPr>
          </a:p>
          <a:p>
            <a:pPr algn="just">
              <a:buNone/>
            </a:pPr>
            <a:endParaRPr lang="en-PH" sz="28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1" nodeType="clickEffect">
                                  <p:stCondLst>
                                    <p:cond delay="0"/>
                                  </p:stCondLst>
                                  <p:childTnLst>
                                    <p:anim calcmode="lin" valueType="num">
                                      <p:cBhvr additive="base">
                                        <p:cTn id="18" dur="500"/>
                                        <p:tgtEl>
                                          <p:spTgt spid="2"/>
                                        </p:tgtEl>
                                        <p:attrNameLst>
                                          <p:attrName>ppt_x</p:attrName>
                                        </p:attrNameLst>
                                      </p:cBhvr>
                                      <p:tavLst>
                                        <p:tav tm="0">
                                          <p:val>
                                            <p:strVal val="ppt_x"/>
                                          </p:val>
                                        </p:tav>
                                        <p:tav tm="100000">
                                          <p:val>
                                            <p:strVal val="ppt_x"/>
                                          </p:val>
                                        </p:tav>
                                      </p:tavLst>
                                    </p:anim>
                                    <p:anim calcmode="lin" valueType="num">
                                      <p:cBhvr additive="base">
                                        <p:cTn id="19" dur="500"/>
                                        <p:tgtEl>
                                          <p:spTgt spid="2"/>
                                        </p:tgtEl>
                                        <p:attrNameLst>
                                          <p:attrName>ppt_y</p:attrName>
                                        </p:attrNameLst>
                                      </p:cBhvr>
                                      <p:tavLst>
                                        <p:tav tm="0">
                                          <p:val>
                                            <p:strVal val="ppt_y"/>
                                          </p:val>
                                        </p:tav>
                                        <p:tav tm="100000">
                                          <p:val>
                                            <p:strVal val="1+ppt_h/2"/>
                                          </p:val>
                                        </p:tav>
                                      </p:tavLst>
                                    </p:anim>
                                    <p:set>
                                      <p:cBhvr>
                                        <p:cTn id="20" dur="1" fill="hold">
                                          <p:stCondLst>
                                            <p:cond delay="4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5" dur="500"/>
                                        <p:tgtEl>
                                          <p:spTgt spid="3">
                                            <p:txEl>
                                              <p:pRg st="0" end="0"/>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228600" y="274638"/>
            <a:ext cx="8686800" cy="1143000"/>
          </a:xfrm>
        </p:spPr>
        <p:txBody>
          <a:bodyPr>
            <a:noAutofit/>
          </a:bodyPr>
          <a:lstStyle/>
          <a:p>
            <a:r>
              <a:rPr lang="en-US" sz="3600" b="1" dirty="0" smtClean="0">
                <a:solidFill>
                  <a:srgbClr val="FFFF00"/>
                </a:solidFill>
                <a:latin typeface="Times New Roman" pitchFamily="18" charset="0"/>
                <a:cs typeface="Times New Roman" pitchFamily="18" charset="0"/>
              </a:rPr>
              <a:t>Rule III</a:t>
            </a:r>
            <a:r>
              <a:rPr lang="en-PH" sz="3600" b="1" dirty="0" smtClean="0">
                <a:solidFill>
                  <a:srgbClr val="FFFF00"/>
                </a:solidFill>
                <a:latin typeface="Times New Roman" pitchFamily="18" charset="0"/>
                <a:cs typeface="Times New Roman" pitchFamily="18" charset="0"/>
              </a:rPr>
              <a:t/>
            </a:r>
            <a:br>
              <a:rPr lang="en-PH" sz="3600" b="1" dirty="0" smtClean="0">
                <a:solidFill>
                  <a:srgbClr val="FFFF00"/>
                </a:solidFill>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Reforms on Public Administrative Systems</a:t>
            </a:r>
            <a:endParaRPr lang="en-PH" sz="3600" b="1" dirty="0">
              <a:solidFill>
                <a:srgbClr val="FFFF00"/>
              </a:solidFill>
            </a:endParaRPr>
          </a:p>
        </p:txBody>
      </p:sp>
      <p:sp>
        <p:nvSpPr>
          <p:cNvPr id="3" name="Content Placeholder 2"/>
          <p:cNvSpPr>
            <a:spLocks noGrp="1"/>
          </p:cNvSpPr>
          <p:nvPr>
            <p:ph idx="1"/>
          </p:nvPr>
        </p:nvSpPr>
        <p:spPr>
          <a:xfrm>
            <a:off x="533400" y="2362200"/>
            <a:ext cx="7848600" cy="2895600"/>
          </a:xfrm>
        </p:spPr>
        <p:txBody>
          <a:bodyPr>
            <a:normAutofit/>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	Section </a:t>
            </a:r>
            <a:r>
              <a:rPr lang="en-US" sz="2800" dirty="0">
                <a:solidFill>
                  <a:schemeClr val="bg1"/>
                </a:solidFill>
                <a:latin typeface="Times New Roman" pitchFamily="18" charset="0"/>
                <a:cs typeface="Times New Roman" pitchFamily="18" charset="0"/>
              </a:rPr>
              <a:t>3. It is the responsibility of every head of department, office and agency to ensure that officials and employees attend the value development program and participate in parallel value development efforts.</a:t>
            </a:r>
            <a:endParaRPr lang="en-PH" sz="2800" dirty="0">
              <a:solidFill>
                <a:schemeClr val="bg1"/>
              </a:solidFill>
              <a:latin typeface="Times New Roman" pitchFamily="18" charset="0"/>
              <a:cs typeface="Times New Roman" pitchFamily="18" charset="0"/>
            </a:endParaRPr>
          </a:p>
          <a:p>
            <a:pPr algn="just">
              <a:buNone/>
            </a:pPr>
            <a:r>
              <a:rPr lang="en-US" sz="2800" dirty="0">
                <a:solidFill>
                  <a:schemeClr val="bg1"/>
                </a:solidFill>
                <a:latin typeface="Times New Roman" pitchFamily="18" charset="0"/>
                <a:cs typeface="Times New Roman" pitchFamily="18" charset="0"/>
              </a:rPr>
              <a:t> </a:t>
            </a:r>
            <a:endParaRPr lang="en-PH" sz="2800" dirty="0">
              <a:solidFill>
                <a:schemeClr val="bg1"/>
              </a:solidFill>
              <a:latin typeface="Times New Roman" pitchFamily="18" charset="0"/>
              <a:cs typeface="Times New Roman" pitchFamily="18" charset="0"/>
            </a:endParaRPr>
          </a:p>
          <a:p>
            <a:pPr algn="just">
              <a:buNone/>
            </a:pPr>
            <a:endParaRPr lang="en-PH" sz="28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1" nodeType="clickEffect">
                                  <p:stCondLst>
                                    <p:cond delay="0"/>
                                  </p:stCondLst>
                                  <p:childTnLst>
                                    <p:anim calcmode="lin" valueType="num">
                                      <p:cBhvr additive="base">
                                        <p:cTn id="23" dur="500"/>
                                        <p:tgtEl>
                                          <p:spTgt spid="2"/>
                                        </p:tgtEl>
                                        <p:attrNameLst>
                                          <p:attrName>ppt_x</p:attrName>
                                        </p:attrNameLst>
                                      </p:cBhvr>
                                      <p:tavLst>
                                        <p:tav tm="0">
                                          <p:val>
                                            <p:strVal val="ppt_x"/>
                                          </p:val>
                                        </p:tav>
                                        <p:tav tm="100000">
                                          <p:val>
                                            <p:strVal val="ppt_x"/>
                                          </p:val>
                                        </p:tav>
                                      </p:tavLst>
                                    </p:anim>
                                    <p:anim calcmode="lin" valueType="num">
                                      <p:cBhvr additive="base">
                                        <p:cTn id="24" dur="500"/>
                                        <p:tgtEl>
                                          <p:spTgt spid="2"/>
                                        </p:tgtEl>
                                        <p:attrNameLst>
                                          <p:attrName>ppt_y</p:attrName>
                                        </p:attrNameLst>
                                      </p:cBhvr>
                                      <p:tavLst>
                                        <p:tav tm="0">
                                          <p:val>
                                            <p:strVal val="ppt_y"/>
                                          </p:val>
                                        </p:tav>
                                        <p:tav tm="100000">
                                          <p:val>
                                            <p:strVal val="1+ppt_h/2"/>
                                          </p:val>
                                        </p:tav>
                                      </p:tavLst>
                                    </p:anim>
                                    <p:set>
                                      <p:cBhvr>
                                        <p:cTn id="25" dur="1" fill="hold">
                                          <p:stCondLst>
                                            <p:cond delay="499"/>
                                          </p:stCondLst>
                                        </p:cTn>
                                        <p:tgtEl>
                                          <p:spTgt spid="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xit" presetSubtype="4" fill="hold" nodeType="clickEffect">
                                  <p:stCondLst>
                                    <p:cond delay="0"/>
                                  </p:stCondLst>
                                  <p:childTnLst>
                                    <p:anim calcmode="lin" valueType="num">
                                      <p:cBhvr additive="base">
                                        <p:cTn id="29"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0" dur="500"/>
                                        <p:tgtEl>
                                          <p:spTgt spid="3">
                                            <p:txEl>
                                              <p:pRg st="0" end="0"/>
                                            </p:txEl>
                                          </p:spTgt>
                                        </p:tgtEl>
                                        <p:attrNameLst>
                                          <p:attrName>ppt_y</p:attrName>
                                        </p:attrNameLst>
                                      </p:cBhvr>
                                      <p:tavLst>
                                        <p:tav tm="0">
                                          <p:val>
                                            <p:strVal val="ppt_y"/>
                                          </p:val>
                                        </p:tav>
                                        <p:tav tm="100000">
                                          <p:val>
                                            <p:strVal val="1+ppt_h/2"/>
                                          </p:val>
                                        </p:tav>
                                      </p:tavLst>
                                    </p:anim>
                                    <p:set>
                                      <p:cBhvr>
                                        <p:cTn id="31" dur="1" fill="hold">
                                          <p:stCondLst>
                                            <p:cond delay="499"/>
                                          </p:stCondLst>
                                        </p:cTn>
                                        <p:tgtEl>
                                          <p:spTgt spid="3">
                                            <p:txEl>
                                              <p:pRg st="0" end="0"/>
                                            </p:txEl>
                                          </p:spTgt>
                                        </p:tgtEl>
                                        <p:attrNameLst>
                                          <p:attrName>style.visibility</p:attrName>
                                        </p:attrNameLst>
                                      </p:cBhvr>
                                      <p:to>
                                        <p:strVal val="hidden"/>
                                      </p:to>
                                    </p:set>
                                  </p:childTnLst>
                                </p:cTn>
                              </p:par>
                              <p:par>
                                <p:cTn id="32" presetID="2" presetClass="exit" presetSubtype="4" fill="hold" nodeType="withEffect">
                                  <p:stCondLst>
                                    <p:cond delay="0"/>
                                  </p:stCondLst>
                                  <p:childTnLst>
                                    <p:anim calcmode="lin" valueType="num">
                                      <p:cBhvr additive="base">
                                        <p:cTn id="33"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4" dur="500"/>
                                        <p:tgtEl>
                                          <p:spTgt spid="3">
                                            <p:txEl>
                                              <p:pRg st="1" end="1"/>
                                            </p:txEl>
                                          </p:spTgt>
                                        </p:tgtEl>
                                        <p:attrNameLst>
                                          <p:attrName>ppt_y</p:attrName>
                                        </p:attrNameLst>
                                      </p:cBhvr>
                                      <p:tavLst>
                                        <p:tav tm="0">
                                          <p:val>
                                            <p:strVal val="ppt_y"/>
                                          </p:val>
                                        </p:tav>
                                        <p:tav tm="100000">
                                          <p:val>
                                            <p:strVal val="1+ppt_h/2"/>
                                          </p:val>
                                        </p:tav>
                                      </p:tavLst>
                                    </p:anim>
                                    <p:set>
                                      <p:cBhvr>
                                        <p:cTn id="35"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152400" y="274638"/>
            <a:ext cx="8686800" cy="1143000"/>
          </a:xfrm>
        </p:spPr>
        <p:txBody>
          <a:bodyPr>
            <a:noAutofit/>
          </a:bodyPr>
          <a:lstStyle/>
          <a:p>
            <a:r>
              <a:rPr lang="en-US" sz="3600" b="1" dirty="0" smtClean="0">
                <a:solidFill>
                  <a:srgbClr val="FFFF00"/>
                </a:solidFill>
                <a:latin typeface="Times New Roman" pitchFamily="18" charset="0"/>
                <a:cs typeface="Times New Roman" pitchFamily="18" charset="0"/>
              </a:rPr>
              <a:t>Rule III</a:t>
            </a:r>
            <a:r>
              <a:rPr lang="en-PH" sz="3600" b="1" dirty="0" smtClean="0">
                <a:solidFill>
                  <a:srgbClr val="FFFF00"/>
                </a:solidFill>
                <a:latin typeface="Times New Roman" pitchFamily="18" charset="0"/>
                <a:cs typeface="Times New Roman" pitchFamily="18" charset="0"/>
              </a:rPr>
              <a:t/>
            </a:r>
            <a:br>
              <a:rPr lang="en-PH" sz="3600" b="1" dirty="0" smtClean="0">
                <a:solidFill>
                  <a:srgbClr val="FFFF00"/>
                </a:solidFill>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Reforms on Public Administrative Systems</a:t>
            </a:r>
            <a:endParaRPr lang="en-PH" sz="3600" b="1" dirty="0">
              <a:solidFill>
                <a:srgbClr val="FFFF00"/>
              </a:solidFill>
            </a:endParaRPr>
          </a:p>
        </p:txBody>
      </p:sp>
      <p:sp>
        <p:nvSpPr>
          <p:cNvPr id="3" name="Content Placeholder 2"/>
          <p:cNvSpPr>
            <a:spLocks noGrp="1"/>
          </p:cNvSpPr>
          <p:nvPr>
            <p:ph idx="1"/>
          </p:nvPr>
        </p:nvSpPr>
        <p:spPr>
          <a:xfrm>
            <a:off x="533400" y="1752600"/>
            <a:ext cx="7848600" cy="4648200"/>
          </a:xfrm>
        </p:spPr>
        <p:txBody>
          <a:bodyPr>
            <a:normAutofit/>
          </a:bodyPr>
          <a:lstStyle/>
          <a:p>
            <a:pPr algn="just">
              <a:buNone/>
            </a:pPr>
            <a:r>
              <a:rPr lang="en-US" sz="30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Section </a:t>
            </a:r>
            <a:r>
              <a:rPr lang="en-US" sz="2800" dirty="0">
                <a:solidFill>
                  <a:schemeClr val="bg1"/>
                </a:solidFill>
                <a:latin typeface="Times New Roman" pitchFamily="18" charset="0"/>
                <a:cs typeface="Times New Roman" pitchFamily="18" charset="0"/>
              </a:rPr>
              <a:t>4. Every department office and agency shall conduct continuing studies and analyses of their work systems and procedures to improve delivery of public services. Towards this end, such studies and analyses shall: (1) identify systems </a:t>
            </a:r>
            <a:r>
              <a:rPr lang="en-US" sz="2800" dirty="0" smtClean="0">
                <a:solidFill>
                  <a:schemeClr val="bg1"/>
                </a:solidFill>
                <a:latin typeface="Times New Roman" pitchFamily="18" charset="0"/>
                <a:cs typeface="Times New Roman" pitchFamily="18" charset="0"/>
              </a:rPr>
              <a:t>and procedures </a:t>
            </a:r>
            <a:r>
              <a:rPr lang="en-US" sz="2800" dirty="0">
                <a:solidFill>
                  <a:schemeClr val="bg1"/>
                </a:solidFill>
                <a:latin typeface="Times New Roman" pitchFamily="18" charset="0"/>
                <a:cs typeface="Times New Roman" pitchFamily="18" charset="0"/>
              </a:rPr>
              <a:t>that lead or contribute to negative bureaucratic behavior; (2) simplify rules and procedures to avoid red tape; and (3) devise or adopt systems and procedures that promote official and employee morale and satisfaction.</a:t>
            </a:r>
            <a:endParaRPr lang="en-PH" sz="2800" dirty="0">
              <a:solidFill>
                <a:schemeClr val="bg1"/>
              </a:solidFill>
              <a:latin typeface="Times New Roman" pitchFamily="18" charset="0"/>
              <a:cs typeface="Times New Roman" pitchFamily="18" charset="0"/>
            </a:endParaRPr>
          </a:p>
          <a:p>
            <a:endParaRPr lang="en-PH"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1" nodeType="clickEffect">
                                  <p:stCondLst>
                                    <p:cond delay="0"/>
                                  </p:stCondLst>
                                  <p:childTnLst>
                                    <p:anim calcmode="lin" valueType="num">
                                      <p:cBhvr additive="base">
                                        <p:cTn id="18" dur="500"/>
                                        <p:tgtEl>
                                          <p:spTgt spid="2"/>
                                        </p:tgtEl>
                                        <p:attrNameLst>
                                          <p:attrName>ppt_x</p:attrName>
                                        </p:attrNameLst>
                                      </p:cBhvr>
                                      <p:tavLst>
                                        <p:tav tm="0">
                                          <p:val>
                                            <p:strVal val="ppt_x"/>
                                          </p:val>
                                        </p:tav>
                                        <p:tav tm="100000">
                                          <p:val>
                                            <p:strVal val="ppt_x"/>
                                          </p:val>
                                        </p:tav>
                                      </p:tavLst>
                                    </p:anim>
                                    <p:anim calcmode="lin" valueType="num">
                                      <p:cBhvr additive="base">
                                        <p:cTn id="19" dur="500"/>
                                        <p:tgtEl>
                                          <p:spTgt spid="2"/>
                                        </p:tgtEl>
                                        <p:attrNameLst>
                                          <p:attrName>ppt_y</p:attrName>
                                        </p:attrNameLst>
                                      </p:cBhvr>
                                      <p:tavLst>
                                        <p:tav tm="0">
                                          <p:val>
                                            <p:strVal val="ppt_y"/>
                                          </p:val>
                                        </p:tav>
                                        <p:tav tm="100000">
                                          <p:val>
                                            <p:strVal val="1+ppt_h/2"/>
                                          </p:val>
                                        </p:tav>
                                      </p:tavLst>
                                    </p:anim>
                                    <p:set>
                                      <p:cBhvr>
                                        <p:cTn id="20" dur="1" fill="hold">
                                          <p:stCondLst>
                                            <p:cond delay="4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5" dur="500"/>
                                        <p:tgtEl>
                                          <p:spTgt spid="3">
                                            <p:txEl>
                                              <p:pRg st="0" end="0"/>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228600" y="274638"/>
            <a:ext cx="8686800" cy="1143000"/>
          </a:xfrm>
        </p:spPr>
        <p:txBody>
          <a:bodyPr>
            <a:noAutofit/>
          </a:bodyPr>
          <a:lstStyle/>
          <a:p>
            <a:r>
              <a:rPr lang="en-US" sz="3600" b="1" dirty="0" smtClean="0">
                <a:solidFill>
                  <a:srgbClr val="FFFF00"/>
                </a:solidFill>
                <a:latin typeface="Times New Roman" pitchFamily="18" charset="0"/>
                <a:cs typeface="Times New Roman" pitchFamily="18" charset="0"/>
              </a:rPr>
              <a:t>Rule III</a:t>
            </a:r>
            <a:r>
              <a:rPr lang="en-PH" sz="3600" b="1" dirty="0" smtClean="0">
                <a:solidFill>
                  <a:srgbClr val="FFFF00"/>
                </a:solidFill>
                <a:latin typeface="Times New Roman" pitchFamily="18" charset="0"/>
                <a:cs typeface="Times New Roman" pitchFamily="18" charset="0"/>
              </a:rPr>
              <a:t/>
            </a:r>
            <a:br>
              <a:rPr lang="en-PH" sz="3600" b="1" dirty="0" smtClean="0">
                <a:solidFill>
                  <a:srgbClr val="FFFF00"/>
                </a:solidFill>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Reforms on Public Administrative Systems</a:t>
            </a:r>
            <a:endParaRPr lang="en-PH" sz="3600" b="1" dirty="0">
              <a:solidFill>
                <a:srgbClr val="FFFF00"/>
              </a:solidFill>
            </a:endParaRPr>
          </a:p>
        </p:txBody>
      </p:sp>
      <p:sp>
        <p:nvSpPr>
          <p:cNvPr id="3" name="Content Placeholder 2"/>
          <p:cNvSpPr>
            <a:spLocks noGrp="1"/>
          </p:cNvSpPr>
          <p:nvPr>
            <p:ph idx="1"/>
          </p:nvPr>
        </p:nvSpPr>
        <p:spPr>
          <a:xfrm>
            <a:off x="533400" y="2209800"/>
            <a:ext cx="7924800" cy="3962400"/>
          </a:xfrm>
        </p:spPr>
        <p:txBody>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	Section 4. Each </a:t>
            </a:r>
            <a:r>
              <a:rPr lang="en-US" sz="2800" dirty="0">
                <a:solidFill>
                  <a:schemeClr val="bg1"/>
                </a:solidFill>
                <a:latin typeface="Times New Roman" pitchFamily="18" charset="0"/>
                <a:cs typeface="Times New Roman" pitchFamily="18" charset="0"/>
              </a:rPr>
              <a:t>department, office or agency shall develop a service guide or its functional equivalent which shall be regularly updated and made available to the transacting public. A workflow chart showing procedures or flow of documents shall likewise be posted in conspicuous places in the department, office or agency for the information and guidance of all concerned.</a:t>
            </a:r>
            <a:endParaRPr lang="en-PH" sz="2800" dirty="0">
              <a:solidFill>
                <a:schemeClr val="bg1"/>
              </a:solidFill>
              <a:latin typeface="Times New Roman" pitchFamily="18" charset="0"/>
              <a:cs typeface="Times New Roman" pitchFamily="18" charset="0"/>
            </a:endParaRPr>
          </a:p>
          <a:p>
            <a:endParaRPr lang="en-PH"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1" nodeType="clickEffect">
                                  <p:stCondLst>
                                    <p:cond delay="0"/>
                                  </p:stCondLst>
                                  <p:childTnLst>
                                    <p:anim calcmode="lin" valueType="num">
                                      <p:cBhvr additive="base">
                                        <p:cTn id="18" dur="500"/>
                                        <p:tgtEl>
                                          <p:spTgt spid="2"/>
                                        </p:tgtEl>
                                        <p:attrNameLst>
                                          <p:attrName>ppt_x</p:attrName>
                                        </p:attrNameLst>
                                      </p:cBhvr>
                                      <p:tavLst>
                                        <p:tav tm="0">
                                          <p:val>
                                            <p:strVal val="ppt_x"/>
                                          </p:val>
                                        </p:tav>
                                        <p:tav tm="100000">
                                          <p:val>
                                            <p:strVal val="ppt_x"/>
                                          </p:val>
                                        </p:tav>
                                      </p:tavLst>
                                    </p:anim>
                                    <p:anim calcmode="lin" valueType="num">
                                      <p:cBhvr additive="base">
                                        <p:cTn id="19" dur="500"/>
                                        <p:tgtEl>
                                          <p:spTgt spid="2"/>
                                        </p:tgtEl>
                                        <p:attrNameLst>
                                          <p:attrName>ppt_y</p:attrName>
                                        </p:attrNameLst>
                                      </p:cBhvr>
                                      <p:tavLst>
                                        <p:tav tm="0">
                                          <p:val>
                                            <p:strVal val="ppt_y"/>
                                          </p:val>
                                        </p:tav>
                                        <p:tav tm="100000">
                                          <p:val>
                                            <p:strVal val="1+ppt_h/2"/>
                                          </p:val>
                                        </p:tav>
                                      </p:tavLst>
                                    </p:anim>
                                    <p:set>
                                      <p:cBhvr>
                                        <p:cTn id="20" dur="1" fill="hold">
                                          <p:stCondLst>
                                            <p:cond delay="4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5" dur="500"/>
                                        <p:tgtEl>
                                          <p:spTgt spid="3">
                                            <p:txEl>
                                              <p:pRg st="0" end="0"/>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228600" y="274638"/>
            <a:ext cx="8686800" cy="1143000"/>
          </a:xfrm>
        </p:spPr>
        <p:txBody>
          <a:bodyPr>
            <a:noAutofit/>
          </a:bodyPr>
          <a:lstStyle/>
          <a:p>
            <a:r>
              <a:rPr lang="en-US" sz="3600" b="1" dirty="0" smtClean="0">
                <a:solidFill>
                  <a:srgbClr val="FFFF00"/>
                </a:solidFill>
                <a:latin typeface="Times New Roman" pitchFamily="18" charset="0"/>
                <a:cs typeface="Times New Roman" pitchFamily="18" charset="0"/>
              </a:rPr>
              <a:t>Rule III</a:t>
            </a:r>
            <a:r>
              <a:rPr lang="en-PH" sz="3600" b="1" dirty="0" smtClean="0">
                <a:solidFill>
                  <a:srgbClr val="FFFF00"/>
                </a:solidFill>
                <a:latin typeface="Times New Roman" pitchFamily="18" charset="0"/>
                <a:cs typeface="Times New Roman" pitchFamily="18" charset="0"/>
              </a:rPr>
              <a:t/>
            </a:r>
            <a:br>
              <a:rPr lang="en-PH" sz="3600" b="1" dirty="0" smtClean="0">
                <a:solidFill>
                  <a:srgbClr val="FFFF00"/>
                </a:solidFill>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Reforms on Public Administrative Systems</a:t>
            </a:r>
            <a:endParaRPr lang="en-PH" sz="3600" b="1" dirty="0">
              <a:solidFill>
                <a:srgbClr val="FFFF00"/>
              </a:solidFill>
            </a:endParaRPr>
          </a:p>
        </p:txBody>
      </p:sp>
      <p:sp>
        <p:nvSpPr>
          <p:cNvPr id="3" name="Content Placeholder 2"/>
          <p:cNvSpPr>
            <a:spLocks noGrp="1"/>
          </p:cNvSpPr>
          <p:nvPr>
            <p:ph idx="1"/>
          </p:nvPr>
        </p:nvSpPr>
        <p:spPr>
          <a:xfrm>
            <a:off x="609600" y="2209800"/>
            <a:ext cx="7772400" cy="2971800"/>
          </a:xfrm>
        </p:spPr>
        <p:txBody>
          <a:bodyPr>
            <a:normAutofit/>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Section 4.</a:t>
            </a:r>
            <a:r>
              <a:rPr lang="en-US" sz="2800" dirty="0">
                <a:solidFill>
                  <a:schemeClr val="bg1"/>
                </a:solidFill>
                <a:latin typeface="Times New Roman" pitchFamily="18" charset="0"/>
                <a:cs typeface="Times New Roman" pitchFamily="18" charset="0"/>
              </a:rPr>
              <a:t> Upon request, the Department of Budget and Management shall </a:t>
            </a:r>
            <a:r>
              <a:rPr lang="en-US" sz="2800" dirty="0" smtClean="0">
                <a:solidFill>
                  <a:schemeClr val="bg1"/>
                </a:solidFill>
                <a:latin typeface="Times New Roman" pitchFamily="18" charset="0"/>
                <a:cs typeface="Times New Roman" pitchFamily="18" charset="0"/>
              </a:rPr>
              <a:t>assist departments</a:t>
            </a:r>
            <a:r>
              <a:rPr lang="en-US" sz="2800" dirty="0">
                <a:solidFill>
                  <a:schemeClr val="bg1"/>
                </a:solidFill>
                <a:latin typeface="Times New Roman" pitchFamily="18" charset="0"/>
                <a:cs typeface="Times New Roman" pitchFamily="18" charset="0"/>
              </a:rPr>
              <a:t>, offices and agencies in the evaluation and adoption of work systems and procedures that will institutionalize a management climate conducive to public accountability.</a:t>
            </a:r>
            <a:endParaRPr lang="en-PH" sz="2800" dirty="0">
              <a:solidFill>
                <a:schemeClr val="bg1"/>
              </a:solidFill>
              <a:latin typeface="Times New Roman" pitchFamily="18" charset="0"/>
              <a:cs typeface="Times New Roman" pitchFamily="18" charset="0"/>
            </a:endParaRPr>
          </a:p>
          <a:p>
            <a:pPr algn="just">
              <a:buNone/>
            </a:pPr>
            <a:endParaRPr lang="en-PH" sz="28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1" nodeType="clickEffect">
                                  <p:stCondLst>
                                    <p:cond delay="0"/>
                                  </p:stCondLst>
                                  <p:childTnLst>
                                    <p:anim calcmode="lin" valueType="num">
                                      <p:cBhvr additive="base">
                                        <p:cTn id="18" dur="500"/>
                                        <p:tgtEl>
                                          <p:spTgt spid="2"/>
                                        </p:tgtEl>
                                        <p:attrNameLst>
                                          <p:attrName>ppt_x</p:attrName>
                                        </p:attrNameLst>
                                      </p:cBhvr>
                                      <p:tavLst>
                                        <p:tav tm="0">
                                          <p:val>
                                            <p:strVal val="ppt_x"/>
                                          </p:val>
                                        </p:tav>
                                        <p:tav tm="100000">
                                          <p:val>
                                            <p:strVal val="ppt_x"/>
                                          </p:val>
                                        </p:tav>
                                      </p:tavLst>
                                    </p:anim>
                                    <p:anim calcmode="lin" valueType="num">
                                      <p:cBhvr additive="base">
                                        <p:cTn id="19" dur="500"/>
                                        <p:tgtEl>
                                          <p:spTgt spid="2"/>
                                        </p:tgtEl>
                                        <p:attrNameLst>
                                          <p:attrName>ppt_y</p:attrName>
                                        </p:attrNameLst>
                                      </p:cBhvr>
                                      <p:tavLst>
                                        <p:tav tm="0">
                                          <p:val>
                                            <p:strVal val="ppt_y"/>
                                          </p:val>
                                        </p:tav>
                                        <p:tav tm="100000">
                                          <p:val>
                                            <p:strVal val="1+ppt_h/2"/>
                                          </p:val>
                                        </p:tav>
                                      </p:tavLst>
                                    </p:anim>
                                    <p:set>
                                      <p:cBhvr>
                                        <p:cTn id="20" dur="1" fill="hold">
                                          <p:stCondLst>
                                            <p:cond delay="4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5" dur="500"/>
                                        <p:tgtEl>
                                          <p:spTgt spid="3">
                                            <p:txEl>
                                              <p:pRg st="0" end="0"/>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228600" y="274638"/>
            <a:ext cx="8686800" cy="1143000"/>
          </a:xfrm>
        </p:spPr>
        <p:txBody>
          <a:bodyPr>
            <a:noAutofit/>
          </a:bodyPr>
          <a:lstStyle/>
          <a:p>
            <a:r>
              <a:rPr lang="en-US" sz="3600" b="1" dirty="0" smtClean="0">
                <a:solidFill>
                  <a:srgbClr val="FFFF00"/>
                </a:solidFill>
                <a:latin typeface="Times New Roman" pitchFamily="18" charset="0"/>
                <a:cs typeface="Times New Roman" pitchFamily="18" charset="0"/>
              </a:rPr>
              <a:t>Rule III</a:t>
            </a:r>
            <a:r>
              <a:rPr lang="en-PH" sz="3600" b="1" dirty="0" smtClean="0">
                <a:solidFill>
                  <a:srgbClr val="FFFF00"/>
                </a:solidFill>
                <a:latin typeface="Times New Roman" pitchFamily="18" charset="0"/>
                <a:cs typeface="Times New Roman" pitchFamily="18" charset="0"/>
              </a:rPr>
              <a:t/>
            </a:r>
            <a:br>
              <a:rPr lang="en-PH" sz="3600" b="1" dirty="0" smtClean="0">
                <a:solidFill>
                  <a:srgbClr val="FFFF00"/>
                </a:solidFill>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Reforms on Public Administrative Systems</a:t>
            </a:r>
            <a:endParaRPr lang="en-PH" sz="3600" b="1" dirty="0">
              <a:solidFill>
                <a:srgbClr val="FFFF00"/>
              </a:solidFill>
            </a:endParaRPr>
          </a:p>
        </p:txBody>
      </p:sp>
      <p:sp>
        <p:nvSpPr>
          <p:cNvPr id="3" name="Content Placeholder 2"/>
          <p:cNvSpPr>
            <a:spLocks noGrp="1"/>
          </p:cNvSpPr>
          <p:nvPr>
            <p:ph idx="1"/>
          </p:nvPr>
        </p:nvSpPr>
        <p:spPr>
          <a:xfrm>
            <a:off x="533400" y="2286000"/>
            <a:ext cx="7772400" cy="3048000"/>
          </a:xfrm>
        </p:spPr>
        <p:txBody>
          <a:bodyPr>
            <a:normAutofit/>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Section </a:t>
            </a:r>
            <a:r>
              <a:rPr lang="en-US" sz="2800" dirty="0">
                <a:solidFill>
                  <a:schemeClr val="bg1"/>
                </a:solidFill>
                <a:latin typeface="Times New Roman" pitchFamily="18" charset="0"/>
                <a:cs typeface="Times New Roman" pitchFamily="18" charset="0"/>
              </a:rPr>
              <a:t>5. Every department, office and agency shall consult the public they serve for the purpose of gathering feedback and suggestions on the efficiency, effectiveness and economy of services. They shall establish mechanism to ensure the conduct of public consultation and hearings.</a:t>
            </a:r>
            <a:endParaRPr lang="en-PH" sz="2800" dirty="0">
              <a:solidFill>
                <a:schemeClr val="bg1"/>
              </a:solidFill>
              <a:latin typeface="Times New Roman" pitchFamily="18" charset="0"/>
              <a:cs typeface="Times New Roman" pitchFamily="18" charset="0"/>
            </a:endParaRPr>
          </a:p>
          <a:p>
            <a:pPr algn="just">
              <a:buNone/>
            </a:pPr>
            <a:endParaRPr lang="en-PH" sz="28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1" nodeType="clickEffect">
                                  <p:stCondLst>
                                    <p:cond delay="0"/>
                                  </p:stCondLst>
                                  <p:childTnLst>
                                    <p:anim calcmode="lin" valueType="num">
                                      <p:cBhvr additive="base">
                                        <p:cTn id="18" dur="500"/>
                                        <p:tgtEl>
                                          <p:spTgt spid="2"/>
                                        </p:tgtEl>
                                        <p:attrNameLst>
                                          <p:attrName>ppt_x</p:attrName>
                                        </p:attrNameLst>
                                      </p:cBhvr>
                                      <p:tavLst>
                                        <p:tav tm="0">
                                          <p:val>
                                            <p:strVal val="ppt_x"/>
                                          </p:val>
                                        </p:tav>
                                        <p:tav tm="100000">
                                          <p:val>
                                            <p:strVal val="ppt_x"/>
                                          </p:val>
                                        </p:tav>
                                      </p:tavLst>
                                    </p:anim>
                                    <p:anim calcmode="lin" valueType="num">
                                      <p:cBhvr additive="base">
                                        <p:cTn id="19" dur="500"/>
                                        <p:tgtEl>
                                          <p:spTgt spid="2"/>
                                        </p:tgtEl>
                                        <p:attrNameLst>
                                          <p:attrName>ppt_y</p:attrName>
                                        </p:attrNameLst>
                                      </p:cBhvr>
                                      <p:tavLst>
                                        <p:tav tm="0">
                                          <p:val>
                                            <p:strVal val="ppt_y"/>
                                          </p:val>
                                        </p:tav>
                                        <p:tav tm="100000">
                                          <p:val>
                                            <p:strVal val="1+ppt_h/2"/>
                                          </p:val>
                                        </p:tav>
                                      </p:tavLst>
                                    </p:anim>
                                    <p:set>
                                      <p:cBhvr>
                                        <p:cTn id="20" dur="1" fill="hold">
                                          <p:stCondLst>
                                            <p:cond delay="4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5" dur="500"/>
                                        <p:tgtEl>
                                          <p:spTgt spid="3">
                                            <p:txEl>
                                              <p:pRg st="0" end="0"/>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152400" y="274638"/>
            <a:ext cx="8686800" cy="1143000"/>
          </a:xfrm>
        </p:spPr>
        <p:txBody>
          <a:bodyPr>
            <a:noAutofit/>
          </a:bodyPr>
          <a:lstStyle/>
          <a:p>
            <a:r>
              <a:rPr lang="en-US" sz="3600" b="1" dirty="0" smtClean="0">
                <a:solidFill>
                  <a:srgbClr val="FFFF00"/>
                </a:solidFill>
                <a:latin typeface="Times New Roman" pitchFamily="18" charset="0"/>
                <a:cs typeface="Times New Roman" pitchFamily="18" charset="0"/>
              </a:rPr>
              <a:t>Rule III</a:t>
            </a:r>
            <a:r>
              <a:rPr lang="en-PH" sz="3600" b="1" dirty="0" smtClean="0">
                <a:solidFill>
                  <a:srgbClr val="FFFF00"/>
                </a:solidFill>
                <a:latin typeface="Times New Roman" pitchFamily="18" charset="0"/>
                <a:cs typeface="Times New Roman" pitchFamily="18" charset="0"/>
              </a:rPr>
              <a:t/>
            </a:r>
            <a:br>
              <a:rPr lang="en-PH" sz="3600" b="1" dirty="0" smtClean="0">
                <a:solidFill>
                  <a:srgbClr val="FFFF00"/>
                </a:solidFill>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Reforms on Public Administrative Systems</a:t>
            </a:r>
            <a:endParaRPr lang="en-PH" sz="3600" b="1" dirty="0">
              <a:solidFill>
                <a:srgbClr val="FFFF00"/>
              </a:solidFill>
            </a:endParaRPr>
          </a:p>
        </p:txBody>
      </p:sp>
      <p:sp>
        <p:nvSpPr>
          <p:cNvPr id="3" name="Content Placeholder 2"/>
          <p:cNvSpPr>
            <a:spLocks noGrp="1"/>
          </p:cNvSpPr>
          <p:nvPr>
            <p:ph idx="1"/>
          </p:nvPr>
        </p:nvSpPr>
        <p:spPr>
          <a:xfrm>
            <a:off x="457200" y="2438400"/>
            <a:ext cx="8001000" cy="3124200"/>
          </a:xfrm>
        </p:spPr>
        <p:txBody>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Section </a:t>
            </a:r>
            <a:r>
              <a:rPr lang="en-US" sz="2800" dirty="0">
                <a:solidFill>
                  <a:schemeClr val="bg1"/>
                </a:solidFill>
                <a:latin typeface="Times New Roman" pitchFamily="18" charset="0"/>
                <a:cs typeface="Times New Roman" pitchFamily="18" charset="0"/>
              </a:rPr>
              <a:t>6. Every department, office and agency shall continuously conduct research and experimentation on measures and adopt innovative programs which will provide motivation to officials and employees in raising the level of observance of public service ethical standards.</a:t>
            </a:r>
            <a:endParaRPr lang="en-PH" sz="2800" dirty="0">
              <a:solidFill>
                <a:schemeClr val="bg1"/>
              </a:solidFill>
              <a:latin typeface="Times New Roman" pitchFamily="18" charset="0"/>
              <a:cs typeface="Times New Roman" pitchFamily="18" charset="0"/>
            </a:endParaRPr>
          </a:p>
          <a:p>
            <a:endParaRPr lang="en-PH"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1" nodeType="clickEffect">
                                  <p:stCondLst>
                                    <p:cond delay="0"/>
                                  </p:stCondLst>
                                  <p:childTnLst>
                                    <p:anim calcmode="lin" valueType="num">
                                      <p:cBhvr additive="base">
                                        <p:cTn id="18" dur="500"/>
                                        <p:tgtEl>
                                          <p:spTgt spid="2"/>
                                        </p:tgtEl>
                                        <p:attrNameLst>
                                          <p:attrName>ppt_x</p:attrName>
                                        </p:attrNameLst>
                                      </p:cBhvr>
                                      <p:tavLst>
                                        <p:tav tm="0">
                                          <p:val>
                                            <p:strVal val="ppt_x"/>
                                          </p:val>
                                        </p:tav>
                                        <p:tav tm="100000">
                                          <p:val>
                                            <p:strVal val="ppt_x"/>
                                          </p:val>
                                        </p:tav>
                                      </p:tavLst>
                                    </p:anim>
                                    <p:anim calcmode="lin" valueType="num">
                                      <p:cBhvr additive="base">
                                        <p:cTn id="19" dur="500"/>
                                        <p:tgtEl>
                                          <p:spTgt spid="2"/>
                                        </p:tgtEl>
                                        <p:attrNameLst>
                                          <p:attrName>ppt_y</p:attrName>
                                        </p:attrNameLst>
                                      </p:cBhvr>
                                      <p:tavLst>
                                        <p:tav tm="0">
                                          <p:val>
                                            <p:strVal val="ppt_y"/>
                                          </p:val>
                                        </p:tav>
                                        <p:tav tm="100000">
                                          <p:val>
                                            <p:strVal val="1+ppt_h/2"/>
                                          </p:val>
                                        </p:tav>
                                      </p:tavLst>
                                    </p:anim>
                                    <p:set>
                                      <p:cBhvr>
                                        <p:cTn id="20" dur="1" fill="hold">
                                          <p:stCondLst>
                                            <p:cond delay="4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5" dur="500"/>
                                        <p:tgtEl>
                                          <p:spTgt spid="3">
                                            <p:txEl>
                                              <p:pRg st="0" end="0"/>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228600" y="274638"/>
            <a:ext cx="8686800" cy="1143000"/>
          </a:xfrm>
        </p:spPr>
        <p:txBody>
          <a:bodyPr>
            <a:noAutofit/>
          </a:bodyPr>
          <a:lstStyle/>
          <a:p>
            <a:r>
              <a:rPr lang="en-US" sz="3600" b="1" dirty="0" smtClean="0">
                <a:solidFill>
                  <a:srgbClr val="FFFF00"/>
                </a:solidFill>
                <a:latin typeface="Times New Roman" pitchFamily="18" charset="0"/>
                <a:cs typeface="Times New Roman" pitchFamily="18" charset="0"/>
              </a:rPr>
              <a:t>Rule III</a:t>
            </a:r>
            <a:r>
              <a:rPr lang="en-PH" sz="3600" b="1" dirty="0" smtClean="0">
                <a:solidFill>
                  <a:srgbClr val="FFFF00"/>
                </a:solidFill>
                <a:latin typeface="Times New Roman" pitchFamily="18" charset="0"/>
                <a:cs typeface="Times New Roman" pitchFamily="18" charset="0"/>
              </a:rPr>
              <a:t/>
            </a:r>
            <a:br>
              <a:rPr lang="en-PH" sz="3600" b="1" dirty="0" smtClean="0">
                <a:solidFill>
                  <a:srgbClr val="FFFF00"/>
                </a:solidFill>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Reforms on Public Administrative Systems</a:t>
            </a:r>
            <a:endParaRPr lang="en-PH" sz="3600" b="1" dirty="0">
              <a:solidFill>
                <a:srgbClr val="FFFF00"/>
              </a:solidFill>
            </a:endParaRPr>
          </a:p>
        </p:txBody>
      </p:sp>
      <p:sp>
        <p:nvSpPr>
          <p:cNvPr id="3" name="Content Placeholder 2"/>
          <p:cNvSpPr>
            <a:spLocks noGrp="1"/>
          </p:cNvSpPr>
          <p:nvPr>
            <p:ph idx="1"/>
          </p:nvPr>
        </p:nvSpPr>
        <p:spPr>
          <a:xfrm>
            <a:off x="609600" y="2133600"/>
            <a:ext cx="7848600" cy="3810000"/>
          </a:xfrm>
        </p:spPr>
        <p:txBody>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Section </a:t>
            </a:r>
            <a:r>
              <a:rPr lang="en-US" sz="2800" dirty="0">
                <a:solidFill>
                  <a:schemeClr val="bg1"/>
                </a:solidFill>
                <a:latin typeface="Times New Roman" pitchFamily="18" charset="0"/>
                <a:cs typeface="Times New Roman" pitchFamily="18" charset="0"/>
              </a:rPr>
              <a:t>7. Every department, office and agency shall, in consultation with the Office of the Ombudsman, appoint or designate a Resident Ombudsman who shall act immediately on all request for public assistance referred to him by the Ombudsman and his Deputies. He shall be held accountable for the disposition of all requests for assistance. .</a:t>
            </a:r>
            <a:endParaRPr lang="en-PH" sz="2800" dirty="0">
              <a:solidFill>
                <a:schemeClr val="bg1"/>
              </a:solidFill>
              <a:latin typeface="Times New Roman" pitchFamily="18" charset="0"/>
              <a:cs typeface="Times New Roman" pitchFamily="18" charset="0"/>
            </a:endParaRPr>
          </a:p>
          <a:p>
            <a:endParaRPr lang="en-PH"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1" nodeType="clickEffect">
                                  <p:stCondLst>
                                    <p:cond delay="0"/>
                                  </p:stCondLst>
                                  <p:childTnLst>
                                    <p:anim calcmode="lin" valueType="num">
                                      <p:cBhvr additive="base">
                                        <p:cTn id="18" dur="500"/>
                                        <p:tgtEl>
                                          <p:spTgt spid="2"/>
                                        </p:tgtEl>
                                        <p:attrNameLst>
                                          <p:attrName>ppt_x</p:attrName>
                                        </p:attrNameLst>
                                      </p:cBhvr>
                                      <p:tavLst>
                                        <p:tav tm="0">
                                          <p:val>
                                            <p:strVal val="ppt_x"/>
                                          </p:val>
                                        </p:tav>
                                        <p:tav tm="100000">
                                          <p:val>
                                            <p:strVal val="ppt_x"/>
                                          </p:val>
                                        </p:tav>
                                      </p:tavLst>
                                    </p:anim>
                                    <p:anim calcmode="lin" valueType="num">
                                      <p:cBhvr additive="base">
                                        <p:cTn id="19" dur="500"/>
                                        <p:tgtEl>
                                          <p:spTgt spid="2"/>
                                        </p:tgtEl>
                                        <p:attrNameLst>
                                          <p:attrName>ppt_y</p:attrName>
                                        </p:attrNameLst>
                                      </p:cBhvr>
                                      <p:tavLst>
                                        <p:tav tm="0">
                                          <p:val>
                                            <p:strVal val="ppt_y"/>
                                          </p:val>
                                        </p:tav>
                                        <p:tav tm="100000">
                                          <p:val>
                                            <p:strVal val="1+ppt_h/2"/>
                                          </p:val>
                                        </p:tav>
                                      </p:tavLst>
                                    </p:anim>
                                    <p:set>
                                      <p:cBhvr>
                                        <p:cTn id="20" dur="1" fill="hold">
                                          <p:stCondLst>
                                            <p:cond delay="4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5" dur="500"/>
                                        <p:tgtEl>
                                          <p:spTgt spid="3">
                                            <p:txEl>
                                              <p:pRg st="0" end="0"/>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3" name="Content Placeholder 2"/>
          <p:cNvSpPr>
            <a:spLocks noGrp="1"/>
          </p:cNvSpPr>
          <p:nvPr>
            <p:ph idx="1"/>
          </p:nvPr>
        </p:nvSpPr>
        <p:spPr>
          <a:xfrm>
            <a:off x="457200" y="1600201"/>
            <a:ext cx="7848600" cy="3810000"/>
          </a:xfrm>
        </p:spPr>
        <p:txBody>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Pursuant </a:t>
            </a:r>
            <a:r>
              <a:rPr lang="en-US" sz="2800" dirty="0">
                <a:solidFill>
                  <a:schemeClr val="bg1"/>
                </a:solidFill>
                <a:latin typeface="Times New Roman" pitchFamily="18" charset="0"/>
                <a:cs typeface="Times New Roman" pitchFamily="18" charset="0"/>
              </a:rPr>
              <a:t>to the provisions of Section 12 of Republic Act No. 6713, otherwise known as the Code of Conduct and Ethical Standards for Public Officials and Employees, approved on February 20, 1989, and which took effect on March 25, 1989, conformably to Section 17 thereof, the following Rules are hereby adopted in order to carry out the provisions of the said Code:</a:t>
            </a:r>
            <a:endParaRPr lang="en-PH" sz="2800" dirty="0">
              <a:solidFill>
                <a:schemeClr val="bg1"/>
              </a:solidFill>
              <a:latin typeface="Times New Roman" pitchFamily="18" charset="0"/>
              <a:cs typeface="Times New Roman" pitchFamily="18" charset="0"/>
            </a:endParaRPr>
          </a:p>
          <a:p>
            <a:endParaRPr lang="en-PH"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xit" presetSubtype="4" fill="hold" nodeType="clickEffect">
                                  <p:stCondLst>
                                    <p:cond delay="0"/>
                                  </p:stCondLst>
                                  <p:childTnLst>
                                    <p:anim calcmode="lin" valueType="num">
                                      <p:cBhvr additive="base">
                                        <p:cTn id="13"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p:tgtEl>
                                          <p:spTgt spid="3">
                                            <p:txEl>
                                              <p:pRg st="0" end="0"/>
                                            </p:txEl>
                                          </p:spTgt>
                                        </p:tgtEl>
                                        <p:attrNameLst>
                                          <p:attrName>ppt_y</p:attrName>
                                        </p:attrNameLst>
                                      </p:cBhvr>
                                      <p:tavLst>
                                        <p:tav tm="0">
                                          <p:val>
                                            <p:strVal val="ppt_y"/>
                                          </p:val>
                                        </p:tav>
                                        <p:tav tm="100000">
                                          <p:val>
                                            <p:strVal val="1+ppt_h/2"/>
                                          </p:val>
                                        </p:tav>
                                      </p:tavLst>
                                    </p:anim>
                                    <p:set>
                                      <p:cBhvr>
                                        <p:cTn id="15"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152400" y="274638"/>
            <a:ext cx="8915400" cy="1143000"/>
          </a:xfrm>
        </p:spPr>
        <p:txBody>
          <a:bodyPr>
            <a:noAutofit/>
          </a:bodyPr>
          <a:lstStyle/>
          <a:p>
            <a:r>
              <a:rPr lang="en-US" sz="3600" b="1" dirty="0" smtClean="0">
                <a:solidFill>
                  <a:srgbClr val="FFFF00"/>
                </a:solidFill>
                <a:latin typeface="Times New Roman" pitchFamily="18" charset="0"/>
                <a:cs typeface="Times New Roman" pitchFamily="18" charset="0"/>
              </a:rPr>
              <a:t>Rule III</a:t>
            </a:r>
            <a:r>
              <a:rPr lang="en-PH" sz="3600" b="1" dirty="0" smtClean="0">
                <a:solidFill>
                  <a:srgbClr val="FFFF00"/>
                </a:solidFill>
                <a:latin typeface="Times New Roman" pitchFamily="18" charset="0"/>
                <a:cs typeface="Times New Roman" pitchFamily="18" charset="0"/>
              </a:rPr>
              <a:t/>
            </a:r>
            <a:br>
              <a:rPr lang="en-PH" sz="3600" b="1" dirty="0" smtClean="0">
                <a:solidFill>
                  <a:srgbClr val="FFFF00"/>
                </a:solidFill>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Reforms on Public Administrative Systems</a:t>
            </a:r>
            <a:endParaRPr lang="en-PH" sz="3600" b="1" dirty="0">
              <a:solidFill>
                <a:srgbClr val="FFFF00"/>
              </a:solidFill>
            </a:endParaRPr>
          </a:p>
        </p:txBody>
      </p:sp>
      <p:sp>
        <p:nvSpPr>
          <p:cNvPr id="3" name="Content Placeholder 2"/>
          <p:cNvSpPr>
            <a:spLocks noGrp="1"/>
          </p:cNvSpPr>
          <p:nvPr>
            <p:ph idx="1"/>
          </p:nvPr>
        </p:nvSpPr>
        <p:spPr>
          <a:xfrm>
            <a:off x="609600" y="2667000"/>
            <a:ext cx="7848600" cy="2819399"/>
          </a:xfrm>
        </p:spPr>
        <p:txBody>
          <a:bodyPr>
            <a:normAutofit/>
          </a:bodyPr>
          <a:lstStyle/>
          <a:p>
            <a:pPr algn="just">
              <a:buNone/>
            </a:pPr>
            <a:r>
              <a:rPr lang="en-US" dirty="0" smtClean="0">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Section </a:t>
            </a:r>
            <a:r>
              <a:rPr lang="en-US" dirty="0">
                <a:solidFill>
                  <a:schemeClr val="bg1"/>
                </a:solidFill>
                <a:latin typeface="Times New Roman" pitchFamily="18" charset="0"/>
                <a:cs typeface="Times New Roman" pitchFamily="18" charset="0"/>
              </a:rPr>
              <a:t>8. Government officials shall make themselves available to their staff for consultation and dialogues.</a:t>
            </a:r>
            <a:endParaRPr lang="en-PH" dirty="0">
              <a:solidFill>
                <a:schemeClr val="bg1"/>
              </a:solidFill>
              <a:latin typeface="Times New Roman" pitchFamily="18" charset="0"/>
              <a:cs typeface="Times New Roman" pitchFamily="18" charset="0"/>
            </a:endParaRPr>
          </a:p>
          <a:p>
            <a:pPr algn="just">
              <a:buNone/>
            </a:pPr>
            <a:r>
              <a:rPr lang="en-US" dirty="0">
                <a:solidFill>
                  <a:schemeClr val="bg1"/>
                </a:solidFill>
                <a:latin typeface="Times New Roman" pitchFamily="18" charset="0"/>
                <a:cs typeface="Times New Roman" pitchFamily="18" charset="0"/>
              </a:rPr>
              <a:t> </a:t>
            </a:r>
            <a:endParaRPr lang="en-PH" dirty="0">
              <a:solidFill>
                <a:schemeClr val="bg1"/>
              </a:solidFill>
              <a:latin typeface="Times New Roman" pitchFamily="18" charset="0"/>
              <a:cs typeface="Times New Roman" pitchFamily="18" charset="0"/>
            </a:endParaRPr>
          </a:p>
          <a:p>
            <a:pPr algn="just">
              <a:buNone/>
            </a:pPr>
            <a:endParaRPr lang="en-PH"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1" nodeType="clickEffect">
                                  <p:stCondLst>
                                    <p:cond delay="0"/>
                                  </p:stCondLst>
                                  <p:childTnLst>
                                    <p:anim calcmode="lin" valueType="num">
                                      <p:cBhvr additive="base">
                                        <p:cTn id="23" dur="500"/>
                                        <p:tgtEl>
                                          <p:spTgt spid="2"/>
                                        </p:tgtEl>
                                        <p:attrNameLst>
                                          <p:attrName>ppt_x</p:attrName>
                                        </p:attrNameLst>
                                      </p:cBhvr>
                                      <p:tavLst>
                                        <p:tav tm="0">
                                          <p:val>
                                            <p:strVal val="ppt_x"/>
                                          </p:val>
                                        </p:tav>
                                        <p:tav tm="100000">
                                          <p:val>
                                            <p:strVal val="ppt_x"/>
                                          </p:val>
                                        </p:tav>
                                      </p:tavLst>
                                    </p:anim>
                                    <p:anim calcmode="lin" valueType="num">
                                      <p:cBhvr additive="base">
                                        <p:cTn id="24" dur="500"/>
                                        <p:tgtEl>
                                          <p:spTgt spid="2"/>
                                        </p:tgtEl>
                                        <p:attrNameLst>
                                          <p:attrName>ppt_y</p:attrName>
                                        </p:attrNameLst>
                                      </p:cBhvr>
                                      <p:tavLst>
                                        <p:tav tm="0">
                                          <p:val>
                                            <p:strVal val="ppt_y"/>
                                          </p:val>
                                        </p:tav>
                                        <p:tav tm="100000">
                                          <p:val>
                                            <p:strVal val="1+ppt_h/2"/>
                                          </p:val>
                                        </p:tav>
                                      </p:tavLst>
                                    </p:anim>
                                    <p:set>
                                      <p:cBhvr>
                                        <p:cTn id="25" dur="1" fill="hold">
                                          <p:stCondLst>
                                            <p:cond delay="499"/>
                                          </p:stCondLst>
                                        </p:cTn>
                                        <p:tgtEl>
                                          <p:spTgt spid="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xit" presetSubtype="4" fill="hold" nodeType="clickEffect">
                                  <p:stCondLst>
                                    <p:cond delay="0"/>
                                  </p:stCondLst>
                                  <p:childTnLst>
                                    <p:anim calcmode="lin" valueType="num">
                                      <p:cBhvr additive="base">
                                        <p:cTn id="29"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0" dur="500"/>
                                        <p:tgtEl>
                                          <p:spTgt spid="3">
                                            <p:txEl>
                                              <p:pRg st="0" end="0"/>
                                            </p:txEl>
                                          </p:spTgt>
                                        </p:tgtEl>
                                        <p:attrNameLst>
                                          <p:attrName>ppt_y</p:attrName>
                                        </p:attrNameLst>
                                      </p:cBhvr>
                                      <p:tavLst>
                                        <p:tav tm="0">
                                          <p:val>
                                            <p:strVal val="ppt_y"/>
                                          </p:val>
                                        </p:tav>
                                        <p:tav tm="100000">
                                          <p:val>
                                            <p:strVal val="1+ppt_h/2"/>
                                          </p:val>
                                        </p:tav>
                                      </p:tavLst>
                                    </p:anim>
                                    <p:set>
                                      <p:cBhvr>
                                        <p:cTn id="31" dur="1" fill="hold">
                                          <p:stCondLst>
                                            <p:cond delay="499"/>
                                          </p:stCondLst>
                                        </p:cTn>
                                        <p:tgtEl>
                                          <p:spTgt spid="3">
                                            <p:txEl>
                                              <p:pRg st="0" end="0"/>
                                            </p:txEl>
                                          </p:spTgt>
                                        </p:tgtEl>
                                        <p:attrNameLst>
                                          <p:attrName>style.visibility</p:attrName>
                                        </p:attrNameLst>
                                      </p:cBhvr>
                                      <p:to>
                                        <p:strVal val="hidden"/>
                                      </p:to>
                                    </p:set>
                                  </p:childTnLst>
                                </p:cTn>
                              </p:par>
                              <p:par>
                                <p:cTn id="32" presetID="2" presetClass="exit" presetSubtype="4" fill="hold" nodeType="withEffect">
                                  <p:stCondLst>
                                    <p:cond delay="0"/>
                                  </p:stCondLst>
                                  <p:childTnLst>
                                    <p:anim calcmode="lin" valueType="num">
                                      <p:cBhvr additive="base">
                                        <p:cTn id="33"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4" dur="500"/>
                                        <p:tgtEl>
                                          <p:spTgt spid="3">
                                            <p:txEl>
                                              <p:pRg st="1" end="1"/>
                                            </p:txEl>
                                          </p:spTgt>
                                        </p:tgtEl>
                                        <p:attrNameLst>
                                          <p:attrName>ppt_y</p:attrName>
                                        </p:attrNameLst>
                                      </p:cBhvr>
                                      <p:tavLst>
                                        <p:tav tm="0">
                                          <p:val>
                                            <p:strVal val="ppt_y"/>
                                          </p:val>
                                        </p:tav>
                                        <p:tav tm="100000">
                                          <p:val>
                                            <p:strVal val="1+ppt_h/2"/>
                                          </p:val>
                                        </p:tav>
                                      </p:tavLst>
                                    </p:anim>
                                    <p:set>
                                      <p:cBhvr>
                                        <p:cTn id="35"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457200" y="914400"/>
            <a:ext cx="8229600" cy="5181600"/>
          </a:xfrm>
        </p:spPr>
        <p:txBody>
          <a:bodyPr>
            <a:noAutofit/>
          </a:bodyPr>
          <a:lstStyle/>
          <a:p>
            <a:r>
              <a:rPr lang="en-US" sz="7400" b="1" dirty="0" smtClean="0">
                <a:solidFill>
                  <a:srgbClr val="FFFF00"/>
                </a:solidFill>
                <a:latin typeface="Times New Roman" pitchFamily="18" charset="0"/>
                <a:cs typeface="Times New Roman" pitchFamily="18" charset="0"/>
              </a:rPr>
              <a:t>Rule IV</a:t>
            </a:r>
            <a:r>
              <a:rPr lang="en-PH" sz="7400" b="1" dirty="0" smtClean="0">
                <a:solidFill>
                  <a:srgbClr val="FFFF00"/>
                </a:solidFill>
                <a:latin typeface="Times New Roman" pitchFamily="18" charset="0"/>
                <a:cs typeface="Times New Roman" pitchFamily="18" charset="0"/>
              </a:rPr>
              <a:t> </a:t>
            </a:r>
            <a:br>
              <a:rPr lang="en-PH" sz="7400" b="1" dirty="0" smtClean="0">
                <a:solidFill>
                  <a:srgbClr val="FFFF00"/>
                </a:solidFill>
                <a:latin typeface="Times New Roman" pitchFamily="18" charset="0"/>
                <a:cs typeface="Times New Roman" pitchFamily="18" charset="0"/>
              </a:rPr>
            </a:br>
            <a:r>
              <a:rPr lang="en-US" sz="7400" b="1" dirty="0" smtClean="0">
                <a:solidFill>
                  <a:srgbClr val="FFFF00"/>
                </a:solidFill>
                <a:latin typeface="Times New Roman" pitchFamily="18" charset="0"/>
                <a:cs typeface="Times New Roman" pitchFamily="18" charset="0"/>
              </a:rPr>
              <a:t>Transparency of Transaction and Access to Information</a:t>
            </a:r>
            <a:endParaRPr lang="en-PH" sz="7400" b="1"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1" nodeType="clickEffect">
                                  <p:stCondLst>
                                    <p:cond delay="0"/>
                                  </p:stCondLst>
                                  <p:childTnLst>
                                    <p:anim calcmode="lin" valueType="num">
                                      <p:cBhvr additive="base">
                                        <p:cTn id="11" dur="500"/>
                                        <p:tgtEl>
                                          <p:spTgt spid="2"/>
                                        </p:tgtEl>
                                        <p:attrNameLst>
                                          <p:attrName>ppt_x</p:attrName>
                                        </p:attrNameLst>
                                      </p:cBhvr>
                                      <p:tavLst>
                                        <p:tav tm="0">
                                          <p:val>
                                            <p:strVal val="ppt_x"/>
                                          </p:val>
                                        </p:tav>
                                        <p:tav tm="100000">
                                          <p:val>
                                            <p:strVal val="ppt_x"/>
                                          </p:val>
                                        </p:tav>
                                      </p:tavLst>
                                    </p:anim>
                                    <p:anim calcmode="lin" valueType="num">
                                      <p:cBhvr additive="base">
                                        <p:cTn id="12" dur="500"/>
                                        <p:tgtEl>
                                          <p:spTgt spid="2"/>
                                        </p:tgtEl>
                                        <p:attrNameLst>
                                          <p:attrName>ppt_y</p:attrName>
                                        </p:attrNameLst>
                                      </p:cBhvr>
                                      <p:tavLst>
                                        <p:tav tm="0">
                                          <p:val>
                                            <p:strVal val="ppt_y"/>
                                          </p:val>
                                        </p:tav>
                                        <p:tav tm="100000">
                                          <p:val>
                                            <p:strVal val="1+ppt_h/2"/>
                                          </p:val>
                                        </p:tav>
                                      </p:tavLst>
                                    </p:anim>
                                    <p:set>
                                      <p:cBhvr>
                                        <p:cTn id="13"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457200" y="274638"/>
            <a:ext cx="8229600" cy="1630362"/>
          </a:xfrm>
        </p:spPr>
        <p:txBody>
          <a:bodyPr>
            <a:noAutofit/>
          </a:bodyPr>
          <a:lstStyle/>
          <a:p>
            <a:r>
              <a:rPr lang="en-US" sz="3600" dirty="0" smtClean="0"/>
              <a:t/>
            </a:r>
            <a:br>
              <a:rPr lang="en-US" sz="3600" dirty="0" smtClean="0"/>
            </a:br>
            <a:r>
              <a:rPr lang="en-US" sz="3600" b="1" dirty="0" smtClean="0">
                <a:solidFill>
                  <a:srgbClr val="FFFF00"/>
                </a:solidFill>
                <a:latin typeface="Times New Roman" pitchFamily="18" charset="0"/>
                <a:cs typeface="Times New Roman" pitchFamily="18" charset="0"/>
              </a:rPr>
              <a:t>Rule IV</a:t>
            </a:r>
            <a:r>
              <a:rPr lang="en-PH" sz="3600" b="1" dirty="0" smtClean="0">
                <a:solidFill>
                  <a:srgbClr val="FFFF00"/>
                </a:solidFill>
                <a:latin typeface="Times New Roman" pitchFamily="18" charset="0"/>
                <a:cs typeface="Times New Roman" pitchFamily="18" charset="0"/>
              </a:rPr>
              <a:t> </a:t>
            </a:r>
            <a:br>
              <a:rPr lang="en-PH" sz="3600" b="1" dirty="0" smtClean="0">
                <a:solidFill>
                  <a:srgbClr val="FFFF00"/>
                </a:solidFill>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Transparency </a:t>
            </a:r>
            <a:r>
              <a:rPr lang="en-US" sz="3600" b="1" dirty="0">
                <a:solidFill>
                  <a:srgbClr val="FFFF00"/>
                </a:solidFill>
                <a:latin typeface="Times New Roman" pitchFamily="18" charset="0"/>
                <a:cs typeface="Times New Roman" pitchFamily="18" charset="0"/>
              </a:rPr>
              <a:t>of Transaction and Access to Information</a:t>
            </a:r>
            <a:r>
              <a:rPr lang="en-PH" sz="3600" b="1" dirty="0">
                <a:solidFill>
                  <a:srgbClr val="FFFF00"/>
                </a:solidFill>
                <a:latin typeface="Times New Roman" pitchFamily="18" charset="0"/>
                <a:cs typeface="Times New Roman" pitchFamily="18" charset="0"/>
              </a:rPr>
              <a:t/>
            </a:r>
            <a:br>
              <a:rPr lang="en-PH" sz="3600" b="1" dirty="0">
                <a:solidFill>
                  <a:srgbClr val="FFFF00"/>
                </a:solidFill>
                <a:latin typeface="Times New Roman" pitchFamily="18" charset="0"/>
                <a:cs typeface="Times New Roman" pitchFamily="18" charset="0"/>
              </a:rPr>
            </a:br>
            <a:endParaRPr lang="en-PH" sz="3600" b="1"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533400" y="2667000"/>
            <a:ext cx="7772400" cy="2438400"/>
          </a:xfrm>
        </p:spPr>
        <p:txBody>
          <a:bodyPr>
            <a:normAutofit/>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	Section </a:t>
            </a:r>
            <a:r>
              <a:rPr lang="en-US" sz="2800" dirty="0">
                <a:solidFill>
                  <a:schemeClr val="bg1"/>
                </a:solidFill>
                <a:latin typeface="Times New Roman" pitchFamily="18" charset="0"/>
                <a:cs typeface="Times New Roman" pitchFamily="18" charset="0"/>
              </a:rPr>
              <a:t>1. Subject to reasonable conditions prescribed by law, the State adopts and implements a policy of full public disclosure of all its transactions involving public interest.</a:t>
            </a:r>
            <a:endParaRPr lang="en-PH" sz="2800" dirty="0">
              <a:solidFill>
                <a:schemeClr val="bg1"/>
              </a:solidFill>
              <a:latin typeface="Times New Roman" pitchFamily="18" charset="0"/>
              <a:cs typeface="Times New Roman" pitchFamily="18" charset="0"/>
            </a:endParaRPr>
          </a:p>
          <a:p>
            <a:pPr algn="just">
              <a:buNone/>
            </a:pPr>
            <a:endParaRPr lang="en-PH" sz="28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1" nodeType="clickEffect">
                                  <p:stCondLst>
                                    <p:cond delay="0"/>
                                  </p:stCondLst>
                                  <p:childTnLst>
                                    <p:anim calcmode="lin" valueType="num">
                                      <p:cBhvr additive="base">
                                        <p:cTn id="18" dur="500"/>
                                        <p:tgtEl>
                                          <p:spTgt spid="2"/>
                                        </p:tgtEl>
                                        <p:attrNameLst>
                                          <p:attrName>ppt_x</p:attrName>
                                        </p:attrNameLst>
                                      </p:cBhvr>
                                      <p:tavLst>
                                        <p:tav tm="0">
                                          <p:val>
                                            <p:strVal val="ppt_x"/>
                                          </p:val>
                                        </p:tav>
                                        <p:tav tm="100000">
                                          <p:val>
                                            <p:strVal val="ppt_x"/>
                                          </p:val>
                                        </p:tav>
                                      </p:tavLst>
                                    </p:anim>
                                    <p:anim calcmode="lin" valueType="num">
                                      <p:cBhvr additive="base">
                                        <p:cTn id="19" dur="500"/>
                                        <p:tgtEl>
                                          <p:spTgt spid="2"/>
                                        </p:tgtEl>
                                        <p:attrNameLst>
                                          <p:attrName>ppt_y</p:attrName>
                                        </p:attrNameLst>
                                      </p:cBhvr>
                                      <p:tavLst>
                                        <p:tav tm="0">
                                          <p:val>
                                            <p:strVal val="ppt_y"/>
                                          </p:val>
                                        </p:tav>
                                        <p:tav tm="100000">
                                          <p:val>
                                            <p:strVal val="1+ppt_h/2"/>
                                          </p:val>
                                        </p:tav>
                                      </p:tavLst>
                                    </p:anim>
                                    <p:set>
                                      <p:cBhvr>
                                        <p:cTn id="20" dur="1" fill="hold">
                                          <p:stCondLst>
                                            <p:cond delay="4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1" nodeType="clickEffect">
                                  <p:stCondLst>
                                    <p:cond delay="0"/>
                                  </p:stCondLst>
                                  <p:childTnLst>
                                    <p:anim calcmode="lin" valueType="num">
                                      <p:cBhvr additive="base">
                                        <p:cTn id="24"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5" dur="500"/>
                                        <p:tgtEl>
                                          <p:spTgt spid="3">
                                            <p:txEl>
                                              <p:pRg st="0" end="0"/>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457200" y="274638"/>
            <a:ext cx="8229600" cy="1706562"/>
          </a:xfrm>
        </p:spPr>
        <p:txBody>
          <a:bodyPr>
            <a:normAutofit fontScale="90000"/>
          </a:bodyPr>
          <a:lstStyle/>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sz="4000" b="1" dirty="0" smtClean="0">
                <a:solidFill>
                  <a:srgbClr val="FFFF00"/>
                </a:solidFill>
                <a:latin typeface="Times New Roman" pitchFamily="18" charset="0"/>
                <a:cs typeface="Times New Roman" pitchFamily="18" charset="0"/>
              </a:rPr>
              <a:t>Rule IV</a:t>
            </a:r>
            <a:r>
              <a:rPr lang="en-PH" sz="4000" b="1" dirty="0" smtClean="0">
                <a:solidFill>
                  <a:srgbClr val="FFFF00"/>
                </a:solidFill>
                <a:latin typeface="Times New Roman" pitchFamily="18" charset="0"/>
                <a:cs typeface="Times New Roman" pitchFamily="18" charset="0"/>
              </a:rPr>
              <a:t> </a:t>
            </a:r>
            <a:br>
              <a:rPr lang="en-PH" sz="4000" b="1" dirty="0" smtClean="0">
                <a:solidFill>
                  <a:srgbClr val="FFFF00"/>
                </a:solidFill>
                <a:latin typeface="Times New Roman" pitchFamily="18" charset="0"/>
                <a:cs typeface="Times New Roman" pitchFamily="18" charset="0"/>
              </a:rPr>
            </a:br>
            <a:r>
              <a:rPr lang="en-US" sz="4000" b="1" dirty="0" smtClean="0">
                <a:solidFill>
                  <a:srgbClr val="FFFF00"/>
                </a:solidFill>
                <a:latin typeface="Times New Roman" pitchFamily="18" charset="0"/>
                <a:cs typeface="Times New Roman" pitchFamily="18" charset="0"/>
              </a:rPr>
              <a:t>Transparency of Transaction and Access to Information</a:t>
            </a:r>
            <a:r>
              <a:rPr lang="en-PH" sz="4000" dirty="0" smtClean="0">
                <a:latin typeface="Times New Roman" pitchFamily="18" charset="0"/>
                <a:cs typeface="Times New Roman" pitchFamily="18" charset="0"/>
              </a:rPr>
              <a:t/>
            </a:r>
            <a:br>
              <a:rPr lang="en-PH" sz="4000" dirty="0" smtClean="0">
                <a:latin typeface="Times New Roman" pitchFamily="18" charset="0"/>
                <a:cs typeface="Times New Roman" pitchFamily="18" charset="0"/>
              </a:rPr>
            </a:br>
            <a:endParaRPr lang="en-PH" sz="4000" dirty="0"/>
          </a:p>
        </p:txBody>
      </p:sp>
      <p:sp>
        <p:nvSpPr>
          <p:cNvPr id="3" name="Content Placeholder 2"/>
          <p:cNvSpPr>
            <a:spLocks noGrp="1"/>
          </p:cNvSpPr>
          <p:nvPr>
            <p:ph idx="1"/>
          </p:nvPr>
        </p:nvSpPr>
        <p:spPr>
          <a:xfrm>
            <a:off x="457200" y="2438400"/>
            <a:ext cx="7848600" cy="3657600"/>
          </a:xfrm>
        </p:spPr>
        <p:txBody>
          <a:bodyPr>
            <a:normAutofit/>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	Section </a:t>
            </a:r>
            <a:r>
              <a:rPr lang="en-US" sz="2800" dirty="0">
                <a:solidFill>
                  <a:schemeClr val="bg1"/>
                </a:solidFill>
                <a:latin typeface="Times New Roman" pitchFamily="18" charset="0"/>
                <a:cs typeface="Times New Roman" pitchFamily="18" charset="0"/>
              </a:rPr>
              <a:t>2. It is the responsibility of heads of departments, offices and agencies to establish measures and standards that will ensure transparency of and openness in public transactions in their respective offices, such as in biddings, purchases, other financial transactions including contracts, status of projects, and all other matters involving public interest.</a:t>
            </a:r>
            <a:endParaRPr lang="en-PH" sz="2800" dirty="0">
              <a:solidFill>
                <a:schemeClr val="bg1"/>
              </a:solidFill>
              <a:latin typeface="Times New Roman" pitchFamily="18" charset="0"/>
              <a:cs typeface="Times New Roman" pitchFamily="18" charset="0"/>
            </a:endParaRPr>
          </a:p>
          <a:p>
            <a:endParaRPr lang="en-PH"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1" nodeType="clickEffect">
                                  <p:stCondLst>
                                    <p:cond delay="0"/>
                                  </p:stCondLst>
                                  <p:childTnLst>
                                    <p:anim calcmode="lin" valueType="num">
                                      <p:cBhvr additive="base">
                                        <p:cTn id="18" dur="500"/>
                                        <p:tgtEl>
                                          <p:spTgt spid="2"/>
                                        </p:tgtEl>
                                        <p:attrNameLst>
                                          <p:attrName>ppt_x</p:attrName>
                                        </p:attrNameLst>
                                      </p:cBhvr>
                                      <p:tavLst>
                                        <p:tav tm="0">
                                          <p:val>
                                            <p:strVal val="ppt_x"/>
                                          </p:val>
                                        </p:tav>
                                        <p:tav tm="100000">
                                          <p:val>
                                            <p:strVal val="ppt_x"/>
                                          </p:val>
                                        </p:tav>
                                      </p:tavLst>
                                    </p:anim>
                                    <p:anim calcmode="lin" valueType="num">
                                      <p:cBhvr additive="base">
                                        <p:cTn id="19" dur="500"/>
                                        <p:tgtEl>
                                          <p:spTgt spid="2"/>
                                        </p:tgtEl>
                                        <p:attrNameLst>
                                          <p:attrName>ppt_y</p:attrName>
                                        </p:attrNameLst>
                                      </p:cBhvr>
                                      <p:tavLst>
                                        <p:tav tm="0">
                                          <p:val>
                                            <p:strVal val="ppt_y"/>
                                          </p:val>
                                        </p:tav>
                                        <p:tav tm="100000">
                                          <p:val>
                                            <p:strVal val="1+ppt_h/2"/>
                                          </p:val>
                                        </p:tav>
                                      </p:tavLst>
                                    </p:anim>
                                    <p:set>
                                      <p:cBhvr>
                                        <p:cTn id="20" dur="1" fill="hold">
                                          <p:stCondLst>
                                            <p:cond delay="4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5" dur="500"/>
                                        <p:tgtEl>
                                          <p:spTgt spid="3">
                                            <p:txEl>
                                              <p:pRg st="0" end="0"/>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457200" y="274638"/>
            <a:ext cx="8229600" cy="1401762"/>
          </a:xfrm>
        </p:spPr>
        <p:txBody>
          <a:bodyPr>
            <a:noAutofit/>
          </a:bodyPr>
          <a:lstStyle/>
          <a:p>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Rule IV</a:t>
            </a:r>
            <a:r>
              <a:rPr lang="en-PH" sz="3600" b="1" dirty="0" smtClean="0">
                <a:solidFill>
                  <a:srgbClr val="FFFF00"/>
                </a:solidFill>
                <a:latin typeface="Times New Roman" pitchFamily="18" charset="0"/>
                <a:cs typeface="Times New Roman" pitchFamily="18" charset="0"/>
              </a:rPr>
              <a:t> </a:t>
            </a:r>
            <a:br>
              <a:rPr lang="en-PH" sz="3600" b="1" dirty="0" smtClean="0">
                <a:solidFill>
                  <a:srgbClr val="FFFF00"/>
                </a:solidFill>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Transparency of Transaction and Access to Information</a:t>
            </a:r>
            <a:r>
              <a:rPr lang="en-PH" sz="3600" b="1" dirty="0" smtClean="0">
                <a:solidFill>
                  <a:srgbClr val="FFFF00"/>
                </a:solidFill>
                <a:latin typeface="Times New Roman" pitchFamily="18" charset="0"/>
                <a:cs typeface="Times New Roman" pitchFamily="18" charset="0"/>
              </a:rPr>
              <a:t/>
            </a:r>
            <a:br>
              <a:rPr lang="en-PH" sz="3600" b="1" dirty="0" smtClean="0">
                <a:solidFill>
                  <a:srgbClr val="FFFF00"/>
                </a:solidFill>
                <a:latin typeface="Times New Roman" pitchFamily="18" charset="0"/>
                <a:cs typeface="Times New Roman" pitchFamily="18" charset="0"/>
              </a:rPr>
            </a:br>
            <a:endParaRPr lang="en-PH" sz="3600" b="1" dirty="0">
              <a:solidFill>
                <a:srgbClr val="FFFF00"/>
              </a:solidFill>
            </a:endParaRPr>
          </a:p>
        </p:txBody>
      </p:sp>
      <p:sp>
        <p:nvSpPr>
          <p:cNvPr id="3" name="Content Placeholder 2"/>
          <p:cNvSpPr>
            <a:spLocks noGrp="1"/>
          </p:cNvSpPr>
          <p:nvPr>
            <p:ph idx="1"/>
          </p:nvPr>
        </p:nvSpPr>
        <p:spPr>
          <a:xfrm>
            <a:off x="609600" y="2514600"/>
            <a:ext cx="7924800" cy="3200400"/>
          </a:xfrm>
        </p:spPr>
        <p:txBody>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	Section 2. They </a:t>
            </a:r>
            <a:r>
              <a:rPr lang="en-US" sz="2800" dirty="0">
                <a:solidFill>
                  <a:schemeClr val="bg1"/>
                </a:solidFill>
                <a:latin typeface="Times New Roman" pitchFamily="18" charset="0"/>
                <a:cs typeface="Times New Roman" pitchFamily="18" charset="0"/>
              </a:rPr>
              <a:t>shall establish information system that will inform the public of the following: (a) policies, rules, and procedures; (b) work programs, projects, and performance targets; (c) performance reports; and (d) all other documents as may hereafter be classified as public information</a:t>
            </a:r>
            <a:r>
              <a:rPr lang="en-US" sz="2800" dirty="0">
                <a:latin typeface="Times New Roman" pitchFamily="18" charset="0"/>
                <a:cs typeface="Times New Roman" pitchFamily="18" charset="0"/>
              </a:rPr>
              <a:t>.</a:t>
            </a:r>
            <a:endParaRPr lang="en-PH" sz="2800" dirty="0">
              <a:latin typeface="Times New Roman" pitchFamily="18" charset="0"/>
              <a:cs typeface="Times New Roman" pitchFamily="18" charset="0"/>
            </a:endParaRPr>
          </a:p>
          <a:p>
            <a:endParaRPr lang="en-PH"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1" nodeType="clickEffect">
                                  <p:stCondLst>
                                    <p:cond delay="0"/>
                                  </p:stCondLst>
                                  <p:childTnLst>
                                    <p:anim calcmode="lin" valueType="num">
                                      <p:cBhvr additive="base">
                                        <p:cTn id="18" dur="500"/>
                                        <p:tgtEl>
                                          <p:spTgt spid="2"/>
                                        </p:tgtEl>
                                        <p:attrNameLst>
                                          <p:attrName>ppt_x</p:attrName>
                                        </p:attrNameLst>
                                      </p:cBhvr>
                                      <p:tavLst>
                                        <p:tav tm="0">
                                          <p:val>
                                            <p:strVal val="ppt_x"/>
                                          </p:val>
                                        </p:tav>
                                        <p:tav tm="100000">
                                          <p:val>
                                            <p:strVal val="ppt_x"/>
                                          </p:val>
                                        </p:tav>
                                      </p:tavLst>
                                    </p:anim>
                                    <p:anim calcmode="lin" valueType="num">
                                      <p:cBhvr additive="base">
                                        <p:cTn id="19" dur="500"/>
                                        <p:tgtEl>
                                          <p:spTgt spid="2"/>
                                        </p:tgtEl>
                                        <p:attrNameLst>
                                          <p:attrName>ppt_y</p:attrName>
                                        </p:attrNameLst>
                                      </p:cBhvr>
                                      <p:tavLst>
                                        <p:tav tm="0">
                                          <p:val>
                                            <p:strVal val="ppt_y"/>
                                          </p:val>
                                        </p:tav>
                                        <p:tav tm="100000">
                                          <p:val>
                                            <p:strVal val="1+ppt_h/2"/>
                                          </p:val>
                                        </p:tav>
                                      </p:tavLst>
                                    </p:anim>
                                    <p:set>
                                      <p:cBhvr>
                                        <p:cTn id="20" dur="1" fill="hold">
                                          <p:stCondLst>
                                            <p:cond delay="4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5" dur="500"/>
                                        <p:tgtEl>
                                          <p:spTgt spid="3">
                                            <p:txEl>
                                              <p:pRg st="0" end="0"/>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457200" y="274638"/>
            <a:ext cx="8229600" cy="1477962"/>
          </a:xfrm>
        </p:spPr>
        <p:txBody>
          <a:bodyPr>
            <a:normAutofit fontScale="90000"/>
          </a:bodyPr>
          <a:lstStyle/>
          <a:p>
            <a:r>
              <a:rPr lang="en-US" sz="4000" dirty="0" smtClean="0">
                <a:latin typeface="Times New Roman" pitchFamily="18" charset="0"/>
                <a:cs typeface="Times New Roman" pitchFamily="18" charset="0"/>
              </a:rPr>
              <a:t/>
            </a:r>
            <a:br>
              <a:rPr lang="en-US" sz="4000" dirty="0" smtClean="0">
                <a:latin typeface="Times New Roman" pitchFamily="18" charset="0"/>
                <a:cs typeface="Times New Roman" pitchFamily="18" charset="0"/>
              </a:rPr>
            </a:br>
            <a:r>
              <a:rPr lang="en-US" sz="4000" b="1" dirty="0" smtClean="0">
                <a:solidFill>
                  <a:srgbClr val="FFFF00"/>
                </a:solidFill>
                <a:latin typeface="Times New Roman" pitchFamily="18" charset="0"/>
                <a:cs typeface="Times New Roman" pitchFamily="18" charset="0"/>
              </a:rPr>
              <a:t>Rule IV</a:t>
            </a:r>
            <a:r>
              <a:rPr lang="en-PH" sz="4000" b="1" dirty="0" smtClean="0">
                <a:solidFill>
                  <a:srgbClr val="FFFF00"/>
                </a:solidFill>
                <a:latin typeface="Times New Roman" pitchFamily="18" charset="0"/>
                <a:cs typeface="Times New Roman" pitchFamily="18" charset="0"/>
              </a:rPr>
              <a:t> </a:t>
            </a:r>
            <a:br>
              <a:rPr lang="en-PH" sz="4000" b="1" dirty="0" smtClean="0">
                <a:solidFill>
                  <a:srgbClr val="FFFF00"/>
                </a:solidFill>
                <a:latin typeface="Times New Roman" pitchFamily="18" charset="0"/>
                <a:cs typeface="Times New Roman" pitchFamily="18" charset="0"/>
              </a:rPr>
            </a:br>
            <a:r>
              <a:rPr lang="en-US" sz="4000" b="1" dirty="0" smtClean="0">
                <a:solidFill>
                  <a:srgbClr val="FFFF00"/>
                </a:solidFill>
                <a:latin typeface="Times New Roman" pitchFamily="18" charset="0"/>
                <a:cs typeface="Times New Roman" pitchFamily="18" charset="0"/>
              </a:rPr>
              <a:t>Transparency of Transaction and Access to Information</a:t>
            </a:r>
            <a:r>
              <a:rPr lang="en-PH" b="1" dirty="0" smtClean="0">
                <a:solidFill>
                  <a:srgbClr val="FFFF00"/>
                </a:solidFill>
                <a:latin typeface="Times New Roman" pitchFamily="18" charset="0"/>
                <a:cs typeface="Times New Roman" pitchFamily="18" charset="0"/>
              </a:rPr>
              <a:t/>
            </a:r>
            <a:br>
              <a:rPr lang="en-PH" b="1" dirty="0" smtClean="0">
                <a:solidFill>
                  <a:srgbClr val="FFFF00"/>
                </a:solidFill>
                <a:latin typeface="Times New Roman" pitchFamily="18" charset="0"/>
                <a:cs typeface="Times New Roman" pitchFamily="18" charset="0"/>
              </a:rPr>
            </a:br>
            <a:endParaRPr lang="en-PH" b="1" dirty="0">
              <a:solidFill>
                <a:srgbClr val="FFFF00"/>
              </a:solidFill>
            </a:endParaRPr>
          </a:p>
        </p:txBody>
      </p:sp>
      <p:sp>
        <p:nvSpPr>
          <p:cNvPr id="3" name="Content Placeholder 2"/>
          <p:cNvSpPr>
            <a:spLocks noGrp="1"/>
          </p:cNvSpPr>
          <p:nvPr>
            <p:ph idx="1"/>
          </p:nvPr>
        </p:nvSpPr>
        <p:spPr>
          <a:xfrm>
            <a:off x="533400" y="2590800"/>
            <a:ext cx="7848600" cy="3352799"/>
          </a:xfrm>
        </p:spPr>
        <p:txBody>
          <a:bodyPr>
            <a:normAutofit/>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Section 2. Such </a:t>
            </a:r>
            <a:r>
              <a:rPr lang="en-US" sz="2800" dirty="0">
                <a:solidFill>
                  <a:schemeClr val="bg1"/>
                </a:solidFill>
                <a:latin typeface="Times New Roman" pitchFamily="18" charset="0"/>
                <a:cs typeface="Times New Roman" pitchFamily="18" charset="0"/>
              </a:rPr>
              <a:t>public information shall be utilized solely for the purpose of informing the public of such policies, programs and accomplishments, and not to build the public image of any official or employee or to advance his own personal interest.</a:t>
            </a:r>
            <a:endParaRPr lang="en-PH" sz="2800" dirty="0">
              <a:solidFill>
                <a:schemeClr val="bg1"/>
              </a:solidFill>
              <a:latin typeface="Times New Roman" pitchFamily="18" charset="0"/>
              <a:cs typeface="Times New Roman" pitchFamily="18" charset="0"/>
            </a:endParaRPr>
          </a:p>
          <a:p>
            <a:pPr algn="just">
              <a:buNone/>
            </a:pPr>
            <a:r>
              <a:rPr lang="en-US" sz="2800" dirty="0">
                <a:solidFill>
                  <a:schemeClr val="bg1"/>
                </a:solidFill>
                <a:latin typeface="Times New Roman" pitchFamily="18" charset="0"/>
                <a:cs typeface="Times New Roman" pitchFamily="18" charset="0"/>
              </a:rPr>
              <a:t> </a:t>
            </a:r>
            <a:endParaRPr lang="en-PH" sz="2800" dirty="0">
              <a:solidFill>
                <a:schemeClr val="bg1"/>
              </a:solidFill>
              <a:latin typeface="Times New Roman" pitchFamily="18" charset="0"/>
              <a:cs typeface="Times New Roman" pitchFamily="18" charset="0"/>
            </a:endParaRPr>
          </a:p>
          <a:p>
            <a:endParaRPr lang="en-PH"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1" nodeType="clickEffect">
                                  <p:stCondLst>
                                    <p:cond delay="0"/>
                                  </p:stCondLst>
                                  <p:childTnLst>
                                    <p:anim calcmode="lin" valueType="num">
                                      <p:cBhvr additive="base">
                                        <p:cTn id="23" dur="500"/>
                                        <p:tgtEl>
                                          <p:spTgt spid="2"/>
                                        </p:tgtEl>
                                        <p:attrNameLst>
                                          <p:attrName>ppt_x</p:attrName>
                                        </p:attrNameLst>
                                      </p:cBhvr>
                                      <p:tavLst>
                                        <p:tav tm="0">
                                          <p:val>
                                            <p:strVal val="ppt_x"/>
                                          </p:val>
                                        </p:tav>
                                        <p:tav tm="100000">
                                          <p:val>
                                            <p:strVal val="ppt_x"/>
                                          </p:val>
                                        </p:tav>
                                      </p:tavLst>
                                    </p:anim>
                                    <p:anim calcmode="lin" valueType="num">
                                      <p:cBhvr additive="base">
                                        <p:cTn id="24" dur="500"/>
                                        <p:tgtEl>
                                          <p:spTgt spid="2"/>
                                        </p:tgtEl>
                                        <p:attrNameLst>
                                          <p:attrName>ppt_y</p:attrName>
                                        </p:attrNameLst>
                                      </p:cBhvr>
                                      <p:tavLst>
                                        <p:tav tm="0">
                                          <p:val>
                                            <p:strVal val="ppt_y"/>
                                          </p:val>
                                        </p:tav>
                                        <p:tav tm="100000">
                                          <p:val>
                                            <p:strVal val="1+ppt_h/2"/>
                                          </p:val>
                                        </p:tav>
                                      </p:tavLst>
                                    </p:anim>
                                    <p:set>
                                      <p:cBhvr>
                                        <p:cTn id="25" dur="1" fill="hold">
                                          <p:stCondLst>
                                            <p:cond delay="499"/>
                                          </p:stCondLst>
                                        </p:cTn>
                                        <p:tgtEl>
                                          <p:spTgt spid="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xit" presetSubtype="4" fill="hold" nodeType="clickEffect">
                                  <p:stCondLst>
                                    <p:cond delay="0"/>
                                  </p:stCondLst>
                                  <p:childTnLst>
                                    <p:anim calcmode="lin" valueType="num">
                                      <p:cBhvr additive="base">
                                        <p:cTn id="29"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0" dur="500"/>
                                        <p:tgtEl>
                                          <p:spTgt spid="3">
                                            <p:txEl>
                                              <p:pRg st="0" end="0"/>
                                            </p:txEl>
                                          </p:spTgt>
                                        </p:tgtEl>
                                        <p:attrNameLst>
                                          <p:attrName>ppt_y</p:attrName>
                                        </p:attrNameLst>
                                      </p:cBhvr>
                                      <p:tavLst>
                                        <p:tav tm="0">
                                          <p:val>
                                            <p:strVal val="ppt_y"/>
                                          </p:val>
                                        </p:tav>
                                        <p:tav tm="100000">
                                          <p:val>
                                            <p:strVal val="1+ppt_h/2"/>
                                          </p:val>
                                        </p:tav>
                                      </p:tavLst>
                                    </p:anim>
                                    <p:set>
                                      <p:cBhvr>
                                        <p:cTn id="31" dur="1" fill="hold">
                                          <p:stCondLst>
                                            <p:cond delay="499"/>
                                          </p:stCondLst>
                                        </p:cTn>
                                        <p:tgtEl>
                                          <p:spTgt spid="3">
                                            <p:txEl>
                                              <p:pRg st="0" end="0"/>
                                            </p:txEl>
                                          </p:spTgt>
                                        </p:tgtEl>
                                        <p:attrNameLst>
                                          <p:attrName>style.visibility</p:attrName>
                                        </p:attrNameLst>
                                      </p:cBhvr>
                                      <p:to>
                                        <p:strVal val="hidden"/>
                                      </p:to>
                                    </p:set>
                                  </p:childTnLst>
                                </p:cTn>
                              </p:par>
                              <p:par>
                                <p:cTn id="32" presetID="2" presetClass="exit" presetSubtype="4" fill="hold" nodeType="withEffect">
                                  <p:stCondLst>
                                    <p:cond delay="0"/>
                                  </p:stCondLst>
                                  <p:childTnLst>
                                    <p:anim calcmode="lin" valueType="num">
                                      <p:cBhvr additive="base">
                                        <p:cTn id="33"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4" dur="500"/>
                                        <p:tgtEl>
                                          <p:spTgt spid="3">
                                            <p:txEl>
                                              <p:pRg st="1" end="1"/>
                                            </p:txEl>
                                          </p:spTgt>
                                        </p:tgtEl>
                                        <p:attrNameLst>
                                          <p:attrName>ppt_y</p:attrName>
                                        </p:attrNameLst>
                                      </p:cBhvr>
                                      <p:tavLst>
                                        <p:tav tm="0">
                                          <p:val>
                                            <p:strVal val="ppt_y"/>
                                          </p:val>
                                        </p:tav>
                                        <p:tav tm="100000">
                                          <p:val>
                                            <p:strVal val="1+ppt_h/2"/>
                                          </p:val>
                                        </p:tav>
                                      </p:tavLst>
                                    </p:anim>
                                    <p:set>
                                      <p:cBhvr>
                                        <p:cTn id="35"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457200" y="274638"/>
            <a:ext cx="8229600" cy="1706562"/>
          </a:xfrm>
        </p:spPr>
        <p:txBody>
          <a:bodyPr>
            <a:normAutofit fontScale="90000"/>
          </a:bodyPr>
          <a:lstStyle/>
          <a:p>
            <a:r>
              <a:rPr lang="en-US" sz="4000" dirty="0" smtClean="0">
                <a:latin typeface="Times New Roman" pitchFamily="18" charset="0"/>
                <a:cs typeface="Times New Roman" pitchFamily="18" charset="0"/>
              </a:rPr>
              <a:t/>
            </a:r>
            <a:br>
              <a:rPr lang="en-US" sz="4000" dirty="0" smtClean="0">
                <a:latin typeface="Times New Roman" pitchFamily="18" charset="0"/>
                <a:cs typeface="Times New Roman" pitchFamily="18" charset="0"/>
              </a:rPr>
            </a:br>
            <a:r>
              <a:rPr lang="en-US" sz="4000" b="1" dirty="0" smtClean="0">
                <a:solidFill>
                  <a:srgbClr val="FFFF00"/>
                </a:solidFill>
                <a:latin typeface="Times New Roman" pitchFamily="18" charset="0"/>
                <a:cs typeface="Times New Roman" pitchFamily="18" charset="0"/>
              </a:rPr>
              <a:t>Rule IV</a:t>
            </a:r>
            <a:r>
              <a:rPr lang="en-PH" sz="4000" b="1" dirty="0" smtClean="0">
                <a:solidFill>
                  <a:srgbClr val="FFFF00"/>
                </a:solidFill>
                <a:latin typeface="Times New Roman" pitchFamily="18" charset="0"/>
                <a:cs typeface="Times New Roman" pitchFamily="18" charset="0"/>
              </a:rPr>
              <a:t> </a:t>
            </a:r>
            <a:br>
              <a:rPr lang="en-PH" sz="4000" b="1" dirty="0" smtClean="0">
                <a:solidFill>
                  <a:srgbClr val="FFFF00"/>
                </a:solidFill>
                <a:latin typeface="Times New Roman" pitchFamily="18" charset="0"/>
                <a:cs typeface="Times New Roman" pitchFamily="18" charset="0"/>
              </a:rPr>
            </a:br>
            <a:r>
              <a:rPr lang="en-US" sz="4000" b="1" dirty="0" smtClean="0">
                <a:solidFill>
                  <a:srgbClr val="FFFF00"/>
                </a:solidFill>
                <a:latin typeface="Times New Roman" pitchFamily="18" charset="0"/>
                <a:cs typeface="Times New Roman" pitchFamily="18" charset="0"/>
              </a:rPr>
              <a:t>Transparency of Transaction and Access to Information</a:t>
            </a:r>
            <a:r>
              <a:rPr lang="en-PH" b="1" dirty="0" smtClean="0">
                <a:solidFill>
                  <a:srgbClr val="FFFF00"/>
                </a:solidFill>
                <a:latin typeface="Times New Roman" pitchFamily="18" charset="0"/>
                <a:cs typeface="Times New Roman" pitchFamily="18" charset="0"/>
              </a:rPr>
              <a:t/>
            </a:r>
            <a:br>
              <a:rPr lang="en-PH" b="1" dirty="0" smtClean="0">
                <a:solidFill>
                  <a:srgbClr val="FFFF00"/>
                </a:solidFill>
                <a:latin typeface="Times New Roman" pitchFamily="18" charset="0"/>
                <a:cs typeface="Times New Roman" pitchFamily="18" charset="0"/>
              </a:rPr>
            </a:br>
            <a:endParaRPr lang="en-PH" b="1" dirty="0">
              <a:solidFill>
                <a:srgbClr val="FFFF00"/>
              </a:solidFill>
            </a:endParaRPr>
          </a:p>
        </p:txBody>
      </p:sp>
      <p:sp>
        <p:nvSpPr>
          <p:cNvPr id="3" name="Content Placeholder 2"/>
          <p:cNvSpPr>
            <a:spLocks noGrp="1"/>
          </p:cNvSpPr>
          <p:nvPr>
            <p:ph idx="1"/>
          </p:nvPr>
        </p:nvSpPr>
        <p:spPr>
          <a:xfrm>
            <a:off x="609600" y="2286000"/>
            <a:ext cx="7924800" cy="4038600"/>
          </a:xfrm>
        </p:spPr>
        <p:txBody>
          <a:bodyPr>
            <a:normAutofit/>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Section </a:t>
            </a:r>
            <a:r>
              <a:rPr lang="en-US" sz="2800" dirty="0">
                <a:solidFill>
                  <a:schemeClr val="bg1"/>
                </a:solidFill>
                <a:latin typeface="Times New Roman" pitchFamily="18" charset="0"/>
                <a:cs typeface="Times New Roman" pitchFamily="18" charset="0"/>
              </a:rPr>
              <a:t>3. Every department, office or agency shall provide official information, records or documents to any requesting public, except if:</a:t>
            </a:r>
            <a:endParaRPr lang="en-PH" sz="2800" dirty="0">
              <a:solidFill>
                <a:schemeClr val="bg1"/>
              </a:solidFill>
              <a:latin typeface="Times New Roman" pitchFamily="18" charset="0"/>
              <a:cs typeface="Times New Roman" pitchFamily="18" charset="0"/>
            </a:endParaRPr>
          </a:p>
          <a:p>
            <a:pPr algn="just">
              <a:buNone/>
            </a:pPr>
            <a:r>
              <a:rPr lang="en-US" sz="2800" dirty="0" smtClean="0">
                <a:solidFill>
                  <a:schemeClr val="bg1"/>
                </a:solidFill>
                <a:latin typeface="Times New Roman" pitchFamily="18" charset="0"/>
                <a:cs typeface="Times New Roman" pitchFamily="18" charset="0"/>
              </a:rPr>
              <a:t>	(</a:t>
            </a:r>
            <a:r>
              <a:rPr lang="en-US" sz="2800" dirty="0">
                <a:solidFill>
                  <a:schemeClr val="bg1"/>
                </a:solidFill>
                <a:latin typeface="Times New Roman" pitchFamily="18" charset="0"/>
                <a:cs typeface="Times New Roman" pitchFamily="18" charset="0"/>
              </a:rPr>
              <a:t>a) such information, record or document must be kept secret in the interest of national defense or security or the conduct of foreign affairs;</a:t>
            </a:r>
            <a:br>
              <a:rPr lang="en-US" sz="2800" dirty="0">
                <a:solidFill>
                  <a:schemeClr val="bg1"/>
                </a:solidFill>
                <a:latin typeface="Times New Roman" pitchFamily="18" charset="0"/>
                <a:cs typeface="Times New Roman" pitchFamily="18" charset="0"/>
              </a:rPr>
            </a:br>
            <a:r>
              <a:rPr lang="en-US" sz="2800" dirty="0">
                <a:solidFill>
                  <a:schemeClr val="bg1"/>
                </a:solidFill>
                <a:latin typeface="Times New Roman" pitchFamily="18" charset="0"/>
                <a:cs typeface="Times New Roman" pitchFamily="18" charset="0"/>
              </a:rPr>
              <a:t>(b) such disclosure would put the life and safety of an individual in imminent danger;</a:t>
            </a:r>
            <a:br>
              <a:rPr lang="en-US" sz="2800" dirty="0">
                <a:solidFill>
                  <a:schemeClr val="bg1"/>
                </a:solidFill>
                <a:latin typeface="Times New Roman" pitchFamily="18" charset="0"/>
                <a:cs typeface="Times New Roman" pitchFamily="18" charset="0"/>
              </a:rPr>
            </a:br>
            <a:endParaRPr lang="en-PH" sz="28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1" nodeType="clickEffect">
                                  <p:stCondLst>
                                    <p:cond delay="0"/>
                                  </p:stCondLst>
                                  <p:childTnLst>
                                    <p:anim calcmode="lin" valueType="num">
                                      <p:cBhvr additive="base">
                                        <p:cTn id="23" dur="500"/>
                                        <p:tgtEl>
                                          <p:spTgt spid="2"/>
                                        </p:tgtEl>
                                        <p:attrNameLst>
                                          <p:attrName>ppt_x</p:attrName>
                                        </p:attrNameLst>
                                      </p:cBhvr>
                                      <p:tavLst>
                                        <p:tav tm="0">
                                          <p:val>
                                            <p:strVal val="ppt_x"/>
                                          </p:val>
                                        </p:tav>
                                        <p:tav tm="100000">
                                          <p:val>
                                            <p:strVal val="ppt_x"/>
                                          </p:val>
                                        </p:tav>
                                      </p:tavLst>
                                    </p:anim>
                                    <p:anim calcmode="lin" valueType="num">
                                      <p:cBhvr additive="base">
                                        <p:cTn id="24" dur="500"/>
                                        <p:tgtEl>
                                          <p:spTgt spid="2"/>
                                        </p:tgtEl>
                                        <p:attrNameLst>
                                          <p:attrName>ppt_y</p:attrName>
                                        </p:attrNameLst>
                                      </p:cBhvr>
                                      <p:tavLst>
                                        <p:tav tm="0">
                                          <p:val>
                                            <p:strVal val="ppt_y"/>
                                          </p:val>
                                        </p:tav>
                                        <p:tav tm="100000">
                                          <p:val>
                                            <p:strVal val="1+ppt_h/2"/>
                                          </p:val>
                                        </p:tav>
                                      </p:tavLst>
                                    </p:anim>
                                    <p:set>
                                      <p:cBhvr>
                                        <p:cTn id="25" dur="1" fill="hold">
                                          <p:stCondLst>
                                            <p:cond delay="499"/>
                                          </p:stCondLst>
                                        </p:cTn>
                                        <p:tgtEl>
                                          <p:spTgt spid="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xit" presetSubtype="4" fill="hold" nodeType="clickEffect">
                                  <p:stCondLst>
                                    <p:cond delay="0"/>
                                  </p:stCondLst>
                                  <p:childTnLst>
                                    <p:anim calcmode="lin" valueType="num">
                                      <p:cBhvr additive="base">
                                        <p:cTn id="29"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0" dur="500"/>
                                        <p:tgtEl>
                                          <p:spTgt spid="3">
                                            <p:txEl>
                                              <p:pRg st="0" end="0"/>
                                            </p:txEl>
                                          </p:spTgt>
                                        </p:tgtEl>
                                        <p:attrNameLst>
                                          <p:attrName>ppt_y</p:attrName>
                                        </p:attrNameLst>
                                      </p:cBhvr>
                                      <p:tavLst>
                                        <p:tav tm="0">
                                          <p:val>
                                            <p:strVal val="ppt_y"/>
                                          </p:val>
                                        </p:tav>
                                        <p:tav tm="100000">
                                          <p:val>
                                            <p:strVal val="1+ppt_h/2"/>
                                          </p:val>
                                        </p:tav>
                                      </p:tavLst>
                                    </p:anim>
                                    <p:set>
                                      <p:cBhvr>
                                        <p:cTn id="31" dur="1" fill="hold">
                                          <p:stCondLst>
                                            <p:cond delay="499"/>
                                          </p:stCondLst>
                                        </p:cTn>
                                        <p:tgtEl>
                                          <p:spTgt spid="3">
                                            <p:txEl>
                                              <p:pRg st="0" end="0"/>
                                            </p:txEl>
                                          </p:spTgt>
                                        </p:tgtEl>
                                        <p:attrNameLst>
                                          <p:attrName>style.visibility</p:attrName>
                                        </p:attrNameLst>
                                      </p:cBhvr>
                                      <p:to>
                                        <p:strVal val="hidden"/>
                                      </p:to>
                                    </p:set>
                                  </p:childTnLst>
                                </p:cTn>
                              </p:par>
                              <p:par>
                                <p:cTn id="32" presetID="2" presetClass="exit" presetSubtype="4" fill="hold" nodeType="withEffect">
                                  <p:stCondLst>
                                    <p:cond delay="0"/>
                                  </p:stCondLst>
                                  <p:childTnLst>
                                    <p:anim calcmode="lin" valueType="num">
                                      <p:cBhvr additive="base">
                                        <p:cTn id="33"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4" dur="500"/>
                                        <p:tgtEl>
                                          <p:spTgt spid="3">
                                            <p:txEl>
                                              <p:pRg st="1" end="1"/>
                                            </p:txEl>
                                          </p:spTgt>
                                        </p:tgtEl>
                                        <p:attrNameLst>
                                          <p:attrName>ppt_y</p:attrName>
                                        </p:attrNameLst>
                                      </p:cBhvr>
                                      <p:tavLst>
                                        <p:tav tm="0">
                                          <p:val>
                                            <p:strVal val="ppt_y"/>
                                          </p:val>
                                        </p:tav>
                                        <p:tav tm="100000">
                                          <p:val>
                                            <p:strVal val="1+ppt_h/2"/>
                                          </p:val>
                                        </p:tav>
                                      </p:tavLst>
                                    </p:anim>
                                    <p:set>
                                      <p:cBhvr>
                                        <p:cTn id="35"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457200" y="274638"/>
            <a:ext cx="8229600" cy="1554162"/>
          </a:xfrm>
        </p:spPr>
        <p:txBody>
          <a:bodyPr>
            <a:normAutofit fontScale="90000"/>
          </a:bodyPr>
          <a:lstStyle/>
          <a:p>
            <a:r>
              <a:rPr lang="en-US" sz="4000" dirty="0" smtClean="0">
                <a:latin typeface="Times New Roman" pitchFamily="18" charset="0"/>
                <a:cs typeface="Times New Roman" pitchFamily="18" charset="0"/>
              </a:rPr>
              <a:t/>
            </a:r>
            <a:br>
              <a:rPr lang="en-US" sz="4000" dirty="0" smtClean="0">
                <a:latin typeface="Times New Roman" pitchFamily="18" charset="0"/>
                <a:cs typeface="Times New Roman" pitchFamily="18" charset="0"/>
              </a:rPr>
            </a:br>
            <a:r>
              <a:rPr lang="en-US" sz="4000" b="1" dirty="0" smtClean="0">
                <a:solidFill>
                  <a:srgbClr val="FFFF00"/>
                </a:solidFill>
                <a:latin typeface="Times New Roman" pitchFamily="18" charset="0"/>
                <a:cs typeface="Times New Roman" pitchFamily="18" charset="0"/>
              </a:rPr>
              <a:t>Rule IV</a:t>
            </a:r>
            <a:r>
              <a:rPr lang="en-PH" sz="4000" b="1" dirty="0" smtClean="0">
                <a:solidFill>
                  <a:srgbClr val="FFFF00"/>
                </a:solidFill>
                <a:latin typeface="Times New Roman" pitchFamily="18" charset="0"/>
                <a:cs typeface="Times New Roman" pitchFamily="18" charset="0"/>
              </a:rPr>
              <a:t> </a:t>
            </a:r>
            <a:br>
              <a:rPr lang="en-PH" sz="4000" b="1" dirty="0" smtClean="0">
                <a:solidFill>
                  <a:srgbClr val="FFFF00"/>
                </a:solidFill>
                <a:latin typeface="Times New Roman" pitchFamily="18" charset="0"/>
                <a:cs typeface="Times New Roman" pitchFamily="18" charset="0"/>
              </a:rPr>
            </a:br>
            <a:r>
              <a:rPr lang="en-US" sz="4000" b="1" dirty="0" smtClean="0">
                <a:solidFill>
                  <a:srgbClr val="FFFF00"/>
                </a:solidFill>
                <a:latin typeface="Times New Roman" pitchFamily="18" charset="0"/>
                <a:cs typeface="Times New Roman" pitchFamily="18" charset="0"/>
              </a:rPr>
              <a:t>Transparency of Transaction and Access to Information</a:t>
            </a:r>
            <a:r>
              <a:rPr lang="en-PH" dirty="0" smtClean="0">
                <a:latin typeface="Times New Roman" pitchFamily="18" charset="0"/>
                <a:cs typeface="Times New Roman" pitchFamily="18" charset="0"/>
              </a:rPr>
              <a:t/>
            </a:r>
            <a:br>
              <a:rPr lang="en-PH" dirty="0" smtClean="0">
                <a:latin typeface="Times New Roman" pitchFamily="18" charset="0"/>
                <a:cs typeface="Times New Roman" pitchFamily="18" charset="0"/>
              </a:rPr>
            </a:br>
            <a:endParaRPr lang="en-PH" dirty="0"/>
          </a:p>
        </p:txBody>
      </p:sp>
      <p:sp>
        <p:nvSpPr>
          <p:cNvPr id="3" name="Content Placeholder 2"/>
          <p:cNvSpPr>
            <a:spLocks noGrp="1"/>
          </p:cNvSpPr>
          <p:nvPr>
            <p:ph idx="1"/>
          </p:nvPr>
        </p:nvSpPr>
        <p:spPr>
          <a:xfrm>
            <a:off x="609600" y="2057400"/>
            <a:ext cx="7848600" cy="4525963"/>
          </a:xfrm>
        </p:spPr>
        <p:txBody>
          <a:bodyPr>
            <a:noAutofit/>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Section 3. Every department, office or agency shall provide official information, records or documents to any requesting public, except if:</a:t>
            </a:r>
          </a:p>
          <a:p>
            <a:pPr algn="just">
              <a:buNone/>
            </a:pPr>
            <a:r>
              <a:rPr lang="en-US" sz="2800" dirty="0" smtClean="0">
                <a:solidFill>
                  <a:schemeClr val="bg1"/>
                </a:solidFill>
                <a:latin typeface="Times New Roman" pitchFamily="18" charset="0"/>
                <a:cs typeface="Times New Roman" pitchFamily="18" charset="0"/>
              </a:rPr>
              <a:t>	 </a:t>
            </a:r>
            <a:r>
              <a:rPr lang="en-US" sz="2800" dirty="0">
                <a:solidFill>
                  <a:schemeClr val="bg1"/>
                </a:solidFill>
                <a:latin typeface="Times New Roman" pitchFamily="18" charset="0"/>
                <a:cs typeface="Times New Roman" pitchFamily="18" charset="0"/>
              </a:rPr>
              <a:t>(c) the information, record or document sought falls within the concepts of established privilege or recognized exceptions as may be provided by law or settled policy or jurisprudence;</a:t>
            </a:r>
            <a:br>
              <a:rPr lang="en-US" sz="2800" dirty="0">
                <a:solidFill>
                  <a:schemeClr val="bg1"/>
                </a:solidFill>
                <a:latin typeface="Times New Roman" pitchFamily="18" charset="0"/>
                <a:cs typeface="Times New Roman" pitchFamily="18" charset="0"/>
              </a:rPr>
            </a:br>
            <a:r>
              <a:rPr lang="en-US" sz="2800" dirty="0">
                <a:solidFill>
                  <a:schemeClr val="bg1"/>
                </a:solidFill>
                <a:latin typeface="Times New Roman" pitchFamily="18" charset="0"/>
                <a:cs typeface="Times New Roman" pitchFamily="18" charset="0"/>
              </a:rPr>
              <a:t> (d) such information, record or document comprises drafts of decisions, orders, rulings, policy decisions, memoranda, etc.;</a:t>
            </a:r>
            <a:br>
              <a:rPr lang="en-US" sz="2800" dirty="0">
                <a:solidFill>
                  <a:schemeClr val="bg1"/>
                </a:solidFill>
                <a:latin typeface="Times New Roman" pitchFamily="18" charset="0"/>
                <a:cs typeface="Times New Roman" pitchFamily="18" charset="0"/>
              </a:rPr>
            </a:br>
            <a:endParaRPr lang="en-PH" sz="28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1" nodeType="clickEffect">
                                  <p:stCondLst>
                                    <p:cond delay="0"/>
                                  </p:stCondLst>
                                  <p:childTnLst>
                                    <p:anim calcmode="lin" valueType="num">
                                      <p:cBhvr additive="base">
                                        <p:cTn id="23" dur="500"/>
                                        <p:tgtEl>
                                          <p:spTgt spid="2"/>
                                        </p:tgtEl>
                                        <p:attrNameLst>
                                          <p:attrName>ppt_x</p:attrName>
                                        </p:attrNameLst>
                                      </p:cBhvr>
                                      <p:tavLst>
                                        <p:tav tm="0">
                                          <p:val>
                                            <p:strVal val="ppt_x"/>
                                          </p:val>
                                        </p:tav>
                                        <p:tav tm="100000">
                                          <p:val>
                                            <p:strVal val="ppt_x"/>
                                          </p:val>
                                        </p:tav>
                                      </p:tavLst>
                                    </p:anim>
                                    <p:anim calcmode="lin" valueType="num">
                                      <p:cBhvr additive="base">
                                        <p:cTn id="24" dur="500"/>
                                        <p:tgtEl>
                                          <p:spTgt spid="2"/>
                                        </p:tgtEl>
                                        <p:attrNameLst>
                                          <p:attrName>ppt_y</p:attrName>
                                        </p:attrNameLst>
                                      </p:cBhvr>
                                      <p:tavLst>
                                        <p:tav tm="0">
                                          <p:val>
                                            <p:strVal val="ppt_y"/>
                                          </p:val>
                                        </p:tav>
                                        <p:tav tm="100000">
                                          <p:val>
                                            <p:strVal val="1+ppt_h/2"/>
                                          </p:val>
                                        </p:tav>
                                      </p:tavLst>
                                    </p:anim>
                                    <p:set>
                                      <p:cBhvr>
                                        <p:cTn id="25" dur="1" fill="hold">
                                          <p:stCondLst>
                                            <p:cond delay="499"/>
                                          </p:stCondLst>
                                        </p:cTn>
                                        <p:tgtEl>
                                          <p:spTgt spid="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xit" presetSubtype="4" fill="hold" nodeType="clickEffect">
                                  <p:stCondLst>
                                    <p:cond delay="0"/>
                                  </p:stCondLst>
                                  <p:childTnLst>
                                    <p:anim calcmode="lin" valueType="num">
                                      <p:cBhvr additive="base">
                                        <p:cTn id="29"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0" dur="500"/>
                                        <p:tgtEl>
                                          <p:spTgt spid="3">
                                            <p:txEl>
                                              <p:pRg st="0" end="0"/>
                                            </p:txEl>
                                          </p:spTgt>
                                        </p:tgtEl>
                                        <p:attrNameLst>
                                          <p:attrName>ppt_y</p:attrName>
                                        </p:attrNameLst>
                                      </p:cBhvr>
                                      <p:tavLst>
                                        <p:tav tm="0">
                                          <p:val>
                                            <p:strVal val="ppt_y"/>
                                          </p:val>
                                        </p:tav>
                                        <p:tav tm="100000">
                                          <p:val>
                                            <p:strVal val="1+ppt_h/2"/>
                                          </p:val>
                                        </p:tav>
                                      </p:tavLst>
                                    </p:anim>
                                    <p:set>
                                      <p:cBhvr>
                                        <p:cTn id="31" dur="1" fill="hold">
                                          <p:stCondLst>
                                            <p:cond delay="499"/>
                                          </p:stCondLst>
                                        </p:cTn>
                                        <p:tgtEl>
                                          <p:spTgt spid="3">
                                            <p:txEl>
                                              <p:pRg st="0" end="0"/>
                                            </p:txEl>
                                          </p:spTgt>
                                        </p:tgtEl>
                                        <p:attrNameLst>
                                          <p:attrName>style.visibility</p:attrName>
                                        </p:attrNameLst>
                                      </p:cBhvr>
                                      <p:to>
                                        <p:strVal val="hidden"/>
                                      </p:to>
                                    </p:set>
                                  </p:childTnLst>
                                </p:cTn>
                              </p:par>
                              <p:par>
                                <p:cTn id="32" presetID="2" presetClass="exit" presetSubtype="4" fill="hold" nodeType="withEffect">
                                  <p:stCondLst>
                                    <p:cond delay="0"/>
                                  </p:stCondLst>
                                  <p:childTnLst>
                                    <p:anim calcmode="lin" valueType="num">
                                      <p:cBhvr additive="base">
                                        <p:cTn id="33"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4" dur="500"/>
                                        <p:tgtEl>
                                          <p:spTgt spid="3">
                                            <p:txEl>
                                              <p:pRg st="1" end="1"/>
                                            </p:txEl>
                                          </p:spTgt>
                                        </p:tgtEl>
                                        <p:attrNameLst>
                                          <p:attrName>ppt_y</p:attrName>
                                        </p:attrNameLst>
                                      </p:cBhvr>
                                      <p:tavLst>
                                        <p:tav tm="0">
                                          <p:val>
                                            <p:strVal val="ppt_y"/>
                                          </p:val>
                                        </p:tav>
                                        <p:tav tm="100000">
                                          <p:val>
                                            <p:strVal val="1+ppt_h/2"/>
                                          </p:val>
                                        </p:tav>
                                      </p:tavLst>
                                    </p:anim>
                                    <p:set>
                                      <p:cBhvr>
                                        <p:cTn id="35"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457200" y="274638"/>
            <a:ext cx="8229600" cy="1554162"/>
          </a:xfrm>
        </p:spPr>
        <p:txBody>
          <a:bodyPr>
            <a:normAutofit fontScale="90000"/>
          </a:bodyPr>
          <a:lstStyle/>
          <a:p>
            <a:r>
              <a:rPr lang="en-US" sz="4000" dirty="0" smtClean="0">
                <a:latin typeface="Times New Roman" pitchFamily="18" charset="0"/>
                <a:cs typeface="Times New Roman" pitchFamily="18" charset="0"/>
              </a:rPr>
              <a:t/>
            </a:r>
            <a:br>
              <a:rPr lang="en-US" sz="4000" dirty="0" smtClean="0">
                <a:latin typeface="Times New Roman" pitchFamily="18" charset="0"/>
                <a:cs typeface="Times New Roman" pitchFamily="18" charset="0"/>
              </a:rPr>
            </a:br>
            <a:r>
              <a:rPr lang="en-US" sz="4000" b="1" dirty="0" smtClean="0">
                <a:solidFill>
                  <a:srgbClr val="FFFF00"/>
                </a:solidFill>
                <a:latin typeface="Times New Roman" pitchFamily="18" charset="0"/>
                <a:cs typeface="Times New Roman" pitchFamily="18" charset="0"/>
              </a:rPr>
              <a:t>Rule IV</a:t>
            </a:r>
            <a:r>
              <a:rPr lang="en-PH" sz="4000" b="1" dirty="0" smtClean="0">
                <a:solidFill>
                  <a:srgbClr val="FFFF00"/>
                </a:solidFill>
                <a:latin typeface="Times New Roman" pitchFamily="18" charset="0"/>
                <a:cs typeface="Times New Roman" pitchFamily="18" charset="0"/>
              </a:rPr>
              <a:t> </a:t>
            </a:r>
            <a:br>
              <a:rPr lang="en-PH" sz="4000" b="1" dirty="0" smtClean="0">
                <a:solidFill>
                  <a:srgbClr val="FFFF00"/>
                </a:solidFill>
                <a:latin typeface="Times New Roman" pitchFamily="18" charset="0"/>
                <a:cs typeface="Times New Roman" pitchFamily="18" charset="0"/>
              </a:rPr>
            </a:br>
            <a:r>
              <a:rPr lang="en-US" sz="4000" b="1" dirty="0" smtClean="0">
                <a:solidFill>
                  <a:srgbClr val="FFFF00"/>
                </a:solidFill>
                <a:latin typeface="Times New Roman" pitchFamily="18" charset="0"/>
                <a:cs typeface="Times New Roman" pitchFamily="18" charset="0"/>
              </a:rPr>
              <a:t>Transparency of Transaction and Access to Information</a:t>
            </a:r>
            <a:r>
              <a:rPr lang="en-PH" b="1" dirty="0" smtClean="0">
                <a:solidFill>
                  <a:srgbClr val="FFFF00"/>
                </a:solidFill>
                <a:latin typeface="Times New Roman" pitchFamily="18" charset="0"/>
                <a:cs typeface="Times New Roman" pitchFamily="18" charset="0"/>
              </a:rPr>
              <a:t/>
            </a:r>
            <a:br>
              <a:rPr lang="en-PH" b="1" dirty="0" smtClean="0">
                <a:solidFill>
                  <a:srgbClr val="FFFF00"/>
                </a:solidFill>
                <a:latin typeface="Times New Roman" pitchFamily="18" charset="0"/>
                <a:cs typeface="Times New Roman" pitchFamily="18" charset="0"/>
              </a:rPr>
            </a:br>
            <a:endParaRPr lang="en-PH" b="1" dirty="0">
              <a:solidFill>
                <a:srgbClr val="FFFF00"/>
              </a:solidFill>
            </a:endParaRPr>
          </a:p>
        </p:txBody>
      </p:sp>
      <p:sp>
        <p:nvSpPr>
          <p:cNvPr id="3" name="Content Placeholder 2"/>
          <p:cNvSpPr>
            <a:spLocks noGrp="1"/>
          </p:cNvSpPr>
          <p:nvPr>
            <p:ph idx="1"/>
          </p:nvPr>
        </p:nvSpPr>
        <p:spPr>
          <a:xfrm>
            <a:off x="762000" y="2286000"/>
            <a:ext cx="7772400" cy="3352800"/>
          </a:xfrm>
        </p:spPr>
        <p:txBody>
          <a:bodyPr>
            <a:normAutofit/>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Section 3. Every department, office or agency shall provide official information, records or documents to any requesting public, except if:</a:t>
            </a:r>
          </a:p>
          <a:p>
            <a:pPr algn="just">
              <a:buNone/>
            </a:pPr>
            <a:r>
              <a:rPr lang="en-US" sz="2800" dirty="0" smtClean="0">
                <a:solidFill>
                  <a:schemeClr val="bg1"/>
                </a:solidFill>
                <a:latin typeface="Times New Roman" pitchFamily="18" charset="0"/>
                <a:cs typeface="Times New Roman" pitchFamily="18" charset="0"/>
              </a:rPr>
              <a:t>	(</a:t>
            </a:r>
            <a:r>
              <a:rPr lang="en-US" sz="2800" dirty="0">
                <a:solidFill>
                  <a:schemeClr val="bg1"/>
                </a:solidFill>
                <a:latin typeface="Times New Roman" pitchFamily="18" charset="0"/>
                <a:cs typeface="Times New Roman" pitchFamily="18" charset="0"/>
              </a:rPr>
              <a:t>e) it would disclose information of a personal nature where disclosure would constitute a clearly unwarranted invasion of personal privacy;</a:t>
            </a:r>
            <a:br>
              <a:rPr lang="en-US" sz="2800" dirty="0">
                <a:solidFill>
                  <a:schemeClr val="bg1"/>
                </a:solidFill>
                <a:latin typeface="Times New Roman" pitchFamily="18" charset="0"/>
                <a:cs typeface="Times New Roman" pitchFamily="18" charset="0"/>
              </a:rPr>
            </a:br>
            <a:endParaRPr lang="en-PH" sz="28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1" nodeType="clickEffect">
                                  <p:stCondLst>
                                    <p:cond delay="0"/>
                                  </p:stCondLst>
                                  <p:childTnLst>
                                    <p:anim calcmode="lin" valueType="num">
                                      <p:cBhvr additive="base">
                                        <p:cTn id="23" dur="500"/>
                                        <p:tgtEl>
                                          <p:spTgt spid="2"/>
                                        </p:tgtEl>
                                        <p:attrNameLst>
                                          <p:attrName>ppt_x</p:attrName>
                                        </p:attrNameLst>
                                      </p:cBhvr>
                                      <p:tavLst>
                                        <p:tav tm="0">
                                          <p:val>
                                            <p:strVal val="ppt_x"/>
                                          </p:val>
                                        </p:tav>
                                        <p:tav tm="100000">
                                          <p:val>
                                            <p:strVal val="ppt_x"/>
                                          </p:val>
                                        </p:tav>
                                      </p:tavLst>
                                    </p:anim>
                                    <p:anim calcmode="lin" valueType="num">
                                      <p:cBhvr additive="base">
                                        <p:cTn id="24" dur="500"/>
                                        <p:tgtEl>
                                          <p:spTgt spid="2"/>
                                        </p:tgtEl>
                                        <p:attrNameLst>
                                          <p:attrName>ppt_y</p:attrName>
                                        </p:attrNameLst>
                                      </p:cBhvr>
                                      <p:tavLst>
                                        <p:tav tm="0">
                                          <p:val>
                                            <p:strVal val="ppt_y"/>
                                          </p:val>
                                        </p:tav>
                                        <p:tav tm="100000">
                                          <p:val>
                                            <p:strVal val="1+ppt_h/2"/>
                                          </p:val>
                                        </p:tav>
                                      </p:tavLst>
                                    </p:anim>
                                    <p:set>
                                      <p:cBhvr>
                                        <p:cTn id="25" dur="1" fill="hold">
                                          <p:stCondLst>
                                            <p:cond delay="499"/>
                                          </p:stCondLst>
                                        </p:cTn>
                                        <p:tgtEl>
                                          <p:spTgt spid="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xit" presetSubtype="4" fill="hold" nodeType="clickEffect">
                                  <p:stCondLst>
                                    <p:cond delay="0"/>
                                  </p:stCondLst>
                                  <p:childTnLst>
                                    <p:anim calcmode="lin" valueType="num">
                                      <p:cBhvr additive="base">
                                        <p:cTn id="29"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0" dur="500"/>
                                        <p:tgtEl>
                                          <p:spTgt spid="3">
                                            <p:txEl>
                                              <p:pRg st="0" end="0"/>
                                            </p:txEl>
                                          </p:spTgt>
                                        </p:tgtEl>
                                        <p:attrNameLst>
                                          <p:attrName>ppt_y</p:attrName>
                                        </p:attrNameLst>
                                      </p:cBhvr>
                                      <p:tavLst>
                                        <p:tav tm="0">
                                          <p:val>
                                            <p:strVal val="ppt_y"/>
                                          </p:val>
                                        </p:tav>
                                        <p:tav tm="100000">
                                          <p:val>
                                            <p:strVal val="1+ppt_h/2"/>
                                          </p:val>
                                        </p:tav>
                                      </p:tavLst>
                                    </p:anim>
                                    <p:set>
                                      <p:cBhvr>
                                        <p:cTn id="31" dur="1" fill="hold">
                                          <p:stCondLst>
                                            <p:cond delay="499"/>
                                          </p:stCondLst>
                                        </p:cTn>
                                        <p:tgtEl>
                                          <p:spTgt spid="3">
                                            <p:txEl>
                                              <p:pRg st="0" end="0"/>
                                            </p:txEl>
                                          </p:spTgt>
                                        </p:tgtEl>
                                        <p:attrNameLst>
                                          <p:attrName>style.visibility</p:attrName>
                                        </p:attrNameLst>
                                      </p:cBhvr>
                                      <p:to>
                                        <p:strVal val="hidden"/>
                                      </p:to>
                                    </p:set>
                                  </p:childTnLst>
                                </p:cTn>
                              </p:par>
                              <p:par>
                                <p:cTn id="32" presetID="2" presetClass="exit" presetSubtype="4" fill="hold" nodeType="withEffect">
                                  <p:stCondLst>
                                    <p:cond delay="0"/>
                                  </p:stCondLst>
                                  <p:childTnLst>
                                    <p:anim calcmode="lin" valueType="num">
                                      <p:cBhvr additive="base">
                                        <p:cTn id="33"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4" dur="500"/>
                                        <p:tgtEl>
                                          <p:spTgt spid="3">
                                            <p:txEl>
                                              <p:pRg st="1" end="1"/>
                                            </p:txEl>
                                          </p:spTgt>
                                        </p:tgtEl>
                                        <p:attrNameLst>
                                          <p:attrName>ppt_y</p:attrName>
                                        </p:attrNameLst>
                                      </p:cBhvr>
                                      <p:tavLst>
                                        <p:tav tm="0">
                                          <p:val>
                                            <p:strVal val="ppt_y"/>
                                          </p:val>
                                        </p:tav>
                                        <p:tav tm="100000">
                                          <p:val>
                                            <p:strVal val="1+ppt_h/2"/>
                                          </p:val>
                                        </p:tav>
                                      </p:tavLst>
                                    </p:anim>
                                    <p:set>
                                      <p:cBhvr>
                                        <p:cTn id="35"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457200" y="274638"/>
            <a:ext cx="8229600" cy="1554162"/>
          </a:xfrm>
        </p:spPr>
        <p:txBody>
          <a:bodyPr>
            <a:noAutofit/>
          </a:bodyPr>
          <a:lstStyle/>
          <a:p>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Rule IV</a:t>
            </a:r>
            <a:r>
              <a:rPr lang="en-PH" sz="3600" b="1" dirty="0" smtClean="0">
                <a:solidFill>
                  <a:srgbClr val="FFFF00"/>
                </a:solidFill>
                <a:latin typeface="Times New Roman" pitchFamily="18" charset="0"/>
                <a:cs typeface="Times New Roman" pitchFamily="18" charset="0"/>
              </a:rPr>
              <a:t> </a:t>
            </a:r>
            <a:br>
              <a:rPr lang="en-PH" sz="3600" b="1" dirty="0" smtClean="0">
                <a:solidFill>
                  <a:srgbClr val="FFFF00"/>
                </a:solidFill>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Transparency of Transaction and Access to Information</a:t>
            </a:r>
            <a:r>
              <a:rPr lang="en-PH" sz="3600" b="1" dirty="0" smtClean="0">
                <a:solidFill>
                  <a:srgbClr val="FFFF00"/>
                </a:solidFill>
                <a:latin typeface="Times New Roman" pitchFamily="18" charset="0"/>
                <a:cs typeface="Times New Roman" pitchFamily="18" charset="0"/>
              </a:rPr>
              <a:t/>
            </a:r>
            <a:br>
              <a:rPr lang="en-PH" sz="3600" b="1" dirty="0" smtClean="0">
                <a:solidFill>
                  <a:srgbClr val="FFFF00"/>
                </a:solidFill>
                <a:latin typeface="Times New Roman" pitchFamily="18" charset="0"/>
                <a:cs typeface="Times New Roman" pitchFamily="18" charset="0"/>
              </a:rPr>
            </a:br>
            <a:endParaRPr lang="en-PH" sz="3600" b="1" dirty="0">
              <a:solidFill>
                <a:srgbClr val="FFFF00"/>
              </a:solidFill>
            </a:endParaRPr>
          </a:p>
        </p:txBody>
      </p:sp>
      <p:sp>
        <p:nvSpPr>
          <p:cNvPr id="3" name="Content Placeholder 2"/>
          <p:cNvSpPr>
            <a:spLocks noGrp="1"/>
          </p:cNvSpPr>
          <p:nvPr>
            <p:ph idx="1"/>
          </p:nvPr>
        </p:nvSpPr>
        <p:spPr>
          <a:xfrm>
            <a:off x="457200" y="1981200"/>
            <a:ext cx="8001000" cy="4495800"/>
          </a:xfrm>
        </p:spPr>
        <p:txBody>
          <a:bodyPr>
            <a:noAutofit/>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	Section 3. Every department, office or agency shall provide official information, records or documents to any requesting public, except if:</a:t>
            </a:r>
          </a:p>
          <a:p>
            <a:pPr algn="just">
              <a:buNone/>
            </a:pPr>
            <a:r>
              <a:rPr lang="en-US" sz="2800" dirty="0">
                <a:solidFill>
                  <a:schemeClr val="bg1"/>
                </a:solidFill>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(f</a:t>
            </a:r>
            <a:r>
              <a:rPr lang="en-US" sz="2800" dirty="0">
                <a:solidFill>
                  <a:schemeClr val="bg1"/>
                </a:solidFill>
                <a:latin typeface="Times New Roman" pitchFamily="18" charset="0"/>
                <a:cs typeface="Times New Roman" pitchFamily="18" charset="0"/>
              </a:rPr>
              <a:t>) it would disclose investigatory records compiled for law enforcement purposes or information which if written would be contained in such records, but only to the extent that the production of such records or information would (</a:t>
            </a:r>
            <a:r>
              <a:rPr lang="en-US" sz="2800" dirty="0" err="1">
                <a:solidFill>
                  <a:schemeClr val="bg1"/>
                </a:solidFill>
                <a:latin typeface="Times New Roman" pitchFamily="18" charset="0"/>
                <a:cs typeface="Times New Roman" pitchFamily="18" charset="0"/>
              </a:rPr>
              <a:t>i</a:t>
            </a:r>
            <a:r>
              <a:rPr lang="en-US" sz="2800" dirty="0">
                <a:solidFill>
                  <a:schemeClr val="bg1"/>
                </a:solidFill>
                <a:latin typeface="Times New Roman" pitchFamily="18" charset="0"/>
                <a:cs typeface="Times New Roman" pitchFamily="18" charset="0"/>
              </a:rPr>
              <a:t>) interfere with enforcement proceedings, (ii) deprive a person of a right to a fair trial or an impartial adjudication</a:t>
            </a:r>
            <a:r>
              <a:rPr lang="en-US" sz="2800" dirty="0">
                <a:latin typeface="Times New Roman" pitchFamily="18" charset="0"/>
                <a:cs typeface="Times New Roman" pitchFamily="18" charset="0"/>
              </a:rPr>
              <a:t>, </a:t>
            </a:r>
            <a:endParaRPr lang="en-PH" sz="28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1" nodeType="clickEffect">
                                  <p:stCondLst>
                                    <p:cond delay="0"/>
                                  </p:stCondLst>
                                  <p:childTnLst>
                                    <p:anim calcmode="lin" valueType="num">
                                      <p:cBhvr additive="base">
                                        <p:cTn id="23" dur="500"/>
                                        <p:tgtEl>
                                          <p:spTgt spid="2"/>
                                        </p:tgtEl>
                                        <p:attrNameLst>
                                          <p:attrName>ppt_x</p:attrName>
                                        </p:attrNameLst>
                                      </p:cBhvr>
                                      <p:tavLst>
                                        <p:tav tm="0">
                                          <p:val>
                                            <p:strVal val="ppt_x"/>
                                          </p:val>
                                        </p:tav>
                                        <p:tav tm="100000">
                                          <p:val>
                                            <p:strVal val="ppt_x"/>
                                          </p:val>
                                        </p:tav>
                                      </p:tavLst>
                                    </p:anim>
                                    <p:anim calcmode="lin" valueType="num">
                                      <p:cBhvr additive="base">
                                        <p:cTn id="24" dur="500"/>
                                        <p:tgtEl>
                                          <p:spTgt spid="2"/>
                                        </p:tgtEl>
                                        <p:attrNameLst>
                                          <p:attrName>ppt_y</p:attrName>
                                        </p:attrNameLst>
                                      </p:cBhvr>
                                      <p:tavLst>
                                        <p:tav tm="0">
                                          <p:val>
                                            <p:strVal val="ppt_y"/>
                                          </p:val>
                                        </p:tav>
                                        <p:tav tm="100000">
                                          <p:val>
                                            <p:strVal val="1+ppt_h/2"/>
                                          </p:val>
                                        </p:tav>
                                      </p:tavLst>
                                    </p:anim>
                                    <p:set>
                                      <p:cBhvr>
                                        <p:cTn id="25" dur="1" fill="hold">
                                          <p:stCondLst>
                                            <p:cond delay="499"/>
                                          </p:stCondLst>
                                        </p:cTn>
                                        <p:tgtEl>
                                          <p:spTgt spid="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xit" presetSubtype="4" fill="hold" nodeType="clickEffect">
                                  <p:stCondLst>
                                    <p:cond delay="0"/>
                                  </p:stCondLst>
                                  <p:childTnLst>
                                    <p:anim calcmode="lin" valueType="num">
                                      <p:cBhvr additive="base">
                                        <p:cTn id="29"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0" dur="500"/>
                                        <p:tgtEl>
                                          <p:spTgt spid="3">
                                            <p:txEl>
                                              <p:pRg st="0" end="0"/>
                                            </p:txEl>
                                          </p:spTgt>
                                        </p:tgtEl>
                                        <p:attrNameLst>
                                          <p:attrName>ppt_y</p:attrName>
                                        </p:attrNameLst>
                                      </p:cBhvr>
                                      <p:tavLst>
                                        <p:tav tm="0">
                                          <p:val>
                                            <p:strVal val="ppt_y"/>
                                          </p:val>
                                        </p:tav>
                                        <p:tav tm="100000">
                                          <p:val>
                                            <p:strVal val="1+ppt_h/2"/>
                                          </p:val>
                                        </p:tav>
                                      </p:tavLst>
                                    </p:anim>
                                    <p:set>
                                      <p:cBhvr>
                                        <p:cTn id="31" dur="1" fill="hold">
                                          <p:stCondLst>
                                            <p:cond delay="499"/>
                                          </p:stCondLst>
                                        </p:cTn>
                                        <p:tgtEl>
                                          <p:spTgt spid="3">
                                            <p:txEl>
                                              <p:pRg st="0" end="0"/>
                                            </p:txEl>
                                          </p:spTgt>
                                        </p:tgtEl>
                                        <p:attrNameLst>
                                          <p:attrName>style.visibility</p:attrName>
                                        </p:attrNameLst>
                                      </p:cBhvr>
                                      <p:to>
                                        <p:strVal val="hidden"/>
                                      </p:to>
                                    </p:set>
                                  </p:childTnLst>
                                </p:cTn>
                              </p:par>
                              <p:par>
                                <p:cTn id="32" presetID="2" presetClass="exit" presetSubtype="4" fill="hold" nodeType="withEffect">
                                  <p:stCondLst>
                                    <p:cond delay="0"/>
                                  </p:stCondLst>
                                  <p:childTnLst>
                                    <p:anim calcmode="lin" valueType="num">
                                      <p:cBhvr additive="base">
                                        <p:cTn id="33"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4" dur="500"/>
                                        <p:tgtEl>
                                          <p:spTgt spid="3">
                                            <p:txEl>
                                              <p:pRg st="1" end="1"/>
                                            </p:txEl>
                                          </p:spTgt>
                                        </p:tgtEl>
                                        <p:attrNameLst>
                                          <p:attrName>ppt_y</p:attrName>
                                        </p:attrNameLst>
                                      </p:cBhvr>
                                      <p:tavLst>
                                        <p:tav tm="0">
                                          <p:val>
                                            <p:strVal val="ppt_y"/>
                                          </p:val>
                                        </p:tav>
                                        <p:tav tm="100000">
                                          <p:val>
                                            <p:strVal val="1+ppt_h/2"/>
                                          </p:val>
                                        </p:tav>
                                      </p:tavLst>
                                    </p:anim>
                                    <p:set>
                                      <p:cBhvr>
                                        <p:cTn id="35"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381000" y="2057400"/>
            <a:ext cx="8229600" cy="2209800"/>
          </a:xfrm>
        </p:spPr>
        <p:txBody>
          <a:bodyPr>
            <a:normAutofit fontScale="90000"/>
          </a:bodyPr>
          <a:lstStyle/>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sz="8900" b="1" dirty="0" smtClean="0">
                <a:solidFill>
                  <a:srgbClr val="FFFF00"/>
                </a:solidFill>
                <a:latin typeface="Times New Roman" pitchFamily="18" charset="0"/>
                <a:cs typeface="Times New Roman" pitchFamily="18" charset="0"/>
              </a:rPr>
              <a:t>Rule I</a:t>
            </a:r>
            <a:r>
              <a:rPr lang="en-PH" sz="8900" b="1" dirty="0" smtClean="0">
                <a:solidFill>
                  <a:srgbClr val="FFFF00"/>
                </a:solidFill>
                <a:latin typeface="Times New Roman" pitchFamily="18" charset="0"/>
                <a:cs typeface="Times New Roman" pitchFamily="18" charset="0"/>
              </a:rPr>
              <a:t/>
            </a:r>
            <a:br>
              <a:rPr lang="en-PH" sz="8900" b="1" dirty="0" smtClean="0">
                <a:solidFill>
                  <a:srgbClr val="FFFF00"/>
                </a:solidFill>
                <a:latin typeface="Times New Roman" pitchFamily="18" charset="0"/>
                <a:cs typeface="Times New Roman" pitchFamily="18" charset="0"/>
              </a:rPr>
            </a:br>
            <a:r>
              <a:rPr lang="en-US" sz="8900" b="1" dirty="0" smtClean="0">
                <a:solidFill>
                  <a:srgbClr val="FFFF00"/>
                </a:solidFill>
                <a:latin typeface="Times New Roman" pitchFamily="18" charset="0"/>
                <a:cs typeface="Times New Roman" pitchFamily="18" charset="0"/>
              </a:rPr>
              <a:t>Coverage</a:t>
            </a:r>
            <a:r>
              <a:rPr lang="en-PH" sz="8900" b="1" dirty="0" smtClean="0">
                <a:solidFill>
                  <a:srgbClr val="FFFF00"/>
                </a:solidFill>
              </a:rPr>
              <a:t/>
            </a:r>
            <a:br>
              <a:rPr lang="en-PH" sz="8900" b="1" dirty="0" smtClean="0">
                <a:solidFill>
                  <a:srgbClr val="FFFF00"/>
                </a:solidFill>
              </a:rPr>
            </a:br>
            <a:endParaRPr lang="en-PH" sz="8900" b="1"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1" nodeType="clickEffect">
                                  <p:stCondLst>
                                    <p:cond delay="0"/>
                                  </p:stCondLst>
                                  <p:childTnLst>
                                    <p:anim calcmode="lin" valueType="num">
                                      <p:cBhvr additive="base">
                                        <p:cTn id="11" dur="500"/>
                                        <p:tgtEl>
                                          <p:spTgt spid="2"/>
                                        </p:tgtEl>
                                        <p:attrNameLst>
                                          <p:attrName>ppt_x</p:attrName>
                                        </p:attrNameLst>
                                      </p:cBhvr>
                                      <p:tavLst>
                                        <p:tav tm="0">
                                          <p:val>
                                            <p:strVal val="ppt_x"/>
                                          </p:val>
                                        </p:tav>
                                        <p:tav tm="100000">
                                          <p:val>
                                            <p:strVal val="ppt_x"/>
                                          </p:val>
                                        </p:tav>
                                      </p:tavLst>
                                    </p:anim>
                                    <p:anim calcmode="lin" valueType="num">
                                      <p:cBhvr additive="base">
                                        <p:cTn id="12" dur="500"/>
                                        <p:tgtEl>
                                          <p:spTgt spid="2"/>
                                        </p:tgtEl>
                                        <p:attrNameLst>
                                          <p:attrName>ppt_y</p:attrName>
                                        </p:attrNameLst>
                                      </p:cBhvr>
                                      <p:tavLst>
                                        <p:tav tm="0">
                                          <p:val>
                                            <p:strVal val="ppt_y"/>
                                          </p:val>
                                        </p:tav>
                                        <p:tav tm="100000">
                                          <p:val>
                                            <p:strVal val="1+ppt_h/2"/>
                                          </p:val>
                                        </p:tav>
                                      </p:tavLst>
                                    </p:anim>
                                    <p:set>
                                      <p:cBhvr>
                                        <p:cTn id="13"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457200" y="274638"/>
            <a:ext cx="8229600" cy="1477962"/>
          </a:xfrm>
        </p:spPr>
        <p:txBody>
          <a:bodyPr>
            <a:noAutofit/>
          </a:bodyPr>
          <a:lstStyle/>
          <a:p>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Rule IV</a:t>
            </a:r>
            <a:r>
              <a:rPr lang="en-PH" sz="3600" b="1" dirty="0" smtClean="0">
                <a:solidFill>
                  <a:srgbClr val="FFFF00"/>
                </a:solidFill>
                <a:latin typeface="Times New Roman" pitchFamily="18" charset="0"/>
                <a:cs typeface="Times New Roman" pitchFamily="18" charset="0"/>
              </a:rPr>
              <a:t> </a:t>
            </a:r>
            <a:br>
              <a:rPr lang="en-PH" sz="3600" b="1" dirty="0" smtClean="0">
                <a:solidFill>
                  <a:srgbClr val="FFFF00"/>
                </a:solidFill>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Transparency of Transaction and Access to Information</a:t>
            </a:r>
            <a:r>
              <a:rPr lang="en-PH" sz="3600" dirty="0" smtClean="0">
                <a:latin typeface="Times New Roman" pitchFamily="18" charset="0"/>
                <a:cs typeface="Times New Roman" pitchFamily="18" charset="0"/>
              </a:rPr>
              <a:t/>
            </a:r>
            <a:br>
              <a:rPr lang="en-PH" sz="3600" dirty="0" smtClean="0">
                <a:latin typeface="Times New Roman" pitchFamily="18" charset="0"/>
                <a:cs typeface="Times New Roman" pitchFamily="18" charset="0"/>
              </a:rPr>
            </a:br>
            <a:endParaRPr lang="en-PH" sz="3600" dirty="0"/>
          </a:p>
        </p:txBody>
      </p:sp>
      <p:sp>
        <p:nvSpPr>
          <p:cNvPr id="3" name="Content Placeholder 2"/>
          <p:cNvSpPr>
            <a:spLocks noGrp="1"/>
          </p:cNvSpPr>
          <p:nvPr>
            <p:ph idx="1"/>
          </p:nvPr>
        </p:nvSpPr>
        <p:spPr>
          <a:xfrm>
            <a:off x="609600" y="2133600"/>
            <a:ext cx="8001000" cy="4221163"/>
          </a:xfrm>
        </p:spPr>
        <p:txBody>
          <a:bodyPr>
            <a:normAutofit fontScale="92500" lnSpcReduction="20000"/>
          </a:bodyPr>
          <a:lstStyle/>
          <a:p>
            <a:pPr algn="just">
              <a:buNone/>
            </a:pPr>
            <a:r>
              <a:rPr lang="en-US" dirty="0" smtClean="0">
                <a:latin typeface="Times New Roman" pitchFamily="18" charset="0"/>
                <a:cs typeface="Times New Roman" pitchFamily="18" charset="0"/>
              </a:rPr>
              <a:t>		</a:t>
            </a:r>
            <a:r>
              <a:rPr lang="en-US" sz="3000" dirty="0" smtClean="0">
                <a:solidFill>
                  <a:schemeClr val="bg1"/>
                </a:solidFill>
                <a:latin typeface="Times New Roman" pitchFamily="18" charset="0"/>
                <a:cs typeface="Times New Roman" pitchFamily="18" charset="0"/>
              </a:rPr>
              <a:t>Section 3. Every department, office or agency shall provide official information, records or documents to any requesting public, except if:</a:t>
            </a:r>
          </a:p>
          <a:p>
            <a:pPr algn="just">
              <a:buNone/>
            </a:pPr>
            <a:r>
              <a:rPr lang="en-US" sz="3000" dirty="0" smtClean="0">
                <a:solidFill>
                  <a:schemeClr val="bg1"/>
                </a:solidFill>
                <a:latin typeface="Times New Roman" pitchFamily="18" charset="0"/>
                <a:cs typeface="Times New Roman" pitchFamily="18" charset="0"/>
              </a:rPr>
              <a:t>	(f) (iii</a:t>
            </a:r>
            <a:r>
              <a:rPr lang="en-US" sz="3000" dirty="0">
                <a:solidFill>
                  <a:schemeClr val="bg1"/>
                </a:solidFill>
                <a:latin typeface="Times New Roman" pitchFamily="18" charset="0"/>
                <a:cs typeface="Times New Roman" pitchFamily="18" charset="0"/>
              </a:rPr>
              <a:t>) disclose the identity of a confidential source and in the case of a record compiled by a criminal law enforcement authority in the course of a criminal investigation, or by an agency conducting a lawful national security intelligence investigation, confidential information furnished only by the confidential source, or (iv) unjustifiably disclose investigative techniques and procedures; or</a:t>
            </a:r>
            <a:endParaRPr lang="en-PH" sz="3000" dirty="0">
              <a:solidFill>
                <a:schemeClr val="bg1"/>
              </a:solidFill>
              <a:latin typeface="Times New Roman" pitchFamily="18" charset="0"/>
              <a:cs typeface="Times New Roman" pitchFamily="18" charset="0"/>
            </a:endParaRPr>
          </a:p>
          <a:p>
            <a:pPr algn="just">
              <a:buNone/>
            </a:pPr>
            <a:endParaRPr lang="en-PH" sz="30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1" nodeType="clickEffect">
                                  <p:stCondLst>
                                    <p:cond delay="0"/>
                                  </p:stCondLst>
                                  <p:childTnLst>
                                    <p:anim calcmode="lin" valueType="num">
                                      <p:cBhvr additive="base">
                                        <p:cTn id="23" dur="500"/>
                                        <p:tgtEl>
                                          <p:spTgt spid="2"/>
                                        </p:tgtEl>
                                        <p:attrNameLst>
                                          <p:attrName>ppt_x</p:attrName>
                                        </p:attrNameLst>
                                      </p:cBhvr>
                                      <p:tavLst>
                                        <p:tav tm="0">
                                          <p:val>
                                            <p:strVal val="ppt_x"/>
                                          </p:val>
                                        </p:tav>
                                        <p:tav tm="100000">
                                          <p:val>
                                            <p:strVal val="ppt_x"/>
                                          </p:val>
                                        </p:tav>
                                      </p:tavLst>
                                    </p:anim>
                                    <p:anim calcmode="lin" valueType="num">
                                      <p:cBhvr additive="base">
                                        <p:cTn id="24" dur="500"/>
                                        <p:tgtEl>
                                          <p:spTgt spid="2"/>
                                        </p:tgtEl>
                                        <p:attrNameLst>
                                          <p:attrName>ppt_y</p:attrName>
                                        </p:attrNameLst>
                                      </p:cBhvr>
                                      <p:tavLst>
                                        <p:tav tm="0">
                                          <p:val>
                                            <p:strVal val="ppt_y"/>
                                          </p:val>
                                        </p:tav>
                                        <p:tav tm="100000">
                                          <p:val>
                                            <p:strVal val="1+ppt_h/2"/>
                                          </p:val>
                                        </p:tav>
                                      </p:tavLst>
                                    </p:anim>
                                    <p:set>
                                      <p:cBhvr>
                                        <p:cTn id="25" dur="1" fill="hold">
                                          <p:stCondLst>
                                            <p:cond delay="499"/>
                                          </p:stCondLst>
                                        </p:cTn>
                                        <p:tgtEl>
                                          <p:spTgt spid="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xit" presetSubtype="4" fill="hold" nodeType="clickEffect">
                                  <p:stCondLst>
                                    <p:cond delay="0"/>
                                  </p:stCondLst>
                                  <p:childTnLst>
                                    <p:anim calcmode="lin" valueType="num">
                                      <p:cBhvr additive="base">
                                        <p:cTn id="29"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0" dur="500"/>
                                        <p:tgtEl>
                                          <p:spTgt spid="3">
                                            <p:txEl>
                                              <p:pRg st="0" end="0"/>
                                            </p:txEl>
                                          </p:spTgt>
                                        </p:tgtEl>
                                        <p:attrNameLst>
                                          <p:attrName>ppt_y</p:attrName>
                                        </p:attrNameLst>
                                      </p:cBhvr>
                                      <p:tavLst>
                                        <p:tav tm="0">
                                          <p:val>
                                            <p:strVal val="ppt_y"/>
                                          </p:val>
                                        </p:tav>
                                        <p:tav tm="100000">
                                          <p:val>
                                            <p:strVal val="1+ppt_h/2"/>
                                          </p:val>
                                        </p:tav>
                                      </p:tavLst>
                                    </p:anim>
                                    <p:set>
                                      <p:cBhvr>
                                        <p:cTn id="31" dur="1" fill="hold">
                                          <p:stCondLst>
                                            <p:cond delay="499"/>
                                          </p:stCondLst>
                                        </p:cTn>
                                        <p:tgtEl>
                                          <p:spTgt spid="3">
                                            <p:txEl>
                                              <p:pRg st="0" end="0"/>
                                            </p:txEl>
                                          </p:spTgt>
                                        </p:tgtEl>
                                        <p:attrNameLst>
                                          <p:attrName>style.visibility</p:attrName>
                                        </p:attrNameLst>
                                      </p:cBhvr>
                                      <p:to>
                                        <p:strVal val="hidden"/>
                                      </p:to>
                                    </p:set>
                                  </p:childTnLst>
                                </p:cTn>
                              </p:par>
                              <p:par>
                                <p:cTn id="32" presetID="2" presetClass="exit" presetSubtype="4" fill="hold" nodeType="withEffect">
                                  <p:stCondLst>
                                    <p:cond delay="0"/>
                                  </p:stCondLst>
                                  <p:childTnLst>
                                    <p:anim calcmode="lin" valueType="num">
                                      <p:cBhvr additive="base">
                                        <p:cTn id="33"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4" dur="500"/>
                                        <p:tgtEl>
                                          <p:spTgt spid="3">
                                            <p:txEl>
                                              <p:pRg st="1" end="1"/>
                                            </p:txEl>
                                          </p:spTgt>
                                        </p:tgtEl>
                                        <p:attrNameLst>
                                          <p:attrName>ppt_y</p:attrName>
                                        </p:attrNameLst>
                                      </p:cBhvr>
                                      <p:tavLst>
                                        <p:tav tm="0">
                                          <p:val>
                                            <p:strVal val="ppt_y"/>
                                          </p:val>
                                        </p:tav>
                                        <p:tav tm="100000">
                                          <p:val>
                                            <p:strVal val="1+ppt_h/2"/>
                                          </p:val>
                                        </p:tav>
                                      </p:tavLst>
                                    </p:anim>
                                    <p:set>
                                      <p:cBhvr>
                                        <p:cTn id="35"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381000" y="304800"/>
            <a:ext cx="8229600" cy="1325562"/>
          </a:xfrm>
        </p:spPr>
        <p:txBody>
          <a:bodyPr>
            <a:noAutofit/>
          </a:bodyPr>
          <a:lstStyle/>
          <a:p>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Rule IV</a:t>
            </a:r>
            <a:r>
              <a:rPr lang="en-PH" sz="3600" b="1" dirty="0" smtClean="0">
                <a:solidFill>
                  <a:srgbClr val="FFFF00"/>
                </a:solidFill>
                <a:latin typeface="Times New Roman" pitchFamily="18" charset="0"/>
                <a:cs typeface="Times New Roman" pitchFamily="18" charset="0"/>
              </a:rPr>
              <a:t> </a:t>
            </a:r>
            <a:br>
              <a:rPr lang="en-PH" sz="3600" b="1" dirty="0" smtClean="0">
                <a:solidFill>
                  <a:srgbClr val="FFFF00"/>
                </a:solidFill>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Transparency of Transaction and Access to Information</a:t>
            </a:r>
            <a:r>
              <a:rPr lang="en-PH" sz="3600" b="1" dirty="0" smtClean="0">
                <a:solidFill>
                  <a:srgbClr val="FFFF00"/>
                </a:solidFill>
                <a:latin typeface="Times New Roman" pitchFamily="18" charset="0"/>
                <a:cs typeface="Times New Roman" pitchFamily="18" charset="0"/>
              </a:rPr>
              <a:t/>
            </a:r>
            <a:br>
              <a:rPr lang="en-PH" sz="3600" b="1" dirty="0" smtClean="0">
                <a:solidFill>
                  <a:srgbClr val="FFFF00"/>
                </a:solidFill>
                <a:latin typeface="Times New Roman" pitchFamily="18" charset="0"/>
                <a:cs typeface="Times New Roman" pitchFamily="18" charset="0"/>
              </a:rPr>
            </a:br>
            <a:endParaRPr lang="en-PH" sz="3600" b="1" dirty="0">
              <a:solidFill>
                <a:srgbClr val="FFFF00"/>
              </a:solidFill>
            </a:endParaRPr>
          </a:p>
        </p:txBody>
      </p:sp>
      <p:sp>
        <p:nvSpPr>
          <p:cNvPr id="3" name="Content Placeholder 2"/>
          <p:cNvSpPr>
            <a:spLocks noGrp="1"/>
          </p:cNvSpPr>
          <p:nvPr>
            <p:ph idx="1"/>
          </p:nvPr>
        </p:nvSpPr>
        <p:spPr>
          <a:xfrm>
            <a:off x="457200" y="2057400"/>
            <a:ext cx="8001000" cy="4419600"/>
          </a:xfrm>
        </p:spPr>
        <p:txBody>
          <a:bodyPr>
            <a:noAutofit/>
          </a:bodyPr>
          <a:lstStyle/>
          <a:p>
            <a:pPr algn="just">
              <a:buNone/>
            </a:pPr>
            <a:r>
              <a:rPr lang="en-US" sz="2600" dirty="0" smtClean="0">
                <a:latin typeface="Times New Roman" pitchFamily="18" charset="0"/>
                <a:cs typeface="Times New Roman" pitchFamily="18" charset="0"/>
              </a:rPr>
              <a:t>	</a:t>
            </a:r>
            <a:r>
              <a:rPr lang="en-US" sz="2600" dirty="0" smtClean="0">
                <a:solidFill>
                  <a:schemeClr val="bg1"/>
                </a:solidFill>
                <a:latin typeface="Times New Roman" pitchFamily="18" charset="0"/>
                <a:cs typeface="Times New Roman" pitchFamily="18" charset="0"/>
              </a:rPr>
              <a:t>	Section 3. Every department, office or agency shall provide official information, records or documents to any requesting public, except if:</a:t>
            </a:r>
            <a:r>
              <a:rPr lang="en-US" sz="2600" dirty="0">
                <a:solidFill>
                  <a:schemeClr val="bg1"/>
                </a:solidFill>
                <a:latin typeface="Times New Roman" pitchFamily="18" charset="0"/>
                <a:cs typeface="Times New Roman" pitchFamily="18" charset="0"/>
              </a:rPr>
              <a:t> </a:t>
            </a:r>
            <a:endParaRPr lang="en-US" sz="2600" dirty="0" smtClean="0">
              <a:solidFill>
                <a:schemeClr val="bg1"/>
              </a:solidFill>
              <a:latin typeface="Times New Roman" pitchFamily="18" charset="0"/>
              <a:cs typeface="Times New Roman" pitchFamily="18" charset="0"/>
            </a:endParaRPr>
          </a:p>
          <a:p>
            <a:pPr algn="just">
              <a:buNone/>
            </a:pPr>
            <a:r>
              <a:rPr lang="en-US" sz="2600" dirty="0" smtClean="0">
                <a:solidFill>
                  <a:schemeClr val="bg1"/>
                </a:solidFill>
                <a:latin typeface="Times New Roman" pitchFamily="18" charset="0"/>
                <a:cs typeface="Times New Roman" pitchFamily="18" charset="0"/>
              </a:rPr>
              <a:t>	(</a:t>
            </a:r>
            <a:r>
              <a:rPr lang="en-US" sz="2600" dirty="0">
                <a:solidFill>
                  <a:schemeClr val="bg1"/>
                </a:solidFill>
                <a:latin typeface="Times New Roman" pitchFamily="18" charset="0"/>
                <a:cs typeface="Times New Roman" pitchFamily="18" charset="0"/>
              </a:rPr>
              <a:t>g) it would disclose information the premature disclosure of which would (</a:t>
            </a:r>
            <a:r>
              <a:rPr lang="en-US" sz="2600" dirty="0" err="1">
                <a:solidFill>
                  <a:schemeClr val="bg1"/>
                </a:solidFill>
                <a:latin typeface="Times New Roman" pitchFamily="18" charset="0"/>
                <a:cs typeface="Times New Roman" pitchFamily="18" charset="0"/>
              </a:rPr>
              <a:t>i</a:t>
            </a:r>
            <a:r>
              <a:rPr lang="en-US" sz="2600" dirty="0">
                <a:solidFill>
                  <a:schemeClr val="bg1"/>
                </a:solidFill>
                <a:latin typeface="Times New Roman" pitchFamily="18" charset="0"/>
                <a:cs typeface="Times New Roman" pitchFamily="18" charset="0"/>
              </a:rPr>
              <a:t>) in the case of a department, office or agency which agency regulates currencies, securities, commodities, or financial institutions, be likely to lead to significant financial speculation in currencies, securities, or commodities, or significantly endanger the stability of any financial institution; or </a:t>
            </a:r>
            <a:endParaRPr lang="en-PH" sz="26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1" nodeType="clickEffect">
                                  <p:stCondLst>
                                    <p:cond delay="0"/>
                                  </p:stCondLst>
                                  <p:childTnLst>
                                    <p:anim calcmode="lin" valueType="num">
                                      <p:cBhvr additive="base">
                                        <p:cTn id="23" dur="500"/>
                                        <p:tgtEl>
                                          <p:spTgt spid="2"/>
                                        </p:tgtEl>
                                        <p:attrNameLst>
                                          <p:attrName>ppt_x</p:attrName>
                                        </p:attrNameLst>
                                      </p:cBhvr>
                                      <p:tavLst>
                                        <p:tav tm="0">
                                          <p:val>
                                            <p:strVal val="ppt_x"/>
                                          </p:val>
                                        </p:tav>
                                        <p:tav tm="100000">
                                          <p:val>
                                            <p:strVal val="ppt_x"/>
                                          </p:val>
                                        </p:tav>
                                      </p:tavLst>
                                    </p:anim>
                                    <p:anim calcmode="lin" valueType="num">
                                      <p:cBhvr additive="base">
                                        <p:cTn id="24" dur="500"/>
                                        <p:tgtEl>
                                          <p:spTgt spid="2"/>
                                        </p:tgtEl>
                                        <p:attrNameLst>
                                          <p:attrName>ppt_y</p:attrName>
                                        </p:attrNameLst>
                                      </p:cBhvr>
                                      <p:tavLst>
                                        <p:tav tm="0">
                                          <p:val>
                                            <p:strVal val="ppt_y"/>
                                          </p:val>
                                        </p:tav>
                                        <p:tav tm="100000">
                                          <p:val>
                                            <p:strVal val="1+ppt_h/2"/>
                                          </p:val>
                                        </p:tav>
                                      </p:tavLst>
                                    </p:anim>
                                    <p:set>
                                      <p:cBhvr>
                                        <p:cTn id="25" dur="1" fill="hold">
                                          <p:stCondLst>
                                            <p:cond delay="499"/>
                                          </p:stCondLst>
                                        </p:cTn>
                                        <p:tgtEl>
                                          <p:spTgt spid="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xit" presetSubtype="4" fill="hold" nodeType="clickEffect">
                                  <p:stCondLst>
                                    <p:cond delay="0"/>
                                  </p:stCondLst>
                                  <p:childTnLst>
                                    <p:anim calcmode="lin" valueType="num">
                                      <p:cBhvr additive="base">
                                        <p:cTn id="29"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0" dur="500"/>
                                        <p:tgtEl>
                                          <p:spTgt spid="3">
                                            <p:txEl>
                                              <p:pRg st="0" end="0"/>
                                            </p:txEl>
                                          </p:spTgt>
                                        </p:tgtEl>
                                        <p:attrNameLst>
                                          <p:attrName>ppt_y</p:attrName>
                                        </p:attrNameLst>
                                      </p:cBhvr>
                                      <p:tavLst>
                                        <p:tav tm="0">
                                          <p:val>
                                            <p:strVal val="ppt_y"/>
                                          </p:val>
                                        </p:tav>
                                        <p:tav tm="100000">
                                          <p:val>
                                            <p:strVal val="1+ppt_h/2"/>
                                          </p:val>
                                        </p:tav>
                                      </p:tavLst>
                                    </p:anim>
                                    <p:set>
                                      <p:cBhvr>
                                        <p:cTn id="31" dur="1" fill="hold">
                                          <p:stCondLst>
                                            <p:cond delay="499"/>
                                          </p:stCondLst>
                                        </p:cTn>
                                        <p:tgtEl>
                                          <p:spTgt spid="3">
                                            <p:txEl>
                                              <p:pRg st="0" end="0"/>
                                            </p:txEl>
                                          </p:spTgt>
                                        </p:tgtEl>
                                        <p:attrNameLst>
                                          <p:attrName>style.visibility</p:attrName>
                                        </p:attrNameLst>
                                      </p:cBhvr>
                                      <p:to>
                                        <p:strVal val="hidden"/>
                                      </p:to>
                                    </p:set>
                                  </p:childTnLst>
                                </p:cTn>
                              </p:par>
                              <p:par>
                                <p:cTn id="32" presetID="2" presetClass="exit" presetSubtype="4" fill="hold" nodeType="withEffect">
                                  <p:stCondLst>
                                    <p:cond delay="0"/>
                                  </p:stCondLst>
                                  <p:childTnLst>
                                    <p:anim calcmode="lin" valueType="num">
                                      <p:cBhvr additive="base">
                                        <p:cTn id="33"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4" dur="500"/>
                                        <p:tgtEl>
                                          <p:spTgt spid="3">
                                            <p:txEl>
                                              <p:pRg st="1" end="1"/>
                                            </p:txEl>
                                          </p:spTgt>
                                        </p:tgtEl>
                                        <p:attrNameLst>
                                          <p:attrName>ppt_y</p:attrName>
                                        </p:attrNameLst>
                                      </p:cBhvr>
                                      <p:tavLst>
                                        <p:tav tm="0">
                                          <p:val>
                                            <p:strVal val="ppt_y"/>
                                          </p:val>
                                        </p:tav>
                                        <p:tav tm="100000">
                                          <p:val>
                                            <p:strVal val="1+ppt_h/2"/>
                                          </p:val>
                                        </p:tav>
                                      </p:tavLst>
                                    </p:anim>
                                    <p:set>
                                      <p:cBhvr>
                                        <p:cTn id="35"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609600" y="152400"/>
            <a:ext cx="8229600" cy="1447800"/>
          </a:xfrm>
        </p:spPr>
        <p:txBody>
          <a:bodyPr>
            <a:noAutofit/>
          </a:bodyPr>
          <a:lstStyle/>
          <a:p>
            <a:r>
              <a:rPr lang="en-US" sz="3600" b="1" dirty="0" smtClean="0">
                <a:solidFill>
                  <a:srgbClr val="FFFF00"/>
                </a:solidFill>
                <a:latin typeface="Times New Roman" pitchFamily="18" charset="0"/>
                <a:cs typeface="Times New Roman" pitchFamily="18" charset="0"/>
              </a:rPr>
              <a:t>Rule IV</a:t>
            </a:r>
            <a:r>
              <a:rPr lang="en-PH" sz="3600" b="1" dirty="0" smtClean="0">
                <a:solidFill>
                  <a:srgbClr val="FFFF00"/>
                </a:solidFill>
                <a:latin typeface="Times New Roman" pitchFamily="18" charset="0"/>
                <a:cs typeface="Times New Roman" pitchFamily="18" charset="0"/>
              </a:rPr>
              <a:t> </a:t>
            </a:r>
            <a:br>
              <a:rPr lang="en-PH" sz="3600" b="1" dirty="0" smtClean="0">
                <a:solidFill>
                  <a:srgbClr val="FFFF00"/>
                </a:solidFill>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Transparency of Transaction and Access to Information</a:t>
            </a:r>
            <a:endParaRPr lang="en-PH" sz="3600" b="1" dirty="0">
              <a:solidFill>
                <a:srgbClr val="FFFF00"/>
              </a:solidFill>
            </a:endParaRPr>
          </a:p>
        </p:txBody>
      </p:sp>
      <p:sp>
        <p:nvSpPr>
          <p:cNvPr id="3" name="Content Placeholder 2"/>
          <p:cNvSpPr>
            <a:spLocks noGrp="1"/>
          </p:cNvSpPr>
          <p:nvPr>
            <p:ph idx="1"/>
          </p:nvPr>
        </p:nvSpPr>
        <p:spPr>
          <a:xfrm>
            <a:off x="457200" y="1828800"/>
            <a:ext cx="7848600" cy="4648200"/>
          </a:xfrm>
        </p:spPr>
        <p:txBody>
          <a:bodyPr>
            <a:noAutofit/>
          </a:bodyPr>
          <a:lstStyle/>
          <a:p>
            <a:pPr algn="just">
              <a:buNone/>
            </a:pPr>
            <a:r>
              <a:rPr lang="en-US" sz="2400" dirty="0" smtClean="0">
                <a:latin typeface="Times New Roman" pitchFamily="18" charset="0"/>
                <a:cs typeface="Times New Roman" pitchFamily="18" charset="0"/>
              </a:rPr>
              <a:t>	</a:t>
            </a:r>
            <a:r>
              <a:rPr lang="en-US" sz="2400" dirty="0" smtClean="0">
                <a:solidFill>
                  <a:schemeClr val="bg1"/>
                </a:solidFill>
                <a:latin typeface="Times New Roman" pitchFamily="18" charset="0"/>
                <a:cs typeface="Times New Roman" pitchFamily="18" charset="0"/>
              </a:rPr>
              <a:t>	Section 3. Every department, office or agency shall provide official information, records or documents to any requesting public, except if:</a:t>
            </a:r>
            <a:r>
              <a:rPr lang="en-US" sz="2400" dirty="0">
                <a:solidFill>
                  <a:schemeClr val="bg1"/>
                </a:solidFill>
                <a:latin typeface="Times New Roman" pitchFamily="18" charset="0"/>
                <a:cs typeface="Times New Roman" pitchFamily="18" charset="0"/>
              </a:rPr>
              <a:t> </a:t>
            </a:r>
            <a:endParaRPr lang="en-US" sz="2400" dirty="0" smtClean="0">
              <a:solidFill>
                <a:schemeClr val="bg1"/>
              </a:solidFill>
              <a:latin typeface="Times New Roman" pitchFamily="18" charset="0"/>
              <a:cs typeface="Times New Roman" pitchFamily="18" charset="0"/>
            </a:endParaRPr>
          </a:p>
          <a:p>
            <a:pPr algn="just">
              <a:buNone/>
            </a:pPr>
            <a:r>
              <a:rPr lang="en-US" sz="2400" dirty="0" smtClean="0">
                <a:solidFill>
                  <a:schemeClr val="bg1"/>
                </a:solidFill>
                <a:latin typeface="Times New Roman" pitchFamily="18" charset="0"/>
                <a:cs typeface="Times New Roman" pitchFamily="18" charset="0"/>
              </a:rPr>
              <a:t>	(g) (ii</a:t>
            </a:r>
            <a:r>
              <a:rPr lang="en-US" sz="2400" dirty="0">
                <a:solidFill>
                  <a:schemeClr val="bg1"/>
                </a:solidFill>
                <a:latin typeface="Times New Roman" pitchFamily="18" charset="0"/>
                <a:cs typeface="Times New Roman" pitchFamily="18" charset="0"/>
              </a:rPr>
              <a:t>) in the case of any department, office or agency be likely or significantly to frustrate implementation of a proposed official action, except that subparagraph (f) (ii) shall not apply in any instance where the department, office or agency has already disclosed to the public the content or nature of its proposed action, or where the department, office or agency is required by law to make such disclosure on its own initiative prior to taking final official action on such proposal.</a:t>
            </a:r>
            <a:endParaRPr lang="en-PH" sz="2400" dirty="0">
              <a:solidFill>
                <a:schemeClr val="bg1"/>
              </a:solidFill>
              <a:latin typeface="Times New Roman" pitchFamily="18" charset="0"/>
              <a:cs typeface="Times New Roman" pitchFamily="18" charset="0"/>
            </a:endParaRPr>
          </a:p>
          <a:p>
            <a:pPr algn="just">
              <a:buNone/>
            </a:pPr>
            <a:endParaRPr lang="en-PH" sz="26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1" nodeType="clickEffect">
                                  <p:stCondLst>
                                    <p:cond delay="0"/>
                                  </p:stCondLst>
                                  <p:childTnLst>
                                    <p:anim calcmode="lin" valueType="num">
                                      <p:cBhvr additive="base">
                                        <p:cTn id="23" dur="500"/>
                                        <p:tgtEl>
                                          <p:spTgt spid="2"/>
                                        </p:tgtEl>
                                        <p:attrNameLst>
                                          <p:attrName>ppt_x</p:attrName>
                                        </p:attrNameLst>
                                      </p:cBhvr>
                                      <p:tavLst>
                                        <p:tav tm="0">
                                          <p:val>
                                            <p:strVal val="ppt_x"/>
                                          </p:val>
                                        </p:tav>
                                        <p:tav tm="100000">
                                          <p:val>
                                            <p:strVal val="ppt_x"/>
                                          </p:val>
                                        </p:tav>
                                      </p:tavLst>
                                    </p:anim>
                                    <p:anim calcmode="lin" valueType="num">
                                      <p:cBhvr additive="base">
                                        <p:cTn id="24" dur="500"/>
                                        <p:tgtEl>
                                          <p:spTgt spid="2"/>
                                        </p:tgtEl>
                                        <p:attrNameLst>
                                          <p:attrName>ppt_y</p:attrName>
                                        </p:attrNameLst>
                                      </p:cBhvr>
                                      <p:tavLst>
                                        <p:tav tm="0">
                                          <p:val>
                                            <p:strVal val="ppt_y"/>
                                          </p:val>
                                        </p:tav>
                                        <p:tav tm="100000">
                                          <p:val>
                                            <p:strVal val="1+ppt_h/2"/>
                                          </p:val>
                                        </p:tav>
                                      </p:tavLst>
                                    </p:anim>
                                    <p:set>
                                      <p:cBhvr>
                                        <p:cTn id="25" dur="1" fill="hold">
                                          <p:stCondLst>
                                            <p:cond delay="499"/>
                                          </p:stCondLst>
                                        </p:cTn>
                                        <p:tgtEl>
                                          <p:spTgt spid="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xit" presetSubtype="4" fill="hold" nodeType="clickEffect">
                                  <p:stCondLst>
                                    <p:cond delay="0"/>
                                  </p:stCondLst>
                                  <p:childTnLst>
                                    <p:anim calcmode="lin" valueType="num">
                                      <p:cBhvr additive="base">
                                        <p:cTn id="29"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0" dur="500"/>
                                        <p:tgtEl>
                                          <p:spTgt spid="3">
                                            <p:txEl>
                                              <p:pRg st="0" end="0"/>
                                            </p:txEl>
                                          </p:spTgt>
                                        </p:tgtEl>
                                        <p:attrNameLst>
                                          <p:attrName>ppt_y</p:attrName>
                                        </p:attrNameLst>
                                      </p:cBhvr>
                                      <p:tavLst>
                                        <p:tav tm="0">
                                          <p:val>
                                            <p:strVal val="ppt_y"/>
                                          </p:val>
                                        </p:tav>
                                        <p:tav tm="100000">
                                          <p:val>
                                            <p:strVal val="1+ppt_h/2"/>
                                          </p:val>
                                        </p:tav>
                                      </p:tavLst>
                                    </p:anim>
                                    <p:set>
                                      <p:cBhvr>
                                        <p:cTn id="31" dur="1" fill="hold">
                                          <p:stCondLst>
                                            <p:cond delay="499"/>
                                          </p:stCondLst>
                                        </p:cTn>
                                        <p:tgtEl>
                                          <p:spTgt spid="3">
                                            <p:txEl>
                                              <p:pRg st="0" end="0"/>
                                            </p:txEl>
                                          </p:spTgt>
                                        </p:tgtEl>
                                        <p:attrNameLst>
                                          <p:attrName>style.visibility</p:attrName>
                                        </p:attrNameLst>
                                      </p:cBhvr>
                                      <p:to>
                                        <p:strVal val="hidden"/>
                                      </p:to>
                                    </p:set>
                                  </p:childTnLst>
                                </p:cTn>
                              </p:par>
                              <p:par>
                                <p:cTn id="32" presetID="2" presetClass="exit" presetSubtype="4" fill="hold" nodeType="withEffect">
                                  <p:stCondLst>
                                    <p:cond delay="0"/>
                                  </p:stCondLst>
                                  <p:childTnLst>
                                    <p:anim calcmode="lin" valueType="num">
                                      <p:cBhvr additive="base">
                                        <p:cTn id="33"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4" dur="500"/>
                                        <p:tgtEl>
                                          <p:spTgt spid="3">
                                            <p:txEl>
                                              <p:pRg st="1" end="1"/>
                                            </p:txEl>
                                          </p:spTgt>
                                        </p:tgtEl>
                                        <p:attrNameLst>
                                          <p:attrName>ppt_y</p:attrName>
                                        </p:attrNameLst>
                                      </p:cBhvr>
                                      <p:tavLst>
                                        <p:tav tm="0">
                                          <p:val>
                                            <p:strVal val="ppt_y"/>
                                          </p:val>
                                        </p:tav>
                                        <p:tav tm="100000">
                                          <p:val>
                                            <p:strVal val="1+ppt_h/2"/>
                                          </p:val>
                                        </p:tav>
                                      </p:tavLst>
                                    </p:anim>
                                    <p:set>
                                      <p:cBhvr>
                                        <p:cTn id="35"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457200" y="274638"/>
            <a:ext cx="8229600" cy="1401762"/>
          </a:xfrm>
        </p:spPr>
        <p:txBody>
          <a:bodyPr>
            <a:noAutofit/>
          </a:bodyPr>
          <a:lstStyle/>
          <a:p>
            <a:r>
              <a:rPr lang="en-US" sz="3600" b="1" dirty="0" smtClean="0">
                <a:solidFill>
                  <a:srgbClr val="FFFF00"/>
                </a:solidFill>
                <a:latin typeface="Times New Roman" pitchFamily="18" charset="0"/>
                <a:cs typeface="Times New Roman" pitchFamily="18" charset="0"/>
              </a:rPr>
              <a:t>Rule IV</a:t>
            </a:r>
            <a:r>
              <a:rPr lang="en-PH" sz="3600" b="1" dirty="0" smtClean="0">
                <a:solidFill>
                  <a:srgbClr val="FFFF00"/>
                </a:solidFill>
                <a:latin typeface="Times New Roman" pitchFamily="18" charset="0"/>
                <a:cs typeface="Times New Roman" pitchFamily="18" charset="0"/>
              </a:rPr>
              <a:t> </a:t>
            </a:r>
            <a:br>
              <a:rPr lang="en-PH" sz="3600" b="1" dirty="0" smtClean="0">
                <a:solidFill>
                  <a:srgbClr val="FFFF00"/>
                </a:solidFill>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Transparency of Transaction and Access to Information</a:t>
            </a:r>
            <a:endParaRPr lang="en-PH" sz="3600" b="1" dirty="0">
              <a:solidFill>
                <a:srgbClr val="FFFF00"/>
              </a:solidFill>
            </a:endParaRPr>
          </a:p>
        </p:txBody>
      </p:sp>
      <p:sp>
        <p:nvSpPr>
          <p:cNvPr id="3" name="Content Placeholder 2"/>
          <p:cNvSpPr>
            <a:spLocks noGrp="1"/>
          </p:cNvSpPr>
          <p:nvPr>
            <p:ph idx="1"/>
          </p:nvPr>
        </p:nvSpPr>
        <p:spPr>
          <a:xfrm>
            <a:off x="457200" y="2590800"/>
            <a:ext cx="7848600" cy="3962400"/>
          </a:xfrm>
        </p:spPr>
        <p:txBody>
          <a:bodyPr>
            <a:normAutofit fontScale="92500" lnSpcReduction="20000"/>
          </a:bodyPr>
          <a:lstStyle/>
          <a:p>
            <a:pPr algn="just">
              <a:buNone/>
            </a:pPr>
            <a:r>
              <a:rPr lang="en-US" sz="3000" dirty="0" smtClean="0">
                <a:latin typeface="Times New Roman" pitchFamily="18" charset="0"/>
                <a:cs typeface="Times New Roman" pitchFamily="18" charset="0"/>
              </a:rPr>
              <a:t>	</a:t>
            </a:r>
            <a:r>
              <a:rPr lang="en-US" sz="3000" dirty="0" smtClean="0">
                <a:solidFill>
                  <a:schemeClr val="bg1"/>
                </a:solidFill>
                <a:latin typeface="Times New Roman" pitchFamily="18" charset="0"/>
                <a:cs typeface="Times New Roman" pitchFamily="18" charset="0"/>
              </a:rPr>
              <a:t>	Section </a:t>
            </a:r>
            <a:r>
              <a:rPr lang="en-US" sz="3000" dirty="0">
                <a:solidFill>
                  <a:schemeClr val="bg1"/>
                </a:solidFill>
                <a:latin typeface="Times New Roman" pitchFamily="18" charset="0"/>
                <a:cs typeface="Times New Roman" pitchFamily="18" charset="0"/>
              </a:rPr>
              <a:t>4. Every head of department, office and agency shall establish information systems and networks that will effect the widest possible dissemination of information regarding the provisions of the Code, and the policies and programs relative thereto.</a:t>
            </a:r>
            <a:endParaRPr lang="en-PH" sz="3000" dirty="0">
              <a:solidFill>
                <a:schemeClr val="bg1"/>
              </a:solidFill>
              <a:latin typeface="Times New Roman" pitchFamily="18" charset="0"/>
              <a:cs typeface="Times New Roman" pitchFamily="18" charset="0"/>
            </a:endParaRPr>
          </a:p>
          <a:p>
            <a:pPr algn="just">
              <a:buNone/>
            </a:pPr>
            <a:r>
              <a:rPr lang="en-US" sz="3000" dirty="0">
                <a:solidFill>
                  <a:schemeClr val="bg1"/>
                </a:solidFill>
                <a:latin typeface="Times New Roman" pitchFamily="18" charset="0"/>
                <a:cs typeface="Times New Roman" pitchFamily="18" charset="0"/>
              </a:rPr>
              <a:t> </a:t>
            </a:r>
            <a:endParaRPr lang="en-PH" sz="3000" dirty="0">
              <a:solidFill>
                <a:schemeClr val="bg1"/>
              </a:solidFill>
              <a:latin typeface="Times New Roman" pitchFamily="18" charset="0"/>
              <a:cs typeface="Times New Roman" pitchFamily="18" charset="0"/>
            </a:endParaRPr>
          </a:p>
          <a:p>
            <a:pPr algn="just">
              <a:buNone/>
            </a:pPr>
            <a:r>
              <a:rPr lang="en-US" sz="3000" dirty="0">
                <a:solidFill>
                  <a:schemeClr val="bg1"/>
                </a:solidFill>
                <a:latin typeface="Times New Roman" pitchFamily="18" charset="0"/>
                <a:cs typeface="Times New Roman" pitchFamily="18" charset="0"/>
              </a:rPr>
              <a:t> </a:t>
            </a:r>
            <a:endParaRPr lang="en-PH" sz="3000" dirty="0">
              <a:solidFill>
                <a:schemeClr val="bg1"/>
              </a:solidFill>
              <a:latin typeface="Times New Roman" pitchFamily="18" charset="0"/>
              <a:cs typeface="Times New Roman" pitchFamily="18" charset="0"/>
            </a:endParaRPr>
          </a:p>
          <a:p>
            <a:pPr algn="just">
              <a:buNone/>
            </a:pPr>
            <a:r>
              <a:rPr lang="en-US" sz="3000" dirty="0">
                <a:solidFill>
                  <a:schemeClr val="bg1"/>
                </a:solidFill>
                <a:latin typeface="Times New Roman" pitchFamily="18" charset="0"/>
                <a:cs typeface="Times New Roman" pitchFamily="18" charset="0"/>
              </a:rPr>
              <a:t> </a:t>
            </a:r>
            <a:endParaRPr lang="en-PH" sz="3000" dirty="0">
              <a:solidFill>
                <a:schemeClr val="bg1"/>
              </a:solidFill>
              <a:latin typeface="Times New Roman" pitchFamily="18" charset="0"/>
              <a:cs typeface="Times New Roman" pitchFamily="18" charset="0"/>
            </a:endParaRPr>
          </a:p>
          <a:p>
            <a:pPr algn="just">
              <a:buNone/>
            </a:pPr>
            <a:r>
              <a:rPr lang="en-US" sz="3000" dirty="0">
                <a:solidFill>
                  <a:schemeClr val="bg1"/>
                </a:solidFill>
                <a:latin typeface="Times New Roman" pitchFamily="18" charset="0"/>
                <a:cs typeface="Times New Roman" pitchFamily="18" charset="0"/>
              </a:rPr>
              <a:t> </a:t>
            </a:r>
            <a:endParaRPr lang="en-PH" sz="3000" dirty="0">
              <a:solidFill>
                <a:schemeClr val="bg1"/>
              </a:solidFill>
              <a:latin typeface="Times New Roman" pitchFamily="18" charset="0"/>
              <a:cs typeface="Times New Roman" pitchFamily="18" charset="0"/>
            </a:endParaRPr>
          </a:p>
          <a:p>
            <a:endParaRPr lang="en-PH"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1" end="1"/>
                                            </p:txEl>
                                          </p:spTgt>
                                        </p:tgtEl>
                                      </p:cBhvr>
                                    </p:animEffect>
                                  </p:childTnLst>
                                </p:cTn>
                              </p:par>
                              <p:par>
                                <p:cTn id="20" presetID="29"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1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4" dur="1000"/>
                                        <p:tgtEl>
                                          <p:spTgt spid="3">
                                            <p:txEl>
                                              <p:pRg st="2" end="2"/>
                                            </p:txEl>
                                          </p:spTgt>
                                        </p:tgtEl>
                                      </p:cBhvr>
                                    </p:animEffect>
                                  </p:childTnLst>
                                </p:cTn>
                              </p:par>
                              <p:par>
                                <p:cTn id="25" presetID="29"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p:cTn id="27" dur="1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9" dur="10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xit" presetSubtype="4" fill="hold" grpId="1" nodeType="clickEffect">
                                  <p:stCondLst>
                                    <p:cond delay="0"/>
                                  </p:stCondLst>
                                  <p:childTnLst>
                                    <p:anim calcmode="lin" valueType="num">
                                      <p:cBhvr additive="base">
                                        <p:cTn id="33" dur="500"/>
                                        <p:tgtEl>
                                          <p:spTgt spid="2"/>
                                        </p:tgtEl>
                                        <p:attrNameLst>
                                          <p:attrName>ppt_x</p:attrName>
                                        </p:attrNameLst>
                                      </p:cBhvr>
                                      <p:tavLst>
                                        <p:tav tm="0">
                                          <p:val>
                                            <p:strVal val="ppt_x"/>
                                          </p:val>
                                        </p:tav>
                                        <p:tav tm="100000">
                                          <p:val>
                                            <p:strVal val="ppt_x"/>
                                          </p:val>
                                        </p:tav>
                                      </p:tavLst>
                                    </p:anim>
                                    <p:anim calcmode="lin" valueType="num">
                                      <p:cBhvr additive="base">
                                        <p:cTn id="34" dur="500"/>
                                        <p:tgtEl>
                                          <p:spTgt spid="2"/>
                                        </p:tgtEl>
                                        <p:attrNameLst>
                                          <p:attrName>ppt_y</p:attrName>
                                        </p:attrNameLst>
                                      </p:cBhvr>
                                      <p:tavLst>
                                        <p:tav tm="0">
                                          <p:val>
                                            <p:strVal val="ppt_y"/>
                                          </p:val>
                                        </p:tav>
                                        <p:tav tm="100000">
                                          <p:val>
                                            <p:strVal val="1+ppt_h/2"/>
                                          </p:val>
                                        </p:tav>
                                      </p:tavLst>
                                    </p:anim>
                                    <p:set>
                                      <p:cBhvr>
                                        <p:cTn id="35" dur="1" fill="hold">
                                          <p:stCondLst>
                                            <p:cond delay="499"/>
                                          </p:stCondLst>
                                        </p:cTn>
                                        <p:tgtEl>
                                          <p:spTgt spid="2"/>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 presetClass="exit" presetSubtype="4" fill="hold" nodeType="clickEffect">
                                  <p:stCondLst>
                                    <p:cond delay="0"/>
                                  </p:stCondLst>
                                  <p:childTnLst>
                                    <p:anim calcmode="lin" valueType="num">
                                      <p:cBhvr additive="base">
                                        <p:cTn id="39"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40" dur="500"/>
                                        <p:tgtEl>
                                          <p:spTgt spid="3">
                                            <p:txEl>
                                              <p:pRg st="0" end="0"/>
                                            </p:txEl>
                                          </p:spTgt>
                                        </p:tgtEl>
                                        <p:attrNameLst>
                                          <p:attrName>ppt_y</p:attrName>
                                        </p:attrNameLst>
                                      </p:cBhvr>
                                      <p:tavLst>
                                        <p:tav tm="0">
                                          <p:val>
                                            <p:strVal val="ppt_y"/>
                                          </p:val>
                                        </p:tav>
                                        <p:tav tm="100000">
                                          <p:val>
                                            <p:strVal val="1+ppt_h/2"/>
                                          </p:val>
                                        </p:tav>
                                      </p:tavLst>
                                    </p:anim>
                                    <p:set>
                                      <p:cBhvr>
                                        <p:cTn id="41" dur="1" fill="hold">
                                          <p:stCondLst>
                                            <p:cond delay="499"/>
                                          </p:stCondLst>
                                        </p:cTn>
                                        <p:tgtEl>
                                          <p:spTgt spid="3">
                                            <p:txEl>
                                              <p:pRg st="0" end="0"/>
                                            </p:txEl>
                                          </p:spTgt>
                                        </p:tgtEl>
                                        <p:attrNameLst>
                                          <p:attrName>style.visibility</p:attrName>
                                        </p:attrNameLst>
                                      </p:cBhvr>
                                      <p:to>
                                        <p:strVal val="hidden"/>
                                      </p:to>
                                    </p:set>
                                  </p:childTnLst>
                                </p:cTn>
                              </p:par>
                              <p:par>
                                <p:cTn id="42" presetID="2" presetClass="exit" presetSubtype="4" fill="hold" nodeType="withEffect">
                                  <p:stCondLst>
                                    <p:cond delay="0"/>
                                  </p:stCondLst>
                                  <p:childTnLst>
                                    <p:anim calcmode="lin" valueType="num">
                                      <p:cBhvr additive="base">
                                        <p:cTn id="43"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4" dur="500"/>
                                        <p:tgtEl>
                                          <p:spTgt spid="3">
                                            <p:txEl>
                                              <p:pRg st="1" end="1"/>
                                            </p:txEl>
                                          </p:spTgt>
                                        </p:tgtEl>
                                        <p:attrNameLst>
                                          <p:attrName>ppt_y</p:attrName>
                                        </p:attrNameLst>
                                      </p:cBhvr>
                                      <p:tavLst>
                                        <p:tav tm="0">
                                          <p:val>
                                            <p:strVal val="ppt_y"/>
                                          </p:val>
                                        </p:tav>
                                        <p:tav tm="100000">
                                          <p:val>
                                            <p:strVal val="1+ppt_h/2"/>
                                          </p:val>
                                        </p:tav>
                                      </p:tavLst>
                                    </p:anim>
                                    <p:set>
                                      <p:cBhvr>
                                        <p:cTn id="45" dur="1" fill="hold">
                                          <p:stCondLst>
                                            <p:cond delay="499"/>
                                          </p:stCondLst>
                                        </p:cTn>
                                        <p:tgtEl>
                                          <p:spTgt spid="3">
                                            <p:txEl>
                                              <p:pRg st="1" end="1"/>
                                            </p:txEl>
                                          </p:spTgt>
                                        </p:tgtEl>
                                        <p:attrNameLst>
                                          <p:attrName>style.visibility</p:attrName>
                                        </p:attrNameLst>
                                      </p:cBhvr>
                                      <p:to>
                                        <p:strVal val="hidden"/>
                                      </p:to>
                                    </p:set>
                                  </p:childTnLst>
                                </p:cTn>
                              </p:par>
                              <p:par>
                                <p:cTn id="46" presetID="2" presetClass="exit" presetSubtype="4" fill="hold" nodeType="withEffect">
                                  <p:stCondLst>
                                    <p:cond delay="0"/>
                                  </p:stCondLst>
                                  <p:childTnLst>
                                    <p:anim calcmode="lin" valueType="num">
                                      <p:cBhvr additive="base">
                                        <p:cTn id="47"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8" dur="500"/>
                                        <p:tgtEl>
                                          <p:spTgt spid="3">
                                            <p:txEl>
                                              <p:pRg st="2" end="2"/>
                                            </p:txEl>
                                          </p:spTgt>
                                        </p:tgtEl>
                                        <p:attrNameLst>
                                          <p:attrName>ppt_y</p:attrName>
                                        </p:attrNameLst>
                                      </p:cBhvr>
                                      <p:tavLst>
                                        <p:tav tm="0">
                                          <p:val>
                                            <p:strVal val="ppt_y"/>
                                          </p:val>
                                        </p:tav>
                                        <p:tav tm="100000">
                                          <p:val>
                                            <p:strVal val="1+ppt_h/2"/>
                                          </p:val>
                                        </p:tav>
                                      </p:tavLst>
                                    </p:anim>
                                    <p:set>
                                      <p:cBhvr>
                                        <p:cTn id="49"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609600" y="1371600"/>
            <a:ext cx="8229600" cy="3886200"/>
          </a:xfrm>
        </p:spPr>
        <p:txBody>
          <a:bodyPr>
            <a:noAutofit/>
          </a:bodyPr>
          <a:lstStyle/>
          <a:p>
            <a:r>
              <a:rPr lang="en-US" sz="8000" dirty="0" smtClean="0"/>
              <a:t/>
            </a:r>
            <a:br>
              <a:rPr lang="en-US" sz="8000" dirty="0" smtClean="0"/>
            </a:br>
            <a:r>
              <a:rPr lang="en-US" sz="8000" b="1" dirty="0" smtClean="0">
                <a:solidFill>
                  <a:srgbClr val="FFFF00"/>
                </a:solidFill>
                <a:latin typeface="Times New Roman" pitchFamily="18" charset="0"/>
                <a:cs typeface="Times New Roman" pitchFamily="18" charset="0"/>
              </a:rPr>
              <a:t>Rule V</a:t>
            </a:r>
            <a:r>
              <a:rPr lang="en-PH" sz="8000" b="1" dirty="0" smtClean="0">
                <a:solidFill>
                  <a:srgbClr val="FFFF00"/>
                </a:solidFill>
                <a:latin typeface="Times New Roman" pitchFamily="18" charset="0"/>
                <a:cs typeface="Times New Roman" pitchFamily="18" charset="0"/>
              </a:rPr>
              <a:t/>
            </a:r>
            <a:br>
              <a:rPr lang="en-PH" sz="8000" b="1" dirty="0" smtClean="0">
                <a:solidFill>
                  <a:srgbClr val="FFFF00"/>
                </a:solidFill>
                <a:latin typeface="Times New Roman" pitchFamily="18" charset="0"/>
                <a:cs typeface="Times New Roman" pitchFamily="18" charset="0"/>
              </a:rPr>
            </a:br>
            <a:r>
              <a:rPr lang="en-US" sz="8000" b="1" dirty="0" smtClean="0">
                <a:solidFill>
                  <a:srgbClr val="FFFF00"/>
                </a:solidFill>
                <a:latin typeface="Times New Roman" pitchFamily="18" charset="0"/>
                <a:cs typeface="Times New Roman" pitchFamily="18" charset="0"/>
              </a:rPr>
              <a:t>Incentives and Rewards System</a:t>
            </a:r>
            <a:r>
              <a:rPr lang="en-PH" sz="8000" b="1" dirty="0" smtClean="0">
                <a:solidFill>
                  <a:srgbClr val="FFFF00"/>
                </a:solidFill>
                <a:latin typeface="Times New Roman" pitchFamily="18" charset="0"/>
                <a:cs typeface="Times New Roman" pitchFamily="18" charset="0"/>
              </a:rPr>
              <a:t/>
            </a:r>
            <a:br>
              <a:rPr lang="en-PH" sz="8000" b="1" dirty="0" smtClean="0">
                <a:solidFill>
                  <a:srgbClr val="FFFF00"/>
                </a:solidFill>
                <a:latin typeface="Times New Roman" pitchFamily="18" charset="0"/>
                <a:cs typeface="Times New Roman" pitchFamily="18" charset="0"/>
              </a:rPr>
            </a:br>
            <a:endParaRPr lang="en-PH" sz="8000" b="1" dirty="0">
              <a:solidFill>
                <a:srgbClr val="FFFF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1" nodeType="clickEffect">
                                  <p:stCondLst>
                                    <p:cond delay="0"/>
                                  </p:stCondLst>
                                  <p:childTnLst>
                                    <p:anim calcmode="lin" valueType="num">
                                      <p:cBhvr additive="base">
                                        <p:cTn id="11" dur="500"/>
                                        <p:tgtEl>
                                          <p:spTgt spid="2"/>
                                        </p:tgtEl>
                                        <p:attrNameLst>
                                          <p:attrName>ppt_x</p:attrName>
                                        </p:attrNameLst>
                                      </p:cBhvr>
                                      <p:tavLst>
                                        <p:tav tm="0">
                                          <p:val>
                                            <p:strVal val="ppt_x"/>
                                          </p:val>
                                        </p:tav>
                                        <p:tav tm="100000">
                                          <p:val>
                                            <p:strVal val="ppt_x"/>
                                          </p:val>
                                        </p:tav>
                                      </p:tavLst>
                                    </p:anim>
                                    <p:anim calcmode="lin" valueType="num">
                                      <p:cBhvr additive="base">
                                        <p:cTn id="12" dur="500"/>
                                        <p:tgtEl>
                                          <p:spTgt spid="2"/>
                                        </p:tgtEl>
                                        <p:attrNameLst>
                                          <p:attrName>ppt_y</p:attrName>
                                        </p:attrNameLst>
                                      </p:cBhvr>
                                      <p:tavLst>
                                        <p:tav tm="0">
                                          <p:val>
                                            <p:strVal val="ppt_y"/>
                                          </p:val>
                                        </p:tav>
                                        <p:tav tm="100000">
                                          <p:val>
                                            <p:strVal val="1+ppt_h/2"/>
                                          </p:val>
                                        </p:tav>
                                      </p:tavLst>
                                    </p:anim>
                                    <p:set>
                                      <p:cBhvr>
                                        <p:cTn id="13"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457200" y="274638"/>
            <a:ext cx="8229600" cy="1173162"/>
          </a:xfrm>
        </p:spPr>
        <p:txBody>
          <a:bodyPr>
            <a:noAutofit/>
          </a:bodyPr>
          <a:lstStyle/>
          <a:p>
            <a:r>
              <a:rPr lang="en-US" sz="4000" dirty="0" smtClean="0"/>
              <a:t/>
            </a:r>
            <a:br>
              <a:rPr lang="en-US" sz="4000" dirty="0" smtClean="0"/>
            </a:br>
            <a:r>
              <a:rPr lang="en-US" sz="4000" b="1" dirty="0" smtClean="0">
                <a:solidFill>
                  <a:srgbClr val="FFFF00"/>
                </a:solidFill>
                <a:latin typeface="Times New Roman" pitchFamily="18" charset="0"/>
                <a:cs typeface="Times New Roman" pitchFamily="18" charset="0"/>
              </a:rPr>
              <a:t>Rule </a:t>
            </a:r>
            <a:r>
              <a:rPr lang="en-US" sz="4000" b="1" dirty="0">
                <a:solidFill>
                  <a:srgbClr val="FFFF00"/>
                </a:solidFill>
                <a:latin typeface="Times New Roman" pitchFamily="18" charset="0"/>
                <a:cs typeface="Times New Roman" pitchFamily="18" charset="0"/>
              </a:rPr>
              <a:t>V</a:t>
            </a:r>
            <a:r>
              <a:rPr lang="en-PH" sz="4000" b="1" dirty="0">
                <a:solidFill>
                  <a:srgbClr val="FFFF00"/>
                </a:solidFill>
                <a:latin typeface="Times New Roman" pitchFamily="18" charset="0"/>
                <a:cs typeface="Times New Roman" pitchFamily="18" charset="0"/>
              </a:rPr>
              <a:t/>
            </a:r>
            <a:br>
              <a:rPr lang="en-PH" sz="4000" b="1" dirty="0">
                <a:solidFill>
                  <a:srgbClr val="FFFF00"/>
                </a:solidFill>
                <a:latin typeface="Times New Roman" pitchFamily="18" charset="0"/>
                <a:cs typeface="Times New Roman" pitchFamily="18" charset="0"/>
              </a:rPr>
            </a:br>
            <a:r>
              <a:rPr lang="en-US" sz="4000" b="1" dirty="0" smtClean="0">
                <a:solidFill>
                  <a:srgbClr val="FFFF00"/>
                </a:solidFill>
                <a:latin typeface="Times New Roman" pitchFamily="18" charset="0"/>
                <a:cs typeface="Times New Roman" pitchFamily="18" charset="0"/>
              </a:rPr>
              <a:t>Incentives </a:t>
            </a:r>
            <a:r>
              <a:rPr lang="en-US" sz="4000" b="1" dirty="0">
                <a:solidFill>
                  <a:srgbClr val="FFFF00"/>
                </a:solidFill>
                <a:latin typeface="Times New Roman" pitchFamily="18" charset="0"/>
                <a:cs typeface="Times New Roman" pitchFamily="18" charset="0"/>
              </a:rPr>
              <a:t>and Rewards System</a:t>
            </a:r>
            <a:r>
              <a:rPr lang="en-PH" sz="4000" b="1" dirty="0">
                <a:solidFill>
                  <a:srgbClr val="FFFF00"/>
                </a:solidFill>
                <a:latin typeface="Times New Roman" pitchFamily="18" charset="0"/>
                <a:cs typeface="Times New Roman" pitchFamily="18" charset="0"/>
              </a:rPr>
              <a:t/>
            </a:r>
            <a:br>
              <a:rPr lang="en-PH" sz="4000" b="1" dirty="0">
                <a:solidFill>
                  <a:srgbClr val="FFFF00"/>
                </a:solidFill>
                <a:latin typeface="Times New Roman" pitchFamily="18" charset="0"/>
                <a:cs typeface="Times New Roman" pitchFamily="18" charset="0"/>
              </a:rPr>
            </a:br>
            <a:endParaRPr lang="en-PH" sz="4000" b="1"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2286000"/>
            <a:ext cx="7924800" cy="3124200"/>
          </a:xfrm>
        </p:spPr>
        <p:txBody>
          <a:bodyPr>
            <a:normAutofit/>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Section </a:t>
            </a:r>
            <a:r>
              <a:rPr lang="en-US" sz="2800" dirty="0">
                <a:solidFill>
                  <a:schemeClr val="bg1"/>
                </a:solidFill>
                <a:latin typeface="Times New Roman" pitchFamily="18" charset="0"/>
                <a:cs typeface="Times New Roman" pitchFamily="18" charset="0"/>
              </a:rPr>
              <a:t>1. Incentives and rewards shall be granted officials and employees who have demonstrated exemplary service and conduct on the basis of their observance of the norms of conduct laid down in Section 4 of the Code, namely:</a:t>
            </a:r>
            <a:endParaRPr lang="en-PH" sz="2800" dirty="0">
              <a:solidFill>
                <a:schemeClr val="bg1"/>
              </a:solidFill>
              <a:latin typeface="Times New Roman" pitchFamily="18" charset="0"/>
              <a:cs typeface="Times New Roman" pitchFamily="18" charset="0"/>
            </a:endParaRPr>
          </a:p>
          <a:p>
            <a:pPr algn="just">
              <a:buNone/>
            </a:pPr>
            <a:endParaRPr lang="en-PH" sz="28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1" nodeType="clickEffect">
                                  <p:stCondLst>
                                    <p:cond delay="0"/>
                                  </p:stCondLst>
                                  <p:childTnLst>
                                    <p:anim calcmode="lin" valueType="num">
                                      <p:cBhvr additive="base">
                                        <p:cTn id="18" dur="500"/>
                                        <p:tgtEl>
                                          <p:spTgt spid="2"/>
                                        </p:tgtEl>
                                        <p:attrNameLst>
                                          <p:attrName>ppt_x</p:attrName>
                                        </p:attrNameLst>
                                      </p:cBhvr>
                                      <p:tavLst>
                                        <p:tav tm="0">
                                          <p:val>
                                            <p:strVal val="ppt_x"/>
                                          </p:val>
                                        </p:tav>
                                        <p:tav tm="100000">
                                          <p:val>
                                            <p:strVal val="ppt_x"/>
                                          </p:val>
                                        </p:tav>
                                      </p:tavLst>
                                    </p:anim>
                                    <p:anim calcmode="lin" valueType="num">
                                      <p:cBhvr additive="base">
                                        <p:cTn id="19" dur="500"/>
                                        <p:tgtEl>
                                          <p:spTgt spid="2"/>
                                        </p:tgtEl>
                                        <p:attrNameLst>
                                          <p:attrName>ppt_y</p:attrName>
                                        </p:attrNameLst>
                                      </p:cBhvr>
                                      <p:tavLst>
                                        <p:tav tm="0">
                                          <p:val>
                                            <p:strVal val="ppt_y"/>
                                          </p:val>
                                        </p:tav>
                                        <p:tav tm="100000">
                                          <p:val>
                                            <p:strVal val="1+ppt_h/2"/>
                                          </p:val>
                                        </p:tav>
                                      </p:tavLst>
                                    </p:anim>
                                    <p:set>
                                      <p:cBhvr>
                                        <p:cTn id="20" dur="1" fill="hold">
                                          <p:stCondLst>
                                            <p:cond delay="4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5" dur="500"/>
                                        <p:tgtEl>
                                          <p:spTgt spid="3">
                                            <p:txEl>
                                              <p:pRg st="0" end="0"/>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solidFill>
                  <a:srgbClr val="FFFF00"/>
                </a:solidFill>
                <a:latin typeface="Times New Roman" pitchFamily="18" charset="0"/>
                <a:cs typeface="Times New Roman" pitchFamily="18" charset="0"/>
              </a:rPr>
              <a:t>Rule V</a:t>
            </a:r>
            <a:r>
              <a:rPr lang="en-PH" b="1" dirty="0" smtClean="0">
                <a:solidFill>
                  <a:srgbClr val="FFFF00"/>
                </a:solidFill>
                <a:latin typeface="Times New Roman" pitchFamily="18" charset="0"/>
                <a:cs typeface="Times New Roman" pitchFamily="18" charset="0"/>
              </a:rPr>
              <a:t/>
            </a:r>
            <a:br>
              <a:rPr lang="en-PH" b="1" dirty="0" smtClean="0">
                <a:solidFill>
                  <a:srgbClr val="FFFF00"/>
                </a:solidFill>
                <a:latin typeface="Times New Roman" pitchFamily="18" charset="0"/>
                <a:cs typeface="Times New Roman" pitchFamily="18" charset="0"/>
              </a:rPr>
            </a:br>
            <a:r>
              <a:rPr lang="en-US" b="1" dirty="0" smtClean="0">
                <a:solidFill>
                  <a:srgbClr val="FFFF00"/>
                </a:solidFill>
                <a:latin typeface="Times New Roman" pitchFamily="18" charset="0"/>
                <a:cs typeface="Times New Roman" pitchFamily="18" charset="0"/>
              </a:rPr>
              <a:t>Incentives and Rewards System</a:t>
            </a:r>
            <a:r>
              <a:rPr lang="en-PH" b="1" dirty="0" smtClean="0">
                <a:solidFill>
                  <a:srgbClr val="FFFF00"/>
                </a:solidFill>
                <a:latin typeface="Times New Roman" pitchFamily="18" charset="0"/>
                <a:cs typeface="Times New Roman" pitchFamily="18" charset="0"/>
              </a:rPr>
              <a:t/>
            </a:r>
            <a:br>
              <a:rPr lang="en-PH" b="1" dirty="0" smtClean="0">
                <a:solidFill>
                  <a:srgbClr val="FFFF00"/>
                </a:solidFill>
                <a:latin typeface="Times New Roman" pitchFamily="18" charset="0"/>
                <a:cs typeface="Times New Roman" pitchFamily="18" charset="0"/>
              </a:rPr>
            </a:br>
            <a:endParaRPr lang="en-PH" b="1"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2057399"/>
            <a:ext cx="7924800" cy="3657601"/>
          </a:xfrm>
        </p:spPr>
        <p:txBody>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Section 1.(a</a:t>
            </a:r>
            <a:r>
              <a:rPr lang="en-US" sz="2800" dirty="0">
                <a:solidFill>
                  <a:schemeClr val="bg1"/>
                </a:solidFill>
                <a:latin typeface="Times New Roman" pitchFamily="18" charset="0"/>
                <a:cs typeface="Times New Roman" pitchFamily="18" charset="0"/>
              </a:rPr>
              <a:t>) Commitment to public interest â€“ Officials and employees shall always uphold the public interest over personal interest. All government resources and powers of their respective departments, offices and agencies must be employed and used efficiently, effectively, honestly and economically, particularly to avoid wastage in public funds and revenues.</a:t>
            </a:r>
            <a:endParaRPr lang="en-PH" sz="2800" dirty="0">
              <a:solidFill>
                <a:schemeClr val="bg1"/>
              </a:solidFill>
              <a:latin typeface="Times New Roman" pitchFamily="18" charset="0"/>
              <a:cs typeface="Times New Roman" pitchFamily="18" charset="0"/>
            </a:endParaRPr>
          </a:p>
          <a:p>
            <a:endParaRPr lang="en-PH"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1" nodeType="clickEffect">
                                  <p:stCondLst>
                                    <p:cond delay="0"/>
                                  </p:stCondLst>
                                  <p:childTnLst>
                                    <p:anim calcmode="lin" valueType="num">
                                      <p:cBhvr additive="base">
                                        <p:cTn id="18" dur="500"/>
                                        <p:tgtEl>
                                          <p:spTgt spid="2"/>
                                        </p:tgtEl>
                                        <p:attrNameLst>
                                          <p:attrName>ppt_x</p:attrName>
                                        </p:attrNameLst>
                                      </p:cBhvr>
                                      <p:tavLst>
                                        <p:tav tm="0">
                                          <p:val>
                                            <p:strVal val="ppt_x"/>
                                          </p:val>
                                        </p:tav>
                                        <p:tav tm="100000">
                                          <p:val>
                                            <p:strVal val="ppt_x"/>
                                          </p:val>
                                        </p:tav>
                                      </p:tavLst>
                                    </p:anim>
                                    <p:anim calcmode="lin" valueType="num">
                                      <p:cBhvr additive="base">
                                        <p:cTn id="19" dur="500"/>
                                        <p:tgtEl>
                                          <p:spTgt spid="2"/>
                                        </p:tgtEl>
                                        <p:attrNameLst>
                                          <p:attrName>ppt_y</p:attrName>
                                        </p:attrNameLst>
                                      </p:cBhvr>
                                      <p:tavLst>
                                        <p:tav tm="0">
                                          <p:val>
                                            <p:strVal val="ppt_y"/>
                                          </p:val>
                                        </p:tav>
                                        <p:tav tm="100000">
                                          <p:val>
                                            <p:strVal val="1+ppt_h/2"/>
                                          </p:val>
                                        </p:tav>
                                      </p:tavLst>
                                    </p:anim>
                                    <p:set>
                                      <p:cBhvr>
                                        <p:cTn id="20" dur="1" fill="hold">
                                          <p:stCondLst>
                                            <p:cond delay="4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5" dur="500"/>
                                        <p:tgtEl>
                                          <p:spTgt spid="3">
                                            <p:txEl>
                                              <p:pRg st="0" end="0"/>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solidFill>
                  <a:srgbClr val="FFFF00"/>
                </a:solidFill>
                <a:latin typeface="Times New Roman" pitchFamily="18" charset="0"/>
                <a:cs typeface="Times New Roman" pitchFamily="18" charset="0"/>
              </a:rPr>
              <a:t>Rule V</a:t>
            </a:r>
            <a:r>
              <a:rPr lang="en-PH" b="1" dirty="0" smtClean="0">
                <a:solidFill>
                  <a:srgbClr val="FFFF00"/>
                </a:solidFill>
                <a:latin typeface="Times New Roman" pitchFamily="18" charset="0"/>
                <a:cs typeface="Times New Roman" pitchFamily="18" charset="0"/>
              </a:rPr>
              <a:t/>
            </a:r>
            <a:br>
              <a:rPr lang="en-PH" b="1" dirty="0" smtClean="0">
                <a:solidFill>
                  <a:srgbClr val="FFFF00"/>
                </a:solidFill>
                <a:latin typeface="Times New Roman" pitchFamily="18" charset="0"/>
                <a:cs typeface="Times New Roman" pitchFamily="18" charset="0"/>
              </a:rPr>
            </a:br>
            <a:r>
              <a:rPr lang="en-US" b="1" dirty="0" smtClean="0">
                <a:solidFill>
                  <a:srgbClr val="FFFF00"/>
                </a:solidFill>
                <a:latin typeface="Times New Roman" pitchFamily="18" charset="0"/>
                <a:cs typeface="Times New Roman" pitchFamily="18" charset="0"/>
              </a:rPr>
              <a:t>Incentives and Rewards System</a:t>
            </a:r>
            <a:r>
              <a:rPr lang="en-PH" b="1" dirty="0" smtClean="0">
                <a:solidFill>
                  <a:srgbClr val="FFFF00"/>
                </a:solidFill>
                <a:latin typeface="Times New Roman" pitchFamily="18" charset="0"/>
                <a:cs typeface="Times New Roman" pitchFamily="18" charset="0"/>
              </a:rPr>
              <a:t/>
            </a:r>
            <a:br>
              <a:rPr lang="en-PH" b="1" dirty="0" smtClean="0">
                <a:solidFill>
                  <a:srgbClr val="FFFF00"/>
                </a:solidFill>
                <a:latin typeface="Times New Roman" pitchFamily="18" charset="0"/>
                <a:cs typeface="Times New Roman" pitchFamily="18" charset="0"/>
              </a:rPr>
            </a:br>
            <a:endParaRPr lang="en-PH" b="1"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981200"/>
            <a:ext cx="7848600" cy="4038600"/>
          </a:xfrm>
        </p:spPr>
        <p:txBody>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	Section 1(b</a:t>
            </a:r>
            <a:r>
              <a:rPr lang="en-US" sz="2800" dirty="0">
                <a:solidFill>
                  <a:schemeClr val="bg1"/>
                </a:solidFill>
                <a:latin typeface="Times New Roman" pitchFamily="18" charset="0"/>
                <a:cs typeface="Times New Roman" pitchFamily="18" charset="0"/>
              </a:rPr>
              <a:t>) Professionalism â€“ Officials and employees shall perform and discharge their duties with the highest degree of excellence, professionalism, intelligence and skill. They shall enter public service with utmost devotion and dedication to duty. They shall endeavor to discourage wrong perceptions of their roles as dispensers or peddlers of undue patronage.</a:t>
            </a:r>
            <a:endParaRPr lang="en-PH" sz="2800" dirty="0">
              <a:solidFill>
                <a:schemeClr val="bg1"/>
              </a:solidFill>
              <a:latin typeface="Times New Roman" pitchFamily="18" charset="0"/>
              <a:cs typeface="Times New Roman" pitchFamily="18" charset="0"/>
            </a:endParaRPr>
          </a:p>
          <a:p>
            <a:endParaRPr lang="en-PH"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1" nodeType="clickEffect">
                                  <p:stCondLst>
                                    <p:cond delay="0"/>
                                  </p:stCondLst>
                                  <p:childTnLst>
                                    <p:anim calcmode="lin" valueType="num">
                                      <p:cBhvr additive="base">
                                        <p:cTn id="18" dur="500"/>
                                        <p:tgtEl>
                                          <p:spTgt spid="2"/>
                                        </p:tgtEl>
                                        <p:attrNameLst>
                                          <p:attrName>ppt_x</p:attrName>
                                        </p:attrNameLst>
                                      </p:cBhvr>
                                      <p:tavLst>
                                        <p:tav tm="0">
                                          <p:val>
                                            <p:strVal val="ppt_x"/>
                                          </p:val>
                                        </p:tav>
                                        <p:tav tm="100000">
                                          <p:val>
                                            <p:strVal val="ppt_x"/>
                                          </p:val>
                                        </p:tav>
                                      </p:tavLst>
                                    </p:anim>
                                    <p:anim calcmode="lin" valueType="num">
                                      <p:cBhvr additive="base">
                                        <p:cTn id="19" dur="500"/>
                                        <p:tgtEl>
                                          <p:spTgt spid="2"/>
                                        </p:tgtEl>
                                        <p:attrNameLst>
                                          <p:attrName>ppt_y</p:attrName>
                                        </p:attrNameLst>
                                      </p:cBhvr>
                                      <p:tavLst>
                                        <p:tav tm="0">
                                          <p:val>
                                            <p:strVal val="ppt_y"/>
                                          </p:val>
                                        </p:tav>
                                        <p:tav tm="100000">
                                          <p:val>
                                            <p:strVal val="1+ppt_h/2"/>
                                          </p:val>
                                        </p:tav>
                                      </p:tavLst>
                                    </p:anim>
                                    <p:set>
                                      <p:cBhvr>
                                        <p:cTn id="20" dur="1" fill="hold">
                                          <p:stCondLst>
                                            <p:cond delay="4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5" dur="500"/>
                                        <p:tgtEl>
                                          <p:spTgt spid="3">
                                            <p:txEl>
                                              <p:pRg st="0" end="0"/>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solidFill>
                  <a:srgbClr val="FFFF00"/>
                </a:solidFill>
                <a:latin typeface="Times New Roman" pitchFamily="18" charset="0"/>
                <a:cs typeface="Times New Roman" pitchFamily="18" charset="0"/>
              </a:rPr>
              <a:t>Rule V</a:t>
            </a:r>
            <a:r>
              <a:rPr lang="en-PH" b="1" dirty="0" smtClean="0">
                <a:solidFill>
                  <a:srgbClr val="FFFF00"/>
                </a:solidFill>
                <a:latin typeface="Times New Roman" pitchFamily="18" charset="0"/>
                <a:cs typeface="Times New Roman" pitchFamily="18" charset="0"/>
              </a:rPr>
              <a:t/>
            </a:r>
            <a:br>
              <a:rPr lang="en-PH" b="1" dirty="0" smtClean="0">
                <a:solidFill>
                  <a:srgbClr val="FFFF00"/>
                </a:solidFill>
                <a:latin typeface="Times New Roman" pitchFamily="18" charset="0"/>
                <a:cs typeface="Times New Roman" pitchFamily="18" charset="0"/>
              </a:rPr>
            </a:br>
            <a:r>
              <a:rPr lang="en-US" b="1" dirty="0" smtClean="0">
                <a:solidFill>
                  <a:srgbClr val="FFFF00"/>
                </a:solidFill>
                <a:latin typeface="Times New Roman" pitchFamily="18" charset="0"/>
                <a:cs typeface="Times New Roman" pitchFamily="18" charset="0"/>
              </a:rPr>
              <a:t>Incentives and Rewards System</a:t>
            </a:r>
            <a:r>
              <a:rPr lang="en-PH" b="1" dirty="0" smtClean="0">
                <a:solidFill>
                  <a:srgbClr val="FFFF00"/>
                </a:solidFill>
                <a:latin typeface="Times New Roman" pitchFamily="18" charset="0"/>
                <a:cs typeface="Times New Roman" pitchFamily="18" charset="0"/>
              </a:rPr>
              <a:t/>
            </a:r>
            <a:br>
              <a:rPr lang="en-PH" b="1" dirty="0" smtClean="0">
                <a:solidFill>
                  <a:srgbClr val="FFFF00"/>
                </a:solidFill>
                <a:latin typeface="Times New Roman" pitchFamily="18" charset="0"/>
                <a:cs typeface="Times New Roman" pitchFamily="18" charset="0"/>
              </a:rPr>
            </a:br>
            <a:endParaRPr lang="en-PH" b="1"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905000"/>
            <a:ext cx="7772400" cy="4525963"/>
          </a:xfrm>
        </p:spPr>
        <p:txBody>
          <a:bodyPr>
            <a:normAutofit/>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Section 1.(c</a:t>
            </a:r>
            <a:r>
              <a:rPr lang="en-US" sz="2800" dirty="0">
                <a:solidFill>
                  <a:schemeClr val="bg1"/>
                </a:solidFill>
                <a:latin typeface="Times New Roman" pitchFamily="18" charset="0"/>
                <a:cs typeface="Times New Roman" pitchFamily="18" charset="0"/>
              </a:rPr>
              <a:t>) Justness and sincerity â€“ Officials and employees shall remain true to the people at all times. They must act with justness and sincerity and shall not discriminate against anyone, especially the poor and the underprivileged. They shall at all times respect the rights of others, and shall refrain from doing acts contrary to law, good morals, good customs, public policy, public order, public safety and public interest.</a:t>
            </a:r>
            <a:endParaRPr lang="en-PH" sz="28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1" nodeType="clickEffect">
                                  <p:stCondLst>
                                    <p:cond delay="0"/>
                                  </p:stCondLst>
                                  <p:childTnLst>
                                    <p:anim calcmode="lin" valueType="num">
                                      <p:cBhvr additive="base">
                                        <p:cTn id="18" dur="500"/>
                                        <p:tgtEl>
                                          <p:spTgt spid="2"/>
                                        </p:tgtEl>
                                        <p:attrNameLst>
                                          <p:attrName>ppt_x</p:attrName>
                                        </p:attrNameLst>
                                      </p:cBhvr>
                                      <p:tavLst>
                                        <p:tav tm="0">
                                          <p:val>
                                            <p:strVal val="ppt_x"/>
                                          </p:val>
                                        </p:tav>
                                        <p:tav tm="100000">
                                          <p:val>
                                            <p:strVal val="ppt_x"/>
                                          </p:val>
                                        </p:tav>
                                      </p:tavLst>
                                    </p:anim>
                                    <p:anim calcmode="lin" valueType="num">
                                      <p:cBhvr additive="base">
                                        <p:cTn id="19" dur="500"/>
                                        <p:tgtEl>
                                          <p:spTgt spid="2"/>
                                        </p:tgtEl>
                                        <p:attrNameLst>
                                          <p:attrName>ppt_y</p:attrName>
                                        </p:attrNameLst>
                                      </p:cBhvr>
                                      <p:tavLst>
                                        <p:tav tm="0">
                                          <p:val>
                                            <p:strVal val="ppt_y"/>
                                          </p:val>
                                        </p:tav>
                                        <p:tav tm="100000">
                                          <p:val>
                                            <p:strVal val="1+ppt_h/2"/>
                                          </p:val>
                                        </p:tav>
                                      </p:tavLst>
                                    </p:anim>
                                    <p:set>
                                      <p:cBhvr>
                                        <p:cTn id="20" dur="1" fill="hold">
                                          <p:stCondLst>
                                            <p:cond delay="4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5" dur="500"/>
                                        <p:tgtEl>
                                          <p:spTgt spid="3">
                                            <p:txEl>
                                              <p:pRg st="0" end="0"/>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solidFill>
                  <a:srgbClr val="FFFF00"/>
                </a:solidFill>
                <a:latin typeface="Times New Roman" pitchFamily="18" charset="0"/>
                <a:cs typeface="Times New Roman" pitchFamily="18" charset="0"/>
              </a:rPr>
              <a:t>Rule V</a:t>
            </a:r>
            <a:r>
              <a:rPr lang="en-PH" b="1" dirty="0" smtClean="0">
                <a:solidFill>
                  <a:srgbClr val="FFFF00"/>
                </a:solidFill>
                <a:latin typeface="Times New Roman" pitchFamily="18" charset="0"/>
                <a:cs typeface="Times New Roman" pitchFamily="18" charset="0"/>
              </a:rPr>
              <a:t/>
            </a:r>
            <a:br>
              <a:rPr lang="en-PH" b="1" dirty="0" smtClean="0">
                <a:solidFill>
                  <a:srgbClr val="FFFF00"/>
                </a:solidFill>
                <a:latin typeface="Times New Roman" pitchFamily="18" charset="0"/>
                <a:cs typeface="Times New Roman" pitchFamily="18" charset="0"/>
              </a:rPr>
            </a:br>
            <a:r>
              <a:rPr lang="en-US" b="1" dirty="0" smtClean="0">
                <a:solidFill>
                  <a:srgbClr val="FFFF00"/>
                </a:solidFill>
                <a:latin typeface="Times New Roman" pitchFamily="18" charset="0"/>
                <a:cs typeface="Times New Roman" pitchFamily="18" charset="0"/>
              </a:rPr>
              <a:t>Incentives and Rewards System</a:t>
            </a:r>
            <a:r>
              <a:rPr lang="en-PH" b="1" dirty="0" smtClean="0">
                <a:solidFill>
                  <a:srgbClr val="FFFF00"/>
                </a:solidFill>
                <a:latin typeface="Times New Roman" pitchFamily="18" charset="0"/>
                <a:cs typeface="Times New Roman" pitchFamily="18" charset="0"/>
              </a:rPr>
              <a:t/>
            </a:r>
            <a:br>
              <a:rPr lang="en-PH" b="1" dirty="0" smtClean="0">
                <a:solidFill>
                  <a:srgbClr val="FFFF00"/>
                </a:solidFill>
                <a:latin typeface="Times New Roman" pitchFamily="18" charset="0"/>
                <a:cs typeface="Times New Roman" pitchFamily="18" charset="0"/>
              </a:rPr>
            </a:br>
            <a:endParaRPr lang="en-PH" b="1"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2286000"/>
            <a:ext cx="7924800" cy="3840163"/>
          </a:xfrm>
        </p:spPr>
        <p:txBody>
          <a:bodyPr>
            <a:normAutofit/>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Section 1.(c) </a:t>
            </a:r>
            <a:r>
              <a:rPr lang="en-US" sz="2800" dirty="0">
                <a:solidFill>
                  <a:schemeClr val="bg1"/>
                </a:solidFill>
                <a:latin typeface="Times New Roman" pitchFamily="18" charset="0"/>
                <a:cs typeface="Times New Roman" pitchFamily="18" charset="0"/>
              </a:rPr>
              <a:t>They shall not dispense or extend undue favors on account of their office to their relatives, whether by consanguinity or affinity, except with respect to appointments of </a:t>
            </a:r>
            <a:r>
              <a:rPr lang="en-US" sz="2800" dirty="0" smtClean="0">
                <a:solidFill>
                  <a:schemeClr val="bg1"/>
                </a:solidFill>
                <a:latin typeface="Times New Roman" pitchFamily="18" charset="0"/>
                <a:cs typeface="Times New Roman" pitchFamily="18" charset="0"/>
              </a:rPr>
              <a:t>such relatives </a:t>
            </a:r>
            <a:r>
              <a:rPr lang="en-US" sz="2800" dirty="0">
                <a:solidFill>
                  <a:schemeClr val="bg1"/>
                </a:solidFill>
                <a:latin typeface="Times New Roman" pitchFamily="18" charset="0"/>
                <a:cs typeface="Times New Roman" pitchFamily="18" charset="0"/>
              </a:rPr>
              <a:t>to positions considered strictly confidential or as members of their personal staff whose terms are coterminous with theirs.</a:t>
            </a:r>
            <a:endParaRPr lang="en-PH" sz="2800" dirty="0">
              <a:solidFill>
                <a:schemeClr val="bg1"/>
              </a:solidFill>
              <a:latin typeface="Times New Roman" pitchFamily="18" charset="0"/>
              <a:cs typeface="Times New Roman" pitchFamily="18" charset="0"/>
            </a:endParaRPr>
          </a:p>
          <a:p>
            <a:pPr algn="just">
              <a:buNone/>
            </a:pPr>
            <a:endParaRPr lang="en-PH" sz="28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1" nodeType="clickEffect">
                                  <p:stCondLst>
                                    <p:cond delay="0"/>
                                  </p:stCondLst>
                                  <p:childTnLst>
                                    <p:anim calcmode="lin" valueType="num">
                                      <p:cBhvr additive="base">
                                        <p:cTn id="18" dur="500"/>
                                        <p:tgtEl>
                                          <p:spTgt spid="2"/>
                                        </p:tgtEl>
                                        <p:attrNameLst>
                                          <p:attrName>ppt_x</p:attrName>
                                        </p:attrNameLst>
                                      </p:cBhvr>
                                      <p:tavLst>
                                        <p:tav tm="0">
                                          <p:val>
                                            <p:strVal val="ppt_x"/>
                                          </p:val>
                                        </p:tav>
                                        <p:tav tm="100000">
                                          <p:val>
                                            <p:strVal val="ppt_x"/>
                                          </p:val>
                                        </p:tav>
                                      </p:tavLst>
                                    </p:anim>
                                    <p:anim calcmode="lin" valueType="num">
                                      <p:cBhvr additive="base">
                                        <p:cTn id="19" dur="500"/>
                                        <p:tgtEl>
                                          <p:spTgt spid="2"/>
                                        </p:tgtEl>
                                        <p:attrNameLst>
                                          <p:attrName>ppt_y</p:attrName>
                                        </p:attrNameLst>
                                      </p:cBhvr>
                                      <p:tavLst>
                                        <p:tav tm="0">
                                          <p:val>
                                            <p:strVal val="ppt_y"/>
                                          </p:val>
                                        </p:tav>
                                        <p:tav tm="100000">
                                          <p:val>
                                            <p:strVal val="1+ppt_h/2"/>
                                          </p:val>
                                        </p:tav>
                                      </p:tavLst>
                                    </p:anim>
                                    <p:set>
                                      <p:cBhvr>
                                        <p:cTn id="20" dur="1" fill="hold">
                                          <p:stCondLst>
                                            <p:cond delay="4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5" dur="500"/>
                                        <p:tgtEl>
                                          <p:spTgt spid="3">
                                            <p:txEl>
                                              <p:pRg st="0" end="0"/>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solidFill>
                  <a:srgbClr val="FFFF00"/>
                </a:solidFill>
                <a:latin typeface="Times New Roman" pitchFamily="18" charset="0"/>
                <a:cs typeface="Times New Roman" pitchFamily="18" charset="0"/>
              </a:rPr>
              <a:t>Rule </a:t>
            </a:r>
            <a:r>
              <a:rPr lang="en-US" b="1" dirty="0">
                <a:solidFill>
                  <a:srgbClr val="FFFF00"/>
                </a:solidFill>
                <a:latin typeface="Times New Roman" pitchFamily="18" charset="0"/>
                <a:cs typeface="Times New Roman" pitchFamily="18" charset="0"/>
              </a:rPr>
              <a:t>I</a:t>
            </a:r>
            <a:r>
              <a:rPr lang="en-PH" b="1" dirty="0">
                <a:solidFill>
                  <a:srgbClr val="FFFF00"/>
                </a:solidFill>
                <a:latin typeface="Times New Roman" pitchFamily="18" charset="0"/>
                <a:cs typeface="Times New Roman" pitchFamily="18" charset="0"/>
              </a:rPr>
              <a:t/>
            </a:r>
            <a:br>
              <a:rPr lang="en-PH" b="1" dirty="0">
                <a:solidFill>
                  <a:srgbClr val="FFFF00"/>
                </a:solidFill>
                <a:latin typeface="Times New Roman" pitchFamily="18" charset="0"/>
                <a:cs typeface="Times New Roman" pitchFamily="18" charset="0"/>
              </a:rPr>
            </a:br>
            <a:r>
              <a:rPr lang="en-US" b="1" dirty="0" smtClean="0">
                <a:solidFill>
                  <a:srgbClr val="FFFF00"/>
                </a:solidFill>
                <a:latin typeface="Times New Roman" pitchFamily="18" charset="0"/>
                <a:cs typeface="Times New Roman" pitchFamily="18" charset="0"/>
              </a:rPr>
              <a:t>Coverage</a:t>
            </a:r>
            <a:r>
              <a:rPr lang="en-PH" b="1" dirty="0">
                <a:solidFill>
                  <a:srgbClr val="FFFF00"/>
                </a:solidFill>
              </a:rPr>
              <a:t/>
            </a:r>
            <a:br>
              <a:rPr lang="en-PH" b="1" dirty="0">
                <a:solidFill>
                  <a:srgbClr val="FFFF00"/>
                </a:solidFill>
              </a:rPr>
            </a:br>
            <a:endParaRPr lang="en-PH" b="1" dirty="0">
              <a:solidFill>
                <a:srgbClr val="FFFF00"/>
              </a:solidFill>
            </a:endParaRPr>
          </a:p>
        </p:txBody>
      </p:sp>
      <p:sp>
        <p:nvSpPr>
          <p:cNvPr id="3" name="Content Placeholder 2"/>
          <p:cNvSpPr>
            <a:spLocks noGrp="1"/>
          </p:cNvSpPr>
          <p:nvPr>
            <p:ph idx="1"/>
          </p:nvPr>
        </p:nvSpPr>
        <p:spPr>
          <a:xfrm>
            <a:off x="609600" y="2286000"/>
            <a:ext cx="7772400" cy="2895600"/>
          </a:xfrm>
        </p:spPr>
        <p:txBody>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Section </a:t>
            </a:r>
            <a:r>
              <a:rPr lang="en-US" sz="2800" dirty="0">
                <a:solidFill>
                  <a:schemeClr val="bg1"/>
                </a:solidFill>
                <a:latin typeface="Times New Roman" pitchFamily="18" charset="0"/>
                <a:cs typeface="Times New Roman" pitchFamily="18" charset="0"/>
              </a:rPr>
              <a:t>1. These rules shall cover all officials and employees in the government, elective and appointive, permanent or temporary, whether in the career or non-career service, including military and police personnel, whether or not they receive compensation, regardless of amount.</a:t>
            </a:r>
            <a:endParaRPr lang="en-PH" sz="2800" dirty="0">
              <a:solidFill>
                <a:schemeClr val="bg1"/>
              </a:solidFill>
              <a:latin typeface="Times New Roman" pitchFamily="18" charset="0"/>
              <a:cs typeface="Times New Roman" pitchFamily="18" charset="0"/>
            </a:endParaRPr>
          </a:p>
          <a:p>
            <a:endParaRPr lang="en-PH"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1" nodeType="clickEffect">
                                  <p:stCondLst>
                                    <p:cond delay="0"/>
                                  </p:stCondLst>
                                  <p:childTnLst>
                                    <p:anim calcmode="lin" valueType="num">
                                      <p:cBhvr additive="base">
                                        <p:cTn id="18" dur="500"/>
                                        <p:tgtEl>
                                          <p:spTgt spid="2"/>
                                        </p:tgtEl>
                                        <p:attrNameLst>
                                          <p:attrName>ppt_x</p:attrName>
                                        </p:attrNameLst>
                                      </p:cBhvr>
                                      <p:tavLst>
                                        <p:tav tm="0">
                                          <p:val>
                                            <p:strVal val="ppt_x"/>
                                          </p:val>
                                        </p:tav>
                                        <p:tav tm="100000">
                                          <p:val>
                                            <p:strVal val="ppt_x"/>
                                          </p:val>
                                        </p:tav>
                                      </p:tavLst>
                                    </p:anim>
                                    <p:anim calcmode="lin" valueType="num">
                                      <p:cBhvr additive="base">
                                        <p:cTn id="19" dur="500"/>
                                        <p:tgtEl>
                                          <p:spTgt spid="2"/>
                                        </p:tgtEl>
                                        <p:attrNameLst>
                                          <p:attrName>ppt_y</p:attrName>
                                        </p:attrNameLst>
                                      </p:cBhvr>
                                      <p:tavLst>
                                        <p:tav tm="0">
                                          <p:val>
                                            <p:strVal val="ppt_y"/>
                                          </p:val>
                                        </p:tav>
                                        <p:tav tm="100000">
                                          <p:val>
                                            <p:strVal val="1+ppt_h/2"/>
                                          </p:val>
                                        </p:tav>
                                      </p:tavLst>
                                    </p:anim>
                                    <p:set>
                                      <p:cBhvr>
                                        <p:cTn id="20" dur="1" fill="hold">
                                          <p:stCondLst>
                                            <p:cond delay="4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5" dur="500"/>
                                        <p:tgtEl>
                                          <p:spTgt spid="3">
                                            <p:txEl>
                                              <p:pRg st="0" end="0"/>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solidFill>
                  <a:srgbClr val="FFFF00"/>
                </a:solidFill>
                <a:latin typeface="Times New Roman" pitchFamily="18" charset="0"/>
                <a:cs typeface="Times New Roman" pitchFamily="18" charset="0"/>
              </a:rPr>
              <a:t>Rule V</a:t>
            </a:r>
            <a:r>
              <a:rPr lang="en-PH" b="1" dirty="0" smtClean="0">
                <a:solidFill>
                  <a:srgbClr val="FFFF00"/>
                </a:solidFill>
                <a:latin typeface="Times New Roman" pitchFamily="18" charset="0"/>
                <a:cs typeface="Times New Roman" pitchFamily="18" charset="0"/>
              </a:rPr>
              <a:t/>
            </a:r>
            <a:br>
              <a:rPr lang="en-PH" b="1" dirty="0" smtClean="0">
                <a:solidFill>
                  <a:srgbClr val="FFFF00"/>
                </a:solidFill>
                <a:latin typeface="Times New Roman" pitchFamily="18" charset="0"/>
                <a:cs typeface="Times New Roman" pitchFamily="18" charset="0"/>
              </a:rPr>
            </a:br>
            <a:r>
              <a:rPr lang="en-US" b="1" dirty="0" smtClean="0">
                <a:solidFill>
                  <a:srgbClr val="FFFF00"/>
                </a:solidFill>
                <a:latin typeface="Times New Roman" pitchFamily="18" charset="0"/>
                <a:cs typeface="Times New Roman" pitchFamily="18" charset="0"/>
              </a:rPr>
              <a:t>Incentives and Rewards System</a:t>
            </a:r>
            <a:r>
              <a:rPr lang="en-PH" b="1" dirty="0" smtClean="0">
                <a:solidFill>
                  <a:srgbClr val="FFFF00"/>
                </a:solidFill>
                <a:latin typeface="Times New Roman" pitchFamily="18" charset="0"/>
                <a:cs typeface="Times New Roman" pitchFamily="18" charset="0"/>
              </a:rPr>
              <a:t/>
            </a:r>
            <a:br>
              <a:rPr lang="en-PH" b="1" dirty="0" smtClean="0">
                <a:solidFill>
                  <a:srgbClr val="FFFF00"/>
                </a:solidFill>
                <a:latin typeface="Times New Roman" pitchFamily="18" charset="0"/>
                <a:cs typeface="Times New Roman" pitchFamily="18" charset="0"/>
              </a:rPr>
            </a:br>
            <a:endParaRPr lang="en-PH" b="1"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838200" y="2209800"/>
            <a:ext cx="7543800" cy="3382963"/>
          </a:xfrm>
        </p:spPr>
        <p:txBody>
          <a:bodyPr>
            <a:normAutofit/>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Section 1.(</a:t>
            </a:r>
            <a:r>
              <a:rPr lang="en-US" sz="2800" dirty="0">
                <a:solidFill>
                  <a:schemeClr val="bg1"/>
                </a:solidFill>
                <a:latin typeface="Times New Roman" pitchFamily="18" charset="0"/>
                <a:cs typeface="Times New Roman" pitchFamily="18" charset="0"/>
              </a:rPr>
              <a:t>d) Political neutrality â€“ Officials and employees shall provide service to everyone without unfair discrimination regardless of party affiliation or preference.</a:t>
            </a:r>
            <a:endParaRPr lang="en-PH" sz="2800" dirty="0">
              <a:solidFill>
                <a:schemeClr val="bg1"/>
              </a:solidFill>
              <a:latin typeface="Times New Roman" pitchFamily="18" charset="0"/>
              <a:cs typeface="Times New Roman" pitchFamily="18" charset="0"/>
            </a:endParaRPr>
          </a:p>
          <a:p>
            <a:pPr algn="just">
              <a:buNone/>
            </a:pPr>
            <a:endParaRPr lang="en-PH" sz="28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1" nodeType="clickEffect">
                                  <p:stCondLst>
                                    <p:cond delay="0"/>
                                  </p:stCondLst>
                                  <p:childTnLst>
                                    <p:anim calcmode="lin" valueType="num">
                                      <p:cBhvr additive="base">
                                        <p:cTn id="18" dur="500"/>
                                        <p:tgtEl>
                                          <p:spTgt spid="2"/>
                                        </p:tgtEl>
                                        <p:attrNameLst>
                                          <p:attrName>ppt_x</p:attrName>
                                        </p:attrNameLst>
                                      </p:cBhvr>
                                      <p:tavLst>
                                        <p:tav tm="0">
                                          <p:val>
                                            <p:strVal val="ppt_x"/>
                                          </p:val>
                                        </p:tav>
                                        <p:tav tm="100000">
                                          <p:val>
                                            <p:strVal val="ppt_x"/>
                                          </p:val>
                                        </p:tav>
                                      </p:tavLst>
                                    </p:anim>
                                    <p:anim calcmode="lin" valueType="num">
                                      <p:cBhvr additive="base">
                                        <p:cTn id="19" dur="500"/>
                                        <p:tgtEl>
                                          <p:spTgt spid="2"/>
                                        </p:tgtEl>
                                        <p:attrNameLst>
                                          <p:attrName>ppt_y</p:attrName>
                                        </p:attrNameLst>
                                      </p:cBhvr>
                                      <p:tavLst>
                                        <p:tav tm="0">
                                          <p:val>
                                            <p:strVal val="ppt_y"/>
                                          </p:val>
                                        </p:tav>
                                        <p:tav tm="100000">
                                          <p:val>
                                            <p:strVal val="1+ppt_h/2"/>
                                          </p:val>
                                        </p:tav>
                                      </p:tavLst>
                                    </p:anim>
                                    <p:set>
                                      <p:cBhvr>
                                        <p:cTn id="20" dur="1" fill="hold">
                                          <p:stCondLst>
                                            <p:cond delay="4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5" dur="500"/>
                                        <p:tgtEl>
                                          <p:spTgt spid="3">
                                            <p:txEl>
                                              <p:pRg st="0" end="0"/>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solidFill>
                  <a:srgbClr val="FFFF00"/>
                </a:solidFill>
                <a:latin typeface="Times New Roman" pitchFamily="18" charset="0"/>
                <a:cs typeface="Times New Roman" pitchFamily="18" charset="0"/>
              </a:rPr>
              <a:t>Rule V</a:t>
            </a:r>
            <a:r>
              <a:rPr lang="en-PH" b="1" dirty="0" smtClean="0">
                <a:solidFill>
                  <a:srgbClr val="FFFF00"/>
                </a:solidFill>
                <a:latin typeface="Times New Roman" pitchFamily="18" charset="0"/>
                <a:cs typeface="Times New Roman" pitchFamily="18" charset="0"/>
              </a:rPr>
              <a:t/>
            </a:r>
            <a:br>
              <a:rPr lang="en-PH" b="1" dirty="0" smtClean="0">
                <a:solidFill>
                  <a:srgbClr val="FFFF00"/>
                </a:solidFill>
                <a:latin typeface="Times New Roman" pitchFamily="18" charset="0"/>
                <a:cs typeface="Times New Roman" pitchFamily="18" charset="0"/>
              </a:rPr>
            </a:br>
            <a:r>
              <a:rPr lang="en-US" b="1" dirty="0" smtClean="0">
                <a:solidFill>
                  <a:srgbClr val="FFFF00"/>
                </a:solidFill>
                <a:latin typeface="Times New Roman" pitchFamily="18" charset="0"/>
                <a:cs typeface="Times New Roman" pitchFamily="18" charset="0"/>
              </a:rPr>
              <a:t>Incentives and Rewards System</a:t>
            </a:r>
            <a:r>
              <a:rPr lang="en-PH" b="1" dirty="0" smtClean="0">
                <a:solidFill>
                  <a:srgbClr val="FFFF00"/>
                </a:solidFill>
                <a:latin typeface="Times New Roman" pitchFamily="18" charset="0"/>
                <a:cs typeface="Times New Roman" pitchFamily="18" charset="0"/>
              </a:rPr>
              <a:t/>
            </a:r>
            <a:br>
              <a:rPr lang="en-PH" b="1" dirty="0" smtClean="0">
                <a:solidFill>
                  <a:srgbClr val="FFFF00"/>
                </a:solidFill>
                <a:latin typeface="Times New Roman" pitchFamily="18" charset="0"/>
                <a:cs typeface="Times New Roman" pitchFamily="18" charset="0"/>
              </a:rPr>
            </a:br>
            <a:endParaRPr lang="en-PH" b="1"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381000" y="1752600"/>
            <a:ext cx="8001000" cy="4525963"/>
          </a:xfrm>
        </p:spPr>
        <p:txBody>
          <a:bodyPr>
            <a:noAutofit/>
          </a:bodyPr>
          <a:lstStyle/>
          <a:p>
            <a:pPr algn="just">
              <a:buNone/>
            </a:pPr>
            <a:r>
              <a:rPr lang="en-US" sz="2400" dirty="0" smtClean="0">
                <a:latin typeface="Times New Roman" pitchFamily="18" charset="0"/>
                <a:cs typeface="Times New Roman" pitchFamily="18" charset="0"/>
              </a:rPr>
              <a:t>	</a:t>
            </a:r>
            <a:r>
              <a:rPr lang="en-US" sz="2400" dirty="0" smtClean="0">
                <a:solidFill>
                  <a:schemeClr val="bg1"/>
                </a:solidFill>
                <a:latin typeface="Times New Roman" pitchFamily="18" charset="0"/>
                <a:cs typeface="Times New Roman" pitchFamily="18" charset="0"/>
              </a:rPr>
              <a:t>	Section 1.(</a:t>
            </a:r>
            <a:r>
              <a:rPr lang="en-US" sz="2400" dirty="0">
                <a:solidFill>
                  <a:schemeClr val="bg1"/>
                </a:solidFill>
                <a:latin typeface="Times New Roman" pitchFamily="18" charset="0"/>
                <a:cs typeface="Times New Roman" pitchFamily="18" charset="0"/>
              </a:rPr>
              <a:t>e) Responsiveness to the public â€“ Officials and employees shall extend prompt, courteous, and adequate service to the public. Unless otherwise provided by law or when required by the public interest, officials and employees shall provide information on their policies and procedures in clear and understandable language, </a:t>
            </a:r>
            <a:r>
              <a:rPr lang="en-US" sz="2400" dirty="0" smtClean="0">
                <a:solidFill>
                  <a:schemeClr val="bg1"/>
                </a:solidFill>
                <a:latin typeface="Times New Roman" pitchFamily="18" charset="0"/>
                <a:cs typeface="Times New Roman" pitchFamily="18" charset="0"/>
              </a:rPr>
              <a:t>ensure </a:t>
            </a:r>
            <a:r>
              <a:rPr lang="en-US" sz="2400" dirty="0">
                <a:solidFill>
                  <a:schemeClr val="bg1"/>
                </a:solidFill>
                <a:latin typeface="Times New Roman" pitchFamily="18" charset="0"/>
                <a:cs typeface="Times New Roman" pitchFamily="18" charset="0"/>
              </a:rPr>
              <a:t>openness of information, public consultations and hearings whenever appropriate, encourage suggestions, simplify and systematize policy, roles and procedures, avoid red tape and develop an understanding and appreciation of the socio-economic conditions prevailing in the country, especially in the depressed rural and urban areas.</a:t>
            </a:r>
            <a:r>
              <a:rPr lang="en-US" sz="2400" dirty="0" smtClean="0">
                <a:solidFill>
                  <a:schemeClr val="bg1"/>
                </a:solidFill>
                <a:latin typeface="Times New Roman" pitchFamily="18" charset="0"/>
                <a:cs typeface="Times New Roman" pitchFamily="18" charset="0"/>
              </a:rPr>
              <a:t> </a:t>
            </a:r>
            <a:endParaRPr lang="en-PH" sz="24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1" nodeType="clickEffect">
                                  <p:stCondLst>
                                    <p:cond delay="0"/>
                                  </p:stCondLst>
                                  <p:childTnLst>
                                    <p:anim calcmode="lin" valueType="num">
                                      <p:cBhvr additive="base">
                                        <p:cTn id="18" dur="500"/>
                                        <p:tgtEl>
                                          <p:spTgt spid="2"/>
                                        </p:tgtEl>
                                        <p:attrNameLst>
                                          <p:attrName>ppt_x</p:attrName>
                                        </p:attrNameLst>
                                      </p:cBhvr>
                                      <p:tavLst>
                                        <p:tav tm="0">
                                          <p:val>
                                            <p:strVal val="ppt_x"/>
                                          </p:val>
                                        </p:tav>
                                        <p:tav tm="100000">
                                          <p:val>
                                            <p:strVal val="ppt_x"/>
                                          </p:val>
                                        </p:tav>
                                      </p:tavLst>
                                    </p:anim>
                                    <p:anim calcmode="lin" valueType="num">
                                      <p:cBhvr additive="base">
                                        <p:cTn id="19" dur="500"/>
                                        <p:tgtEl>
                                          <p:spTgt spid="2"/>
                                        </p:tgtEl>
                                        <p:attrNameLst>
                                          <p:attrName>ppt_y</p:attrName>
                                        </p:attrNameLst>
                                      </p:cBhvr>
                                      <p:tavLst>
                                        <p:tav tm="0">
                                          <p:val>
                                            <p:strVal val="ppt_y"/>
                                          </p:val>
                                        </p:tav>
                                        <p:tav tm="100000">
                                          <p:val>
                                            <p:strVal val="1+ppt_h/2"/>
                                          </p:val>
                                        </p:tav>
                                      </p:tavLst>
                                    </p:anim>
                                    <p:set>
                                      <p:cBhvr>
                                        <p:cTn id="20" dur="1" fill="hold">
                                          <p:stCondLst>
                                            <p:cond delay="4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5" dur="500"/>
                                        <p:tgtEl>
                                          <p:spTgt spid="3">
                                            <p:txEl>
                                              <p:pRg st="0" end="0"/>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rmAutofit fontScale="90000"/>
          </a:bodyPr>
          <a:lstStyle/>
          <a:p>
            <a:r>
              <a:rPr lang="en-US" b="1" dirty="0" smtClean="0">
                <a:solidFill>
                  <a:srgbClr val="FFFF00"/>
                </a:solidFill>
                <a:latin typeface="Times New Roman" pitchFamily="18" charset="0"/>
                <a:cs typeface="Times New Roman" pitchFamily="18" charset="0"/>
              </a:rPr>
              <a:t>Rule V</a:t>
            </a:r>
            <a:r>
              <a:rPr lang="en-PH" b="1" dirty="0" smtClean="0">
                <a:solidFill>
                  <a:srgbClr val="FFFF00"/>
                </a:solidFill>
                <a:latin typeface="Times New Roman" pitchFamily="18" charset="0"/>
                <a:cs typeface="Times New Roman" pitchFamily="18" charset="0"/>
              </a:rPr>
              <a:t/>
            </a:r>
            <a:br>
              <a:rPr lang="en-PH" b="1" dirty="0" smtClean="0">
                <a:solidFill>
                  <a:srgbClr val="FFFF00"/>
                </a:solidFill>
                <a:latin typeface="Times New Roman" pitchFamily="18" charset="0"/>
                <a:cs typeface="Times New Roman" pitchFamily="18" charset="0"/>
              </a:rPr>
            </a:br>
            <a:r>
              <a:rPr lang="en-US" b="1" dirty="0" smtClean="0">
                <a:solidFill>
                  <a:srgbClr val="FFFF00"/>
                </a:solidFill>
                <a:latin typeface="Times New Roman" pitchFamily="18" charset="0"/>
                <a:cs typeface="Times New Roman" pitchFamily="18" charset="0"/>
              </a:rPr>
              <a:t>Incentives and Rewards System</a:t>
            </a:r>
            <a:endParaRPr lang="en-PH" b="1" dirty="0">
              <a:solidFill>
                <a:srgbClr val="FFFF00"/>
              </a:solidFill>
            </a:endParaRPr>
          </a:p>
        </p:txBody>
      </p:sp>
      <p:sp>
        <p:nvSpPr>
          <p:cNvPr id="3" name="Content Placeholder 2"/>
          <p:cNvSpPr>
            <a:spLocks noGrp="1"/>
          </p:cNvSpPr>
          <p:nvPr>
            <p:ph idx="1"/>
          </p:nvPr>
        </p:nvSpPr>
        <p:spPr>
          <a:xfrm>
            <a:off x="685800" y="2133600"/>
            <a:ext cx="8001000" cy="3733800"/>
          </a:xfrm>
        </p:spPr>
        <p:txBody>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Section 1.(</a:t>
            </a:r>
            <a:r>
              <a:rPr lang="en-US" sz="2800" dirty="0">
                <a:solidFill>
                  <a:schemeClr val="bg1"/>
                </a:solidFill>
                <a:latin typeface="Times New Roman" pitchFamily="18" charset="0"/>
                <a:cs typeface="Times New Roman" pitchFamily="18" charset="0"/>
              </a:rPr>
              <a:t>f) Nationalism and patriotism â€“ Officials and employees shall at all times be loyal to the Republic and to the Filipino people, promote the use of locally produced goods, resources and technology and encourage appreciation and pride of country and people. They shall endeavor to maintain and defend Philippine sovereignty against foreign intrusion.</a:t>
            </a:r>
            <a:endParaRPr lang="en-PH" sz="2800" dirty="0">
              <a:solidFill>
                <a:schemeClr val="bg1"/>
              </a:solidFill>
              <a:latin typeface="Times New Roman" pitchFamily="18" charset="0"/>
              <a:cs typeface="Times New Roman" pitchFamily="18" charset="0"/>
            </a:endParaRPr>
          </a:p>
          <a:p>
            <a:endParaRPr lang="en-PH"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1" nodeType="clickEffect">
                                  <p:stCondLst>
                                    <p:cond delay="0"/>
                                  </p:stCondLst>
                                  <p:childTnLst>
                                    <p:anim calcmode="lin" valueType="num">
                                      <p:cBhvr additive="base">
                                        <p:cTn id="18" dur="500"/>
                                        <p:tgtEl>
                                          <p:spTgt spid="2"/>
                                        </p:tgtEl>
                                        <p:attrNameLst>
                                          <p:attrName>ppt_x</p:attrName>
                                        </p:attrNameLst>
                                      </p:cBhvr>
                                      <p:tavLst>
                                        <p:tav tm="0">
                                          <p:val>
                                            <p:strVal val="ppt_x"/>
                                          </p:val>
                                        </p:tav>
                                        <p:tav tm="100000">
                                          <p:val>
                                            <p:strVal val="ppt_x"/>
                                          </p:val>
                                        </p:tav>
                                      </p:tavLst>
                                    </p:anim>
                                    <p:anim calcmode="lin" valueType="num">
                                      <p:cBhvr additive="base">
                                        <p:cTn id="19" dur="500"/>
                                        <p:tgtEl>
                                          <p:spTgt spid="2"/>
                                        </p:tgtEl>
                                        <p:attrNameLst>
                                          <p:attrName>ppt_y</p:attrName>
                                        </p:attrNameLst>
                                      </p:cBhvr>
                                      <p:tavLst>
                                        <p:tav tm="0">
                                          <p:val>
                                            <p:strVal val="ppt_y"/>
                                          </p:val>
                                        </p:tav>
                                        <p:tav tm="100000">
                                          <p:val>
                                            <p:strVal val="1+ppt_h/2"/>
                                          </p:val>
                                        </p:tav>
                                      </p:tavLst>
                                    </p:anim>
                                    <p:set>
                                      <p:cBhvr>
                                        <p:cTn id="20" dur="1" fill="hold">
                                          <p:stCondLst>
                                            <p:cond delay="4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5" dur="500"/>
                                        <p:tgtEl>
                                          <p:spTgt spid="3">
                                            <p:txEl>
                                              <p:pRg st="0" end="0"/>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rmAutofit fontScale="90000"/>
          </a:bodyPr>
          <a:lstStyle/>
          <a:p>
            <a:r>
              <a:rPr lang="en-US" b="1" dirty="0" smtClean="0">
                <a:solidFill>
                  <a:srgbClr val="FFFF00"/>
                </a:solidFill>
                <a:latin typeface="Times New Roman" pitchFamily="18" charset="0"/>
                <a:cs typeface="Times New Roman" pitchFamily="18" charset="0"/>
              </a:rPr>
              <a:t>Rule V</a:t>
            </a:r>
            <a:r>
              <a:rPr lang="en-PH" b="1" dirty="0" smtClean="0">
                <a:solidFill>
                  <a:srgbClr val="FFFF00"/>
                </a:solidFill>
                <a:latin typeface="Times New Roman" pitchFamily="18" charset="0"/>
                <a:cs typeface="Times New Roman" pitchFamily="18" charset="0"/>
              </a:rPr>
              <a:t/>
            </a:r>
            <a:br>
              <a:rPr lang="en-PH" b="1" dirty="0" smtClean="0">
                <a:solidFill>
                  <a:srgbClr val="FFFF00"/>
                </a:solidFill>
                <a:latin typeface="Times New Roman" pitchFamily="18" charset="0"/>
                <a:cs typeface="Times New Roman" pitchFamily="18" charset="0"/>
              </a:rPr>
            </a:br>
            <a:r>
              <a:rPr lang="en-US" b="1" dirty="0" smtClean="0">
                <a:solidFill>
                  <a:srgbClr val="FFFF00"/>
                </a:solidFill>
                <a:latin typeface="Times New Roman" pitchFamily="18" charset="0"/>
                <a:cs typeface="Times New Roman" pitchFamily="18" charset="0"/>
              </a:rPr>
              <a:t>Incentives and Rewards System</a:t>
            </a:r>
            <a:endParaRPr lang="en-PH" b="1" dirty="0">
              <a:solidFill>
                <a:srgbClr val="FFFF00"/>
              </a:solidFill>
            </a:endParaRPr>
          </a:p>
        </p:txBody>
      </p:sp>
      <p:sp>
        <p:nvSpPr>
          <p:cNvPr id="3" name="Content Placeholder 2"/>
          <p:cNvSpPr>
            <a:spLocks noGrp="1"/>
          </p:cNvSpPr>
          <p:nvPr>
            <p:ph idx="1"/>
          </p:nvPr>
        </p:nvSpPr>
        <p:spPr>
          <a:xfrm>
            <a:off x="457200" y="2133600"/>
            <a:ext cx="7924800" cy="3992563"/>
          </a:xfrm>
        </p:spPr>
        <p:txBody>
          <a:bodyPr>
            <a:normAutofit/>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Section 1.</a:t>
            </a:r>
            <a:r>
              <a:rPr lang="en-US" sz="2800" dirty="0">
                <a:solidFill>
                  <a:schemeClr val="bg1"/>
                </a:solidFill>
                <a:latin typeface="Times New Roman" pitchFamily="18" charset="0"/>
                <a:cs typeface="Times New Roman" pitchFamily="18" charset="0"/>
              </a:rPr>
              <a:t> (g) Commitment to democracy â€“ Officials and employees shall commit themselves to the democratic way of life and values, maintain the principle of public accountability and manifest by deeds the supremacy of civilian authority over the military. They shall at all times uphold the Constitution and put loyalty to country above loyalty to persons or party.</a:t>
            </a:r>
            <a:endParaRPr lang="en-PH" sz="2800" dirty="0">
              <a:solidFill>
                <a:schemeClr val="bg1"/>
              </a:solidFill>
              <a:latin typeface="Times New Roman" pitchFamily="18" charset="0"/>
              <a:cs typeface="Times New Roman" pitchFamily="18" charset="0"/>
            </a:endParaRPr>
          </a:p>
          <a:p>
            <a:pPr algn="just">
              <a:buNone/>
            </a:pPr>
            <a:endParaRPr lang="en-PH" sz="28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1" nodeType="clickEffect">
                                  <p:stCondLst>
                                    <p:cond delay="0"/>
                                  </p:stCondLst>
                                  <p:childTnLst>
                                    <p:anim calcmode="lin" valueType="num">
                                      <p:cBhvr additive="base">
                                        <p:cTn id="18" dur="500"/>
                                        <p:tgtEl>
                                          <p:spTgt spid="2"/>
                                        </p:tgtEl>
                                        <p:attrNameLst>
                                          <p:attrName>ppt_x</p:attrName>
                                        </p:attrNameLst>
                                      </p:cBhvr>
                                      <p:tavLst>
                                        <p:tav tm="0">
                                          <p:val>
                                            <p:strVal val="ppt_x"/>
                                          </p:val>
                                        </p:tav>
                                        <p:tav tm="100000">
                                          <p:val>
                                            <p:strVal val="ppt_x"/>
                                          </p:val>
                                        </p:tav>
                                      </p:tavLst>
                                    </p:anim>
                                    <p:anim calcmode="lin" valueType="num">
                                      <p:cBhvr additive="base">
                                        <p:cTn id="19" dur="500"/>
                                        <p:tgtEl>
                                          <p:spTgt spid="2"/>
                                        </p:tgtEl>
                                        <p:attrNameLst>
                                          <p:attrName>ppt_y</p:attrName>
                                        </p:attrNameLst>
                                      </p:cBhvr>
                                      <p:tavLst>
                                        <p:tav tm="0">
                                          <p:val>
                                            <p:strVal val="ppt_y"/>
                                          </p:val>
                                        </p:tav>
                                        <p:tav tm="100000">
                                          <p:val>
                                            <p:strVal val="1+ppt_h/2"/>
                                          </p:val>
                                        </p:tav>
                                      </p:tavLst>
                                    </p:anim>
                                    <p:set>
                                      <p:cBhvr>
                                        <p:cTn id="20" dur="1" fill="hold">
                                          <p:stCondLst>
                                            <p:cond delay="4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5" dur="500"/>
                                        <p:tgtEl>
                                          <p:spTgt spid="3">
                                            <p:txEl>
                                              <p:pRg st="0" end="0"/>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rmAutofit fontScale="90000"/>
          </a:bodyPr>
          <a:lstStyle/>
          <a:p>
            <a:r>
              <a:rPr lang="en-US" b="1" dirty="0" smtClean="0">
                <a:solidFill>
                  <a:srgbClr val="FFFF00"/>
                </a:solidFill>
                <a:latin typeface="Times New Roman" pitchFamily="18" charset="0"/>
                <a:cs typeface="Times New Roman" pitchFamily="18" charset="0"/>
              </a:rPr>
              <a:t>Rule V</a:t>
            </a:r>
            <a:r>
              <a:rPr lang="en-PH" b="1" dirty="0" smtClean="0">
                <a:solidFill>
                  <a:srgbClr val="FFFF00"/>
                </a:solidFill>
                <a:latin typeface="Times New Roman" pitchFamily="18" charset="0"/>
                <a:cs typeface="Times New Roman" pitchFamily="18" charset="0"/>
              </a:rPr>
              <a:t/>
            </a:r>
            <a:br>
              <a:rPr lang="en-PH" b="1" dirty="0" smtClean="0">
                <a:solidFill>
                  <a:srgbClr val="FFFF00"/>
                </a:solidFill>
                <a:latin typeface="Times New Roman" pitchFamily="18" charset="0"/>
                <a:cs typeface="Times New Roman" pitchFamily="18" charset="0"/>
              </a:rPr>
            </a:br>
            <a:r>
              <a:rPr lang="en-US" b="1" dirty="0" smtClean="0">
                <a:solidFill>
                  <a:srgbClr val="FFFF00"/>
                </a:solidFill>
                <a:latin typeface="Times New Roman" pitchFamily="18" charset="0"/>
                <a:cs typeface="Times New Roman" pitchFamily="18" charset="0"/>
              </a:rPr>
              <a:t>Incentives and Rewards System</a:t>
            </a:r>
            <a:endParaRPr lang="en-PH" b="1" dirty="0">
              <a:solidFill>
                <a:srgbClr val="FFFF00"/>
              </a:solidFill>
            </a:endParaRPr>
          </a:p>
        </p:txBody>
      </p:sp>
      <p:sp>
        <p:nvSpPr>
          <p:cNvPr id="3" name="Content Placeholder 2"/>
          <p:cNvSpPr>
            <a:spLocks noGrp="1"/>
          </p:cNvSpPr>
          <p:nvPr>
            <p:ph idx="1"/>
          </p:nvPr>
        </p:nvSpPr>
        <p:spPr>
          <a:xfrm>
            <a:off x="457200" y="2057400"/>
            <a:ext cx="7848600" cy="4068763"/>
          </a:xfrm>
        </p:spPr>
        <p:txBody>
          <a:bodyPr>
            <a:normAutofit/>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Section 1.</a:t>
            </a:r>
            <a:r>
              <a:rPr lang="en-US" sz="2800" dirty="0">
                <a:solidFill>
                  <a:schemeClr val="bg1"/>
                </a:solidFill>
                <a:latin typeface="Times New Roman" pitchFamily="18" charset="0"/>
                <a:cs typeface="Times New Roman" pitchFamily="18" charset="0"/>
              </a:rPr>
              <a:t> (h) Simple living â€“ Officials and employees and their families shall lead modest lives appropriate to their positions and income. They shall not indulge in extravagant or ostentatious display of wealth in any form.</a:t>
            </a:r>
            <a:endParaRPr lang="en-PH" sz="2800" dirty="0">
              <a:solidFill>
                <a:schemeClr val="bg1"/>
              </a:solidFill>
              <a:latin typeface="Times New Roman" pitchFamily="18" charset="0"/>
              <a:cs typeface="Times New Roman" pitchFamily="18" charset="0"/>
            </a:endParaRPr>
          </a:p>
          <a:p>
            <a:pPr algn="just">
              <a:buNone/>
            </a:pPr>
            <a:r>
              <a:rPr lang="en-US" sz="2800" dirty="0">
                <a:solidFill>
                  <a:schemeClr val="bg1"/>
                </a:solidFill>
                <a:latin typeface="Times New Roman" pitchFamily="18" charset="0"/>
                <a:cs typeface="Times New Roman" pitchFamily="18" charset="0"/>
              </a:rPr>
              <a:t> </a:t>
            </a:r>
            <a:endParaRPr lang="en-PH" sz="2800" dirty="0">
              <a:solidFill>
                <a:schemeClr val="bg1"/>
              </a:solidFill>
              <a:latin typeface="Times New Roman" pitchFamily="18" charset="0"/>
              <a:cs typeface="Times New Roman" pitchFamily="18" charset="0"/>
            </a:endParaRPr>
          </a:p>
          <a:p>
            <a:pPr algn="just">
              <a:buNone/>
            </a:pPr>
            <a:endParaRPr lang="en-PH" sz="28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1" nodeType="clickEffect">
                                  <p:stCondLst>
                                    <p:cond delay="0"/>
                                  </p:stCondLst>
                                  <p:childTnLst>
                                    <p:anim calcmode="lin" valueType="num">
                                      <p:cBhvr additive="base">
                                        <p:cTn id="23" dur="500"/>
                                        <p:tgtEl>
                                          <p:spTgt spid="2"/>
                                        </p:tgtEl>
                                        <p:attrNameLst>
                                          <p:attrName>ppt_x</p:attrName>
                                        </p:attrNameLst>
                                      </p:cBhvr>
                                      <p:tavLst>
                                        <p:tav tm="0">
                                          <p:val>
                                            <p:strVal val="ppt_x"/>
                                          </p:val>
                                        </p:tav>
                                        <p:tav tm="100000">
                                          <p:val>
                                            <p:strVal val="ppt_x"/>
                                          </p:val>
                                        </p:tav>
                                      </p:tavLst>
                                    </p:anim>
                                    <p:anim calcmode="lin" valueType="num">
                                      <p:cBhvr additive="base">
                                        <p:cTn id="24" dur="500"/>
                                        <p:tgtEl>
                                          <p:spTgt spid="2"/>
                                        </p:tgtEl>
                                        <p:attrNameLst>
                                          <p:attrName>ppt_y</p:attrName>
                                        </p:attrNameLst>
                                      </p:cBhvr>
                                      <p:tavLst>
                                        <p:tav tm="0">
                                          <p:val>
                                            <p:strVal val="ppt_y"/>
                                          </p:val>
                                        </p:tav>
                                        <p:tav tm="100000">
                                          <p:val>
                                            <p:strVal val="1+ppt_h/2"/>
                                          </p:val>
                                        </p:tav>
                                      </p:tavLst>
                                    </p:anim>
                                    <p:set>
                                      <p:cBhvr>
                                        <p:cTn id="25" dur="1" fill="hold">
                                          <p:stCondLst>
                                            <p:cond delay="499"/>
                                          </p:stCondLst>
                                        </p:cTn>
                                        <p:tgtEl>
                                          <p:spTgt spid="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xit" presetSubtype="4" fill="hold" nodeType="clickEffect">
                                  <p:stCondLst>
                                    <p:cond delay="0"/>
                                  </p:stCondLst>
                                  <p:childTnLst>
                                    <p:anim calcmode="lin" valueType="num">
                                      <p:cBhvr additive="base">
                                        <p:cTn id="29"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0" dur="500"/>
                                        <p:tgtEl>
                                          <p:spTgt spid="3">
                                            <p:txEl>
                                              <p:pRg st="0" end="0"/>
                                            </p:txEl>
                                          </p:spTgt>
                                        </p:tgtEl>
                                        <p:attrNameLst>
                                          <p:attrName>ppt_y</p:attrName>
                                        </p:attrNameLst>
                                      </p:cBhvr>
                                      <p:tavLst>
                                        <p:tav tm="0">
                                          <p:val>
                                            <p:strVal val="ppt_y"/>
                                          </p:val>
                                        </p:tav>
                                        <p:tav tm="100000">
                                          <p:val>
                                            <p:strVal val="1+ppt_h/2"/>
                                          </p:val>
                                        </p:tav>
                                      </p:tavLst>
                                    </p:anim>
                                    <p:set>
                                      <p:cBhvr>
                                        <p:cTn id="31" dur="1" fill="hold">
                                          <p:stCondLst>
                                            <p:cond delay="499"/>
                                          </p:stCondLst>
                                        </p:cTn>
                                        <p:tgtEl>
                                          <p:spTgt spid="3">
                                            <p:txEl>
                                              <p:pRg st="0" end="0"/>
                                            </p:txEl>
                                          </p:spTgt>
                                        </p:tgtEl>
                                        <p:attrNameLst>
                                          <p:attrName>style.visibility</p:attrName>
                                        </p:attrNameLst>
                                      </p:cBhvr>
                                      <p:to>
                                        <p:strVal val="hidden"/>
                                      </p:to>
                                    </p:set>
                                  </p:childTnLst>
                                </p:cTn>
                              </p:par>
                              <p:par>
                                <p:cTn id="32" presetID="2" presetClass="exit" presetSubtype="4" fill="hold" nodeType="withEffect">
                                  <p:stCondLst>
                                    <p:cond delay="0"/>
                                  </p:stCondLst>
                                  <p:childTnLst>
                                    <p:anim calcmode="lin" valueType="num">
                                      <p:cBhvr additive="base">
                                        <p:cTn id="33"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4" dur="500"/>
                                        <p:tgtEl>
                                          <p:spTgt spid="3">
                                            <p:txEl>
                                              <p:pRg st="1" end="1"/>
                                            </p:txEl>
                                          </p:spTgt>
                                        </p:tgtEl>
                                        <p:attrNameLst>
                                          <p:attrName>ppt_y</p:attrName>
                                        </p:attrNameLst>
                                      </p:cBhvr>
                                      <p:tavLst>
                                        <p:tav tm="0">
                                          <p:val>
                                            <p:strVal val="ppt_y"/>
                                          </p:val>
                                        </p:tav>
                                        <p:tav tm="100000">
                                          <p:val>
                                            <p:strVal val="1+ppt_h/2"/>
                                          </p:val>
                                        </p:tav>
                                      </p:tavLst>
                                    </p:anim>
                                    <p:set>
                                      <p:cBhvr>
                                        <p:cTn id="35"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rmAutofit fontScale="90000"/>
          </a:bodyPr>
          <a:lstStyle/>
          <a:p>
            <a:r>
              <a:rPr lang="en-US" b="1" dirty="0" smtClean="0">
                <a:solidFill>
                  <a:srgbClr val="FFFF00"/>
                </a:solidFill>
                <a:latin typeface="Times New Roman" pitchFamily="18" charset="0"/>
                <a:cs typeface="Times New Roman" pitchFamily="18" charset="0"/>
              </a:rPr>
              <a:t>Rule V</a:t>
            </a:r>
            <a:r>
              <a:rPr lang="en-PH" b="1" dirty="0" smtClean="0">
                <a:solidFill>
                  <a:srgbClr val="FFFF00"/>
                </a:solidFill>
                <a:latin typeface="Times New Roman" pitchFamily="18" charset="0"/>
                <a:cs typeface="Times New Roman" pitchFamily="18" charset="0"/>
              </a:rPr>
              <a:t/>
            </a:r>
            <a:br>
              <a:rPr lang="en-PH" b="1" dirty="0" smtClean="0">
                <a:solidFill>
                  <a:srgbClr val="FFFF00"/>
                </a:solidFill>
                <a:latin typeface="Times New Roman" pitchFamily="18" charset="0"/>
                <a:cs typeface="Times New Roman" pitchFamily="18" charset="0"/>
              </a:rPr>
            </a:br>
            <a:r>
              <a:rPr lang="en-US" b="1" dirty="0" smtClean="0">
                <a:solidFill>
                  <a:srgbClr val="FFFF00"/>
                </a:solidFill>
                <a:latin typeface="Times New Roman" pitchFamily="18" charset="0"/>
                <a:cs typeface="Times New Roman" pitchFamily="18" charset="0"/>
              </a:rPr>
              <a:t>Incentives and Rewards System</a:t>
            </a:r>
            <a:endParaRPr lang="en-PH" b="1" dirty="0">
              <a:solidFill>
                <a:srgbClr val="FFFF00"/>
              </a:solidFill>
            </a:endParaRPr>
          </a:p>
        </p:txBody>
      </p:sp>
      <p:sp>
        <p:nvSpPr>
          <p:cNvPr id="3" name="Content Placeholder 2"/>
          <p:cNvSpPr>
            <a:spLocks noGrp="1"/>
          </p:cNvSpPr>
          <p:nvPr>
            <p:ph idx="1"/>
          </p:nvPr>
        </p:nvSpPr>
        <p:spPr>
          <a:xfrm>
            <a:off x="457200" y="1752600"/>
            <a:ext cx="7924800" cy="4724400"/>
          </a:xfrm>
        </p:spPr>
        <p:txBody>
          <a:bodyPr>
            <a:normAutofit fontScale="70000" lnSpcReduction="20000"/>
          </a:bodyPr>
          <a:lstStyle/>
          <a:p>
            <a:pPr algn="just">
              <a:buNone/>
            </a:pPr>
            <a:r>
              <a:rPr lang="en-US" sz="3300" dirty="0" smtClean="0">
                <a:latin typeface="Times New Roman" pitchFamily="18" charset="0"/>
                <a:cs typeface="Times New Roman" pitchFamily="18" charset="0"/>
              </a:rPr>
              <a:t>		</a:t>
            </a:r>
            <a:r>
              <a:rPr lang="en-US" sz="4000" dirty="0" smtClean="0">
                <a:solidFill>
                  <a:schemeClr val="bg1"/>
                </a:solidFill>
                <a:latin typeface="Times New Roman" pitchFamily="18" charset="0"/>
                <a:cs typeface="Times New Roman" pitchFamily="18" charset="0"/>
              </a:rPr>
              <a:t>Section </a:t>
            </a:r>
            <a:r>
              <a:rPr lang="en-US" sz="4000" dirty="0">
                <a:solidFill>
                  <a:schemeClr val="bg1"/>
                </a:solidFill>
                <a:latin typeface="Times New Roman" pitchFamily="18" charset="0"/>
                <a:cs typeface="Times New Roman" pitchFamily="18" charset="0"/>
              </a:rPr>
              <a:t>2. The following criteria shall be considered in the conferment of awards:</a:t>
            </a:r>
            <a:br>
              <a:rPr lang="en-US" sz="4000" dirty="0">
                <a:solidFill>
                  <a:schemeClr val="bg1"/>
                </a:solidFill>
                <a:latin typeface="Times New Roman" pitchFamily="18" charset="0"/>
                <a:cs typeface="Times New Roman" pitchFamily="18" charset="0"/>
              </a:rPr>
            </a:br>
            <a:r>
              <a:rPr lang="en-US" sz="4000" dirty="0">
                <a:solidFill>
                  <a:schemeClr val="bg1"/>
                </a:solidFill>
                <a:latin typeface="Times New Roman" pitchFamily="18" charset="0"/>
                <a:cs typeface="Times New Roman" pitchFamily="18" charset="0"/>
              </a:rPr>
              <a:t>(a) Years of service;</a:t>
            </a:r>
            <a:endParaRPr lang="en-PH" sz="4000" dirty="0">
              <a:solidFill>
                <a:schemeClr val="bg1"/>
              </a:solidFill>
              <a:latin typeface="Times New Roman" pitchFamily="18" charset="0"/>
              <a:cs typeface="Times New Roman" pitchFamily="18" charset="0"/>
            </a:endParaRPr>
          </a:p>
          <a:p>
            <a:pPr algn="just">
              <a:buNone/>
            </a:pPr>
            <a:r>
              <a:rPr lang="en-US" sz="4000" dirty="0" smtClean="0">
                <a:solidFill>
                  <a:schemeClr val="bg1"/>
                </a:solidFill>
                <a:latin typeface="Times New Roman" pitchFamily="18" charset="0"/>
                <a:cs typeface="Times New Roman" pitchFamily="18" charset="0"/>
              </a:rPr>
              <a:t>	(</a:t>
            </a:r>
            <a:r>
              <a:rPr lang="en-US" sz="4000" dirty="0">
                <a:solidFill>
                  <a:schemeClr val="bg1"/>
                </a:solidFill>
                <a:latin typeface="Times New Roman" pitchFamily="18" charset="0"/>
                <a:cs typeface="Times New Roman" pitchFamily="18" charset="0"/>
              </a:rPr>
              <a:t>b) Quality and consistency of performance;</a:t>
            </a:r>
            <a:endParaRPr lang="en-PH" sz="4000" dirty="0">
              <a:solidFill>
                <a:schemeClr val="bg1"/>
              </a:solidFill>
              <a:latin typeface="Times New Roman" pitchFamily="18" charset="0"/>
              <a:cs typeface="Times New Roman" pitchFamily="18" charset="0"/>
            </a:endParaRPr>
          </a:p>
          <a:p>
            <a:pPr algn="just">
              <a:buNone/>
            </a:pPr>
            <a:r>
              <a:rPr lang="en-US" sz="4000" dirty="0" smtClean="0">
                <a:solidFill>
                  <a:schemeClr val="bg1"/>
                </a:solidFill>
                <a:latin typeface="Times New Roman" pitchFamily="18" charset="0"/>
                <a:cs typeface="Times New Roman" pitchFamily="18" charset="0"/>
              </a:rPr>
              <a:t>	(</a:t>
            </a:r>
            <a:r>
              <a:rPr lang="en-US" sz="4000" dirty="0">
                <a:solidFill>
                  <a:schemeClr val="bg1"/>
                </a:solidFill>
                <a:latin typeface="Times New Roman" pitchFamily="18" charset="0"/>
                <a:cs typeface="Times New Roman" pitchFamily="18" charset="0"/>
              </a:rPr>
              <a:t>c) Obscurity of the position;</a:t>
            </a:r>
            <a:endParaRPr lang="en-PH" sz="4000" dirty="0">
              <a:solidFill>
                <a:schemeClr val="bg1"/>
              </a:solidFill>
              <a:latin typeface="Times New Roman" pitchFamily="18" charset="0"/>
              <a:cs typeface="Times New Roman" pitchFamily="18" charset="0"/>
            </a:endParaRPr>
          </a:p>
          <a:p>
            <a:pPr algn="just">
              <a:buNone/>
            </a:pPr>
            <a:r>
              <a:rPr lang="en-US" sz="4000" dirty="0" smtClean="0">
                <a:solidFill>
                  <a:schemeClr val="bg1"/>
                </a:solidFill>
                <a:latin typeface="Times New Roman" pitchFamily="18" charset="0"/>
                <a:cs typeface="Times New Roman" pitchFamily="18" charset="0"/>
              </a:rPr>
              <a:t>	(</a:t>
            </a:r>
            <a:r>
              <a:rPr lang="en-US" sz="4000" dirty="0">
                <a:solidFill>
                  <a:schemeClr val="bg1"/>
                </a:solidFill>
                <a:latin typeface="Times New Roman" pitchFamily="18" charset="0"/>
                <a:cs typeface="Times New Roman" pitchFamily="18" charset="0"/>
              </a:rPr>
              <a:t>d) Level of salary;</a:t>
            </a:r>
            <a:endParaRPr lang="en-PH" sz="4000" dirty="0">
              <a:solidFill>
                <a:schemeClr val="bg1"/>
              </a:solidFill>
              <a:latin typeface="Times New Roman" pitchFamily="18" charset="0"/>
              <a:cs typeface="Times New Roman" pitchFamily="18" charset="0"/>
            </a:endParaRPr>
          </a:p>
          <a:p>
            <a:pPr algn="just">
              <a:buNone/>
            </a:pPr>
            <a:r>
              <a:rPr lang="en-US" sz="4000" dirty="0" smtClean="0">
                <a:solidFill>
                  <a:schemeClr val="bg1"/>
                </a:solidFill>
                <a:latin typeface="Times New Roman" pitchFamily="18" charset="0"/>
                <a:cs typeface="Times New Roman" pitchFamily="18" charset="0"/>
              </a:rPr>
              <a:t>	(</a:t>
            </a:r>
            <a:r>
              <a:rPr lang="en-US" sz="4000" dirty="0">
                <a:solidFill>
                  <a:schemeClr val="bg1"/>
                </a:solidFill>
                <a:latin typeface="Times New Roman" pitchFamily="18" charset="0"/>
                <a:cs typeface="Times New Roman" pitchFamily="18" charset="0"/>
              </a:rPr>
              <a:t>e) Unique and exemplary quality of achievement;</a:t>
            </a:r>
            <a:endParaRPr lang="en-PH" sz="4000" dirty="0">
              <a:solidFill>
                <a:schemeClr val="bg1"/>
              </a:solidFill>
              <a:latin typeface="Times New Roman" pitchFamily="18" charset="0"/>
              <a:cs typeface="Times New Roman" pitchFamily="18" charset="0"/>
            </a:endParaRPr>
          </a:p>
          <a:p>
            <a:pPr algn="just">
              <a:buNone/>
            </a:pPr>
            <a:r>
              <a:rPr lang="en-US" sz="4000" dirty="0" smtClean="0">
                <a:solidFill>
                  <a:schemeClr val="bg1"/>
                </a:solidFill>
                <a:latin typeface="Times New Roman" pitchFamily="18" charset="0"/>
                <a:cs typeface="Times New Roman" pitchFamily="18" charset="0"/>
              </a:rPr>
              <a:t>	(</a:t>
            </a:r>
            <a:r>
              <a:rPr lang="en-US" sz="4000" dirty="0">
                <a:solidFill>
                  <a:schemeClr val="bg1"/>
                </a:solidFill>
                <a:latin typeface="Times New Roman" pitchFamily="18" charset="0"/>
                <a:cs typeface="Times New Roman" pitchFamily="18" charset="0"/>
              </a:rPr>
              <a:t>f) Risk or temptation inherent in the work; and</a:t>
            </a:r>
            <a:endParaRPr lang="en-PH" sz="4000" dirty="0">
              <a:solidFill>
                <a:schemeClr val="bg1"/>
              </a:solidFill>
              <a:latin typeface="Times New Roman" pitchFamily="18" charset="0"/>
              <a:cs typeface="Times New Roman" pitchFamily="18" charset="0"/>
            </a:endParaRPr>
          </a:p>
          <a:p>
            <a:pPr algn="just">
              <a:buNone/>
            </a:pPr>
            <a:r>
              <a:rPr lang="en-US" sz="4000" dirty="0" smtClean="0">
                <a:solidFill>
                  <a:schemeClr val="bg1"/>
                </a:solidFill>
                <a:latin typeface="Times New Roman" pitchFamily="18" charset="0"/>
                <a:cs typeface="Times New Roman" pitchFamily="18" charset="0"/>
              </a:rPr>
              <a:t>	(</a:t>
            </a:r>
            <a:r>
              <a:rPr lang="en-US" sz="4000" dirty="0">
                <a:solidFill>
                  <a:schemeClr val="bg1"/>
                </a:solidFill>
                <a:latin typeface="Times New Roman" pitchFamily="18" charset="0"/>
                <a:cs typeface="Times New Roman" pitchFamily="18" charset="0"/>
              </a:rPr>
              <a:t>g) Any similar circumstances or considerations in favor of the particular </a:t>
            </a:r>
            <a:r>
              <a:rPr lang="en-US" sz="4000" dirty="0" err="1">
                <a:solidFill>
                  <a:schemeClr val="bg1"/>
                </a:solidFill>
                <a:latin typeface="Times New Roman" pitchFamily="18" charset="0"/>
                <a:cs typeface="Times New Roman" pitchFamily="18" charset="0"/>
              </a:rPr>
              <a:t>awardee</a:t>
            </a:r>
            <a:endParaRPr lang="en-PH" sz="4000" dirty="0">
              <a:solidFill>
                <a:schemeClr val="bg1"/>
              </a:solidFill>
              <a:latin typeface="Times New Roman" pitchFamily="18" charset="0"/>
              <a:cs typeface="Times New Roman" pitchFamily="18" charset="0"/>
            </a:endParaRPr>
          </a:p>
          <a:p>
            <a:pPr algn="just">
              <a:buNone/>
            </a:pPr>
            <a:r>
              <a:rPr lang="en-US" sz="4000" dirty="0">
                <a:solidFill>
                  <a:schemeClr val="bg1"/>
                </a:solidFill>
                <a:latin typeface="Times New Roman" pitchFamily="18" charset="0"/>
                <a:cs typeface="Times New Roman" pitchFamily="18" charset="0"/>
              </a:rPr>
              <a:t> </a:t>
            </a:r>
            <a:endParaRPr lang="en-PH" sz="4000" dirty="0">
              <a:solidFill>
                <a:schemeClr val="bg1"/>
              </a:solidFill>
              <a:latin typeface="Times New Roman" pitchFamily="18" charset="0"/>
              <a:cs typeface="Times New Roman" pitchFamily="18" charset="0"/>
            </a:endParaRPr>
          </a:p>
          <a:p>
            <a:pPr>
              <a:buNone/>
            </a:pPr>
            <a:endParaRPr lang="en-PH"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1" end="1"/>
                                            </p:txEl>
                                          </p:spTgt>
                                        </p:tgtEl>
                                      </p:cBhvr>
                                    </p:animEffect>
                                  </p:childTnLst>
                                </p:cTn>
                              </p:par>
                              <p:par>
                                <p:cTn id="20" presetID="29"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1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4" dur="1000"/>
                                        <p:tgtEl>
                                          <p:spTgt spid="3">
                                            <p:txEl>
                                              <p:pRg st="2" end="2"/>
                                            </p:txEl>
                                          </p:spTgt>
                                        </p:tgtEl>
                                      </p:cBhvr>
                                    </p:animEffect>
                                  </p:childTnLst>
                                </p:cTn>
                              </p:par>
                              <p:par>
                                <p:cTn id="25" presetID="29"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p:cTn id="27" dur="1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9" dur="1000"/>
                                        <p:tgtEl>
                                          <p:spTgt spid="3">
                                            <p:txEl>
                                              <p:pRg st="3" end="3"/>
                                            </p:txEl>
                                          </p:spTgt>
                                        </p:tgtEl>
                                      </p:cBhvr>
                                    </p:animEffect>
                                  </p:childTnLst>
                                </p:cTn>
                              </p:par>
                              <p:par>
                                <p:cTn id="30" presetID="29"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p:cTn id="32" dur="10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4" dur="1000"/>
                                        <p:tgtEl>
                                          <p:spTgt spid="3">
                                            <p:txEl>
                                              <p:pRg st="4" end="4"/>
                                            </p:txEl>
                                          </p:spTgt>
                                        </p:tgtEl>
                                      </p:cBhvr>
                                    </p:animEffect>
                                  </p:childTnLst>
                                </p:cTn>
                              </p:par>
                              <p:par>
                                <p:cTn id="35" presetID="29"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10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9" dur="1000"/>
                                        <p:tgtEl>
                                          <p:spTgt spid="3">
                                            <p:txEl>
                                              <p:pRg st="5" end="5"/>
                                            </p:txEl>
                                          </p:spTgt>
                                        </p:tgtEl>
                                      </p:cBhvr>
                                    </p:animEffect>
                                  </p:childTnLst>
                                </p:cTn>
                              </p:par>
                              <p:par>
                                <p:cTn id="40" presetID="29"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p:cTn id="42" dur="1000" fill="hold"/>
                                        <p:tgtEl>
                                          <p:spTgt spid="3">
                                            <p:txEl>
                                              <p:pRg st="6" end="6"/>
                                            </p:txEl>
                                          </p:spTgt>
                                        </p:tgtEl>
                                        <p:attrNameLst>
                                          <p:attrName>ppt_x</p:attrName>
                                        </p:attrNameLst>
                                      </p:cBhvr>
                                      <p:tavLst>
                                        <p:tav tm="0">
                                          <p:val>
                                            <p:strVal val="#ppt_x-.2"/>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3">
                                            <p:txEl>
                                              <p:pRg st="6" end="6"/>
                                            </p:txEl>
                                          </p:spTgt>
                                        </p:tgtEl>
                                      </p:cBhvr>
                                    </p:animEffect>
                                  </p:childTnLst>
                                </p:cTn>
                              </p:par>
                              <p:par>
                                <p:cTn id="45" presetID="29" presetClass="entr" presetSubtype="0" fill="hold"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p:cTn id="47" dur="1000" fill="hold"/>
                                        <p:tgtEl>
                                          <p:spTgt spid="3">
                                            <p:txEl>
                                              <p:pRg st="7" end="7"/>
                                            </p:txEl>
                                          </p:spTgt>
                                        </p:tgtEl>
                                        <p:attrNameLst>
                                          <p:attrName>ppt_x</p:attrName>
                                        </p:attrNameLst>
                                      </p:cBhvr>
                                      <p:tavLst>
                                        <p:tav tm="0">
                                          <p:val>
                                            <p:strVal val="#ppt_x-.2"/>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49" dur="10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xit" presetSubtype="4" fill="hold" grpId="1" nodeType="clickEffect">
                                  <p:stCondLst>
                                    <p:cond delay="0"/>
                                  </p:stCondLst>
                                  <p:childTnLst>
                                    <p:anim calcmode="lin" valueType="num">
                                      <p:cBhvr additive="base">
                                        <p:cTn id="53" dur="500"/>
                                        <p:tgtEl>
                                          <p:spTgt spid="2"/>
                                        </p:tgtEl>
                                        <p:attrNameLst>
                                          <p:attrName>ppt_x</p:attrName>
                                        </p:attrNameLst>
                                      </p:cBhvr>
                                      <p:tavLst>
                                        <p:tav tm="0">
                                          <p:val>
                                            <p:strVal val="ppt_x"/>
                                          </p:val>
                                        </p:tav>
                                        <p:tav tm="100000">
                                          <p:val>
                                            <p:strVal val="ppt_x"/>
                                          </p:val>
                                        </p:tav>
                                      </p:tavLst>
                                    </p:anim>
                                    <p:anim calcmode="lin" valueType="num">
                                      <p:cBhvr additive="base">
                                        <p:cTn id="54" dur="500"/>
                                        <p:tgtEl>
                                          <p:spTgt spid="2"/>
                                        </p:tgtEl>
                                        <p:attrNameLst>
                                          <p:attrName>ppt_y</p:attrName>
                                        </p:attrNameLst>
                                      </p:cBhvr>
                                      <p:tavLst>
                                        <p:tav tm="0">
                                          <p:val>
                                            <p:strVal val="ppt_y"/>
                                          </p:val>
                                        </p:tav>
                                        <p:tav tm="100000">
                                          <p:val>
                                            <p:strVal val="1+ppt_h/2"/>
                                          </p:val>
                                        </p:tav>
                                      </p:tavLst>
                                    </p:anim>
                                    <p:set>
                                      <p:cBhvr>
                                        <p:cTn id="55" dur="1" fill="hold">
                                          <p:stCondLst>
                                            <p:cond delay="499"/>
                                          </p:stCondLst>
                                        </p:cTn>
                                        <p:tgtEl>
                                          <p:spTgt spid="2"/>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 presetClass="exit" presetSubtype="4" fill="hold" nodeType="clickEffect">
                                  <p:stCondLst>
                                    <p:cond delay="0"/>
                                  </p:stCondLst>
                                  <p:childTnLst>
                                    <p:anim calcmode="lin" valueType="num">
                                      <p:cBhvr additive="base">
                                        <p:cTn id="59"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60" dur="500"/>
                                        <p:tgtEl>
                                          <p:spTgt spid="3">
                                            <p:txEl>
                                              <p:pRg st="0" end="0"/>
                                            </p:txEl>
                                          </p:spTgt>
                                        </p:tgtEl>
                                        <p:attrNameLst>
                                          <p:attrName>ppt_y</p:attrName>
                                        </p:attrNameLst>
                                      </p:cBhvr>
                                      <p:tavLst>
                                        <p:tav tm="0">
                                          <p:val>
                                            <p:strVal val="ppt_y"/>
                                          </p:val>
                                        </p:tav>
                                        <p:tav tm="100000">
                                          <p:val>
                                            <p:strVal val="1+ppt_h/2"/>
                                          </p:val>
                                        </p:tav>
                                      </p:tavLst>
                                    </p:anim>
                                    <p:set>
                                      <p:cBhvr>
                                        <p:cTn id="61" dur="1" fill="hold">
                                          <p:stCondLst>
                                            <p:cond delay="499"/>
                                          </p:stCondLst>
                                        </p:cTn>
                                        <p:tgtEl>
                                          <p:spTgt spid="3">
                                            <p:txEl>
                                              <p:pRg st="0" end="0"/>
                                            </p:txEl>
                                          </p:spTgt>
                                        </p:tgtEl>
                                        <p:attrNameLst>
                                          <p:attrName>style.visibility</p:attrName>
                                        </p:attrNameLst>
                                      </p:cBhvr>
                                      <p:to>
                                        <p:strVal val="hidden"/>
                                      </p:to>
                                    </p:set>
                                  </p:childTnLst>
                                </p:cTn>
                              </p:par>
                              <p:par>
                                <p:cTn id="62" presetID="2" presetClass="exit" presetSubtype="4" fill="hold" nodeType="withEffect">
                                  <p:stCondLst>
                                    <p:cond delay="0"/>
                                  </p:stCondLst>
                                  <p:childTnLst>
                                    <p:anim calcmode="lin" valueType="num">
                                      <p:cBhvr additive="base">
                                        <p:cTn id="63"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64" dur="500"/>
                                        <p:tgtEl>
                                          <p:spTgt spid="3">
                                            <p:txEl>
                                              <p:pRg st="1" end="1"/>
                                            </p:txEl>
                                          </p:spTgt>
                                        </p:tgtEl>
                                        <p:attrNameLst>
                                          <p:attrName>ppt_y</p:attrName>
                                        </p:attrNameLst>
                                      </p:cBhvr>
                                      <p:tavLst>
                                        <p:tav tm="0">
                                          <p:val>
                                            <p:strVal val="ppt_y"/>
                                          </p:val>
                                        </p:tav>
                                        <p:tav tm="100000">
                                          <p:val>
                                            <p:strVal val="1+ppt_h/2"/>
                                          </p:val>
                                        </p:tav>
                                      </p:tavLst>
                                    </p:anim>
                                    <p:set>
                                      <p:cBhvr>
                                        <p:cTn id="65" dur="1" fill="hold">
                                          <p:stCondLst>
                                            <p:cond delay="499"/>
                                          </p:stCondLst>
                                        </p:cTn>
                                        <p:tgtEl>
                                          <p:spTgt spid="3">
                                            <p:txEl>
                                              <p:pRg st="1" end="1"/>
                                            </p:txEl>
                                          </p:spTgt>
                                        </p:tgtEl>
                                        <p:attrNameLst>
                                          <p:attrName>style.visibility</p:attrName>
                                        </p:attrNameLst>
                                      </p:cBhvr>
                                      <p:to>
                                        <p:strVal val="hidden"/>
                                      </p:to>
                                    </p:set>
                                  </p:childTnLst>
                                </p:cTn>
                              </p:par>
                              <p:par>
                                <p:cTn id="66" presetID="2" presetClass="exit" presetSubtype="4" fill="hold" nodeType="withEffect">
                                  <p:stCondLst>
                                    <p:cond delay="0"/>
                                  </p:stCondLst>
                                  <p:childTnLst>
                                    <p:anim calcmode="lin" valueType="num">
                                      <p:cBhvr additive="base">
                                        <p:cTn id="67"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68" dur="500"/>
                                        <p:tgtEl>
                                          <p:spTgt spid="3">
                                            <p:txEl>
                                              <p:pRg st="2" end="2"/>
                                            </p:txEl>
                                          </p:spTgt>
                                        </p:tgtEl>
                                        <p:attrNameLst>
                                          <p:attrName>ppt_y</p:attrName>
                                        </p:attrNameLst>
                                      </p:cBhvr>
                                      <p:tavLst>
                                        <p:tav tm="0">
                                          <p:val>
                                            <p:strVal val="ppt_y"/>
                                          </p:val>
                                        </p:tav>
                                        <p:tav tm="100000">
                                          <p:val>
                                            <p:strVal val="1+ppt_h/2"/>
                                          </p:val>
                                        </p:tav>
                                      </p:tavLst>
                                    </p:anim>
                                    <p:set>
                                      <p:cBhvr>
                                        <p:cTn id="69" dur="1" fill="hold">
                                          <p:stCondLst>
                                            <p:cond delay="499"/>
                                          </p:stCondLst>
                                        </p:cTn>
                                        <p:tgtEl>
                                          <p:spTgt spid="3">
                                            <p:txEl>
                                              <p:pRg st="2" end="2"/>
                                            </p:txEl>
                                          </p:spTgt>
                                        </p:tgtEl>
                                        <p:attrNameLst>
                                          <p:attrName>style.visibility</p:attrName>
                                        </p:attrNameLst>
                                      </p:cBhvr>
                                      <p:to>
                                        <p:strVal val="hidden"/>
                                      </p:to>
                                    </p:set>
                                  </p:childTnLst>
                                </p:cTn>
                              </p:par>
                              <p:par>
                                <p:cTn id="70" presetID="2" presetClass="exit" presetSubtype="4" fill="hold" nodeType="withEffect">
                                  <p:stCondLst>
                                    <p:cond delay="0"/>
                                  </p:stCondLst>
                                  <p:childTnLst>
                                    <p:anim calcmode="lin" valueType="num">
                                      <p:cBhvr additive="base">
                                        <p:cTn id="71" dur="500"/>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72" dur="500"/>
                                        <p:tgtEl>
                                          <p:spTgt spid="3">
                                            <p:txEl>
                                              <p:pRg st="3" end="3"/>
                                            </p:txEl>
                                          </p:spTgt>
                                        </p:tgtEl>
                                        <p:attrNameLst>
                                          <p:attrName>ppt_y</p:attrName>
                                        </p:attrNameLst>
                                      </p:cBhvr>
                                      <p:tavLst>
                                        <p:tav tm="0">
                                          <p:val>
                                            <p:strVal val="ppt_y"/>
                                          </p:val>
                                        </p:tav>
                                        <p:tav tm="100000">
                                          <p:val>
                                            <p:strVal val="1+ppt_h/2"/>
                                          </p:val>
                                        </p:tav>
                                      </p:tavLst>
                                    </p:anim>
                                    <p:set>
                                      <p:cBhvr>
                                        <p:cTn id="73" dur="1" fill="hold">
                                          <p:stCondLst>
                                            <p:cond delay="499"/>
                                          </p:stCondLst>
                                        </p:cTn>
                                        <p:tgtEl>
                                          <p:spTgt spid="3">
                                            <p:txEl>
                                              <p:pRg st="3" end="3"/>
                                            </p:txEl>
                                          </p:spTgt>
                                        </p:tgtEl>
                                        <p:attrNameLst>
                                          <p:attrName>style.visibility</p:attrName>
                                        </p:attrNameLst>
                                      </p:cBhvr>
                                      <p:to>
                                        <p:strVal val="hidden"/>
                                      </p:to>
                                    </p:set>
                                  </p:childTnLst>
                                </p:cTn>
                              </p:par>
                              <p:par>
                                <p:cTn id="74" presetID="2" presetClass="exit" presetSubtype="4" fill="hold" nodeType="withEffect">
                                  <p:stCondLst>
                                    <p:cond delay="0"/>
                                  </p:stCondLst>
                                  <p:childTnLst>
                                    <p:anim calcmode="lin" valueType="num">
                                      <p:cBhvr additive="base">
                                        <p:cTn id="75" dur="500"/>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76" dur="500"/>
                                        <p:tgtEl>
                                          <p:spTgt spid="3">
                                            <p:txEl>
                                              <p:pRg st="4" end="4"/>
                                            </p:txEl>
                                          </p:spTgt>
                                        </p:tgtEl>
                                        <p:attrNameLst>
                                          <p:attrName>ppt_y</p:attrName>
                                        </p:attrNameLst>
                                      </p:cBhvr>
                                      <p:tavLst>
                                        <p:tav tm="0">
                                          <p:val>
                                            <p:strVal val="ppt_y"/>
                                          </p:val>
                                        </p:tav>
                                        <p:tav tm="100000">
                                          <p:val>
                                            <p:strVal val="1+ppt_h/2"/>
                                          </p:val>
                                        </p:tav>
                                      </p:tavLst>
                                    </p:anim>
                                    <p:set>
                                      <p:cBhvr>
                                        <p:cTn id="77" dur="1" fill="hold">
                                          <p:stCondLst>
                                            <p:cond delay="499"/>
                                          </p:stCondLst>
                                        </p:cTn>
                                        <p:tgtEl>
                                          <p:spTgt spid="3">
                                            <p:txEl>
                                              <p:pRg st="4" end="4"/>
                                            </p:txEl>
                                          </p:spTgt>
                                        </p:tgtEl>
                                        <p:attrNameLst>
                                          <p:attrName>style.visibility</p:attrName>
                                        </p:attrNameLst>
                                      </p:cBhvr>
                                      <p:to>
                                        <p:strVal val="hidden"/>
                                      </p:to>
                                    </p:set>
                                  </p:childTnLst>
                                </p:cTn>
                              </p:par>
                              <p:par>
                                <p:cTn id="78" presetID="2" presetClass="exit" presetSubtype="4" fill="hold" nodeType="withEffect">
                                  <p:stCondLst>
                                    <p:cond delay="0"/>
                                  </p:stCondLst>
                                  <p:childTnLst>
                                    <p:anim calcmode="lin" valueType="num">
                                      <p:cBhvr additive="base">
                                        <p:cTn id="79" dur="500"/>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0" dur="500"/>
                                        <p:tgtEl>
                                          <p:spTgt spid="3">
                                            <p:txEl>
                                              <p:pRg st="5" end="5"/>
                                            </p:txEl>
                                          </p:spTgt>
                                        </p:tgtEl>
                                        <p:attrNameLst>
                                          <p:attrName>ppt_y</p:attrName>
                                        </p:attrNameLst>
                                      </p:cBhvr>
                                      <p:tavLst>
                                        <p:tav tm="0">
                                          <p:val>
                                            <p:strVal val="ppt_y"/>
                                          </p:val>
                                        </p:tav>
                                        <p:tav tm="100000">
                                          <p:val>
                                            <p:strVal val="1+ppt_h/2"/>
                                          </p:val>
                                        </p:tav>
                                      </p:tavLst>
                                    </p:anim>
                                    <p:set>
                                      <p:cBhvr>
                                        <p:cTn id="81" dur="1" fill="hold">
                                          <p:stCondLst>
                                            <p:cond delay="499"/>
                                          </p:stCondLst>
                                        </p:cTn>
                                        <p:tgtEl>
                                          <p:spTgt spid="3">
                                            <p:txEl>
                                              <p:pRg st="5" end="5"/>
                                            </p:txEl>
                                          </p:spTgt>
                                        </p:tgtEl>
                                        <p:attrNameLst>
                                          <p:attrName>style.visibility</p:attrName>
                                        </p:attrNameLst>
                                      </p:cBhvr>
                                      <p:to>
                                        <p:strVal val="hidden"/>
                                      </p:to>
                                    </p:set>
                                  </p:childTnLst>
                                </p:cTn>
                              </p:par>
                              <p:par>
                                <p:cTn id="82" presetID="2" presetClass="exit" presetSubtype="4" fill="hold" nodeType="withEffect">
                                  <p:stCondLst>
                                    <p:cond delay="0"/>
                                  </p:stCondLst>
                                  <p:childTnLst>
                                    <p:anim calcmode="lin" valueType="num">
                                      <p:cBhvr additive="base">
                                        <p:cTn id="83" dur="500"/>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4" dur="500"/>
                                        <p:tgtEl>
                                          <p:spTgt spid="3">
                                            <p:txEl>
                                              <p:pRg st="6" end="6"/>
                                            </p:txEl>
                                          </p:spTgt>
                                        </p:tgtEl>
                                        <p:attrNameLst>
                                          <p:attrName>ppt_y</p:attrName>
                                        </p:attrNameLst>
                                      </p:cBhvr>
                                      <p:tavLst>
                                        <p:tav tm="0">
                                          <p:val>
                                            <p:strVal val="ppt_y"/>
                                          </p:val>
                                        </p:tav>
                                        <p:tav tm="100000">
                                          <p:val>
                                            <p:strVal val="1+ppt_h/2"/>
                                          </p:val>
                                        </p:tav>
                                      </p:tavLst>
                                    </p:anim>
                                    <p:set>
                                      <p:cBhvr>
                                        <p:cTn id="85" dur="1" fill="hold">
                                          <p:stCondLst>
                                            <p:cond delay="499"/>
                                          </p:stCondLst>
                                        </p:cTn>
                                        <p:tgtEl>
                                          <p:spTgt spid="3">
                                            <p:txEl>
                                              <p:pRg st="6" end="6"/>
                                            </p:txEl>
                                          </p:spTgt>
                                        </p:tgtEl>
                                        <p:attrNameLst>
                                          <p:attrName>style.visibility</p:attrName>
                                        </p:attrNameLst>
                                      </p:cBhvr>
                                      <p:to>
                                        <p:strVal val="hidden"/>
                                      </p:to>
                                    </p:set>
                                  </p:childTnLst>
                                </p:cTn>
                              </p:par>
                              <p:par>
                                <p:cTn id="86" presetID="2" presetClass="exit" presetSubtype="4" fill="hold" nodeType="withEffect">
                                  <p:stCondLst>
                                    <p:cond delay="0"/>
                                  </p:stCondLst>
                                  <p:childTnLst>
                                    <p:anim calcmode="lin" valueType="num">
                                      <p:cBhvr additive="base">
                                        <p:cTn id="87" dur="500"/>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8" dur="500"/>
                                        <p:tgtEl>
                                          <p:spTgt spid="3">
                                            <p:txEl>
                                              <p:pRg st="7" end="7"/>
                                            </p:txEl>
                                          </p:spTgt>
                                        </p:tgtEl>
                                        <p:attrNameLst>
                                          <p:attrName>ppt_y</p:attrName>
                                        </p:attrNameLst>
                                      </p:cBhvr>
                                      <p:tavLst>
                                        <p:tav tm="0">
                                          <p:val>
                                            <p:strVal val="ppt_y"/>
                                          </p:val>
                                        </p:tav>
                                        <p:tav tm="100000">
                                          <p:val>
                                            <p:strVal val="1+ppt_h/2"/>
                                          </p:val>
                                        </p:tav>
                                      </p:tavLst>
                                    </p:anim>
                                    <p:set>
                                      <p:cBhvr>
                                        <p:cTn id="89" dur="1" fill="hold">
                                          <p:stCondLst>
                                            <p:cond delay="499"/>
                                          </p:stCondLst>
                                        </p:cTn>
                                        <p:tgtEl>
                                          <p:spTgt spid="3">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rmAutofit fontScale="90000"/>
          </a:bodyPr>
          <a:lstStyle/>
          <a:p>
            <a:r>
              <a:rPr lang="en-US" b="1" dirty="0" smtClean="0">
                <a:solidFill>
                  <a:srgbClr val="FFFF00"/>
                </a:solidFill>
                <a:latin typeface="Times New Roman" pitchFamily="18" charset="0"/>
                <a:cs typeface="Times New Roman" pitchFamily="18" charset="0"/>
              </a:rPr>
              <a:t>Rule V</a:t>
            </a:r>
            <a:r>
              <a:rPr lang="en-PH" b="1" dirty="0" smtClean="0">
                <a:solidFill>
                  <a:srgbClr val="FFFF00"/>
                </a:solidFill>
                <a:latin typeface="Times New Roman" pitchFamily="18" charset="0"/>
                <a:cs typeface="Times New Roman" pitchFamily="18" charset="0"/>
              </a:rPr>
              <a:t/>
            </a:r>
            <a:br>
              <a:rPr lang="en-PH" b="1" dirty="0" smtClean="0">
                <a:solidFill>
                  <a:srgbClr val="FFFF00"/>
                </a:solidFill>
                <a:latin typeface="Times New Roman" pitchFamily="18" charset="0"/>
                <a:cs typeface="Times New Roman" pitchFamily="18" charset="0"/>
              </a:rPr>
            </a:br>
            <a:r>
              <a:rPr lang="en-US" b="1" dirty="0" smtClean="0">
                <a:solidFill>
                  <a:srgbClr val="FFFF00"/>
                </a:solidFill>
                <a:latin typeface="Times New Roman" pitchFamily="18" charset="0"/>
                <a:cs typeface="Times New Roman" pitchFamily="18" charset="0"/>
              </a:rPr>
              <a:t>Incentives and Rewards System</a:t>
            </a:r>
            <a:endParaRPr lang="en-PH" b="1" dirty="0">
              <a:solidFill>
                <a:srgbClr val="FFFF00"/>
              </a:solidFill>
            </a:endParaRPr>
          </a:p>
        </p:txBody>
      </p:sp>
      <p:sp>
        <p:nvSpPr>
          <p:cNvPr id="3" name="Content Placeholder 2"/>
          <p:cNvSpPr>
            <a:spLocks noGrp="1"/>
          </p:cNvSpPr>
          <p:nvPr>
            <p:ph idx="1"/>
          </p:nvPr>
        </p:nvSpPr>
        <p:spPr>
          <a:xfrm>
            <a:off x="457200" y="1600200"/>
            <a:ext cx="7848600" cy="4525963"/>
          </a:xfrm>
        </p:spPr>
        <p:txBody>
          <a:bodyPr>
            <a:normAutofit/>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Section </a:t>
            </a:r>
            <a:r>
              <a:rPr lang="en-US" sz="2800" dirty="0">
                <a:solidFill>
                  <a:schemeClr val="bg1"/>
                </a:solidFill>
                <a:latin typeface="Times New Roman" pitchFamily="18" charset="0"/>
                <a:cs typeface="Times New Roman" pitchFamily="18" charset="0"/>
              </a:rPr>
              <a:t>3. Incentives and rewards to government officials and employees of the year may take the form of any of the following, as may be determined by the Committee on Awards established under the Code:</a:t>
            </a:r>
            <a:br>
              <a:rPr lang="en-US" sz="2800" dirty="0">
                <a:solidFill>
                  <a:schemeClr val="bg1"/>
                </a:solidFill>
                <a:latin typeface="Times New Roman" pitchFamily="18" charset="0"/>
                <a:cs typeface="Times New Roman" pitchFamily="18" charset="0"/>
              </a:rPr>
            </a:br>
            <a:r>
              <a:rPr lang="en-US" sz="2800" dirty="0">
                <a:solidFill>
                  <a:schemeClr val="bg1"/>
                </a:solidFill>
                <a:latin typeface="Times New Roman" pitchFamily="18" charset="0"/>
                <a:cs typeface="Times New Roman" pitchFamily="18" charset="0"/>
              </a:rPr>
              <a:t>(a) Bonuses; or</a:t>
            </a:r>
            <a:endParaRPr lang="en-PH" sz="2800" dirty="0">
              <a:solidFill>
                <a:schemeClr val="bg1"/>
              </a:solidFill>
              <a:latin typeface="Times New Roman" pitchFamily="18" charset="0"/>
              <a:cs typeface="Times New Roman" pitchFamily="18" charset="0"/>
            </a:endParaRPr>
          </a:p>
          <a:p>
            <a:pPr algn="just">
              <a:buNone/>
            </a:pPr>
            <a:r>
              <a:rPr lang="en-US" sz="2800" dirty="0" smtClean="0">
                <a:solidFill>
                  <a:schemeClr val="bg1"/>
                </a:solidFill>
                <a:latin typeface="Times New Roman" pitchFamily="18" charset="0"/>
                <a:cs typeface="Times New Roman" pitchFamily="18" charset="0"/>
              </a:rPr>
              <a:t>	(</a:t>
            </a:r>
            <a:r>
              <a:rPr lang="en-US" sz="2800" dirty="0">
                <a:solidFill>
                  <a:schemeClr val="bg1"/>
                </a:solidFill>
                <a:latin typeface="Times New Roman" pitchFamily="18" charset="0"/>
                <a:cs typeface="Times New Roman" pitchFamily="18" charset="0"/>
              </a:rPr>
              <a:t>b) Citations; or</a:t>
            </a:r>
            <a:endParaRPr lang="en-PH" sz="2800" dirty="0">
              <a:solidFill>
                <a:schemeClr val="bg1"/>
              </a:solidFill>
              <a:latin typeface="Times New Roman" pitchFamily="18" charset="0"/>
              <a:cs typeface="Times New Roman" pitchFamily="18" charset="0"/>
            </a:endParaRPr>
          </a:p>
          <a:p>
            <a:pPr algn="just">
              <a:buNone/>
            </a:pPr>
            <a:r>
              <a:rPr lang="en-US" sz="2800" dirty="0" smtClean="0">
                <a:solidFill>
                  <a:schemeClr val="bg1"/>
                </a:solidFill>
                <a:latin typeface="Times New Roman" pitchFamily="18" charset="0"/>
                <a:cs typeface="Times New Roman" pitchFamily="18" charset="0"/>
              </a:rPr>
              <a:t>	(</a:t>
            </a:r>
            <a:r>
              <a:rPr lang="en-US" sz="2800" dirty="0">
                <a:solidFill>
                  <a:schemeClr val="bg1"/>
                </a:solidFill>
                <a:latin typeface="Times New Roman" pitchFamily="18" charset="0"/>
                <a:cs typeface="Times New Roman" pitchFamily="18" charset="0"/>
              </a:rPr>
              <a:t>c) Directorships in government-owned or controlled corporations; or</a:t>
            </a:r>
            <a:endParaRPr lang="en-PH" sz="2800" dirty="0">
              <a:solidFill>
                <a:schemeClr val="bg1"/>
              </a:solidFill>
              <a:latin typeface="Times New Roman" pitchFamily="18" charset="0"/>
              <a:cs typeface="Times New Roman" pitchFamily="18" charset="0"/>
            </a:endParaRPr>
          </a:p>
          <a:p>
            <a:endParaRPr lang="en-PH"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1" end="1"/>
                                            </p:txEl>
                                          </p:spTgt>
                                        </p:tgtEl>
                                      </p:cBhvr>
                                    </p:animEffect>
                                  </p:childTnLst>
                                </p:cTn>
                              </p:par>
                              <p:par>
                                <p:cTn id="20" presetID="29"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1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4" dur="10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grpId="1" nodeType="clickEffect">
                                  <p:stCondLst>
                                    <p:cond delay="0"/>
                                  </p:stCondLst>
                                  <p:childTnLst>
                                    <p:anim calcmode="lin" valueType="num">
                                      <p:cBhvr additive="base">
                                        <p:cTn id="28" dur="500"/>
                                        <p:tgtEl>
                                          <p:spTgt spid="2"/>
                                        </p:tgtEl>
                                        <p:attrNameLst>
                                          <p:attrName>ppt_x</p:attrName>
                                        </p:attrNameLst>
                                      </p:cBhvr>
                                      <p:tavLst>
                                        <p:tav tm="0">
                                          <p:val>
                                            <p:strVal val="ppt_x"/>
                                          </p:val>
                                        </p:tav>
                                        <p:tav tm="100000">
                                          <p:val>
                                            <p:strVal val="ppt_x"/>
                                          </p:val>
                                        </p:tav>
                                      </p:tavLst>
                                    </p:anim>
                                    <p:anim calcmode="lin" valueType="num">
                                      <p:cBhvr additive="base">
                                        <p:cTn id="29" dur="500"/>
                                        <p:tgtEl>
                                          <p:spTgt spid="2"/>
                                        </p:tgtEl>
                                        <p:attrNameLst>
                                          <p:attrName>ppt_y</p:attrName>
                                        </p:attrNameLst>
                                      </p:cBhvr>
                                      <p:tavLst>
                                        <p:tav tm="0">
                                          <p:val>
                                            <p:strVal val="ppt_y"/>
                                          </p:val>
                                        </p:tav>
                                        <p:tav tm="100000">
                                          <p:val>
                                            <p:strVal val="1+ppt_h/2"/>
                                          </p:val>
                                        </p:tav>
                                      </p:tavLst>
                                    </p:anim>
                                    <p:set>
                                      <p:cBhvr>
                                        <p:cTn id="30" dur="1" fill="hold">
                                          <p:stCondLst>
                                            <p:cond delay="499"/>
                                          </p:stCondLst>
                                        </p:cTn>
                                        <p:tgtEl>
                                          <p:spTgt spid="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 presetClass="exit" presetSubtype="4" fill="hold" nodeType="clickEffect">
                                  <p:stCondLst>
                                    <p:cond delay="0"/>
                                  </p:stCondLst>
                                  <p:childTnLst>
                                    <p:anim calcmode="lin" valueType="num">
                                      <p:cBhvr additive="base">
                                        <p:cTn id="34"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5" dur="500"/>
                                        <p:tgtEl>
                                          <p:spTgt spid="3">
                                            <p:txEl>
                                              <p:pRg st="0" end="0"/>
                                            </p:txEl>
                                          </p:spTgt>
                                        </p:tgtEl>
                                        <p:attrNameLst>
                                          <p:attrName>ppt_y</p:attrName>
                                        </p:attrNameLst>
                                      </p:cBhvr>
                                      <p:tavLst>
                                        <p:tav tm="0">
                                          <p:val>
                                            <p:strVal val="ppt_y"/>
                                          </p:val>
                                        </p:tav>
                                        <p:tav tm="100000">
                                          <p:val>
                                            <p:strVal val="1+ppt_h/2"/>
                                          </p:val>
                                        </p:tav>
                                      </p:tavLst>
                                    </p:anim>
                                    <p:set>
                                      <p:cBhvr>
                                        <p:cTn id="36" dur="1" fill="hold">
                                          <p:stCondLst>
                                            <p:cond delay="499"/>
                                          </p:stCondLst>
                                        </p:cTn>
                                        <p:tgtEl>
                                          <p:spTgt spid="3">
                                            <p:txEl>
                                              <p:pRg st="0" end="0"/>
                                            </p:txEl>
                                          </p:spTgt>
                                        </p:tgtEl>
                                        <p:attrNameLst>
                                          <p:attrName>style.visibility</p:attrName>
                                        </p:attrNameLst>
                                      </p:cBhvr>
                                      <p:to>
                                        <p:strVal val="hidden"/>
                                      </p:to>
                                    </p:set>
                                  </p:childTnLst>
                                </p:cTn>
                              </p:par>
                              <p:par>
                                <p:cTn id="37" presetID="2" presetClass="exit" presetSubtype="4" fill="hold" nodeType="withEffect">
                                  <p:stCondLst>
                                    <p:cond delay="0"/>
                                  </p:stCondLst>
                                  <p:childTnLst>
                                    <p:anim calcmode="lin" valueType="num">
                                      <p:cBhvr additive="base">
                                        <p:cTn id="38"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9" dur="500"/>
                                        <p:tgtEl>
                                          <p:spTgt spid="3">
                                            <p:txEl>
                                              <p:pRg st="1" end="1"/>
                                            </p:txEl>
                                          </p:spTgt>
                                        </p:tgtEl>
                                        <p:attrNameLst>
                                          <p:attrName>ppt_y</p:attrName>
                                        </p:attrNameLst>
                                      </p:cBhvr>
                                      <p:tavLst>
                                        <p:tav tm="0">
                                          <p:val>
                                            <p:strVal val="ppt_y"/>
                                          </p:val>
                                        </p:tav>
                                        <p:tav tm="100000">
                                          <p:val>
                                            <p:strVal val="1+ppt_h/2"/>
                                          </p:val>
                                        </p:tav>
                                      </p:tavLst>
                                    </p:anim>
                                    <p:set>
                                      <p:cBhvr>
                                        <p:cTn id="40" dur="1" fill="hold">
                                          <p:stCondLst>
                                            <p:cond delay="499"/>
                                          </p:stCondLst>
                                        </p:cTn>
                                        <p:tgtEl>
                                          <p:spTgt spid="3">
                                            <p:txEl>
                                              <p:pRg st="1" end="1"/>
                                            </p:txEl>
                                          </p:spTgt>
                                        </p:tgtEl>
                                        <p:attrNameLst>
                                          <p:attrName>style.visibility</p:attrName>
                                        </p:attrNameLst>
                                      </p:cBhvr>
                                      <p:to>
                                        <p:strVal val="hidden"/>
                                      </p:to>
                                    </p:set>
                                  </p:childTnLst>
                                </p:cTn>
                              </p:par>
                              <p:par>
                                <p:cTn id="41" presetID="2" presetClass="exit" presetSubtype="4" fill="hold" nodeType="withEffect">
                                  <p:stCondLst>
                                    <p:cond delay="0"/>
                                  </p:stCondLst>
                                  <p:childTnLst>
                                    <p:anim calcmode="lin" valueType="num">
                                      <p:cBhvr additive="base">
                                        <p:cTn id="42"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3" dur="500"/>
                                        <p:tgtEl>
                                          <p:spTgt spid="3">
                                            <p:txEl>
                                              <p:pRg st="2" end="2"/>
                                            </p:txEl>
                                          </p:spTgt>
                                        </p:tgtEl>
                                        <p:attrNameLst>
                                          <p:attrName>ppt_y</p:attrName>
                                        </p:attrNameLst>
                                      </p:cBhvr>
                                      <p:tavLst>
                                        <p:tav tm="0">
                                          <p:val>
                                            <p:strVal val="ppt_y"/>
                                          </p:val>
                                        </p:tav>
                                        <p:tav tm="100000">
                                          <p:val>
                                            <p:strVal val="1+ppt_h/2"/>
                                          </p:val>
                                        </p:tav>
                                      </p:tavLst>
                                    </p:anim>
                                    <p:set>
                                      <p:cBhvr>
                                        <p:cTn id="44"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rmAutofit fontScale="90000"/>
          </a:bodyPr>
          <a:lstStyle/>
          <a:p>
            <a:r>
              <a:rPr lang="en-US" b="1" dirty="0" smtClean="0">
                <a:solidFill>
                  <a:srgbClr val="FFFF00"/>
                </a:solidFill>
                <a:latin typeface="Times New Roman" pitchFamily="18" charset="0"/>
                <a:cs typeface="Times New Roman" pitchFamily="18" charset="0"/>
              </a:rPr>
              <a:t>Rule V</a:t>
            </a:r>
            <a:r>
              <a:rPr lang="en-PH" b="1" dirty="0" smtClean="0">
                <a:solidFill>
                  <a:srgbClr val="FFFF00"/>
                </a:solidFill>
                <a:latin typeface="Times New Roman" pitchFamily="18" charset="0"/>
                <a:cs typeface="Times New Roman" pitchFamily="18" charset="0"/>
              </a:rPr>
              <a:t/>
            </a:r>
            <a:br>
              <a:rPr lang="en-PH" b="1" dirty="0" smtClean="0">
                <a:solidFill>
                  <a:srgbClr val="FFFF00"/>
                </a:solidFill>
                <a:latin typeface="Times New Roman" pitchFamily="18" charset="0"/>
                <a:cs typeface="Times New Roman" pitchFamily="18" charset="0"/>
              </a:rPr>
            </a:br>
            <a:r>
              <a:rPr lang="en-US" b="1" dirty="0" smtClean="0">
                <a:solidFill>
                  <a:srgbClr val="FFFF00"/>
                </a:solidFill>
                <a:latin typeface="Times New Roman" pitchFamily="18" charset="0"/>
                <a:cs typeface="Times New Roman" pitchFamily="18" charset="0"/>
              </a:rPr>
              <a:t>Incentives and Rewards System</a:t>
            </a:r>
            <a:endParaRPr lang="en-PH" b="1" dirty="0">
              <a:solidFill>
                <a:srgbClr val="FFFF00"/>
              </a:solidFill>
            </a:endParaRPr>
          </a:p>
        </p:txBody>
      </p:sp>
      <p:sp>
        <p:nvSpPr>
          <p:cNvPr id="3" name="Content Placeholder 2"/>
          <p:cNvSpPr>
            <a:spLocks noGrp="1"/>
          </p:cNvSpPr>
          <p:nvPr>
            <p:ph idx="1"/>
          </p:nvPr>
        </p:nvSpPr>
        <p:spPr>
          <a:xfrm>
            <a:off x="457200" y="2133600"/>
            <a:ext cx="8001000" cy="3992563"/>
          </a:xfrm>
        </p:spPr>
        <p:txBody>
          <a:bodyPr>
            <a:normAutofit/>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Section 3. Incentives and rewards to government officials and employees of the year may take the form of any of the following, as may be determined by the Committee on Awards established under the Code:</a:t>
            </a:r>
            <a:br>
              <a:rPr lang="en-US" sz="2800" dirty="0" smtClean="0">
                <a:solidFill>
                  <a:schemeClr val="bg1"/>
                </a:solidFill>
                <a:latin typeface="Times New Roman" pitchFamily="18" charset="0"/>
                <a:cs typeface="Times New Roman" pitchFamily="18" charset="0"/>
              </a:rPr>
            </a:br>
            <a:r>
              <a:rPr lang="en-US" sz="2800" dirty="0">
                <a:solidFill>
                  <a:schemeClr val="bg1"/>
                </a:solidFill>
                <a:latin typeface="Times New Roman" pitchFamily="18" charset="0"/>
                <a:cs typeface="Times New Roman" pitchFamily="18" charset="0"/>
              </a:rPr>
              <a:t>(d) Local and foreign scholarship grants; or</a:t>
            </a:r>
            <a:endParaRPr lang="en-PH" sz="2800" dirty="0">
              <a:solidFill>
                <a:schemeClr val="bg1"/>
              </a:solidFill>
              <a:latin typeface="Times New Roman" pitchFamily="18" charset="0"/>
              <a:cs typeface="Times New Roman" pitchFamily="18" charset="0"/>
            </a:endParaRPr>
          </a:p>
          <a:p>
            <a:pPr algn="just">
              <a:buNone/>
            </a:pPr>
            <a:r>
              <a:rPr lang="en-US" sz="2800" dirty="0" smtClean="0">
                <a:solidFill>
                  <a:schemeClr val="bg1"/>
                </a:solidFill>
                <a:latin typeface="Times New Roman" pitchFamily="18" charset="0"/>
                <a:cs typeface="Times New Roman" pitchFamily="18" charset="0"/>
              </a:rPr>
              <a:t>	(</a:t>
            </a:r>
            <a:r>
              <a:rPr lang="en-US" sz="2800" dirty="0">
                <a:solidFill>
                  <a:schemeClr val="bg1"/>
                </a:solidFill>
                <a:latin typeface="Times New Roman" pitchFamily="18" charset="0"/>
                <a:cs typeface="Times New Roman" pitchFamily="18" charset="0"/>
              </a:rPr>
              <a:t>e) Paid vacations; </a:t>
            </a:r>
            <a:r>
              <a:rPr lang="en-US" sz="2800" dirty="0" smtClean="0">
                <a:solidFill>
                  <a:schemeClr val="bg1"/>
                </a:solidFill>
                <a:latin typeface="Times New Roman" pitchFamily="18" charset="0"/>
                <a:cs typeface="Times New Roman" pitchFamily="18" charset="0"/>
              </a:rPr>
              <a:t>and</a:t>
            </a:r>
            <a:endParaRPr lang="en-PH" sz="28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1" nodeType="clickEffect">
                                  <p:stCondLst>
                                    <p:cond delay="0"/>
                                  </p:stCondLst>
                                  <p:childTnLst>
                                    <p:anim calcmode="lin" valueType="num">
                                      <p:cBhvr additive="base">
                                        <p:cTn id="23" dur="500"/>
                                        <p:tgtEl>
                                          <p:spTgt spid="2"/>
                                        </p:tgtEl>
                                        <p:attrNameLst>
                                          <p:attrName>ppt_x</p:attrName>
                                        </p:attrNameLst>
                                      </p:cBhvr>
                                      <p:tavLst>
                                        <p:tav tm="0">
                                          <p:val>
                                            <p:strVal val="ppt_x"/>
                                          </p:val>
                                        </p:tav>
                                        <p:tav tm="100000">
                                          <p:val>
                                            <p:strVal val="ppt_x"/>
                                          </p:val>
                                        </p:tav>
                                      </p:tavLst>
                                    </p:anim>
                                    <p:anim calcmode="lin" valueType="num">
                                      <p:cBhvr additive="base">
                                        <p:cTn id="24" dur="500"/>
                                        <p:tgtEl>
                                          <p:spTgt spid="2"/>
                                        </p:tgtEl>
                                        <p:attrNameLst>
                                          <p:attrName>ppt_y</p:attrName>
                                        </p:attrNameLst>
                                      </p:cBhvr>
                                      <p:tavLst>
                                        <p:tav tm="0">
                                          <p:val>
                                            <p:strVal val="ppt_y"/>
                                          </p:val>
                                        </p:tav>
                                        <p:tav tm="100000">
                                          <p:val>
                                            <p:strVal val="1+ppt_h/2"/>
                                          </p:val>
                                        </p:tav>
                                      </p:tavLst>
                                    </p:anim>
                                    <p:set>
                                      <p:cBhvr>
                                        <p:cTn id="25" dur="1" fill="hold">
                                          <p:stCondLst>
                                            <p:cond delay="499"/>
                                          </p:stCondLst>
                                        </p:cTn>
                                        <p:tgtEl>
                                          <p:spTgt spid="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xit" presetSubtype="4" fill="hold" nodeType="clickEffect">
                                  <p:stCondLst>
                                    <p:cond delay="0"/>
                                  </p:stCondLst>
                                  <p:childTnLst>
                                    <p:anim calcmode="lin" valueType="num">
                                      <p:cBhvr additive="base">
                                        <p:cTn id="29"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0" dur="500"/>
                                        <p:tgtEl>
                                          <p:spTgt spid="3">
                                            <p:txEl>
                                              <p:pRg st="0" end="0"/>
                                            </p:txEl>
                                          </p:spTgt>
                                        </p:tgtEl>
                                        <p:attrNameLst>
                                          <p:attrName>ppt_y</p:attrName>
                                        </p:attrNameLst>
                                      </p:cBhvr>
                                      <p:tavLst>
                                        <p:tav tm="0">
                                          <p:val>
                                            <p:strVal val="ppt_y"/>
                                          </p:val>
                                        </p:tav>
                                        <p:tav tm="100000">
                                          <p:val>
                                            <p:strVal val="1+ppt_h/2"/>
                                          </p:val>
                                        </p:tav>
                                      </p:tavLst>
                                    </p:anim>
                                    <p:set>
                                      <p:cBhvr>
                                        <p:cTn id="31" dur="1" fill="hold">
                                          <p:stCondLst>
                                            <p:cond delay="499"/>
                                          </p:stCondLst>
                                        </p:cTn>
                                        <p:tgtEl>
                                          <p:spTgt spid="3">
                                            <p:txEl>
                                              <p:pRg st="0" end="0"/>
                                            </p:txEl>
                                          </p:spTgt>
                                        </p:tgtEl>
                                        <p:attrNameLst>
                                          <p:attrName>style.visibility</p:attrName>
                                        </p:attrNameLst>
                                      </p:cBhvr>
                                      <p:to>
                                        <p:strVal val="hidden"/>
                                      </p:to>
                                    </p:set>
                                  </p:childTnLst>
                                </p:cTn>
                              </p:par>
                              <p:par>
                                <p:cTn id="32" presetID="2" presetClass="exit" presetSubtype="4" fill="hold" nodeType="withEffect">
                                  <p:stCondLst>
                                    <p:cond delay="0"/>
                                  </p:stCondLst>
                                  <p:childTnLst>
                                    <p:anim calcmode="lin" valueType="num">
                                      <p:cBhvr additive="base">
                                        <p:cTn id="33"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4" dur="500"/>
                                        <p:tgtEl>
                                          <p:spTgt spid="3">
                                            <p:txEl>
                                              <p:pRg st="1" end="1"/>
                                            </p:txEl>
                                          </p:spTgt>
                                        </p:tgtEl>
                                        <p:attrNameLst>
                                          <p:attrName>ppt_y</p:attrName>
                                        </p:attrNameLst>
                                      </p:cBhvr>
                                      <p:tavLst>
                                        <p:tav tm="0">
                                          <p:val>
                                            <p:strVal val="ppt_y"/>
                                          </p:val>
                                        </p:tav>
                                        <p:tav tm="100000">
                                          <p:val>
                                            <p:strVal val="1+ppt_h/2"/>
                                          </p:val>
                                        </p:tav>
                                      </p:tavLst>
                                    </p:anim>
                                    <p:set>
                                      <p:cBhvr>
                                        <p:cTn id="35"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rmAutofit fontScale="90000"/>
          </a:bodyPr>
          <a:lstStyle/>
          <a:p>
            <a:r>
              <a:rPr lang="en-US" b="1" dirty="0" smtClean="0">
                <a:solidFill>
                  <a:srgbClr val="FFFF00"/>
                </a:solidFill>
                <a:latin typeface="Times New Roman" pitchFamily="18" charset="0"/>
                <a:cs typeface="Times New Roman" pitchFamily="18" charset="0"/>
              </a:rPr>
              <a:t>Rule V</a:t>
            </a:r>
            <a:r>
              <a:rPr lang="en-PH" b="1" dirty="0" smtClean="0">
                <a:solidFill>
                  <a:srgbClr val="FFFF00"/>
                </a:solidFill>
                <a:latin typeface="Times New Roman" pitchFamily="18" charset="0"/>
                <a:cs typeface="Times New Roman" pitchFamily="18" charset="0"/>
              </a:rPr>
              <a:t/>
            </a:r>
            <a:br>
              <a:rPr lang="en-PH" b="1" dirty="0" smtClean="0">
                <a:solidFill>
                  <a:srgbClr val="FFFF00"/>
                </a:solidFill>
                <a:latin typeface="Times New Roman" pitchFamily="18" charset="0"/>
                <a:cs typeface="Times New Roman" pitchFamily="18" charset="0"/>
              </a:rPr>
            </a:br>
            <a:r>
              <a:rPr lang="en-US" b="1" dirty="0" smtClean="0">
                <a:solidFill>
                  <a:srgbClr val="FFFF00"/>
                </a:solidFill>
                <a:latin typeface="Times New Roman" pitchFamily="18" charset="0"/>
                <a:cs typeface="Times New Roman" pitchFamily="18" charset="0"/>
              </a:rPr>
              <a:t>Incentives and Rewards System</a:t>
            </a:r>
            <a:endParaRPr lang="en-PH" b="1" dirty="0">
              <a:solidFill>
                <a:srgbClr val="FFFF00"/>
              </a:solidFill>
            </a:endParaRPr>
          </a:p>
        </p:txBody>
      </p:sp>
      <p:sp>
        <p:nvSpPr>
          <p:cNvPr id="3" name="Content Placeholder 2"/>
          <p:cNvSpPr>
            <a:spLocks noGrp="1"/>
          </p:cNvSpPr>
          <p:nvPr>
            <p:ph idx="1"/>
          </p:nvPr>
        </p:nvSpPr>
        <p:spPr>
          <a:xfrm>
            <a:off x="457200" y="1600200"/>
            <a:ext cx="8001000" cy="4724400"/>
          </a:xfrm>
        </p:spPr>
        <p:txBody>
          <a:bodyPr>
            <a:noAutofit/>
          </a:bodyPr>
          <a:lstStyle/>
          <a:p>
            <a:pPr algn="just">
              <a:buNone/>
            </a:pPr>
            <a:r>
              <a:rPr lang="en-US" sz="2600" dirty="0" smtClean="0">
                <a:latin typeface="Times New Roman" pitchFamily="18" charset="0"/>
                <a:cs typeface="Times New Roman" pitchFamily="18" charset="0"/>
              </a:rPr>
              <a:t>		</a:t>
            </a:r>
            <a:r>
              <a:rPr lang="en-US" sz="2600" dirty="0" smtClean="0">
                <a:solidFill>
                  <a:schemeClr val="bg1"/>
                </a:solidFill>
                <a:latin typeface="Times New Roman" pitchFamily="18" charset="0"/>
                <a:cs typeface="Times New Roman" pitchFamily="18" charset="0"/>
              </a:rPr>
              <a:t>Section 3. Incentives and rewards to government officials and employees of the year may take the form of any of the following, as may be determined by the Committee on Awards established under the Code:</a:t>
            </a:r>
            <a:br>
              <a:rPr lang="en-US" sz="2600" dirty="0" smtClean="0">
                <a:solidFill>
                  <a:schemeClr val="bg1"/>
                </a:solidFill>
                <a:latin typeface="Times New Roman" pitchFamily="18" charset="0"/>
                <a:cs typeface="Times New Roman" pitchFamily="18" charset="0"/>
              </a:rPr>
            </a:br>
            <a:r>
              <a:rPr lang="en-US" sz="2600" dirty="0">
                <a:solidFill>
                  <a:schemeClr val="bg1"/>
                </a:solidFill>
                <a:latin typeface="Times New Roman" pitchFamily="18" charset="0"/>
                <a:cs typeface="Times New Roman" pitchFamily="18" charset="0"/>
              </a:rPr>
              <a:t>(f) Automatic promotion to the next higher positions suitable to his qualifications and with commensurate salary: provided, that if there is no next higher position or it is not vacant, said position shall be included in the next budget of the office; except when the creation of a new position will result in distortion in the organizational structure of the department, office or agency</a:t>
            </a:r>
            <a:r>
              <a:rPr lang="en-US" sz="2800" dirty="0">
                <a:solidFill>
                  <a:schemeClr val="bg1"/>
                </a:solidFill>
                <a:latin typeface="Times New Roman" pitchFamily="18" charset="0"/>
                <a:cs typeface="Times New Roman" pitchFamily="18" charset="0"/>
              </a:rPr>
              <a:t>.</a:t>
            </a:r>
            <a:endParaRPr lang="en-PH" sz="28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1" nodeType="clickEffect">
                                  <p:stCondLst>
                                    <p:cond delay="0"/>
                                  </p:stCondLst>
                                  <p:childTnLst>
                                    <p:anim calcmode="lin" valueType="num">
                                      <p:cBhvr additive="base">
                                        <p:cTn id="18" dur="500"/>
                                        <p:tgtEl>
                                          <p:spTgt spid="2"/>
                                        </p:tgtEl>
                                        <p:attrNameLst>
                                          <p:attrName>ppt_x</p:attrName>
                                        </p:attrNameLst>
                                      </p:cBhvr>
                                      <p:tavLst>
                                        <p:tav tm="0">
                                          <p:val>
                                            <p:strVal val="ppt_x"/>
                                          </p:val>
                                        </p:tav>
                                        <p:tav tm="100000">
                                          <p:val>
                                            <p:strVal val="ppt_x"/>
                                          </p:val>
                                        </p:tav>
                                      </p:tavLst>
                                    </p:anim>
                                    <p:anim calcmode="lin" valueType="num">
                                      <p:cBhvr additive="base">
                                        <p:cTn id="19" dur="500"/>
                                        <p:tgtEl>
                                          <p:spTgt spid="2"/>
                                        </p:tgtEl>
                                        <p:attrNameLst>
                                          <p:attrName>ppt_y</p:attrName>
                                        </p:attrNameLst>
                                      </p:cBhvr>
                                      <p:tavLst>
                                        <p:tav tm="0">
                                          <p:val>
                                            <p:strVal val="ppt_y"/>
                                          </p:val>
                                        </p:tav>
                                        <p:tav tm="100000">
                                          <p:val>
                                            <p:strVal val="1+ppt_h/2"/>
                                          </p:val>
                                        </p:tav>
                                      </p:tavLst>
                                    </p:anim>
                                    <p:set>
                                      <p:cBhvr>
                                        <p:cTn id="20" dur="1" fill="hold">
                                          <p:stCondLst>
                                            <p:cond delay="4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5" dur="500"/>
                                        <p:tgtEl>
                                          <p:spTgt spid="3">
                                            <p:txEl>
                                              <p:pRg st="0" end="0"/>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rmAutofit fontScale="90000"/>
          </a:bodyPr>
          <a:lstStyle/>
          <a:p>
            <a:r>
              <a:rPr lang="en-US" b="1" dirty="0" smtClean="0">
                <a:solidFill>
                  <a:srgbClr val="FFFF00"/>
                </a:solidFill>
                <a:latin typeface="Times New Roman" pitchFamily="18" charset="0"/>
                <a:cs typeface="Times New Roman" pitchFamily="18" charset="0"/>
              </a:rPr>
              <a:t>Rule V</a:t>
            </a:r>
            <a:r>
              <a:rPr lang="en-PH" b="1" dirty="0" smtClean="0">
                <a:solidFill>
                  <a:srgbClr val="FFFF00"/>
                </a:solidFill>
                <a:latin typeface="Times New Roman" pitchFamily="18" charset="0"/>
                <a:cs typeface="Times New Roman" pitchFamily="18" charset="0"/>
              </a:rPr>
              <a:t/>
            </a:r>
            <a:br>
              <a:rPr lang="en-PH" b="1" dirty="0" smtClean="0">
                <a:solidFill>
                  <a:srgbClr val="FFFF00"/>
                </a:solidFill>
                <a:latin typeface="Times New Roman" pitchFamily="18" charset="0"/>
                <a:cs typeface="Times New Roman" pitchFamily="18" charset="0"/>
              </a:rPr>
            </a:br>
            <a:r>
              <a:rPr lang="en-US" b="1" dirty="0" smtClean="0">
                <a:solidFill>
                  <a:srgbClr val="FFFF00"/>
                </a:solidFill>
                <a:latin typeface="Times New Roman" pitchFamily="18" charset="0"/>
                <a:cs typeface="Times New Roman" pitchFamily="18" charset="0"/>
              </a:rPr>
              <a:t>Incentives and Rewards System</a:t>
            </a:r>
            <a:endParaRPr lang="en-PH" b="1" dirty="0">
              <a:solidFill>
                <a:srgbClr val="FFFF00"/>
              </a:solidFill>
            </a:endParaRPr>
          </a:p>
        </p:txBody>
      </p:sp>
      <p:sp>
        <p:nvSpPr>
          <p:cNvPr id="3" name="Content Placeholder 2"/>
          <p:cNvSpPr>
            <a:spLocks noGrp="1"/>
          </p:cNvSpPr>
          <p:nvPr>
            <p:ph idx="1"/>
          </p:nvPr>
        </p:nvSpPr>
        <p:spPr>
          <a:xfrm>
            <a:off x="457200" y="1828800"/>
            <a:ext cx="8001000" cy="4525963"/>
          </a:xfrm>
        </p:spPr>
        <p:txBody>
          <a:bodyPr>
            <a:normAutofit fontScale="85000" lnSpcReduction="20000"/>
          </a:bodyPr>
          <a:lstStyle/>
          <a:p>
            <a:pPr algn="just">
              <a:buNone/>
            </a:pPr>
            <a:r>
              <a:rPr lang="en-US" dirty="0" smtClean="0">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Section 3. Incentives and rewards to government officials and employees of the year may take the form of any of the following, as may be determined by the Committee on Awards established under the Code:</a:t>
            </a:r>
            <a:br>
              <a:rPr lang="en-US" dirty="0" smtClean="0">
                <a:solidFill>
                  <a:schemeClr val="bg1"/>
                </a:solidFill>
                <a:latin typeface="Times New Roman" pitchFamily="18" charset="0"/>
                <a:cs typeface="Times New Roman" pitchFamily="18" charset="0"/>
              </a:rPr>
            </a:br>
            <a:r>
              <a:rPr lang="en-US" dirty="0" smtClean="0">
                <a:solidFill>
                  <a:schemeClr val="bg1"/>
                </a:solidFill>
                <a:latin typeface="Times New Roman" pitchFamily="18" charset="0"/>
                <a:cs typeface="Times New Roman" pitchFamily="18" charset="0"/>
              </a:rPr>
              <a:t>(f) Where </a:t>
            </a:r>
            <a:r>
              <a:rPr lang="en-US" dirty="0">
                <a:solidFill>
                  <a:schemeClr val="bg1"/>
                </a:solidFill>
                <a:latin typeface="Times New Roman" pitchFamily="18" charset="0"/>
                <a:cs typeface="Times New Roman" pitchFamily="18" charset="0"/>
              </a:rPr>
              <a:t>there is no next higher position immediately available, a salary increase equivalent to the next higher position shall be given and incorporated in the base pay. When a new position is created, that which is vacated shall be deemed abolished.</a:t>
            </a:r>
            <a:endParaRPr lang="en-PH" dirty="0">
              <a:solidFill>
                <a:schemeClr val="bg1"/>
              </a:solidFill>
              <a:latin typeface="Times New Roman" pitchFamily="18" charset="0"/>
              <a:cs typeface="Times New Roman" pitchFamily="18" charset="0"/>
            </a:endParaRPr>
          </a:p>
          <a:p>
            <a:pPr algn="just">
              <a:buNone/>
            </a:pPr>
            <a:r>
              <a:rPr lang="en-US" dirty="0" smtClean="0">
                <a:solidFill>
                  <a:schemeClr val="bg1"/>
                </a:solidFill>
                <a:latin typeface="Times New Roman" pitchFamily="18" charset="0"/>
                <a:cs typeface="Times New Roman" pitchFamily="18" charset="0"/>
              </a:rPr>
              <a:t>		The </a:t>
            </a:r>
            <a:r>
              <a:rPr lang="en-US" dirty="0">
                <a:solidFill>
                  <a:schemeClr val="bg1"/>
                </a:solidFill>
                <a:latin typeface="Times New Roman" pitchFamily="18" charset="0"/>
                <a:cs typeface="Times New Roman" pitchFamily="18" charset="0"/>
              </a:rPr>
              <a:t>grants of awards shall be governed by the merit, and fitness principle.</a:t>
            </a:r>
            <a:endParaRPr lang="en-PH" dirty="0">
              <a:solidFill>
                <a:schemeClr val="bg1"/>
              </a:solidFill>
              <a:latin typeface="Times New Roman" pitchFamily="18" charset="0"/>
              <a:cs typeface="Times New Roman" pitchFamily="18" charset="0"/>
            </a:endParaRPr>
          </a:p>
          <a:p>
            <a:endParaRPr lang="en-PH"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1" nodeType="clickEffect">
                                  <p:stCondLst>
                                    <p:cond delay="0"/>
                                  </p:stCondLst>
                                  <p:childTnLst>
                                    <p:anim calcmode="lin" valueType="num">
                                      <p:cBhvr additive="base">
                                        <p:cTn id="23" dur="500"/>
                                        <p:tgtEl>
                                          <p:spTgt spid="2"/>
                                        </p:tgtEl>
                                        <p:attrNameLst>
                                          <p:attrName>ppt_x</p:attrName>
                                        </p:attrNameLst>
                                      </p:cBhvr>
                                      <p:tavLst>
                                        <p:tav tm="0">
                                          <p:val>
                                            <p:strVal val="ppt_x"/>
                                          </p:val>
                                        </p:tav>
                                        <p:tav tm="100000">
                                          <p:val>
                                            <p:strVal val="ppt_x"/>
                                          </p:val>
                                        </p:tav>
                                      </p:tavLst>
                                    </p:anim>
                                    <p:anim calcmode="lin" valueType="num">
                                      <p:cBhvr additive="base">
                                        <p:cTn id="24" dur="500"/>
                                        <p:tgtEl>
                                          <p:spTgt spid="2"/>
                                        </p:tgtEl>
                                        <p:attrNameLst>
                                          <p:attrName>ppt_y</p:attrName>
                                        </p:attrNameLst>
                                      </p:cBhvr>
                                      <p:tavLst>
                                        <p:tav tm="0">
                                          <p:val>
                                            <p:strVal val="ppt_y"/>
                                          </p:val>
                                        </p:tav>
                                        <p:tav tm="100000">
                                          <p:val>
                                            <p:strVal val="1+ppt_h/2"/>
                                          </p:val>
                                        </p:tav>
                                      </p:tavLst>
                                    </p:anim>
                                    <p:set>
                                      <p:cBhvr>
                                        <p:cTn id="25" dur="1" fill="hold">
                                          <p:stCondLst>
                                            <p:cond delay="499"/>
                                          </p:stCondLst>
                                        </p:cTn>
                                        <p:tgtEl>
                                          <p:spTgt spid="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xit" presetSubtype="4" fill="hold" nodeType="clickEffect">
                                  <p:stCondLst>
                                    <p:cond delay="0"/>
                                  </p:stCondLst>
                                  <p:childTnLst>
                                    <p:anim calcmode="lin" valueType="num">
                                      <p:cBhvr additive="base">
                                        <p:cTn id="29"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0" dur="500"/>
                                        <p:tgtEl>
                                          <p:spTgt spid="3">
                                            <p:txEl>
                                              <p:pRg st="0" end="0"/>
                                            </p:txEl>
                                          </p:spTgt>
                                        </p:tgtEl>
                                        <p:attrNameLst>
                                          <p:attrName>ppt_y</p:attrName>
                                        </p:attrNameLst>
                                      </p:cBhvr>
                                      <p:tavLst>
                                        <p:tav tm="0">
                                          <p:val>
                                            <p:strVal val="ppt_y"/>
                                          </p:val>
                                        </p:tav>
                                        <p:tav tm="100000">
                                          <p:val>
                                            <p:strVal val="1+ppt_h/2"/>
                                          </p:val>
                                        </p:tav>
                                      </p:tavLst>
                                    </p:anim>
                                    <p:set>
                                      <p:cBhvr>
                                        <p:cTn id="31" dur="1" fill="hold">
                                          <p:stCondLst>
                                            <p:cond delay="499"/>
                                          </p:stCondLst>
                                        </p:cTn>
                                        <p:tgtEl>
                                          <p:spTgt spid="3">
                                            <p:txEl>
                                              <p:pRg st="0" end="0"/>
                                            </p:txEl>
                                          </p:spTgt>
                                        </p:tgtEl>
                                        <p:attrNameLst>
                                          <p:attrName>style.visibility</p:attrName>
                                        </p:attrNameLst>
                                      </p:cBhvr>
                                      <p:to>
                                        <p:strVal val="hidden"/>
                                      </p:to>
                                    </p:set>
                                  </p:childTnLst>
                                </p:cTn>
                              </p:par>
                              <p:par>
                                <p:cTn id="32" presetID="2" presetClass="exit" presetSubtype="4" fill="hold" nodeType="withEffect">
                                  <p:stCondLst>
                                    <p:cond delay="0"/>
                                  </p:stCondLst>
                                  <p:childTnLst>
                                    <p:anim calcmode="lin" valueType="num">
                                      <p:cBhvr additive="base">
                                        <p:cTn id="33"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4" dur="500"/>
                                        <p:tgtEl>
                                          <p:spTgt spid="3">
                                            <p:txEl>
                                              <p:pRg st="1" end="1"/>
                                            </p:txEl>
                                          </p:spTgt>
                                        </p:tgtEl>
                                        <p:attrNameLst>
                                          <p:attrName>ppt_y</p:attrName>
                                        </p:attrNameLst>
                                      </p:cBhvr>
                                      <p:tavLst>
                                        <p:tav tm="0">
                                          <p:val>
                                            <p:strVal val="ppt_y"/>
                                          </p:val>
                                        </p:tav>
                                        <p:tav tm="100000">
                                          <p:val>
                                            <p:strVal val="1+ppt_h/2"/>
                                          </p:val>
                                        </p:tav>
                                      </p:tavLst>
                                    </p:anim>
                                    <p:set>
                                      <p:cBhvr>
                                        <p:cTn id="35"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457200" y="2362200"/>
            <a:ext cx="8229600" cy="1981200"/>
          </a:xfrm>
        </p:spPr>
        <p:txBody>
          <a:bodyPr>
            <a:noAutofit/>
          </a:bodyPr>
          <a:lstStyle/>
          <a:p>
            <a:r>
              <a:rPr lang="en-US" sz="8000" b="1" dirty="0" smtClean="0">
                <a:solidFill>
                  <a:srgbClr val="FFFF00"/>
                </a:solidFill>
                <a:latin typeface="Times New Roman" pitchFamily="18" charset="0"/>
                <a:cs typeface="Times New Roman" pitchFamily="18" charset="0"/>
              </a:rPr>
              <a:t>Rule II</a:t>
            </a:r>
            <a:r>
              <a:rPr lang="en-PH" sz="8000" b="1" dirty="0" smtClean="0">
                <a:solidFill>
                  <a:srgbClr val="FFFF00"/>
                </a:solidFill>
                <a:latin typeface="Times New Roman" pitchFamily="18" charset="0"/>
                <a:cs typeface="Times New Roman" pitchFamily="18" charset="0"/>
              </a:rPr>
              <a:t/>
            </a:r>
            <a:br>
              <a:rPr lang="en-PH" sz="8000" b="1" dirty="0" smtClean="0">
                <a:solidFill>
                  <a:srgbClr val="FFFF00"/>
                </a:solidFill>
                <a:latin typeface="Times New Roman" pitchFamily="18" charset="0"/>
                <a:cs typeface="Times New Roman" pitchFamily="18" charset="0"/>
              </a:rPr>
            </a:br>
            <a:r>
              <a:rPr lang="en-US" sz="8000" b="1" dirty="0" smtClean="0">
                <a:solidFill>
                  <a:srgbClr val="FFFF00"/>
                </a:solidFill>
                <a:latin typeface="Times New Roman" pitchFamily="18" charset="0"/>
                <a:cs typeface="Times New Roman" pitchFamily="18" charset="0"/>
              </a:rPr>
              <a:t>Interpretation</a:t>
            </a:r>
            <a:endParaRPr lang="en-PH" sz="8000" b="1"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1" nodeType="clickEffect">
                                  <p:stCondLst>
                                    <p:cond delay="0"/>
                                  </p:stCondLst>
                                  <p:childTnLst>
                                    <p:anim calcmode="lin" valueType="num">
                                      <p:cBhvr additive="base">
                                        <p:cTn id="11" dur="500"/>
                                        <p:tgtEl>
                                          <p:spTgt spid="2"/>
                                        </p:tgtEl>
                                        <p:attrNameLst>
                                          <p:attrName>ppt_x</p:attrName>
                                        </p:attrNameLst>
                                      </p:cBhvr>
                                      <p:tavLst>
                                        <p:tav tm="0">
                                          <p:val>
                                            <p:strVal val="ppt_x"/>
                                          </p:val>
                                        </p:tav>
                                        <p:tav tm="100000">
                                          <p:val>
                                            <p:strVal val="ppt_x"/>
                                          </p:val>
                                        </p:tav>
                                      </p:tavLst>
                                    </p:anim>
                                    <p:anim calcmode="lin" valueType="num">
                                      <p:cBhvr additive="base">
                                        <p:cTn id="12" dur="500"/>
                                        <p:tgtEl>
                                          <p:spTgt spid="2"/>
                                        </p:tgtEl>
                                        <p:attrNameLst>
                                          <p:attrName>ppt_y</p:attrName>
                                        </p:attrNameLst>
                                      </p:cBhvr>
                                      <p:tavLst>
                                        <p:tav tm="0">
                                          <p:val>
                                            <p:strVal val="ppt_y"/>
                                          </p:val>
                                        </p:tav>
                                        <p:tav tm="100000">
                                          <p:val>
                                            <p:strVal val="1+ppt_h/2"/>
                                          </p:val>
                                        </p:tav>
                                      </p:tavLst>
                                    </p:anim>
                                    <p:set>
                                      <p:cBhvr>
                                        <p:cTn id="13"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rmAutofit fontScale="90000"/>
          </a:bodyPr>
          <a:lstStyle/>
          <a:p>
            <a:r>
              <a:rPr lang="en-US" b="1" dirty="0" smtClean="0">
                <a:solidFill>
                  <a:srgbClr val="FFFF00"/>
                </a:solidFill>
                <a:latin typeface="Times New Roman" pitchFamily="18" charset="0"/>
                <a:cs typeface="Times New Roman" pitchFamily="18" charset="0"/>
              </a:rPr>
              <a:t>Rule V</a:t>
            </a:r>
            <a:r>
              <a:rPr lang="en-PH" b="1" dirty="0" smtClean="0">
                <a:solidFill>
                  <a:srgbClr val="FFFF00"/>
                </a:solidFill>
                <a:latin typeface="Times New Roman" pitchFamily="18" charset="0"/>
                <a:cs typeface="Times New Roman" pitchFamily="18" charset="0"/>
              </a:rPr>
              <a:t/>
            </a:r>
            <a:br>
              <a:rPr lang="en-PH" b="1" dirty="0" smtClean="0">
                <a:solidFill>
                  <a:srgbClr val="FFFF00"/>
                </a:solidFill>
                <a:latin typeface="Times New Roman" pitchFamily="18" charset="0"/>
                <a:cs typeface="Times New Roman" pitchFamily="18" charset="0"/>
              </a:rPr>
            </a:br>
            <a:r>
              <a:rPr lang="en-US" b="1" dirty="0" smtClean="0">
                <a:solidFill>
                  <a:srgbClr val="FFFF00"/>
                </a:solidFill>
                <a:latin typeface="Times New Roman" pitchFamily="18" charset="0"/>
                <a:cs typeface="Times New Roman" pitchFamily="18" charset="0"/>
              </a:rPr>
              <a:t>Incentives and Rewards System</a:t>
            </a:r>
            <a:endParaRPr lang="en-PH" b="1" dirty="0">
              <a:solidFill>
                <a:srgbClr val="FFFF00"/>
              </a:solidFill>
            </a:endParaRPr>
          </a:p>
        </p:txBody>
      </p:sp>
      <p:sp>
        <p:nvSpPr>
          <p:cNvPr id="3" name="Content Placeholder 2"/>
          <p:cNvSpPr>
            <a:spLocks noGrp="1"/>
          </p:cNvSpPr>
          <p:nvPr>
            <p:ph idx="1"/>
          </p:nvPr>
        </p:nvSpPr>
        <p:spPr>
          <a:xfrm>
            <a:off x="457200" y="1752600"/>
            <a:ext cx="8001000" cy="4525963"/>
          </a:xfrm>
        </p:spPr>
        <p:txBody>
          <a:bodyPr>
            <a:normAutofit/>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Section </a:t>
            </a:r>
            <a:r>
              <a:rPr lang="en-US" sz="2800" dirty="0">
                <a:solidFill>
                  <a:schemeClr val="bg1"/>
                </a:solidFill>
                <a:latin typeface="Times New Roman" pitchFamily="18" charset="0"/>
                <a:cs typeface="Times New Roman" pitchFamily="18" charset="0"/>
              </a:rPr>
              <a:t>4. (a) The system shall be administered by a Committee on Awards for</a:t>
            </a:r>
            <a:br>
              <a:rPr lang="en-US" sz="2800" dirty="0">
                <a:solidFill>
                  <a:schemeClr val="bg1"/>
                </a:solidFill>
                <a:latin typeface="Times New Roman" pitchFamily="18" charset="0"/>
                <a:cs typeface="Times New Roman" pitchFamily="18" charset="0"/>
              </a:rPr>
            </a:br>
            <a:r>
              <a:rPr lang="en-US" sz="2800" dirty="0">
                <a:solidFill>
                  <a:schemeClr val="bg1"/>
                </a:solidFill>
                <a:latin typeface="Times New Roman" pitchFamily="18" charset="0"/>
                <a:cs typeface="Times New Roman" pitchFamily="18" charset="0"/>
              </a:rPr>
              <a:t>Outstanding Public Officials and employees composed of :</a:t>
            </a:r>
            <a:br>
              <a:rPr lang="en-US" sz="2800" dirty="0">
                <a:solidFill>
                  <a:schemeClr val="bg1"/>
                </a:solidFill>
                <a:latin typeface="Times New Roman" pitchFamily="18" charset="0"/>
                <a:cs typeface="Times New Roman" pitchFamily="18" charset="0"/>
              </a:rPr>
            </a:br>
            <a:r>
              <a:rPr lang="en-US" sz="2800" dirty="0">
                <a:solidFill>
                  <a:schemeClr val="bg1"/>
                </a:solidFill>
                <a:latin typeface="Times New Roman" pitchFamily="18" charset="0"/>
                <a:cs typeface="Times New Roman" pitchFamily="18" charset="0"/>
              </a:rPr>
              <a:t>(1) Ombudsman – Co-Chairman</a:t>
            </a:r>
            <a:endParaRPr lang="en-PH" sz="2800" dirty="0">
              <a:solidFill>
                <a:schemeClr val="bg1"/>
              </a:solidFill>
              <a:latin typeface="Times New Roman" pitchFamily="18" charset="0"/>
              <a:cs typeface="Times New Roman" pitchFamily="18" charset="0"/>
            </a:endParaRPr>
          </a:p>
          <a:p>
            <a:pPr algn="just">
              <a:buNone/>
            </a:pPr>
            <a:r>
              <a:rPr lang="en-US" sz="2800" dirty="0" smtClean="0">
                <a:solidFill>
                  <a:schemeClr val="bg1"/>
                </a:solidFill>
                <a:latin typeface="Times New Roman" pitchFamily="18" charset="0"/>
                <a:cs typeface="Times New Roman" pitchFamily="18" charset="0"/>
              </a:rPr>
              <a:t>	(</a:t>
            </a:r>
            <a:r>
              <a:rPr lang="en-US" sz="2800" dirty="0">
                <a:solidFill>
                  <a:schemeClr val="bg1"/>
                </a:solidFill>
                <a:latin typeface="Times New Roman" pitchFamily="18" charset="0"/>
                <a:cs typeface="Times New Roman" pitchFamily="18" charset="0"/>
              </a:rPr>
              <a:t>2) Chairman, CSC – Co-Chairman</a:t>
            </a:r>
            <a:endParaRPr lang="en-PH" sz="2800" dirty="0">
              <a:solidFill>
                <a:schemeClr val="bg1"/>
              </a:solidFill>
              <a:latin typeface="Times New Roman" pitchFamily="18" charset="0"/>
              <a:cs typeface="Times New Roman" pitchFamily="18" charset="0"/>
            </a:endParaRPr>
          </a:p>
          <a:p>
            <a:pPr algn="just">
              <a:buNone/>
            </a:pPr>
            <a:r>
              <a:rPr lang="en-US" sz="2800" dirty="0" smtClean="0">
                <a:solidFill>
                  <a:schemeClr val="bg1"/>
                </a:solidFill>
                <a:latin typeface="Times New Roman" pitchFamily="18" charset="0"/>
                <a:cs typeface="Times New Roman" pitchFamily="18" charset="0"/>
              </a:rPr>
              <a:t>	(</a:t>
            </a:r>
            <a:r>
              <a:rPr lang="en-US" sz="2800" dirty="0">
                <a:solidFill>
                  <a:schemeClr val="bg1"/>
                </a:solidFill>
                <a:latin typeface="Times New Roman" pitchFamily="18" charset="0"/>
                <a:cs typeface="Times New Roman" pitchFamily="18" charset="0"/>
              </a:rPr>
              <a:t>3) Chairman, COA –Member</a:t>
            </a:r>
            <a:endParaRPr lang="en-PH" sz="2800" dirty="0">
              <a:solidFill>
                <a:schemeClr val="bg1"/>
              </a:solidFill>
              <a:latin typeface="Times New Roman" pitchFamily="18" charset="0"/>
              <a:cs typeface="Times New Roman" pitchFamily="18" charset="0"/>
            </a:endParaRPr>
          </a:p>
          <a:p>
            <a:pPr algn="just">
              <a:buNone/>
            </a:pPr>
            <a:r>
              <a:rPr lang="en-US" sz="2800" dirty="0" smtClean="0">
                <a:solidFill>
                  <a:schemeClr val="bg1"/>
                </a:solidFill>
                <a:latin typeface="Times New Roman" pitchFamily="18" charset="0"/>
                <a:cs typeface="Times New Roman" pitchFamily="18" charset="0"/>
              </a:rPr>
              <a:t>	(</a:t>
            </a:r>
            <a:r>
              <a:rPr lang="en-US" sz="2800" dirty="0">
                <a:solidFill>
                  <a:schemeClr val="bg1"/>
                </a:solidFill>
                <a:latin typeface="Times New Roman" pitchFamily="18" charset="0"/>
                <a:cs typeface="Times New Roman" pitchFamily="18" charset="0"/>
              </a:rPr>
              <a:t>4) Two (2) Government Employees to be appointed by the President –Members</a:t>
            </a:r>
            <a:endParaRPr lang="en-PH" sz="2800" dirty="0">
              <a:solidFill>
                <a:schemeClr val="bg1"/>
              </a:solidFill>
              <a:latin typeface="Times New Roman" pitchFamily="18" charset="0"/>
              <a:cs typeface="Times New Roman" pitchFamily="18" charset="0"/>
            </a:endParaRPr>
          </a:p>
          <a:p>
            <a:pPr algn="just">
              <a:buNone/>
            </a:pPr>
            <a:endParaRPr lang="en-PH" sz="28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1" end="1"/>
                                            </p:txEl>
                                          </p:spTgt>
                                        </p:tgtEl>
                                      </p:cBhvr>
                                    </p:animEffect>
                                  </p:childTnLst>
                                </p:cTn>
                              </p:par>
                              <p:par>
                                <p:cTn id="20" presetID="29"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1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4" dur="1000"/>
                                        <p:tgtEl>
                                          <p:spTgt spid="3">
                                            <p:txEl>
                                              <p:pRg st="2" end="2"/>
                                            </p:txEl>
                                          </p:spTgt>
                                        </p:tgtEl>
                                      </p:cBhvr>
                                    </p:animEffect>
                                  </p:childTnLst>
                                </p:cTn>
                              </p:par>
                              <p:par>
                                <p:cTn id="25" presetID="29"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p:cTn id="27" dur="1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9" dur="10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xit" presetSubtype="4" fill="hold" grpId="1" nodeType="clickEffect">
                                  <p:stCondLst>
                                    <p:cond delay="0"/>
                                  </p:stCondLst>
                                  <p:childTnLst>
                                    <p:anim calcmode="lin" valueType="num">
                                      <p:cBhvr additive="base">
                                        <p:cTn id="33" dur="500"/>
                                        <p:tgtEl>
                                          <p:spTgt spid="2"/>
                                        </p:tgtEl>
                                        <p:attrNameLst>
                                          <p:attrName>ppt_x</p:attrName>
                                        </p:attrNameLst>
                                      </p:cBhvr>
                                      <p:tavLst>
                                        <p:tav tm="0">
                                          <p:val>
                                            <p:strVal val="ppt_x"/>
                                          </p:val>
                                        </p:tav>
                                        <p:tav tm="100000">
                                          <p:val>
                                            <p:strVal val="ppt_x"/>
                                          </p:val>
                                        </p:tav>
                                      </p:tavLst>
                                    </p:anim>
                                    <p:anim calcmode="lin" valueType="num">
                                      <p:cBhvr additive="base">
                                        <p:cTn id="34" dur="500"/>
                                        <p:tgtEl>
                                          <p:spTgt spid="2"/>
                                        </p:tgtEl>
                                        <p:attrNameLst>
                                          <p:attrName>ppt_y</p:attrName>
                                        </p:attrNameLst>
                                      </p:cBhvr>
                                      <p:tavLst>
                                        <p:tav tm="0">
                                          <p:val>
                                            <p:strVal val="ppt_y"/>
                                          </p:val>
                                        </p:tav>
                                        <p:tav tm="100000">
                                          <p:val>
                                            <p:strVal val="1+ppt_h/2"/>
                                          </p:val>
                                        </p:tav>
                                      </p:tavLst>
                                    </p:anim>
                                    <p:set>
                                      <p:cBhvr>
                                        <p:cTn id="35" dur="1" fill="hold">
                                          <p:stCondLst>
                                            <p:cond delay="499"/>
                                          </p:stCondLst>
                                        </p:cTn>
                                        <p:tgtEl>
                                          <p:spTgt spid="2"/>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 presetClass="exit" presetSubtype="4" fill="hold" nodeType="clickEffect">
                                  <p:stCondLst>
                                    <p:cond delay="0"/>
                                  </p:stCondLst>
                                  <p:childTnLst>
                                    <p:anim calcmode="lin" valueType="num">
                                      <p:cBhvr additive="base">
                                        <p:cTn id="39"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40" dur="500"/>
                                        <p:tgtEl>
                                          <p:spTgt spid="3">
                                            <p:txEl>
                                              <p:pRg st="0" end="0"/>
                                            </p:txEl>
                                          </p:spTgt>
                                        </p:tgtEl>
                                        <p:attrNameLst>
                                          <p:attrName>ppt_y</p:attrName>
                                        </p:attrNameLst>
                                      </p:cBhvr>
                                      <p:tavLst>
                                        <p:tav tm="0">
                                          <p:val>
                                            <p:strVal val="ppt_y"/>
                                          </p:val>
                                        </p:tav>
                                        <p:tav tm="100000">
                                          <p:val>
                                            <p:strVal val="1+ppt_h/2"/>
                                          </p:val>
                                        </p:tav>
                                      </p:tavLst>
                                    </p:anim>
                                    <p:set>
                                      <p:cBhvr>
                                        <p:cTn id="41" dur="1" fill="hold">
                                          <p:stCondLst>
                                            <p:cond delay="499"/>
                                          </p:stCondLst>
                                        </p:cTn>
                                        <p:tgtEl>
                                          <p:spTgt spid="3">
                                            <p:txEl>
                                              <p:pRg st="0" end="0"/>
                                            </p:txEl>
                                          </p:spTgt>
                                        </p:tgtEl>
                                        <p:attrNameLst>
                                          <p:attrName>style.visibility</p:attrName>
                                        </p:attrNameLst>
                                      </p:cBhvr>
                                      <p:to>
                                        <p:strVal val="hidden"/>
                                      </p:to>
                                    </p:set>
                                  </p:childTnLst>
                                </p:cTn>
                              </p:par>
                              <p:par>
                                <p:cTn id="42" presetID="2" presetClass="exit" presetSubtype="4" fill="hold" nodeType="withEffect">
                                  <p:stCondLst>
                                    <p:cond delay="0"/>
                                  </p:stCondLst>
                                  <p:childTnLst>
                                    <p:anim calcmode="lin" valueType="num">
                                      <p:cBhvr additive="base">
                                        <p:cTn id="43"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4" dur="500"/>
                                        <p:tgtEl>
                                          <p:spTgt spid="3">
                                            <p:txEl>
                                              <p:pRg st="1" end="1"/>
                                            </p:txEl>
                                          </p:spTgt>
                                        </p:tgtEl>
                                        <p:attrNameLst>
                                          <p:attrName>ppt_y</p:attrName>
                                        </p:attrNameLst>
                                      </p:cBhvr>
                                      <p:tavLst>
                                        <p:tav tm="0">
                                          <p:val>
                                            <p:strVal val="ppt_y"/>
                                          </p:val>
                                        </p:tav>
                                        <p:tav tm="100000">
                                          <p:val>
                                            <p:strVal val="1+ppt_h/2"/>
                                          </p:val>
                                        </p:tav>
                                      </p:tavLst>
                                    </p:anim>
                                    <p:set>
                                      <p:cBhvr>
                                        <p:cTn id="45" dur="1" fill="hold">
                                          <p:stCondLst>
                                            <p:cond delay="499"/>
                                          </p:stCondLst>
                                        </p:cTn>
                                        <p:tgtEl>
                                          <p:spTgt spid="3">
                                            <p:txEl>
                                              <p:pRg st="1" end="1"/>
                                            </p:txEl>
                                          </p:spTgt>
                                        </p:tgtEl>
                                        <p:attrNameLst>
                                          <p:attrName>style.visibility</p:attrName>
                                        </p:attrNameLst>
                                      </p:cBhvr>
                                      <p:to>
                                        <p:strVal val="hidden"/>
                                      </p:to>
                                    </p:set>
                                  </p:childTnLst>
                                </p:cTn>
                              </p:par>
                              <p:par>
                                <p:cTn id="46" presetID="2" presetClass="exit" presetSubtype="4" fill="hold" nodeType="withEffect">
                                  <p:stCondLst>
                                    <p:cond delay="0"/>
                                  </p:stCondLst>
                                  <p:childTnLst>
                                    <p:anim calcmode="lin" valueType="num">
                                      <p:cBhvr additive="base">
                                        <p:cTn id="47"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8" dur="500"/>
                                        <p:tgtEl>
                                          <p:spTgt spid="3">
                                            <p:txEl>
                                              <p:pRg st="2" end="2"/>
                                            </p:txEl>
                                          </p:spTgt>
                                        </p:tgtEl>
                                        <p:attrNameLst>
                                          <p:attrName>ppt_y</p:attrName>
                                        </p:attrNameLst>
                                      </p:cBhvr>
                                      <p:tavLst>
                                        <p:tav tm="0">
                                          <p:val>
                                            <p:strVal val="ppt_y"/>
                                          </p:val>
                                        </p:tav>
                                        <p:tav tm="100000">
                                          <p:val>
                                            <p:strVal val="1+ppt_h/2"/>
                                          </p:val>
                                        </p:tav>
                                      </p:tavLst>
                                    </p:anim>
                                    <p:set>
                                      <p:cBhvr>
                                        <p:cTn id="49" dur="1" fill="hold">
                                          <p:stCondLst>
                                            <p:cond delay="499"/>
                                          </p:stCondLst>
                                        </p:cTn>
                                        <p:tgtEl>
                                          <p:spTgt spid="3">
                                            <p:txEl>
                                              <p:pRg st="2" end="2"/>
                                            </p:txEl>
                                          </p:spTgt>
                                        </p:tgtEl>
                                        <p:attrNameLst>
                                          <p:attrName>style.visibility</p:attrName>
                                        </p:attrNameLst>
                                      </p:cBhvr>
                                      <p:to>
                                        <p:strVal val="hidden"/>
                                      </p:to>
                                    </p:set>
                                  </p:childTnLst>
                                </p:cTn>
                              </p:par>
                              <p:par>
                                <p:cTn id="50" presetID="2" presetClass="exit" presetSubtype="4" fill="hold" nodeType="withEffect">
                                  <p:stCondLst>
                                    <p:cond delay="0"/>
                                  </p:stCondLst>
                                  <p:childTnLst>
                                    <p:anim calcmode="lin" valueType="num">
                                      <p:cBhvr additive="base">
                                        <p:cTn id="51" dur="500"/>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2" dur="500"/>
                                        <p:tgtEl>
                                          <p:spTgt spid="3">
                                            <p:txEl>
                                              <p:pRg st="3" end="3"/>
                                            </p:txEl>
                                          </p:spTgt>
                                        </p:tgtEl>
                                        <p:attrNameLst>
                                          <p:attrName>ppt_y</p:attrName>
                                        </p:attrNameLst>
                                      </p:cBhvr>
                                      <p:tavLst>
                                        <p:tav tm="0">
                                          <p:val>
                                            <p:strVal val="ppt_y"/>
                                          </p:val>
                                        </p:tav>
                                        <p:tav tm="100000">
                                          <p:val>
                                            <p:strVal val="1+ppt_h/2"/>
                                          </p:val>
                                        </p:tav>
                                      </p:tavLst>
                                    </p:anim>
                                    <p:set>
                                      <p:cBhvr>
                                        <p:cTn id="53"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rmAutofit fontScale="90000"/>
          </a:bodyPr>
          <a:lstStyle/>
          <a:p>
            <a:r>
              <a:rPr lang="en-US" b="1" dirty="0" smtClean="0">
                <a:solidFill>
                  <a:srgbClr val="FFFF00"/>
                </a:solidFill>
                <a:latin typeface="Times New Roman" pitchFamily="18" charset="0"/>
                <a:cs typeface="Times New Roman" pitchFamily="18" charset="0"/>
              </a:rPr>
              <a:t>Rule V</a:t>
            </a:r>
            <a:r>
              <a:rPr lang="en-PH" b="1" dirty="0" smtClean="0">
                <a:solidFill>
                  <a:srgbClr val="FFFF00"/>
                </a:solidFill>
                <a:latin typeface="Times New Roman" pitchFamily="18" charset="0"/>
                <a:cs typeface="Times New Roman" pitchFamily="18" charset="0"/>
              </a:rPr>
              <a:t/>
            </a:r>
            <a:br>
              <a:rPr lang="en-PH" b="1" dirty="0" smtClean="0">
                <a:solidFill>
                  <a:srgbClr val="FFFF00"/>
                </a:solidFill>
                <a:latin typeface="Times New Roman" pitchFamily="18" charset="0"/>
                <a:cs typeface="Times New Roman" pitchFamily="18" charset="0"/>
              </a:rPr>
            </a:br>
            <a:r>
              <a:rPr lang="en-US" b="1" dirty="0" smtClean="0">
                <a:solidFill>
                  <a:srgbClr val="FFFF00"/>
                </a:solidFill>
                <a:latin typeface="Times New Roman" pitchFamily="18" charset="0"/>
                <a:cs typeface="Times New Roman" pitchFamily="18" charset="0"/>
              </a:rPr>
              <a:t>Incentives and Rewards System</a:t>
            </a:r>
            <a:endParaRPr lang="en-PH" b="1" dirty="0">
              <a:solidFill>
                <a:srgbClr val="FFFF00"/>
              </a:solidFill>
            </a:endParaRPr>
          </a:p>
        </p:txBody>
      </p:sp>
      <p:sp>
        <p:nvSpPr>
          <p:cNvPr id="3" name="Content Placeholder 2"/>
          <p:cNvSpPr>
            <a:spLocks noGrp="1"/>
          </p:cNvSpPr>
          <p:nvPr>
            <p:ph idx="1"/>
          </p:nvPr>
        </p:nvSpPr>
        <p:spPr>
          <a:xfrm>
            <a:off x="457200" y="1600200"/>
            <a:ext cx="8001000" cy="4876800"/>
          </a:xfrm>
        </p:spPr>
        <p:txBody>
          <a:bodyPr>
            <a:noAutofit/>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Section 4. b</a:t>
            </a:r>
            <a:r>
              <a:rPr lang="en-US" sz="2800" dirty="0">
                <a:solidFill>
                  <a:schemeClr val="bg1"/>
                </a:solidFill>
                <a:latin typeface="Times New Roman" pitchFamily="18" charset="0"/>
                <a:cs typeface="Times New Roman" pitchFamily="18" charset="0"/>
              </a:rPr>
              <a:t>) For this purpose, the Committee shall perform the following functions and responsibilities:</a:t>
            </a:r>
            <a:endParaRPr lang="en-PH" sz="2800" dirty="0">
              <a:solidFill>
                <a:schemeClr val="bg1"/>
              </a:solidFill>
              <a:latin typeface="Times New Roman" pitchFamily="18" charset="0"/>
              <a:cs typeface="Times New Roman" pitchFamily="18" charset="0"/>
            </a:endParaRPr>
          </a:p>
          <a:p>
            <a:pPr algn="just">
              <a:buNone/>
            </a:pPr>
            <a:r>
              <a:rPr lang="en-US" sz="2800" dirty="0" smtClean="0">
                <a:solidFill>
                  <a:schemeClr val="bg1"/>
                </a:solidFill>
                <a:latin typeface="Times New Roman" pitchFamily="18" charset="0"/>
                <a:cs typeface="Times New Roman" pitchFamily="18" charset="0"/>
              </a:rPr>
              <a:t>	(</a:t>
            </a:r>
            <a:r>
              <a:rPr lang="en-US" sz="2800" dirty="0">
                <a:solidFill>
                  <a:schemeClr val="bg1"/>
                </a:solidFill>
                <a:latin typeface="Times New Roman" pitchFamily="18" charset="0"/>
                <a:cs typeface="Times New Roman" pitchFamily="18" charset="0"/>
              </a:rPr>
              <a:t>1) Conduct a periodic, continuing review of performance of officials and employees in all departments, offices and agencies;</a:t>
            </a:r>
            <a:br>
              <a:rPr lang="en-US" sz="2800" dirty="0">
                <a:solidFill>
                  <a:schemeClr val="bg1"/>
                </a:solidFill>
                <a:latin typeface="Times New Roman" pitchFamily="18" charset="0"/>
                <a:cs typeface="Times New Roman" pitchFamily="18" charset="0"/>
              </a:rPr>
            </a:br>
            <a:r>
              <a:rPr lang="en-US" sz="2800" dirty="0">
                <a:solidFill>
                  <a:schemeClr val="bg1"/>
                </a:solidFill>
                <a:latin typeface="Times New Roman" pitchFamily="18" charset="0"/>
                <a:cs typeface="Times New Roman" pitchFamily="18" charset="0"/>
              </a:rPr>
              <a:t>(2) Establish a system of annual incentives and rewards to the end that due recognition is given to officials and employees of outstanding merit on the basis of standards set forth in Section 2, Rule V hereof;</a:t>
            </a:r>
            <a:br>
              <a:rPr lang="en-US" sz="2800" dirty="0">
                <a:solidFill>
                  <a:schemeClr val="bg1"/>
                </a:solidFill>
                <a:latin typeface="Times New Roman" pitchFamily="18" charset="0"/>
                <a:cs typeface="Times New Roman" pitchFamily="18" charset="0"/>
              </a:rPr>
            </a:br>
            <a:endParaRPr lang="en-PH" sz="2800" dirty="0">
              <a:solidFill>
                <a:schemeClr val="bg1"/>
              </a:solidFill>
              <a:latin typeface="Times New Roman" pitchFamily="18" charset="0"/>
              <a:cs typeface="Times New Roman" pitchFamily="18" charset="0"/>
            </a:endParaRPr>
          </a:p>
          <a:p>
            <a:pPr algn="just">
              <a:buNone/>
            </a:pPr>
            <a:endParaRPr lang="en-PH" sz="28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1" nodeType="clickEffect">
                                  <p:stCondLst>
                                    <p:cond delay="0"/>
                                  </p:stCondLst>
                                  <p:childTnLst>
                                    <p:anim calcmode="lin" valueType="num">
                                      <p:cBhvr additive="base">
                                        <p:cTn id="23" dur="500"/>
                                        <p:tgtEl>
                                          <p:spTgt spid="2"/>
                                        </p:tgtEl>
                                        <p:attrNameLst>
                                          <p:attrName>ppt_x</p:attrName>
                                        </p:attrNameLst>
                                      </p:cBhvr>
                                      <p:tavLst>
                                        <p:tav tm="0">
                                          <p:val>
                                            <p:strVal val="ppt_x"/>
                                          </p:val>
                                        </p:tav>
                                        <p:tav tm="100000">
                                          <p:val>
                                            <p:strVal val="ppt_x"/>
                                          </p:val>
                                        </p:tav>
                                      </p:tavLst>
                                    </p:anim>
                                    <p:anim calcmode="lin" valueType="num">
                                      <p:cBhvr additive="base">
                                        <p:cTn id="24" dur="500"/>
                                        <p:tgtEl>
                                          <p:spTgt spid="2"/>
                                        </p:tgtEl>
                                        <p:attrNameLst>
                                          <p:attrName>ppt_y</p:attrName>
                                        </p:attrNameLst>
                                      </p:cBhvr>
                                      <p:tavLst>
                                        <p:tav tm="0">
                                          <p:val>
                                            <p:strVal val="ppt_y"/>
                                          </p:val>
                                        </p:tav>
                                        <p:tav tm="100000">
                                          <p:val>
                                            <p:strVal val="1+ppt_h/2"/>
                                          </p:val>
                                        </p:tav>
                                      </p:tavLst>
                                    </p:anim>
                                    <p:set>
                                      <p:cBhvr>
                                        <p:cTn id="25" dur="1" fill="hold">
                                          <p:stCondLst>
                                            <p:cond delay="499"/>
                                          </p:stCondLst>
                                        </p:cTn>
                                        <p:tgtEl>
                                          <p:spTgt spid="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xit" presetSubtype="4" fill="hold" nodeType="clickEffect">
                                  <p:stCondLst>
                                    <p:cond delay="0"/>
                                  </p:stCondLst>
                                  <p:childTnLst>
                                    <p:anim calcmode="lin" valueType="num">
                                      <p:cBhvr additive="base">
                                        <p:cTn id="29"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0" dur="500"/>
                                        <p:tgtEl>
                                          <p:spTgt spid="3">
                                            <p:txEl>
                                              <p:pRg st="0" end="0"/>
                                            </p:txEl>
                                          </p:spTgt>
                                        </p:tgtEl>
                                        <p:attrNameLst>
                                          <p:attrName>ppt_y</p:attrName>
                                        </p:attrNameLst>
                                      </p:cBhvr>
                                      <p:tavLst>
                                        <p:tav tm="0">
                                          <p:val>
                                            <p:strVal val="ppt_y"/>
                                          </p:val>
                                        </p:tav>
                                        <p:tav tm="100000">
                                          <p:val>
                                            <p:strVal val="1+ppt_h/2"/>
                                          </p:val>
                                        </p:tav>
                                      </p:tavLst>
                                    </p:anim>
                                    <p:set>
                                      <p:cBhvr>
                                        <p:cTn id="31" dur="1" fill="hold">
                                          <p:stCondLst>
                                            <p:cond delay="499"/>
                                          </p:stCondLst>
                                        </p:cTn>
                                        <p:tgtEl>
                                          <p:spTgt spid="3">
                                            <p:txEl>
                                              <p:pRg st="0" end="0"/>
                                            </p:txEl>
                                          </p:spTgt>
                                        </p:tgtEl>
                                        <p:attrNameLst>
                                          <p:attrName>style.visibility</p:attrName>
                                        </p:attrNameLst>
                                      </p:cBhvr>
                                      <p:to>
                                        <p:strVal val="hidden"/>
                                      </p:to>
                                    </p:set>
                                  </p:childTnLst>
                                </p:cTn>
                              </p:par>
                              <p:par>
                                <p:cTn id="32" presetID="2" presetClass="exit" presetSubtype="4" fill="hold" nodeType="withEffect">
                                  <p:stCondLst>
                                    <p:cond delay="0"/>
                                  </p:stCondLst>
                                  <p:childTnLst>
                                    <p:anim calcmode="lin" valueType="num">
                                      <p:cBhvr additive="base">
                                        <p:cTn id="33"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4" dur="500"/>
                                        <p:tgtEl>
                                          <p:spTgt spid="3">
                                            <p:txEl>
                                              <p:pRg st="1" end="1"/>
                                            </p:txEl>
                                          </p:spTgt>
                                        </p:tgtEl>
                                        <p:attrNameLst>
                                          <p:attrName>ppt_y</p:attrName>
                                        </p:attrNameLst>
                                      </p:cBhvr>
                                      <p:tavLst>
                                        <p:tav tm="0">
                                          <p:val>
                                            <p:strVal val="ppt_y"/>
                                          </p:val>
                                        </p:tav>
                                        <p:tav tm="100000">
                                          <p:val>
                                            <p:strVal val="1+ppt_h/2"/>
                                          </p:val>
                                        </p:tav>
                                      </p:tavLst>
                                    </p:anim>
                                    <p:set>
                                      <p:cBhvr>
                                        <p:cTn id="35"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rmAutofit fontScale="90000"/>
          </a:bodyPr>
          <a:lstStyle/>
          <a:p>
            <a:r>
              <a:rPr lang="en-US" b="1" dirty="0" smtClean="0">
                <a:solidFill>
                  <a:srgbClr val="FFFF00"/>
                </a:solidFill>
                <a:latin typeface="Times New Roman" pitchFamily="18" charset="0"/>
                <a:cs typeface="Times New Roman" pitchFamily="18" charset="0"/>
              </a:rPr>
              <a:t>Rule V</a:t>
            </a:r>
            <a:r>
              <a:rPr lang="en-PH" b="1" dirty="0" smtClean="0">
                <a:solidFill>
                  <a:srgbClr val="FFFF00"/>
                </a:solidFill>
                <a:latin typeface="Times New Roman" pitchFamily="18" charset="0"/>
                <a:cs typeface="Times New Roman" pitchFamily="18" charset="0"/>
              </a:rPr>
              <a:t/>
            </a:r>
            <a:br>
              <a:rPr lang="en-PH" b="1" dirty="0" smtClean="0">
                <a:solidFill>
                  <a:srgbClr val="FFFF00"/>
                </a:solidFill>
                <a:latin typeface="Times New Roman" pitchFamily="18" charset="0"/>
                <a:cs typeface="Times New Roman" pitchFamily="18" charset="0"/>
              </a:rPr>
            </a:br>
            <a:r>
              <a:rPr lang="en-US" b="1" dirty="0" smtClean="0">
                <a:solidFill>
                  <a:srgbClr val="FFFF00"/>
                </a:solidFill>
                <a:latin typeface="Times New Roman" pitchFamily="18" charset="0"/>
                <a:cs typeface="Times New Roman" pitchFamily="18" charset="0"/>
              </a:rPr>
              <a:t>Incentives and Rewards System</a:t>
            </a:r>
            <a:endParaRPr lang="en-PH" b="1" dirty="0">
              <a:solidFill>
                <a:srgbClr val="FFFF00"/>
              </a:solidFill>
            </a:endParaRPr>
          </a:p>
        </p:txBody>
      </p:sp>
      <p:sp>
        <p:nvSpPr>
          <p:cNvPr id="3" name="Content Placeholder 2"/>
          <p:cNvSpPr>
            <a:spLocks noGrp="1"/>
          </p:cNvSpPr>
          <p:nvPr>
            <p:ph idx="1"/>
          </p:nvPr>
        </p:nvSpPr>
        <p:spPr>
          <a:xfrm>
            <a:off x="457200" y="2057400"/>
            <a:ext cx="8077200" cy="4191000"/>
          </a:xfrm>
        </p:spPr>
        <p:txBody>
          <a:bodyPr>
            <a:normAutofit fontScale="92500" lnSpcReduction="10000"/>
          </a:bodyPr>
          <a:lstStyle/>
          <a:p>
            <a:pPr algn="just">
              <a:buNone/>
            </a:pPr>
            <a:r>
              <a:rPr lang="en-US" dirty="0" smtClean="0">
                <a:latin typeface="Times New Roman" pitchFamily="18" charset="0"/>
                <a:cs typeface="Times New Roman" pitchFamily="18" charset="0"/>
              </a:rPr>
              <a:t>		</a:t>
            </a:r>
            <a:r>
              <a:rPr lang="en-US" sz="3000" dirty="0" smtClean="0">
                <a:solidFill>
                  <a:schemeClr val="bg1"/>
                </a:solidFill>
                <a:latin typeface="Times New Roman" pitchFamily="18" charset="0"/>
                <a:cs typeface="Times New Roman" pitchFamily="18" charset="0"/>
              </a:rPr>
              <a:t>Section 4. b) For this purpose, the Committee shall perform the following functions and responsibilities:</a:t>
            </a:r>
          </a:p>
          <a:p>
            <a:pPr algn="just">
              <a:buNone/>
            </a:pPr>
            <a:r>
              <a:rPr lang="en-US" sz="3000" dirty="0" smtClean="0">
                <a:solidFill>
                  <a:schemeClr val="bg1"/>
                </a:solidFill>
                <a:latin typeface="Times New Roman" pitchFamily="18" charset="0"/>
                <a:cs typeface="Times New Roman" pitchFamily="18" charset="0"/>
              </a:rPr>
              <a:t>	(</a:t>
            </a:r>
            <a:r>
              <a:rPr lang="en-US" sz="3000" dirty="0">
                <a:solidFill>
                  <a:schemeClr val="bg1"/>
                </a:solidFill>
                <a:latin typeface="Times New Roman" pitchFamily="18" charset="0"/>
                <a:cs typeface="Times New Roman" pitchFamily="18" charset="0"/>
              </a:rPr>
              <a:t>3) Determine the form of rewards to be granted;</a:t>
            </a:r>
            <a:br>
              <a:rPr lang="en-US" sz="3000" dirty="0">
                <a:solidFill>
                  <a:schemeClr val="bg1"/>
                </a:solidFill>
                <a:latin typeface="Times New Roman" pitchFamily="18" charset="0"/>
                <a:cs typeface="Times New Roman" pitchFamily="18" charset="0"/>
              </a:rPr>
            </a:br>
            <a:r>
              <a:rPr lang="en-US" sz="3000" dirty="0">
                <a:solidFill>
                  <a:schemeClr val="bg1"/>
                </a:solidFill>
                <a:latin typeface="Times New Roman" pitchFamily="18" charset="0"/>
                <a:cs typeface="Times New Roman" pitchFamily="18" charset="0"/>
              </a:rPr>
              <a:t>(4) Formulate and adopt its own rules to govern the conduct of its activities, which shall include guidelines for evaluating nominees, the mechanism for recognizing the awardees in public ceremonies and the creation of sub-committees;</a:t>
            </a:r>
            <a:br>
              <a:rPr lang="en-US" sz="3000" dirty="0">
                <a:solidFill>
                  <a:schemeClr val="bg1"/>
                </a:solidFill>
                <a:latin typeface="Times New Roman" pitchFamily="18" charset="0"/>
                <a:cs typeface="Times New Roman" pitchFamily="18" charset="0"/>
              </a:rPr>
            </a:br>
            <a:endParaRPr lang="en-PH" sz="30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1" nodeType="clickEffect">
                                  <p:stCondLst>
                                    <p:cond delay="0"/>
                                  </p:stCondLst>
                                  <p:childTnLst>
                                    <p:anim calcmode="lin" valueType="num">
                                      <p:cBhvr additive="base">
                                        <p:cTn id="23" dur="500"/>
                                        <p:tgtEl>
                                          <p:spTgt spid="2"/>
                                        </p:tgtEl>
                                        <p:attrNameLst>
                                          <p:attrName>ppt_x</p:attrName>
                                        </p:attrNameLst>
                                      </p:cBhvr>
                                      <p:tavLst>
                                        <p:tav tm="0">
                                          <p:val>
                                            <p:strVal val="ppt_x"/>
                                          </p:val>
                                        </p:tav>
                                        <p:tav tm="100000">
                                          <p:val>
                                            <p:strVal val="ppt_x"/>
                                          </p:val>
                                        </p:tav>
                                      </p:tavLst>
                                    </p:anim>
                                    <p:anim calcmode="lin" valueType="num">
                                      <p:cBhvr additive="base">
                                        <p:cTn id="24" dur="500"/>
                                        <p:tgtEl>
                                          <p:spTgt spid="2"/>
                                        </p:tgtEl>
                                        <p:attrNameLst>
                                          <p:attrName>ppt_y</p:attrName>
                                        </p:attrNameLst>
                                      </p:cBhvr>
                                      <p:tavLst>
                                        <p:tav tm="0">
                                          <p:val>
                                            <p:strVal val="ppt_y"/>
                                          </p:val>
                                        </p:tav>
                                        <p:tav tm="100000">
                                          <p:val>
                                            <p:strVal val="1+ppt_h/2"/>
                                          </p:val>
                                        </p:tav>
                                      </p:tavLst>
                                    </p:anim>
                                    <p:set>
                                      <p:cBhvr>
                                        <p:cTn id="25" dur="1" fill="hold">
                                          <p:stCondLst>
                                            <p:cond delay="499"/>
                                          </p:stCondLst>
                                        </p:cTn>
                                        <p:tgtEl>
                                          <p:spTgt spid="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xit" presetSubtype="4" fill="hold" nodeType="clickEffect">
                                  <p:stCondLst>
                                    <p:cond delay="0"/>
                                  </p:stCondLst>
                                  <p:childTnLst>
                                    <p:anim calcmode="lin" valueType="num">
                                      <p:cBhvr additive="base">
                                        <p:cTn id="29"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0" dur="500"/>
                                        <p:tgtEl>
                                          <p:spTgt spid="3">
                                            <p:txEl>
                                              <p:pRg st="0" end="0"/>
                                            </p:txEl>
                                          </p:spTgt>
                                        </p:tgtEl>
                                        <p:attrNameLst>
                                          <p:attrName>ppt_y</p:attrName>
                                        </p:attrNameLst>
                                      </p:cBhvr>
                                      <p:tavLst>
                                        <p:tav tm="0">
                                          <p:val>
                                            <p:strVal val="ppt_y"/>
                                          </p:val>
                                        </p:tav>
                                        <p:tav tm="100000">
                                          <p:val>
                                            <p:strVal val="1+ppt_h/2"/>
                                          </p:val>
                                        </p:tav>
                                      </p:tavLst>
                                    </p:anim>
                                    <p:set>
                                      <p:cBhvr>
                                        <p:cTn id="31" dur="1" fill="hold">
                                          <p:stCondLst>
                                            <p:cond delay="499"/>
                                          </p:stCondLst>
                                        </p:cTn>
                                        <p:tgtEl>
                                          <p:spTgt spid="3">
                                            <p:txEl>
                                              <p:pRg st="0" end="0"/>
                                            </p:txEl>
                                          </p:spTgt>
                                        </p:tgtEl>
                                        <p:attrNameLst>
                                          <p:attrName>style.visibility</p:attrName>
                                        </p:attrNameLst>
                                      </p:cBhvr>
                                      <p:to>
                                        <p:strVal val="hidden"/>
                                      </p:to>
                                    </p:set>
                                  </p:childTnLst>
                                </p:cTn>
                              </p:par>
                              <p:par>
                                <p:cTn id="32" presetID="2" presetClass="exit" presetSubtype="4" fill="hold" nodeType="withEffect">
                                  <p:stCondLst>
                                    <p:cond delay="0"/>
                                  </p:stCondLst>
                                  <p:childTnLst>
                                    <p:anim calcmode="lin" valueType="num">
                                      <p:cBhvr additive="base">
                                        <p:cTn id="33"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4" dur="500"/>
                                        <p:tgtEl>
                                          <p:spTgt spid="3">
                                            <p:txEl>
                                              <p:pRg st="1" end="1"/>
                                            </p:txEl>
                                          </p:spTgt>
                                        </p:tgtEl>
                                        <p:attrNameLst>
                                          <p:attrName>ppt_y</p:attrName>
                                        </p:attrNameLst>
                                      </p:cBhvr>
                                      <p:tavLst>
                                        <p:tav tm="0">
                                          <p:val>
                                            <p:strVal val="ppt_y"/>
                                          </p:val>
                                        </p:tav>
                                        <p:tav tm="100000">
                                          <p:val>
                                            <p:strVal val="1+ppt_h/2"/>
                                          </p:val>
                                        </p:tav>
                                      </p:tavLst>
                                    </p:anim>
                                    <p:set>
                                      <p:cBhvr>
                                        <p:cTn id="35"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rmAutofit fontScale="90000"/>
          </a:bodyPr>
          <a:lstStyle/>
          <a:p>
            <a:r>
              <a:rPr lang="en-US" b="1" dirty="0" smtClean="0">
                <a:solidFill>
                  <a:srgbClr val="FFFF00"/>
                </a:solidFill>
                <a:latin typeface="Times New Roman" pitchFamily="18" charset="0"/>
                <a:cs typeface="Times New Roman" pitchFamily="18" charset="0"/>
              </a:rPr>
              <a:t>Rule V</a:t>
            </a:r>
            <a:r>
              <a:rPr lang="en-PH" b="1" dirty="0" smtClean="0">
                <a:solidFill>
                  <a:srgbClr val="FFFF00"/>
                </a:solidFill>
                <a:latin typeface="Times New Roman" pitchFamily="18" charset="0"/>
                <a:cs typeface="Times New Roman" pitchFamily="18" charset="0"/>
              </a:rPr>
              <a:t/>
            </a:r>
            <a:br>
              <a:rPr lang="en-PH" b="1" dirty="0" smtClean="0">
                <a:solidFill>
                  <a:srgbClr val="FFFF00"/>
                </a:solidFill>
                <a:latin typeface="Times New Roman" pitchFamily="18" charset="0"/>
                <a:cs typeface="Times New Roman" pitchFamily="18" charset="0"/>
              </a:rPr>
            </a:br>
            <a:r>
              <a:rPr lang="en-US" b="1" dirty="0" smtClean="0">
                <a:solidFill>
                  <a:srgbClr val="FFFF00"/>
                </a:solidFill>
                <a:latin typeface="Times New Roman" pitchFamily="18" charset="0"/>
                <a:cs typeface="Times New Roman" pitchFamily="18" charset="0"/>
              </a:rPr>
              <a:t>Incentives and Rewards System</a:t>
            </a:r>
            <a:endParaRPr lang="en-PH" b="1" dirty="0">
              <a:solidFill>
                <a:srgbClr val="FFFF00"/>
              </a:solidFill>
            </a:endParaRPr>
          </a:p>
        </p:txBody>
      </p:sp>
      <p:sp>
        <p:nvSpPr>
          <p:cNvPr id="3" name="Content Placeholder 2"/>
          <p:cNvSpPr>
            <a:spLocks noGrp="1"/>
          </p:cNvSpPr>
          <p:nvPr>
            <p:ph idx="1"/>
          </p:nvPr>
        </p:nvSpPr>
        <p:spPr>
          <a:xfrm>
            <a:off x="457200" y="2209800"/>
            <a:ext cx="7772400" cy="3916363"/>
          </a:xfrm>
        </p:spPr>
        <p:txBody>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Section 4. c</a:t>
            </a:r>
            <a:r>
              <a:rPr lang="en-US" sz="2800" dirty="0">
                <a:solidFill>
                  <a:schemeClr val="bg1"/>
                </a:solidFill>
                <a:latin typeface="Times New Roman" pitchFamily="18" charset="0"/>
                <a:cs typeface="Times New Roman" pitchFamily="18" charset="0"/>
              </a:rPr>
              <a:t>) In the evaluation of nominees, the Committee may be assisted by technical experts selected from the government and the private sectors.</a:t>
            </a:r>
            <a:endParaRPr lang="en-PH" sz="2800" dirty="0">
              <a:solidFill>
                <a:schemeClr val="bg1"/>
              </a:solidFill>
              <a:latin typeface="Times New Roman" pitchFamily="18" charset="0"/>
              <a:cs typeface="Times New Roman" pitchFamily="18" charset="0"/>
            </a:endParaRPr>
          </a:p>
          <a:p>
            <a:pPr algn="just">
              <a:buNone/>
            </a:pPr>
            <a:r>
              <a:rPr lang="en-US" sz="2800" dirty="0">
                <a:solidFill>
                  <a:schemeClr val="bg1"/>
                </a:solidFill>
                <a:latin typeface="Times New Roman" pitchFamily="18" charset="0"/>
                <a:cs typeface="Times New Roman" pitchFamily="18" charset="0"/>
              </a:rPr>
              <a:t> </a:t>
            </a:r>
            <a:endParaRPr lang="en-PH" sz="2800" dirty="0">
              <a:solidFill>
                <a:schemeClr val="bg1"/>
              </a:solidFill>
              <a:latin typeface="Times New Roman" pitchFamily="18" charset="0"/>
              <a:cs typeface="Times New Roman" pitchFamily="18" charset="0"/>
            </a:endParaRPr>
          </a:p>
          <a:p>
            <a:endParaRPr lang="en-PH"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1" nodeType="clickEffect">
                                  <p:stCondLst>
                                    <p:cond delay="0"/>
                                  </p:stCondLst>
                                  <p:childTnLst>
                                    <p:anim calcmode="lin" valueType="num">
                                      <p:cBhvr additive="base">
                                        <p:cTn id="23" dur="500"/>
                                        <p:tgtEl>
                                          <p:spTgt spid="2"/>
                                        </p:tgtEl>
                                        <p:attrNameLst>
                                          <p:attrName>ppt_x</p:attrName>
                                        </p:attrNameLst>
                                      </p:cBhvr>
                                      <p:tavLst>
                                        <p:tav tm="0">
                                          <p:val>
                                            <p:strVal val="ppt_x"/>
                                          </p:val>
                                        </p:tav>
                                        <p:tav tm="100000">
                                          <p:val>
                                            <p:strVal val="ppt_x"/>
                                          </p:val>
                                        </p:tav>
                                      </p:tavLst>
                                    </p:anim>
                                    <p:anim calcmode="lin" valueType="num">
                                      <p:cBhvr additive="base">
                                        <p:cTn id="24" dur="500"/>
                                        <p:tgtEl>
                                          <p:spTgt spid="2"/>
                                        </p:tgtEl>
                                        <p:attrNameLst>
                                          <p:attrName>ppt_y</p:attrName>
                                        </p:attrNameLst>
                                      </p:cBhvr>
                                      <p:tavLst>
                                        <p:tav tm="0">
                                          <p:val>
                                            <p:strVal val="ppt_y"/>
                                          </p:val>
                                        </p:tav>
                                        <p:tav tm="100000">
                                          <p:val>
                                            <p:strVal val="1+ppt_h/2"/>
                                          </p:val>
                                        </p:tav>
                                      </p:tavLst>
                                    </p:anim>
                                    <p:set>
                                      <p:cBhvr>
                                        <p:cTn id="25" dur="1" fill="hold">
                                          <p:stCondLst>
                                            <p:cond delay="499"/>
                                          </p:stCondLst>
                                        </p:cTn>
                                        <p:tgtEl>
                                          <p:spTgt spid="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xit" presetSubtype="4" fill="hold" nodeType="clickEffect">
                                  <p:stCondLst>
                                    <p:cond delay="0"/>
                                  </p:stCondLst>
                                  <p:childTnLst>
                                    <p:anim calcmode="lin" valueType="num">
                                      <p:cBhvr additive="base">
                                        <p:cTn id="29"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0" dur="500"/>
                                        <p:tgtEl>
                                          <p:spTgt spid="3">
                                            <p:txEl>
                                              <p:pRg st="0" end="0"/>
                                            </p:txEl>
                                          </p:spTgt>
                                        </p:tgtEl>
                                        <p:attrNameLst>
                                          <p:attrName>ppt_y</p:attrName>
                                        </p:attrNameLst>
                                      </p:cBhvr>
                                      <p:tavLst>
                                        <p:tav tm="0">
                                          <p:val>
                                            <p:strVal val="ppt_y"/>
                                          </p:val>
                                        </p:tav>
                                        <p:tav tm="100000">
                                          <p:val>
                                            <p:strVal val="1+ppt_h/2"/>
                                          </p:val>
                                        </p:tav>
                                      </p:tavLst>
                                    </p:anim>
                                    <p:set>
                                      <p:cBhvr>
                                        <p:cTn id="31" dur="1" fill="hold">
                                          <p:stCondLst>
                                            <p:cond delay="499"/>
                                          </p:stCondLst>
                                        </p:cTn>
                                        <p:tgtEl>
                                          <p:spTgt spid="3">
                                            <p:txEl>
                                              <p:pRg st="0" end="0"/>
                                            </p:txEl>
                                          </p:spTgt>
                                        </p:tgtEl>
                                        <p:attrNameLst>
                                          <p:attrName>style.visibility</p:attrName>
                                        </p:attrNameLst>
                                      </p:cBhvr>
                                      <p:to>
                                        <p:strVal val="hidden"/>
                                      </p:to>
                                    </p:set>
                                  </p:childTnLst>
                                </p:cTn>
                              </p:par>
                              <p:par>
                                <p:cTn id="32" presetID="2" presetClass="exit" presetSubtype="4" fill="hold" nodeType="withEffect">
                                  <p:stCondLst>
                                    <p:cond delay="0"/>
                                  </p:stCondLst>
                                  <p:childTnLst>
                                    <p:anim calcmode="lin" valueType="num">
                                      <p:cBhvr additive="base">
                                        <p:cTn id="33"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4" dur="500"/>
                                        <p:tgtEl>
                                          <p:spTgt spid="3">
                                            <p:txEl>
                                              <p:pRg st="1" end="1"/>
                                            </p:txEl>
                                          </p:spTgt>
                                        </p:tgtEl>
                                        <p:attrNameLst>
                                          <p:attrName>ppt_y</p:attrName>
                                        </p:attrNameLst>
                                      </p:cBhvr>
                                      <p:tavLst>
                                        <p:tav tm="0">
                                          <p:val>
                                            <p:strVal val="ppt_y"/>
                                          </p:val>
                                        </p:tav>
                                        <p:tav tm="100000">
                                          <p:val>
                                            <p:strVal val="1+ppt_h/2"/>
                                          </p:val>
                                        </p:tav>
                                      </p:tavLst>
                                    </p:anim>
                                    <p:set>
                                      <p:cBhvr>
                                        <p:cTn id="35"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rmAutofit fontScale="90000"/>
          </a:bodyPr>
          <a:lstStyle/>
          <a:p>
            <a:r>
              <a:rPr lang="en-US" b="1" dirty="0" smtClean="0">
                <a:solidFill>
                  <a:srgbClr val="FFFF00"/>
                </a:solidFill>
                <a:latin typeface="Times New Roman" pitchFamily="18" charset="0"/>
                <a:cs typeface="Times New Roman" pitchFamily="18" charset="0"/>
              </a:rPr>
              <a:t>Rule V</a:t>
            </a:r>
            <a:r>
              <a:rPr lang="en-PH" b="1" dirty="0" smtClean="0">
                <a:solidFill>
                  <a:srgbClr val="FFFF00"/>
                </a:solidFill>
                <a:latin typeface="Times New Roman" pitchFamily="18" charset="0"/>
                <a:cs typeface="Times New Roman" pitchFamily="18" charset="0"/>
              </a:rPr>
              <a:t/>
            </a:r>
            <a:br>
              <a:rPr lang="en-PH" b="1" dirty="0" smtClean="0">
                <a:solidFill>
                  <a:srgbClr val="FFFF00"/>
                </a:solidFill>
                <a:latin typeface="Times New Roman" pitchFamily="18" charset="0"/>
                <a:cs typeface="Times New Roman" pitchFamily="18" charset="0"/>
              </a:rPr>
            </a:br>
            <a:r>
              <a:rPr lang="en-US" b="1" dirty="0" smtClean="0">
                <a:solidFill>
                  <a:srgbClr val="FFFF00"/>
                </a:solidFill>
                <a:latin typeface="Times New Roman" pitchFamily="18" charset="0"/>
                <a:cs typeface="Times New Roman" pitchFamily="18" charset="0"/>
              </a:rPr>
              <a:t>Incentives and Rewards System</a:t>
            </a:r>
            <a:endParaRPr lang="en-PH" b="1" dirty="0">
              <a:solidFill>
                <a:srgbClr val="FFFF00"/>
              </a:solidFill>
            </a:endParaRPr>
          </a:p>
        </p:txBody>
      </p:sp>
      <p:sp>
        <p:nvSpPr>
          <p:cNvPr id="3" name="Content Placeholder 2"/>
          <p:cNvSpPr>
            <a:spLocks noGrp="1"/>
          </p:cNvSpPr>
          <p:nvPr>
            <p:ph idx="1"/>
          </p:nvPr>
        </p:nvSpPr>
        <p:spPr>
          <a:xfrm>
            <a:off x="457200" y="2209800"/>
            <a:ext cx="7772400" cy="3916363"/>
          </a:xfrm>
        </p:spPr>
        <p:txBody>
          <a:bodyPr/>
          <a:lstStyle/>
          <a:p>
            <a:pPr algn="just">
              <a:buNone/>
            </a:pPr>
            <a:r>
              <a:rPr lang="en-US" dirty="0" smtClean="0">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Section </a:t>
            </a:r>
            <a:r>
              <a:rPr lang="en-US" dirty="0">
                <a:solidFill>
                  <a:schemeClr val="bg1"/>
                </a:solidFill>
                <a:latin typeface="Times New Roman" pitchFamily="18" charset="0"/>
                <a:cs typeface="Times New Roman" pitchFamily="18" charset="0"/>
              </a:rPr>
              <a:t>5. The Civil Service Commission shall provide secretariat service to the Committee.</a:t>
            </a:r>
            <a:endParaRPr lang="en-PH" dirty="0">
              <a:solidFill>
                <a:schemeClr val="bg1"/>
              </a:solidFill>
              <a:latin typeface="Times New Roman" pitchFamily="18" charset="0"/>
              <a:cs typeface="Times New Roman" pitchFamily="18" charset="0"/>
            </a:endParaRPr>
          </a:p>
          <a:p>
            <a:pPr algn="just">
              <a:buNone/>
            </a:pPr>
            <a:endParaRPr lang="en-PH"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1" nodeType="clickEffect">
                                  <p:stCondLst>
                                    <p:cond delay="0"/>
                                  </p:stCondLst>
                                  <p:childTnLst>
                                    <p:anim calcmode="lin" valueType="num">
                                      <p:cBhvr additive="base">
                                        <p:cTn id="18" dur="500"/>
                                        <p:tgtEl>
                                          <p:spTgt spid="2"/>
                                        </p:tgtEl>
                                        <p:attrNameLst>
                                          <p:attrName>ppt_x</p:attrName>
                                        </p:attrNameLst>
                                      </p:cBhvr>
                                      <p:tavLst>
                                        <p:tav tm="0">
                                          <p:val>
                                            <p:strVal val="ppt_x"/>
                                          </p:val>
                                        </p:tav>
                                        <p:tav tm="100000">
                                          <p:val>
                                            <p:strVal val="ppt_x"/>
                                          </p:val>
                                        </p:tav>
                                      </p:tavLst>
                                    </p:anim>
                                    <p:anim calcmode="lin" valueType="num">
                                      <p:cBhvr additive="base">
                                        <p:cTn id="19" dur="500"/>
                                        <p:tgtEl>
                                          <p:spTgt spid="2"/>
                                        </p:tgtEl>
                                        <p:attrNameLst>
                                          <p:attrName>ppt_y</p:attrName>
                                        </p:attrNameLst>
                                      </p:cBhvr>
                                      <p:tavLst>
                                        <p:tav tm="0">
                                          <p:val>
                                            <p:strVal val="ppt_y"/>
                                          </p:val>
                                        </p:tav>
                                        <p:tav tm="100000">
                                          <p:val>
                                            <p:strVal val="1+ppt_h/2"/>
                                          </p:val>
                                        </p:tav>
                                      </p:tavLst>
                                    </p:anim>
                                    <p:set>
                                      <p:cBhvr>
                                        <p:cTn id="20" dur="1" fill="hold">
                                          <p:stCondLst>
                                            <p:cond delay="4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5" dur="500"/>
                                        <p:tgtEl>
                                          <p:spTgt spid="3">
                                            <p:txEl>
                                              <p:pRg st="0" end="0"/>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rmAutofit fontScale="90000"/>
          </a:bodyPr>
          <a:lstStyle/>
          <a:p>
            <a:r>
              <a:rPr lang="en-US" b="1" dirty="0" smtClean="0">
                <a:solidFill>
                  <a:srgbClr val="FFFF00"/>
                </a:solidFill>
                <a:latin typeface="Times New Roman" pitchFamily="18" charset="0"/>
                <a:cs typeface="Times New Roman" pitchFamily="18" charset="0"/>
              </a:rPr>
              <a:t>Rule V</a:t>
            </a:r>
            <a:r>
              <a:rPr lang="en-PH" b="1" dirty="0" smtClean="0">
                <a:solidFill>
                  <a:srgbClr val="FFFF00"/>
                </a:solidFill>
                <a:latin typeface="Times New Roman" pitchFamily="18" charset="0"/>
                <a:cs typeface="Times New Roman" pitchFamily="18" charset="0"/>
              </a:rPr>
              <a:t/>
            </a:r>
            <a:br>
              <a:rPr lang="en-PH" b="1" dirty="0" smtClean="0">
                <a:solidFill>
                  <a:srgbClr val="FFFF00"/>
                </a:solidFill>
                <a:latin typeface="Times New Roman" pitchFamily="18" charset="0"/>
                <a:cs typeface="Times New Roman" pitchFamily="18" charset="0"/>
              </a:rPr>
            </a:br>
            <a:r>
              <a:rPr lang="en-US" b="1" dirty="0" smtClean="0">
                <a:solidFill>
                  <a:srgbClr val="FFFF00"/>
                </a:solidFill>
                <a:latin typeface="Times New Roman" pitchFamily="18" charset="0"/>
                <a:cs typeface="Times New Roman" pitchFamily="18" charset="0"/>
              </a:rPr>
              <a:t>Incentives and Rewards System</a:t>
            </a:r>
            <a:endParaRPr lang="en-PH" b="1" dirty="0">
              <a:solidFill>
                <a:srgbClr val="FFFF00"/>
              </a:solidFill>
            </a:endParaRPr>
          </a:p>
        </p:txBody>
      </p:sp>
      <p:sp>
        <p:nvSpPr>
          <p:cNvPr id="3" name="Content Placeholder 2"/>
          <p:cNvSpPr>
            <a:spLocks noGrp="1"/>
          </p:cNvSpPr>
          <p:nvPr>
            <p:ph idx="1"/>
          </p:nvPr>
        </p:nvSpPr>
        <p:spPr>
          <a:xfrm>
            <a:off x="457200" y="2286000"/>
            <a:ext cx="7848600" cy="3840163"/>
          </a:xfrm>
        </p:spPr>
        <p:txBody>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Section </a:t>
            </a:r>
            <a:r>
              <a:rPr lang="en-US" sz="2800" dirty="0">
                <a:solidFill>
                  <a:schemeClr val="bg1"/>
                </a:solidFill>
                <a:latin typeface="Times New Roman" pitchFamily="18" charset="0"/>
                <a:cs typeface="Times New Roman" pitchFamily="18" charset="0"/>
              </a:rPr>
              <a:t>6. Nothing herein provided shall inhibit any department, office or agency from instituting its own rewards program in addition to those provided by, but not inconsistent with, these rules.</a:t>
            </a:r>
            <a:endParaRPr lang="en-PH" sz="2800" dirty="0">
              <a:solidFill>
                <a:schemeClr val="bg1"/>
              </a:solidFill>
              <a:latin typeface="Times New Roman" pitchFamily="18" charset="0"/>
              <a:cs typeface="Times New Roman" pitchFamily="18" charset="0"/>
            </a:endParaRPr>
          </a:p>
          <a:p>
            <a:pPr algn="just">
              <a:buNone/>
            </a:pPr>
            <a:r>
              <a:rPr lang="en-US" sz="2800" dirty="0">
                <a:solidFill>
                  <a:schemeClr val="bg1"/>
                </a:solidFill>
                <a:latin typeface="Times New Roman" pitchFamily="18" charset="0"/>
                <a:cs typeface="Times New Roman" pitchFamily="18" charset="0"/>
              </a:rPr>
              <a:t> </a:t>
            </a:r>
            <a:endParaRPr lang="en-PH" sz="2800" dirty="0">
              <a:solidFill>
                <a:schemeClr val="bg1"/>
              </a:solidFill>
              <a:latin typeface="Times New Roman" pitchFamily="18" charset="0"/>
              <a:cs typeface="Times New Roman" pitchFamily="18" charset="0"/>
            </a:endParaRPr>
          </a:p>
          <a:p>
            <a:pPr>
              <a:buNone/>
            </a:pPr>
            <a:endParaRPr lang="en-PH"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1" nodeType="clickEffect">
                                  <p:stCondLst>
                                    <p:cond delay="0"/>
                                  </p:stCondLst>
                                  <p:childTnLst>
                                    <p:anim calcmode="lin" valueType="num">
                                      <p:cBhvr additive="base">
                                        <p:cTn id="23" dur="500"/>
                                        <p:tgtEl>
                                          <p:spTgt spid="2"/>
                                        </p:tgtEl>
                                        <p:attrNameLst>
                                          <p:attrName>ppt_x</p:attrName>
                                        </p:attrNameLst>
                                      </p:cBhvr>
                                      <p:tavLst>
                                        <p:tav tm="0">
                                          <p:val>
                                            <p:strVal val="ppt_x"/>
                                          </p:val>
                                        </p:tav>
                                        <p:tav tm="100000">
                                          <p:val>
                                            <p:strVal val="ppt_x"/>
                                          </p:val>
                                        </p:tav>
                                      </p:tavLst>
                                    </p:anim>
                                    <p:anim calcmode="lin" valueType="num">
                                      <p:cBhvr additive="base">
                                        <p:cTn id="24" dur="500"/>
                                        <p:tgtEl>
                                          <p:spTgt spid="2"/>
                                        </p:tgtEl>
                                        <p:attrNameLst>
                                          <p:attrName>ppt_y</p:attrName>
                                        </p:attrNameLst>
                                      </p:cBhvr>
                                      <p:tavLst>
                                        <p:tav tm="0">
                                          <p:val>
                                            <p:strVal val="ppt_y"/>
                                          </p:val>
                                        </p:tav>
                                        <p:tav tm="100000">
                                          <p:val>
                                            <p:strVal val="1+ppt_h/2"/>
                                          </p:val>
                                        </p:tav>
                                      </p:tavLst>
                                    </p:anim>
                                    <p:set>
                                      <p:cBhvr>
                                        <p:cTn id="25" dur="1" fill="hold">
                                          <p:stCondLst>
                                            <p:cond delay="499"/>
                                          </p:stCondLst>
                                        </p:cTn>
                                        <p:tgtEl>
                                          <p:spTgt spid="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xit" presetSubtype="4" fill="hold" nodeType="clickEffect">
                                  <p:stCondLst>
                                    <p:cond delay="0"/>
                                  </p:stCondLst>
                                  <p:childTnLst>
                                    <p:anim calcmode="lin" valueType="num">
                                      <p:cBhvr additive="base">
                                        <p:cTn id="29"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0" dur="500"/>
                                        <p:tgtEl>
                                          <p:spTgt spid="3">
                                            <p:txEl>
                                              <p:pRg st="0" end="0"/>
                                            </p:txEl>
                                          </p:spTgt>
                                        </p:tgtEl>
                                        <p:attrNameLst>
                                          <p:attrName>ppt_y</p:attrName>
                                        </p:attrNameLst>
                                      </p:cBhvr>
                                      <p:tavLst>
                                        <p:tav tm="0">
                                          <p:val>
                                            <p:strVal val="ppt_y"/>
                                          </p:val>
                                        </p:tav>
                                        <p:tav tm="100000">
                                          <p:val>
                                            <p:strVal val="1+ppt_h/2"/>
                                          </p:val>
                                        </p:tav>
                                      </p:tavLst>
                                    </p:anim>
                                    <p:set>
                                      <p:cBhvr>
                                        <p:cTn id="31" dur="1" fill="hold">
                                          <p:stCondLst>
                                            <p:cond delay="499"/>
                                          </p:stCondLst>
                                        </p:cTn>
                                        <p:tgtEl>
                                          <p:spTgt spid="3">
                                            <p:txEl>
                                              <p:pRg st="0" end="0"/>
                                            </p:txEl>
                                          </p:spTgt>
                                        </p:tgtEl>
                                        <p:attrNameLst>
                                          <p:attrName>style.visibility</p:attrName>
                                        </p:attrNameLst>
                                      </p:cBhvr>
                                      <p:to>
                                        <p:strVal val="hidden"/>
                                      </p:to>
                                    </p:set>
                                  </p:childTnLst>
                                </p:cTn>
                              </p:par>
                              <p:par>
                                <p:cTn id="32" presetID="2" presetClass="exit" presetSubtype="4" fill="hold" nodeType="withEffect">
                                  <p:stCondLst>
                                    <p:cond delay="0"/>
                                  </p:stCondLst>
                                  <p:childTnLst>
                                    <p:anim calcmode="lin" valueType="num">
                                      <p:cBhvr additive="base">
                                        <p:cTn id="33"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4" dur="500"/>
                                        <p:tgtEl>
                                          <p:spTgt spid="3">
                                            <p:txEl>
                                              <p:pRg st="1" end="1"/>
                                            </p:txEl>
                                          </p:spTgt>
                                        </p:tgtEl>
                                        <p:attrNameLst>
                                          <p:attrName>ppt_y</p:attrName>
                                        </p:attrNameLst>
                                      </p:cBhvr>
                                      <p:tavLst>
                                        <p:tav tm="0">
                                          <p:val>
                                            <p:strVal val="ppt_y"/>
                                          </p:val>
                                        </p:tav>
                                        <p:tav tm="100000">
                                          <p:val>
                                            <p:strVal val="1+ppt_h/2"/>
                                          </p:val>
                                        </p:tav>
                                      </p:tavLst>
                                    </p:anim>
                                    <p:set>
                                      <p:cBhvr>
                                        <p:cTn id="35"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rmAutofit fontScale="90000"/>
          </a:bodyPr>
          <a:lstStyle/>
          <a:p>
            <a:r>
              <a:rPr lang="en-US" b="1" dirty="0" smtClean="0">
                <a:solidFill>
                  <a:srgbClr val="FFFF00"/>
                </a:solidFill>
                <a:latin typeface="Times New Roman" pitchFamily="18" charset="0"/>
                <a:cs typeface="Times New Roman" pitchFamily="18" charset="0"/>
              </a:rPr>
              <a:t>Rule V</a:t>
            </a:r>
            <a:r>
              <a:rPr lang="en-PH" b="1" dirty="0" smtClean="0">
                <a:solidFill>
                  <a:srgbClr val="FFFF00"/>
                </a:solidFill>
                <a:latin typeface="Times New Roman" pitchFamily="18" charset="0"/>
                <a:cs typeface="Times New Roman" pitchFamily="18" charset="0"/>
              </a:rPr>
              <a:t/>
            </a:r>
            <a:br>
              <a:rPr lang="en-PH" b="1" dirty="0" smtClean="0">
                <a:solidFill>
                  <a:srgbClr val="FFFF00"/>
                </a:solidFill>
                <a:latin typeface="Times New Roman" pitchFamily="18" charset="0"/>
                <a:cs typeface="Times New Roman" pitchFamily="18" charset="0"/>
              </a:rPr>
            </a:br>
            <a:r>
              <a:rPr lang="en-US" b="1" dirty="0" smtClean="0">
                <a:solidFill>
                  <a:srgbClr val="FFFF00"/>
                </a:solidFill>
                <a:latin typeface="Times New Roman" pitchFamily="18" charset="0"/>
                <a:cs typeface="Times New Roman" pitchFamily="18" charset="0"/>
              </a:rPr>
              <a:t>Incentives and Rewards System</a:t>
            </a:r>
            <a:endParaRPr lang="en-PH" b="1" dirty="0">
              <a:solidFill>
                <a:srgbClr val="FFFF00"/>
              </a:solidFill>
            </a:endParaRPr>
          </a:p>
        </p:txBody>
      </p:sp>
      <p:sp>
        <p:nvSpPr>
          <p:cNvPr id="3" name="Content Placeholder 2"/>
          <p:cNvSpPr>
            <a:spLocks noGrp="1"/>
          </p:cNvSpPr>
          <p:nvPr>
            <p:ph idx="1"/>
          </p:nvPr>
        </p:nvSpPr>
        <p:spPr>
          <a:xfrm>
            <a:off x="457200" y="2057400"/>
            <a:ext cx="7848600" cy="4068763"/>
          </a:xfrm>
        </p:spPr>
        <p:txBody>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Section </a:t>
            </a:r>
            <a:r>
              <a:rPr lang="en-US" sz="2800" dirty="0">
                <a:solidFill>
                  <a:schemeClr val="bg1"/>
                </a:solidFill>
                <a:latin typeface="Times New Roman" pitchFamily="18" charset="0"/>
                <a:cs typeface="Times New Roman" pitchFamily="18" charset="0"/>
              </a:rPr>
              <a:t>7. The budget to cover all expenses in the implementation of this Rule shall be incorporated in the appropriations of the Civil Service Commission.</a:t>
            </a:r>
            <a:endParaRPr lang="en-PH" sz="2800" dirty="0">
              <a:solidFill>
                <a:schemeClr val="bg1"/>
              </a:solidFill>
              <a:latin typeface="Times New Roman" pitchFamily="18" charset="0"/>
              <a:cs typeface="Times New Roman" pitchFamily="18" charset="0"/>
            </a:endParaRPr>
          </a:p>
          <a:p>
            <a:pPr>
              <a:buNone/>
            </a:pPr>
            <a:r>
              <a:rPr lang="en-US" sz="2800" dirty="0">
                <a:solidFill>
                  <a:schemeClr val="bg1"/>
                </a:solidFill>
                <a:latin typeface="Times New Roman" pitchFamily="18" charset="0"/>
                <a:cs typeface="Times New Roman" pitchFamily="18" charset="0"/>
              </a:rPr>
              <a:t> </a:t>
            </a:r>
            <a:endParaRPr lang="en-PH" sz="2800" dirty="0">
              <a:solidFill>
                <a:schemeClr val="bg1"/>
              </a:solidFill>
              <a:latin typeface="Times New Roman" pitchFamily="18" charset="0"/>
              <a:cs typeface="Times New Roman" pitchFamily="18" charset="0"/>
            </a:endParaRPr>
          </a:p>
          <a:p>
            <a:endParaRPr lang="en-PH"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1" nodeType="clickEffect">
                                  <p:stCondLst>
                                    <p:cond delay="0"/>
                                  </p:stCondLst>
                                  <p:childTnLst>
                                    <p:anim calcmode="lin" valueType="num">
                                      <p:cBhvr additive="base">
                                        <p:cTn id="23" dur="500"/>
                                        <p:tgtEl>
                                          <p:spTgt spid="2"/>
                                        </p:tgtEl>
                                        <p:attrNameLst>
                                          <p:attrName>ppt_x</p:attrName>
                                        </p:attrNameLst>
                                      </p:cBhvr>
                                      <p:tavLst>
                                        <p:tav tm="0">
                                          <p:val>
                                            <p:strVal val="ppt_x"/>
                                          </p:val>
                                        </p:tav>
                                        <p:tav tm="100000">
                                          <p:val>
                                            <p:strVal val="ppt_x"/>
                                          </p:val>
                                        </p:tav>
                                      </p:tavLst>
                                    </p:anim>
                                    <p:anim calcmode="lin" valueType="num">
                                      <p:cBhvr additive="base">
                                        <p:cTn id="24" dur="500"/>
                                        <p:tgtEl>
                                          <p:spTgt spid="2"/>
                                        </p:tgtEl>
                                        <p:attrNameLst>
                                          <p:attrName>ppt_y</p:attrName>
                                        </p:attrNameLst>
                                      </p:cBhvr>
                                      <p:tavLst>
                                        <p:tav tm="0">
                                          <p:val>
                                            <p:strVal val="ppt_y"/>
                                          </p:val>
                                        </p:tav>
                                        <p:tav tm="100000">
                                          <p:val>
                                            <p:strVal val="1+ppt_h/2"/>
                                          </p:val>
                                        </p:tav>
                                      </p:tavLst>
                                    </p:anim>
                                    <p:set>
                                      <p:cBhvr>
                                        <p:cTn id="25" dur="1" fill="hold">
                                          <p:stCondLst>
                                            <p:cond delay="499"/>
                                          </p:stCondLst>
                                        </p:cTn>
                                        <p:tgtEl>
                                          <p:spTgt spid="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xit" presetSubtype="4" fill="hold" nodeType="clickEffect">
                                  <p:stCondLst>
                                    <p:cond delay="0"/>
                                  </p:stCondLst>
                                  <p:childTnLst>
                                    <p:anim calcmode="lin" valueType="num">
                                      <p:cBhvr additive="base">
                                        <p:cTn id="29"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0" dur="500"/>
                                        <p:tgtEl>
                                          <p:spTgt spid="3">
                                            <p:txEl>
                                              <p:pRg st="0" end="0"/>
                                            </p:txEl>
                                          </p:spTgt>
                                        </p:tgtEl>
                                        <p:attrNameLst>
                                          <p:attrName>ppt_y</p:attrName>
                                        </p:attrNameLst>
                                      </p:cBhvr>
                                      <p:tavLst>
                                        <p:tav tm="0">
                                          <p:val>
                                            <p:strVal val="ppt_y"/>
                                          </p:val>
                                        </p:tav>
                                        <p:tav tm="100000">
                                          <p:val>
                                            <p:strVal val="1+ppt_h/2"/>
                                          </p:val>
                                        </p:tav>
                                      </p:tavLst>
                                    </p:anim>
                                    <p:set>
                                      <p:cBhvr>
                                        <p:cTn id="31" dur="1" fill="hold">
                                          <p:stCondLst>
                                            <p:cond delay="499"/>
                                          </p:stCondLst>
                                        </p:cTn>
                                        <p:tgtEl>
                                          <p:spTgt spid="3">
                                            <p:txEl>
                                              <p:pRg st="0" end="0"/>
                                            </p:txEl>
                                          </p:spTgt>
                                        </p:tgtEl>
                                        <p:attrNameLst>
                                          <p:attrName>style.visibility</p:attrName>
                                        </p:attrNameLst>
                                      </p:cBhvr>
                                      <p:to>
                                        <p:strVal val="hidden"/>
                                      </p:to>
                                    </p:set>
                                  </p:childTnLst>
                                </p:cTn>
                              </p:par>
                              <p:par>
                                <p:cTn id="32" presetID="2" presetClass="exit" presetSubtype="4" fill="hold" nodeType="withEffect">
                                  <p:stCondLst>
                                    <p:cond delay="0"/>
                                  </p:stCondLst>
                                  <p:childTnLst>
                                    <p:anim calcmode="lin" valueType="num">
                                      <p:cBhvr additive="base">
                                        <p:cTn id="33"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4" dur="500"/>
                                        <p:tgtEl>
                                          <p:spTgt spid="3">
                                            <p:txEl>
                                              <p:pRg st="1" end="1"/>
                                            </p:txEl>
                                          </p:spTgt>
                                        </p:tgtEl>
                                        <p:attrNameLst>
                                          <p:attrName>ppt_y</p:attrName>
                                        </p:attrNameLst>
                                      </p:cBhvr>
                                      <p:tavLst>
                                        <p:tav tm="0">
                                          <p:val>
                                            <p:strVal val="ppt_y"/>
                                          </p:val>
                                        </p:tav>
                                        <p:tav tm="100000">
                                          <p:val>
                                            <p:strVal val="1+ppt_h/2"/>
                                          </p:val>
                                        </p:tav>
                                      </p:tavLst>
                                    </p:anim>
                                    <p:set>
                                      <p:cBhvr>
                                        <p:cTn id="35"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457200" y="1295400"/>
            <a:ext cx="8229600" cy="4419600"/>
          </a:xfrm>
        </p:spPr>
        <p:txBody>
          <a:bodyPr>
            <a:noAutofit/>
          </a:bodyPr>
          <a:lstStyle/>
          <a:p>
            <a:r>
              <a:rPr lang="en-US" sz="7200" dirty="0" smtClean="0">
                <a:latin typeface="Times New Roman" pitchFamily="18" charset="0"/>
                <a:cs typeface="Times New Roman" pitchFamily="18" charset="0"/>
              </a:rPr>
              <a:t/>
            </a:r>
            <a:br>
              <a:rPr lang="en-US" sz="7200" dirty="0" smtClean="0">
                <a:latin typeface="Times New Roman" pitchFamily="18" charset="0"/>
                <a:cs typeface="Times New Roman" pitchFamily="18" charset="0"/>
              </a:rPr>
            </a:br>
            <a:r>
              <a:rPr lang="en-US" sz="7200" b="1" dirty="0" smtClean="0">
                <a:solidFill>
                  <a:srgbClr val="FFFF00"/>
                </a:solidFill>
                <a:latin typeface="Times New Roman" pitchFamily="18" charset="0"/>
                <a:cs typeface="Times New Roman" pitchFamily="18" charset="0"/>
              </a:rPr>
              <a:t>Rule VI</a:t>
            </a:r>
            <a:r>
              <a:rPr lang="en-PH" sz="7200" b="1" dirty="0" smtClean="0">
                <a:solidFill>
                  <a:srgbClr val="FFFF00"/>
                </a:solidFill>
                <a:latin typeface="Times New Roman" pitchFamily="18" charset="0"/>
                <a:cs typeface="Times New Roman" pitchFamily="18" charset="0"/>
              </a:rPr>
              <a:t/>
            </a:r>
            <a:br>
              <a:rPr lang="en-PH" sz="7200" b="1" dirty="0" smtClean="0">
                <a:solidFill>
                  <a:srgbClr val="FFFF00"/>
                </a:solidFill>
                <a:latin typeface="Times New Roman" pitchFamily="18" charset="0"/>
                <a:cs typeface="Times New Roman" pitchFamily="18" charset="0"/>
              </a:rPr>
            </a:br>
            <a:r>
              <a:rPr lang="en-US" sz="7200" b="1" dirty="0" smtClean="0">
                <a:solidFill>
                  <a:srgbClr val="FFFF00"/>
                </a:solidFill>
                <a:latin typeface="Times New Roman" pitchFamily="18" charset="0"/>
                <a:cs typeface="Times New Roman" pitchFamily="18" charset="0"/>
              </a:rPr>
              <a:t>Duties of Public Officials and Employees</a:t>
            </a:r>
            <a:r>
              <a:rPr lang="en-PH" sz="7200" b="1" dirty="0" smtClean="0">
                <a:solidFill>
                  <a:srgbClr val="FFFF00"/>
                </a:solidFill>
                <a:latin typeface="Times New Roman" pitchFamily="18" charset="0"/>
                <a:cs typeface="Times New Roman" pitchFamily="18" charset="0"/>
              </a:rPr>
              <a:t/>
            </a:r>
            <a:br>
              <a:rPr lang="en-PH" sz="7200" b="1" dirty="0" smtClean="0">
                <a:solidFill>
                  <a:srgbClr val="FFFF00"/>
                </a:solidFill>
                <a:latin typeface="Times New Roman" pitchFamily="18" charset="0"/>
                <a:cs typeface="Times New Roman" pitchFamily="18" charset="0"/>
              </a:rPr>
            </a:br>
            <a:endParaRPr lang="en-PH" sz="7200" b="1"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1" nodeType="clickEffect">
                                  <p:stCondLst>
                                    <p:cond delay="0"/>
                                  </p:stCondLst>
                                  <p:childTnLst>
                                    <p:anim calcmode="lin" valueType="num">
                                      <p:cBhvr additive="base">
                                        <p:cTn id="11" dur="500"/>
                                        <p:tgtEl>
                                          <p:spTgt spid="2"/>
                                        </p:tgtEl>
                                        <p:attrNameLst>
                                          <p:attrName>ppt_x</p:attrName>
                                        </p:attrNameLst>
                                      </p:cBhvr>
                                      <p:tavLst>
                                        <p:tav tm="0">
                                          <p:val>
                                            <p:strVal val="ppt_x"/>
                                          </p:val>
                                        </p:tav>
                                        <p:tav tm="100000">
                                          <p:val>
                                            <p:strVal val="ppt_x"/>
                                          </p:val>
                                        </p:tav>
                                      </p:tavLst>
                                    </p:anim>
                                    <p:anim calcmode="lin" valueType="num">
                                      <p:cBhvr additive="base">
                                        <p:cTn id="12" dur="500"/>
                                        <p:tgtEl>
                                          <p:spTgt spid="2"/>
                                        </p:tgtEl>
                                        <p:attrNameLst>
                                          <p:attrName>ppt_y</p:attrName>
                                        </p:attrNameLst>
                                      </p:cBhvr>
                                      <p:tavLst>
                                        <p:tav tm="0">
                                          <p:val>
                                            <p:strVal val="ppt_y"/>
                                          </p:val>
                                        </p:tav>
                                        <p:tav tm="100000">
                                          <p:val>
                                            <p:strVal val="1+ppt_h/2"/>
                                          </p:val>
                                        </p:tav>
                                      </p:tavLst>
                                    </p:anim>
                                    <p:set>
                                      <p:cBhvr>
                                        <p:cTn id="13"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Autofit/>
          </a:bodyPr>
          <a:lstStyle/>
          <a:p>
            <a:r>
              <a:rPr lang="en-US" sz="3600" dirty="0" smtClean="0"/>
              <a:t/>
            </a:r>
            <a:br>
              <a:rPr lang="en-US" sz="3600" dirty="0" smtClean="0"/>
            </a:br>
            <a:r>
              <a:rPr lang="en-US" sz="3600" b="1" dirty="0" smtClean="0">
                <a:solidFill>
                  <a:srgbClr val="FFFF00"/>
                </a:solidFill>
                <a:latin typeface="Times New Roman" pitchFamily="18" charset="0"/>
                <a:cs typeface="Times New Roman" pitchFamily="18" charset="0"/>
              </a:rPr>
              <a:t>Rule </a:t>
            </a:r>
            <a:r>
              <a:rPr lang="en-US" sz="3600" b="1" dirty="0">
                <a:solidFill>
                  <a:srgbClr val="FFFF00"/>
                </a:solidFill>
                <a:latin typeface="Times New Roman" pitchFamily="18" charset="0"/>
                <a:cs typeface="Times New Roman" pitchFamily="18" charset="0"/>
              </a:rPr>
              <a:t>VI</a:t>
            </a:r>
            <a:r>
              <a:rPr lang="en-PH" sz="3600" b="1" dirty="0">
                <a:solidFill>
                  <a:srgbClr val="FFFF00"/>
                </a:solidFill>
                <a:latin typeface="Times New Roman" pitchFamily="18" charset="0"/>
                <a:cs typeface="Times New Roman" pitchFamily="18" charset="0"/>
              </a:rPr>
              <a:t/>
            </a:r>
            <a:br>
              <a:rPr lang="en-PH" sz="3600" b="1" dirty="0">
                <a:solidFill>
                  <a:srgbClr val="FFFF00"/>
                </a:solidFill>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Duties </a:t>
            </a:r>
            <a:r>
              <a:rPr lang="en-US" sz="3600" b="1" dirty="0">
                <a:solidFill>
                  <a:srgbClr val="FFFF00"/>
                </a:solidFill>
                <a:latin typeface="Times New Roman" pitchFamily="18" charset="0"/>
                <a:cs typeface="Times New Roman" pitchFamily="18" charset="0"/>
              </a:rPr>
              <a:t>of Public Officials and Employees</a:t>
            </a:r>
            <a:r>
              <a:rPr lang="en-PH" sz="3600" b="1" dirty="0">
                <a:solidFill>
                  <a:srgbClr val="FFFF00"/>
                </a:solidFill>
                <a:latin typeface="Times New Roman" pitchFamily="18" charset="0"/>
                <a:cs typeface="Times New Roman" pitchFamily="18" charset="0"/>
              </a:rPr>
              <a:t/>
            </a:r>
            <a:br>
              <a:rPr lang="en-PH" sz="3600" b="1" dirty="0">
                <a:solidFill>
                  <a:srgbClr val="FFFF00"/>
                </a:solidFill>
                <a:latin typeface="Times New Roman" pitchFamily="18" charset="0"/>
                <a:cs typeface="Times New Roman" pitchFamily="18" charset="0"/>
              </a:rPr>
            </a:br>
            <a:endParaRPr lang="en-PH" sz="3600" b="1"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2133600"/>
            <a:ext cx="7772400" cy="3992563"/>
          </a:xfrm>
        </p:spPr>
        <p:txBody>
          <a:bodyPr>
            <a:normAutofit/>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	Section </a:t>
            </a:r>
            <a:r>
              <a:rPr lang="en-US" sz="2800" dirty="0">
                <a:solidFill>
                  <a:schemeClr val="bg1"/>
                </a:solidFill>
                <a:latin typeface="Times New Roman" pitchFamily="18" charset="0"/>
                <a:cs typeface="Times New Roman" pitchFamily="18" charset="0"/>
              </a:rPr>
              <a:t>1. As a general rule, when a request or petition, whether written or verbal, can be disposed of promptly and expeditiously, the official or employee in charge to whom the same is presented shall do so immediately, without discrimination, and in no case beyond fifteen (15) days from receipt of the request or petition.</a:t>
            </a:r>
            <a:endParaRPr lang="en-PH" sz="2800" dirty="0">
              <a:solidFill>
                <a:schemeClr val="bg1"/>
              </a:solidFill>
              <a:latin typeface="Times New Roman" pitchFamily="18" charset="0"/>
              <a:cs typeface="Times New Roman" pitchFamily="18" charset="0"/>
            </a:endParaRPr>
          </a:p>
          <a:p>
            <a:pPr algn="just">
              <a:buNone/>
            </a:pPr>
            <a:r>
              <a:rPr lang="en-US" sz="2800" dirty="0">
                <a:solidFill>
                  <a:schemeClr val="bg1"/>
                </a:solidFill>
                <a:latin typeface="Times New Roman" pitchFamily="18" charset="0"/>
                <a:cs typeface="Times New Roman" pitchFamily="18" charset="0"/>
              </a:rPr>
              <a:t> </a:t>
            </a:r>
            <a:endParaRPr lang="en-PH" sz="2800" dirty="0">
              <a:solidFill>
                <a:schemeClr val="bg1"/>
              </a:solidFill>
              <a:latin typeface="Times New Roman" pitchFamily="18" charset="0"/>
              <a:cs typeface="Times New Roman" pitchFamily="18" charset="0"/>
            </a:endParaRPr>
          </a:p>
          <a:p>
            <a:endParaRPr lang="en-PH"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1" nodeType="clickEffect">
                                  <p:stCondLst>
                                    <p:cond delay="0"/>
                                  </p:stCondLst>
                                  <p:childTnLst>
                                    <p:anim calcmode="lin" valueType="num">
                                      <p:cBhvr additive="base">
                                        <p:cTn id="23" dur="500"/>
                                        <p:tgtEl>
                                          <p:spTgt spid="2"/>
                                        </p:tgtEl>
                                        <p:attrNameLst>
                                          <p:attrName>ppt_x</p:attrName>
                                        </p:attrNameLst>
                                      </p:cBhvr>
                                      <p:tavLst>
                                        <p:tav tm="0">
                                          <p:val>
                                            <p:strVal val="ppt_x"/>
                                          </p:val>
                                        </p:tav>
                                        <p:tav tm="100000">
                                          <p:val>
                                            <p:strVal val="ppt_x"/>
                                          </p:val>
                                        </p:tav>
                                      </p:tavLst>
                                    </p:anim>
                                    <p:anim calcmode="lin" valueType="num">
                                      <p:cBhvr additive="base">
                                        <p:cTn id="24" dur="500"/>
                                        <p:tgtEl>
                                          <p:spTgt spid="2"/>
                                        </p:tgtEl>
                                        <p:attrNameLst>
                                          <p:attrName>ppt_y</p:attrName>
                                        </p:attrNameLst>
                                      </p:cBhvr>
                                      <p:tavLst>
                                        <p:tav tm="0">
                                          <p:val>
                                            <p:strVal val="ppt_y"/>
                                          </p:val>
                                        </p:tav>
                                        <p:tav tm="100000">
                                          <p:val>
                                            <p:strVal val="1+ppt_h/2"/>
                                          </p:val>
                                        </p:tav>
                                      </p:tavLst>
                                    </p:anim>
                                    <p:set>
                                      <p:cBhvr>
                                        <p:cTn id="25" dur="1" fill="hold">
                                          <p:stCondLst>
                                            <p:cond delay="499"/>
                                          </p:stCondLst>
                                        </p:cTn>
                                        <p:tgtEl>
                                          <p:spTgt spid="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xit" presetSubtype="4" fill="hold" nodeType="clickEffect">
                                  <p:stCondLst>
                                    <p:cond delay="0"/>
                                  </p:stCondLst>
                                  <p:childTnLst>
                                    <p:anim calcmode="lin" valueType="num">
                                      <p:cBhvr additive="base">
                                        <p:cTn id="29"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0" dur="500"/>
                                        <p:tgtEl>
                                          <p:spTgt spid="3">
                                            <p:txEl>
                                              <p:pRg st="0" end="0"/>
                                            </p:txEl>
                                          </p:spTgt>
                                        </p:tgtEl>
                                        <p:attrNameLst>
                                          <p:attrName>ppt_y</p:attrName>
                                        </p:attrNameLst>
                                      </p:cBhvr>
                                      <p:tavLst>
                                        <p:tav tm="0">
                                          <p:val>
                                            <p:strVal val="ppt_y"/>
                                          </p:val>
                                        </p:tav>
                                        <p:tav tm="100000">
                                          <p:val>
                                            <p:strVal val="1+ppt_h/2"/>
                                          </p:val>
                                        </p:tav>
                                      </p:tavLst>
                                    </p:anim>
                                    <p:set>
                                      <p:cBhvr>
                                        <p:cTn id="31" dur="1" fill="hold">
                                          <p:stCondLst>
                                            <p:cond delay="499"/>
                                          </p:stCondLst>
                                        </p:cTn>
                                        <p:tgtEl>
                                          <p:spTgt spid="3">
                                            <p:txEl>
                                              <p:pRg st="0" end="0"/>
                                            </p:txEl>
                                          </p:spTgt>
                                        </p:tgtEl>
                                        <p:attrNameLst>
                                          <p:attrName>style.visibility</p:attrName>
                                        </p:attrNameLst>
                                      </p:cBhvr>
                                      <p:to>
                                        <p:strVal val="hidden"/>
                                      </p:to>
                                    </p:set>
                                  </p:childTnLst>
                                </p:cTn>
                              </p:par>
                              <p:par>
                                <p:cTn id="32" presetID="2" presetClass="exit" presetSubtype="4" fill="hold" nodeType="withEffect">
                                  <p:stCondLst>
                                    <p:cond delay="0"/>
                                  </p:stCondLst>
                                  <p:childTnLst>
                                    <p:anim calcmode="lin" valueType="num">
                                      <p:cBhvr additive="base">
                                        <p:cTn id="33"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4" dur="500"/>
                                        <p:tgtEl>
                                          <p:spTgt spid="3">
                                            <p:txEl>
                                              <p:pRg st="1" end="1"/>
                                            </p:txEl>
                                          </p:spTgt>
                                        </p:tgtEl>
                                        <p:attrNameLst>
                                          <p:attrName>ppt_y</p:attrName>
                                        </p:attrNameLst>
                                      </p:cBhvr>
                                      <p:tavLst>
                                        <p:tav tm="0">
                                          <p:val>
                                            <p:strVal val="ppt_y"/>
                                          </p:val>
                                        </p:tav>
                                        <p:tav tm="100000">
                                          <p:val>
                                            <p:strVal val="1+ppt_h/2"/>
                                          </p:val>
                                        </p:tav>
                                      </p:tavLst>
                                    </p:anim>
                                    <p:set>
                                      <p:cBhvr>
                                        <p:cTn id="35"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Autofit/>
          </a:bodyPr>
          <a:lstStyle/>
          <a:p>
            <a:r>
              <a:rPr lang="en-US" sz="3600" b="1" dirty="0" smtClean="0">
                <a:solidFill>
                  <a:srgbClr val="FFFF00"/>
                </a:solidFill>
                <a:latin typeface="Times New Roman" pitchFamily="18" charset="0"/>
                <a:cs typeface="Times New Roman" pitchFamily="18" charset="0"/>
              </a:rPr>
              <a:t>Rule VI</a:t>
            </a:r>
            <a:r>
              <a:rPr lang="en-PH" sz="3600" b="1" dirty="0" smtClean="0">
                <a:solidFill>
                  <a:srgbClr val="FFFF00"/>
                </a:solidFill>
                <a:latin typeface="Times New Roman" pitchFamily="18" charset="0"/>
                <a:cs typeface="Times New Roman" pitchFamily="18" charset="0"/>
              </a:rPr>
              <a:t/>
            </a:r>
            <a:br>
              <a:rPr lang="en-PH" sz="3600" b="1" dirty="0" smtClean="0">
                <a:solidFill>
                  <a:srgbClr val="FFFF00"/>
                </a:solidFill>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Duties of Public Officials and Employees</a:t>
            </a:r>
            <a:endParaRPr lang="en-PH" sz="3600" b="1" dirty="0">
              <a:solidFill>
                <a:srgbClr val="FFFF00"/>
              </a:solidFill>
            </a:endParaRPr>
          </a:p>
        </p:txBody>
      </p:sp>
      <p:sp>
        <p:nvSpPr>
          <p:cNvPr id="3" name="Content Placeholder 2"/>
          <p:cNvSpPr>
            <a:spLocks noGrp="1"/>
          </p:cNvSpPr>
          <p:nvPr>
            <p:ph idx="1"/>
          </p:nvPr>
        </p:nvSpPr>
        <p:spPr>
          <a:xfrm>
            <a:off x="457200" y="1600200"/>
            <a:ext cx="8001000" cy="4876800"/>
          </a:xfrm>
        </p:spPr>
        <p:txBody>
          <a:bodyPr>
            <a:noAutofit/>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	Section </a:t>
            </a:r>
            <a:r>
              <a:rPr lang="en-US" sz="2800" dirty="0">
                <a:solidFill>
                  <a:schemeClr val="bg1"/>
                </a:solidFill>
                <a:latin typeface="Times New Roman" pitchFamily="18" charset="0"/>
                <a:cs typeface="Times New Roman" pitchFamily="18" charset="0"/>
              </a:rPr>
              <a:t>2. In departments, offices or agencies that are usually swamped with persons calling for a particular type of service, the head of the department, office or agency shall devise a mechanism so as to avoid long queues such as by giving each person a ticket number duly countersigned which shall specify the time and the date when the person, whose name and address shall be indicated, can be served without delay. Said person shall have the right to prompt service upon presentation of said ticket number.</a:t>
            </a:r>
            <a:endParaRPr lang="en-PH" sz="2800" dirty="0">
              <a:solidFill>
                <a:schemeClr val="bg1"/>
              </a:solidFill>
              <a:latin typeface="Times New Roman" pitchFamily="18" charset="0"/>
              <a:cs typeface="Times New Roman" pitchFamily="18" charset="0"/>
            </a:endParaRPr>
          </a:p>
          <a:p>
            <a:pPr algn="just">
              <a:buNone/>
            </a:pPr>
            <a:endParaRPr lang="en-PH" sz="28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1" nodeType="clickEffect">
                                  <p:stCondLst>
                                    <p:cond delay="0"/>
                                  </p:stCondLst>
                                  <p:childTnLst>
                                    <p:anim calcmode="lin" valueType="num">
                                      <p:cBhvr additive="base">
                                        <p:cTn id="18" dur="500"/>
                                        <p:tgtEl>
                                          <p:spTgt spid="2"/>
                                        </p:tgtEl>
                                        <p:attrNameLst>
                                          <p:attrName>ppt_x</p:attrName>
                                        </p:attrNameLst>
                                      </p:cBhvr>
                                      <p:tavLst>
                                        <p:tav tm="0">
                                          <p:val>
                                            <p:strVal val="ppt_x"/>
                                          </p:val>
                                        </p:tav>
                                        <p:tav tm="100000">
                                          <p:val>
                                            <p:strVal val="ppt_x"/>
                                          </p:val>
                                        </p:tav>
                                      </p:tavLst>
                                    </p:anim>
                                    <p:anim calcmode="lin" valueType="num">
                                      <p:cBhvr additive="base">
                                        <p:cTn id="19" dur="500"/>
                                        <p:tgtEl>
                                          <p:spTgt spid="2"/>
                                        </p:tgtEl>
                                        <p:attrNameLst>
                                          <p:attrName>ppt_y</p:attrName>
                                        </p:attrNameLst>
                                      </p:cBhvr>
                                      <p:tavLst>
                                        <p:tav tm="0">
                                          <p:val>
                                            <p:strVal val="ppt_y"/>
                                          </p:val>
                                        </p:tav>
                                        <p:tav tm="100000">
                                          <p:val>
                                            <p:strVal val="1+ppt_h/2"/>
                                          </p:val>
                                        </p:tav>
                                      </p:tavLst>
                                    </p:anim>
                                    <p:set>
                                      <p:cBhvr>
                                        <p:cTn id="20" dur="1" fill="hold">
                                          <p:stCondLst>
                                            <p:cond delay="4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5" dur="500"/>
                                        <p:tgtEl>
                                          <p:spTgt spid="3">
                                            <p:txEl>
                                              <p:pRg st="0" end="0"/>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solidFill>
                  <a:srgbClr val="FFFF00"/>
                </a:solidFill>
                <a:latin typeface="Times New Roman" pitchFamily="18" charset="0"/>
                <a:cs typeface="Times New Roman" pitchFamily="18" charset="0"/>
              </a:rPr>
              <a:t>Rule II</a:t>
            </a:r>
            <a:r>
              <a:rPr lang="en-PH" b="1" dirty="0">
                <a:solidFill>
                  <a:srgbClr val="FFFF00"/>
                </a:solidFill>
                <a:latin typeface="Times New Roman" pitchFamily="18" charset="0"/>
                <a:cs typeface="Times New Roman" pitchFamily="18" charset="0"/>
              </a:rPr>
              <a:t/>
            </a:r>
            <a:br>
              <a:rPr lang="en-PH" b="1" dirty="0">
                <a:solidFill>
                  <a:srgbClr val="FFFF00"/>
                </a:solidFill>
                <a:latin typeface="Times New Roman" pitchFamily="18" charset="0"/>
                <a:cs typeface="Times New Roman" pitchFamily="18" charset="0"/>
              </a:rPr>
            </a:br>
            <a:r>
              <a:rPr lang="en-US" b="1" dirty="0" smtClean="0">
                <a:solidFill>
                  <a:srgbClr val="FFFF00"/>
                </a:solidFill>
                <a:latin typeface="Times New Roman" pitchFamily="18" charset="0"/>
                <a:cs typeface="Times New Roman" pitchFamily="18" charset="0"/>
              </a:rPr>
              <a:t>Interpretation</a:t>
            </a:r>
            <a:r>
              <a:rPr lang="en-PH" b="1" dirty="0">
                <a:solidFill>
                  <a:srgbClr val="FFFF00"/>
                </a:solidFill>
              </a:rPr>
              <a:t/>
            </a:r>
            <a:br>
              <a:rPr lang="en-PH" b="1" dirty="0">
                <a:solidFill>
                  <a:srgbClr val="FFFF00"/>
                </a:solidFill>
              </a:rPr>
            </a:br>
            <a:endParaRPr lang="en-PH" b="1" dirty="0">
              <a:solidFill>
                <a:srgbClr val="FFFF00"/>
              </a:solidFill>
            </a:endParaRPr>
          </a:p>
        </p:txBody>
      </p:sp>
      <p:sp>
        <p:nvSpPr>
          <p:cNvPr id="3" name="Content Placeholder 2"/>
          <p:cNvSpPr>
            <a:spLocks noGrp="1"/>
          </p:cNvSpPr>
          <p:nvPr>
            <p:ph idx="1"/>
          </p:nvPr>
        </p:nvSpPr>
        <p:spPr>
          <a:xfrm>
            <a:off x="457200" y="1905001"/>
            <a:ext cx="7924800" cy="4343400"/>
          </a:xfrm>
        </p:spPr>
        <p:txBody>
          <a:bodyPr>
            <a:normAutofit fontScale="85000" lnSpcReduction="20000"/>
          </a:bodyPr>
          <a:lstStyle/>
          <a:p>
            <a:pPr algn="just">
              <a:buNone/>
            </a:pPr>
            <a:r>
              <a:rPr lang="en-US" sz="3300" dirty="0" smtClean="0">
                <a:latin typeface="Times New Roman" pitchFamily="18" charset="0"/>
                <a:cs typeface="Times New Roman" pitchFamily="18" charset="0"/>
              </a:rPr>
              <a:t>		</a:t>
            </a:r>
            <a:r>
              <a:rPr lang="en-US" sz="3300" dirty="0" smtClean="0">
                <a:solidFill>
                  <a:schemeClr val="bg1"/>
                </a:solidFill>
                <a:latin typeface="Times New Roman" pitchFamily="18" charset="0"/>
                <a:cs typeface="Times New Roman" pitchFamily="18" charset="0"/>
              </a:rPr>
              <a:t>Section </a:t>
            </a:r>
            <a:r>
              <a:rPr lang="en-US" sz="3300" dirty="0">
                <a:solidFill>
                  <a:schemeClr val="bg1"/>
                </a:solidFill>
                <a:latin typeface="Times New Roman" pitchFamily="18" charset="0"/>
                <a:cs typeface="Times New Roman" pitchFamily="18" charset="0"/>
              </a:rPr>
              <a:t>1. These Rules shall be interpreted in the light of the Declaration of Policy found in Section 2 of the Code:</a:t>
            </a:r>
            <a:endParaRPr lang="en-PH" sz="3300" dirty="0">
              <a:solidFill>
                <a:schemeClr val="bg1"/>
              </a:solidFill>
              <a:latin typeface="Times New Roman" pitchFamily="18" charset="0"/>
              <a:cs typeface="Times New Roman" pitchFamily="18" charset="0"/>
            </a:endParaRPr>
          </a:p>
          <a:p>
            <a:pPr algn="just">
              <a:buNone/>
            </a:pPr>
            <a:r>
              <a:rPr lang="en-US" sz="3300" dirty="0" smtClean="0">
                <a:solidFill>
                  <a:schemeClr val="bg1"/>
                </a:solidFill>
                <a:latin typeface="Times New Roman" pitchFamily="18" charset="0"/>
                <a:cs typeface="Times New Roman" pitchFamily="18" charset="0"/>
              </a:rPr>
              <a:t>		It </a:t>
            </a:r>
            <a:r>
              <a:rPr lang="en-US" sz="3300" dirty="0">
                <a:solidFill>
                  <a:schemeClr val="bg1"/>
                </a:solidFill>
                <a:latin typeface="Times New Roman" pitchFamily="18" charset="0"/>
                <a:cs typeface="Times New Roman" pitchFamily="18" charset="0"/>
              </a:rPr>
              <a:t>is the policy of the State to promote a high standard of ethics in public service.</a:t>
            </a:r>
            <a:br>
              <a:rPr lang="en-US" sz="3300" dirty="0">
                <a:solidFill>
                  <a:schemeClr val="bg1"/>
                </a:solidFill>
                <a:latin typeface="Times New Roman" pitchFamily="18" charset="0"/>
                <a:cs typeface="Times New Roman" pitchFamily="18" charset="0"/>
              </a:rPr>
            </a:br>
            <a:r>
              <a:rPr lang="en-US" sz="3300" dirty="0">
                <a:solidFill>
                  <a:schemeClr val="bg1"/>
                </a:solidFill>
                <a:latin typeface="Times New Roman" pitchFamily="18" charset="0"/>
                <a:cs typeface="Times New Roman" pitchFamily="18" charset="0"/>
              </a:rPr>
              <a:t>Public officials and employees shall at all times be accountable to the people and shall</a:t>
            </a:r>
            <a:br>
              <a:rPr lang="en-US" sz="3300" dirty="0">
                <a:solidFill>
                  <a:schemeClr val="bg1"/>
                </a:solidFill>
                <a:latin typeface="Times New Roman" pitchFamily="18" charset="0"/>
                <a:cs typeface="Times New Roman" pitchFamily="18" charset="0"/>
              </a:rPr>
            </a:br>
            <a:r>
              <a:rPr lang="en-US" sz="3300" dirty="0">
                <a:solidFill>
                  <a:schemeClr val="bg1"/>
                </a:solidFill>
                <a:latin typeface="Times New Roman" pitchFamily="18" charset="0"/>
                <a:cs typeface="Times New Roman" pitchFamily="18" charset="0"/>
              </a:rPr>
              <a:t>discharge their duties with utmost responsibility, integrity, competence and loyalty, act</a:t>
            </a:r>
            <a:br>
              <a:rPr lang="en-US" sz="3300" dirty="0">
                <a:solidFill>
                  <a:schemeClr val="bg1"/>
                </a:solidFill>
                <a:latin typeface="Times New Roman" pitchFamily="18" charset="0"/>
                <a:cs typeface="Times New Roman" pitchFamily="18" charset="0"/>
              </a:rPr>
            </a:br>
            <a:r>
              <a:rPr lang="en-US" sz="3300" dirty="0">
                <a:solidFill>
                  <a:schemeClr val="bg1"/>
                </a:solidFill>
                <a:latin typeface="Times New Roman" pitchFamily="18" charset="0"/>
                <a:cs typeface="Times New Roman" pitchFamily="18" charset="0"/>
              </a:rPr>
              <a:t>with patriotism and justice, lead modest lives, and uphold public interest over personal</a:t>
            </a:r>
            <a:br>
              <a:rPr lang="en-US" sz="3300" dirty="0">
                <a:solidFill>
                  <a:schemeClr val="bg1"/>
                </a:solidFill>
                <a:latin typeface="Times New Roman" pitchFamily="18" charset="0"/>
                <a:cs typeface="Times New Roman" pitchFamily="18" charset="0"/>
              </a:rPr>
            </a:br>
            <a:r>
              <a:rPr lang="en-US" sz="3300" dirty="0">
                <a:solidFill>
                  <a:schemeClr val="bg1"/>
                </a:solidFill>
                <a:latin typeface="Times New Roman" pitchFamily="18" charset="0"/>
                <a:cs typeface="Times New Roman" pitchFamily="18" charset="0"/>
              </a:rPr>
              <a:t>interest.</a:t>
            </a:r>
            <a:endParaRPr lang="en-PH" sz="3300" dirty="0">
              <a:solidFill>
                <a:schemeClr val="bg1"/>
              </a:solidFill>
              <a:latin typeface="Times New Roman" pitchFamily="18" charset="0"/>
              <a:cs typeface="Times New Roman" pitchFamily="18" charset="0"/>
            </a:endParaRPr>
          </a:p>
          <a:p>
            <a:endParaRPr lang="en-PH"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1" nodeType="clickEffect">
                                  <p:stCondLst>
                                    <p:cond delay="0"/>
                                  </p:stCondLst>
                                  <p:childTnLst>
                                    <p:anim calcmode="lin" valueType="num">
                                      <p:cBhvr additive="base">
                                        <p:cTn id="23" dur="500"/>
                                        <p:tgtEl>
                                          <p:spTgt spid="2"/>
                                        </p:tgtEl>
                                        <p:attrNameLst>
                                          <p:attrName>ppt_x</p:attrName>
                                        </p:attrNameLst>
                                      </p:cBhvr>
                                      <p:tavLst>
                                        <p:tav tm="0">
                                          <p:val>
                                            <p:strVal val="ppt_x"/>
                                          </p:val>
                                        </p:tav>
                                        <p:tav tm="100000">
                                          <p:val>
                                            <p:strVal val="ppt_x"/>
                                          </p:val>
                                        </p:tav>
                                      </p:tavLst>
                                    </p:anim>
                                    <p:anim calcmode="lin" valueType="num">
                                      <p:cBhvr additive="base">
                                        <p:cTn id="24" dur="500"/>
                                        <p:tgtEl>
                                          <p:spTgt spid="2"/>
                                        </p:tgtEl>
                                        <p:attrNameLst>
                                          <p:attrName>ppt_y</p:attrName>
                                        </p:attrNameLst>
                                      </p:cBhvr>
                                      <p:tavLst>
                                        <p:tav tm="0">
                                          <p:val>
                                            <p:strVal val="ppt_y"/>
                                          </p:val>
                                        </p:tav>
                                        <p:tav tm="100000">
                                          <p:val>
                                            <p:strVal val="1+ppt_h/2"/>
                                          </p:val>
                                        </p:tav>
                                      </p:tavLst>
                                    </p:anim>
                                    <p:set>
                                      <p:cBhvr>
                                        <p:cTn id="25" dur="1" fill="hold">
                                          <p:stCondLst>
                                            <p:cond delay="499"/>
                                          </p:stCondLst>
                                        </p:cTn>
                                        <p:tgtEl>
                                          <p:spTgt spid="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xit" presetSubtype="4" fill="hold" nodeType="clickEffect">
                                  <p:stCondLst>
                                    <p:cond delay="0"/>
                                  </p:stCondLst>
                                  <p:childTnLst>
                                    <p:anim calcmode="lin" valueType="num">
                                      <p:cBhvr additive="base">
                                        <p:cTn id="29"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0" dur="500"/>
                                        <p:tgtEl>
                                          <p:spTgt spid="3">
                                            <p:txEl>
                                              <p:pRg st="0" end="0"/>
                                            </p:txEl>
                                          </p:spTgt>
                                        </p:tgtEl>
                                        <p:attrNameLst>
                                          <p:attrName>ppt_y</p:attrName>
                                        </p:attrNameLst>
                                      </p:cBhvr>
                                      <p:tavLst>
                                        <p:tav tm="0">
                                          <p:val>
                                            <p:strVal val="ppt_y"/>
                                          </p:val>
                                        </p:tav>
                                        <p:tav tm="100000">
                                          <p:val>
                                            <p:strVal val="1+ppt_h/2"/>
                                          </p:val>
                                        </p:tav>
                                      </p:tavLst>
                                    </p:anim>
                                    <p:set>
                                      <p:cBhvr>
                                        <p:cTn id="31" dur="1" fill="hold">
                                          <p:stCondLst>
                                            <p:cond delay="499"/>
                                          </p:stCondLst>
                                        </p:cTn>
                                        <p:tgtEl>
                                          <p:spTgt spid="3">
                                            <p:txEl>
                                              <p:pRg st="0" end="0"/>
                                            </p:txEl>
                                          </p:spTgt>
                                        </p:tgtEl>
                                        <p:attrNameLst>
                                          <p:attrName>style.visibility</p:attrName>
                                        </p:attrNameLst>
                                      </p:cBhvr>
                                      <p:to>
                                        <p:strVal val="hidden"/>
                                      </p:to>
                                    </p:set>
                                  </p:childTnLst>
                                </p:cTn>
                              </p:par>
                              <p:par>
                                <p:cTn id="32" presetID="2" presetClass="exit" presetSubtype="4" fill="hold" nodeType="withEffect">
                                  <p:stCondLst>
                                    <p:cond delay="0"/>
                                  </p:stCondLst>
                                  <p:childTnLst>
                                    <p:anim calcmode="lin" valueType="num">
                                      <p:cBhvr additive="base">
                                        <p:cTn id="33"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4" dur="500"/>
                                        <p:tgtEl>
                                          <p:spTgt spid="3">
                                            <p:txEl>
                                              <p:pRg st="1" end="1"/>
                                            </p:txEl>
                                          </p:spTgt>
                                        </p:tgtEl>
                                        <p:attrNameLst>
                                          <p:attrName>ppt_y</p:attrName>
                                        </p:attrNameLst>
                                      </p:cBhvr>
                                      <p:tavLst>
                                        <p:tav tm="0">
                                          <p:val>
                                            <p:strVal val="ppt_y"/>
                                          </p:val>
                                        </p:tav>
                                        <p:tav tm="100000">
                                          <p:val>
                                            <p:strVal val="1+ppt_h/2"/>
                                          </p:val>
                                        </p:tav>
                                      </p:tavLst>
                                    </p:anim>
                                    <p:set>
                                      <p:cBhvr>
                                        <p:cTn id="35"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Autofit/>
          </a:bodyPr>
          <a:lstStyle/>
          <a:p>
            <a:r>
              <a:rPr lang="en-US" sz="3600" b="1" dirty="0" smtClean="0">
                <a:solidFill>
                  <a:srgbClr val="FFFF00"/>
                </a:solidFill>
                <a:latin typeface="Times New Roman" pitchFamily="18" charset="0"/>
                <a:cs typeface="Times New Roman" pitchFamily="18" charset="0"/>
              </a:rPr>
              <a:t>Rule VI</a:t>
            </a:r>
            <a:r>
              <a:rPr lang="en-PH" sz="3600" b="1" dirty="0" smtClean="0">
                <a:solidFill>
                  <a:srgbClr val="FFFF00"/>
                </a:solidFill>
                <a:latin typeface="Times New Roman" pitchFamily="18" charset="0"/>
                <a:cs typeface="Times New Roman" pitchFamily="18" charset="0"/>
              </a:rPr>
              <a:t/>
            </a:r>
            <a:br>
              <a:rPr lang="en-PH" sz="3600" b="1" dirty="0" smtClean="0">
                <a:solidFill>
                  <a:srgbClr val="FFFF00"/>
                </a:solidFill>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Duties of Public Officials and Employees</a:t>
            </a:r>
            <a:endParaRPr lang="en-PH" sz="3600" b="1" dirty="0">
              <a:solidFill>
                <a:srgbClr val="FFFF00"/>
              </a:solidFill>
            </a:endParaRPr>
          </a:p>
        </p:txBody>
      </p:sp>
      <p:sp>
        <p:nvSpPr>
          <p:cNvPr id="3" name="Content Placeholder 2"/>
          <p:cNvSpPr>
            <a:spLocks noGrp="1"/>
          </p:cNvSpPr>
          <p:nvPr>
            <p:ph idx="1"/>
          </p:nvPr>
        </p:nvSpPr>
        <p:spPr>
          <a:xfrm>
            <a:off x="457200" y="2286000"/>
            <a:ext cx="7924800" cy="3840163"/>
          </a:xfrm>
        </p:spPr>
        <p:txBody>
          <a:bodyPr>
            <a:normAutofit/>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Section </a:t>
            </a:r>
            <a:r>
              <a:rPr lang="en-US" sz="2800" dirty="0">
                <a:solidFill>
                  <a:schemeClr val="bg1"/>
                </a:solidFill>
                <a:latin typeface="Times New Roman" pitchFamily="18" charset="0"/>
                <a:cs typeface="Times New Roman" pitchFamily="18" charset="0"/>
              </a:rPr>
              <a:t>3. In case of written requests, petitions or motions, sent by means of letters, telegrams, or the like, the official or employee in charge shall act on the same within fifteen (15) working days from receipt thereof, provided that:</a:t>
            </a:r>
            <a:endParaRPr lang="en-PH" sz="2800" dirty="0">
              <a:solidFill>
                <a:schemeClr val="bg1"/>
              </a:solidFill>
              <a:latin typeface="Times New Roman" pitchFamily="18" charset="0"/>
              <a:cs typeface="Times New Roman" pitchFamily="18" charset="0"/>
            </a:endParaRPr>
          </a:p>
          <a:p>
            <a:pPr algn="just">
              <a:buNone/>
            </a:pPr>
            <a:r>
              <a:rPr lang="en-US" sz="2800" dirty="0" smtClean="0">
                <a:solidFill>
                  <a:schemeClr val="bg1"/>
                </a:solidFill>
                <a:latin typeface="Times New Roman" pitchFamily="18" charset="0"/>
                <a:cs typeface="Times New Roman" pitchFamily="18" charset="0"/>
              </a:rPr>
              <a:t>	(</a:t>
            </a:r>
            <a:r>
              <a:rPr lang="en-US" sz="2800" dirty="0">
                <a:solidFill>
                  <a:schemeClr val="bg1"/>
                </a:solidFill>
                <a:latin typeface="Times New Roman" pitchFamily="18" charset="0"/>
                <a:cs typeface="Times New Roman" pitchFamily="18" charset="0"/>
              </a:rPr>
              <a:t>a) If the communication is within the jurisdiction of the office or agency, the official or employee must:</a:t>
            </a:r>
            <a:endParaRPr lang="en-PH" sz="2800" dirty="0">
              <a:solidFill>
                <a:schemeClr val="bg1"/>
              </a:solidFill>
              <a:latin typeface="Times New Roman" pitchFamily="18" charset="0"/>
              <a:cs typeface="Times New Roman" pitchFamily="18" charset="0"/>
            </a:endParaRPr>
          </a:p>
          <a:p>
            <a:endParaRPr lang="en-PH"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1" nodeType="clickEffect">
                                  <p:stCondLst>
                                    <p:cond delay="0"/>
                                  </p:stCondLst>
                                  <p:childTnLst>
                                    <p:anim calcmode="lin" valueType="num">
                                      <p:cBhvr additive="base">
                                        <p:cTn id="23" dur="500"/>
                                        <p:tgtEl>
                                          <p:spTgt spid="2"/>
                                        </p:tgtEl>
                                        <p:attrNameLst>
                                          <p:attrName>ppt_x</p:attrName>
                                        </p:attrNameLst>
                                      </p:cBhvr>
                                      <p:tavLst>
                                        <p:tav tm="0">
                                          <p:val>
                                            <p:strVal val="ppt_x"/>
                                          </p:val>
                                        </p:tav>
                                        <p:tav tm="100000">
                                          <p:val>
                                            <p:strVal val="ppt_x"/>
                                          </p:val>
                                        </p:tav>
                                      </p:tavLst>
                                    </p:anim>
                                    <p:anim calcmode="lin" valueType="num">
                                      <p:cBhvr additive="base">
                                        <p:cTn id="24" dur="500"/>
                                        <p:tgtEl>
                                          <p:spTgt spid="2"/>
                                        </p:tgtEl>
                                        <p:attrNameLst>
                                          <p:attrName>ppt_y</p:attrName>
                                        </p:attrNameLst>
                                      </p:cBhvr>
                                      <p:tavLst>
                                        <p:tav tm="0">
                                          <p:val>
                                            <p:strVal val="ppt_y"/>
                                          </p:val>
                                        </p:tav>
                                        <p:tav tm="100000">
                                          <p:val>
                                            <p:strVal val="1+ppt_h/2"/>
                                          </p:val>
                                        </p:tav>
                                      </p:tavLst>
                                    </p:anim>
                                    <p:set>
                                      <p:cBhvr>
                                        <p:cTn id="25" dur="1" fill="hold">
                                          <p:stCondLst>
                                            <p:cond delay="499"/>
                                          </p:stCondLst>
                                        </p:cTn>
                                        <p:tgtEl>
                                          <p:spTgt spid="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xit" presetSubtype="4" fill="hold" nodeType="clickEffect">
                                  <p:stCondLst>
                                    <p:cond delay="0"/>
                                  </p:stCondLst>
                                  <p:childTnLst>
                                    <p:anim calcmode="lin" valueType="num">
                                      <p:cBhvr additive="base">
                                        <p:cTn id="29"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0" dur="500"/>
                                        <p:tgtEl>
                                          <p:spTgt spid="3">
                                            <p:txEl>
                                              <p:pRg st="0" end="0"/>
                                            </p:txEl>
                                          </p:spTgt>
                                        </p:tgtEl>
                                        <p:attrNameLst>
                                          <p:attrName>ppt_y</p:attrName>
                                        </p:attrNameLst>
                                      </p:cBhvr>
                                      <p:tavLst>
                                        <p:tav tm="0">
                                          <p:val>
                                            <p:strVal val="ppt_y"/>
                                          </p:val>
                                        </p:tav>
                                        <p:tav tm="100000">
                                          <p:val>
                                            <p:strVal val="1+ppt_h/2"/>
                                          </p:val>
                                        </p:tav>
                                      </p:tavLst>
                                    </p:anim>
                                    <p:set>
                                      <p:cBhvr>
                                        <p:cTn id="31" dur="1" fill="hold">
                                          <p:stCondLst>
                                            <p:cond delay="499"/>
                                          </p:stCondLst>
                                        </p:cTn>
                                        <p:tgtEl>
                                          <p:spTgt spid="3">
                                            <p:txEl>
                                              <p:pRg st="0" end="0"/>
                                            </p:txEl>
                                          </p:spTgt>
                                        </p:tgtEl>
                                        <p:attrNameLst>
                                          <p:attrName>style.visibility</p:attrName>
                                        </p:attrNameLst>
                                      </p:cBhvr>
                                      <p:to>
                                        <p:strVal val="hidden"/>
                                      </p:to>
                                    </p:set>
                                  </p:childTnLst>
                                </p:cTn>
                              </p:par>
                              <p:par>
                                <p:cTn id="32" presetID="2" presetClass="exit" presetSubtype="4" fill="hold" nodeType="withEffect">
                                  <p:stCondLst>
                                    <p:cond delay="0"/>
                                  </p:stCondLst>
                                  <p:childTnLst>
                                    <p:anim calcmode="lin" valueType="num">
                                      <p:cBhvr additive="base">
                                        <p:cTn id="33"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4" dur="500"/>
                                        <p:tgtEl>
                                          <p:spTgt spid="3">
                                            <p:txEl>
                                              <p:pRg st="1" end="1"/>
                                            </p:txEl>
                                          </p:spTgt>
                                        </p:tgtEl>
                                        <p:attrNameLst>
                                          <p:attrName>ppt_y</p:attrName>
                                        </p:attrNameLst>
                                      </p:cBhvr>
                                      <p:tavLst>
                                        <p:tav tm="0">
                                          <p:val>
                                            <p:strVal val="ppt_y"/>
                                          </p:val>
                                        </p:tav>
                                        <p:tav tm="100000">
                                          <p:val>
                                            <p:strVal val="1+ppt_h/2"/>
                                          </p:val>
                                        </p:tav>
                                      </p:tavLst>
                                    </p:anim>
                                    <p:set>
                                      <p:cBhvr>
                                        <p:cTn id="35"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533400" y="381000"/>
            <a:ext cx="8229600" cy="1143000"/>
          </a:xfrm>
        </p:spPr>
        <p:txBody>
          <a:bodyPr>
            <a:noAutofit/>
          </a:bodyPr>
          <a:lstStyle/>
          <a:p>
            <a:r>
              <a:rPr lang="en-US" sz="3600" b="1" dirty="0" smtClean="0">
                <a:solidFill>
                  <a:srgbClr val="FFFF00"/>
                </a:solidFill>
                <a:latin typeface="Times New Roman" pitchFamily="18" charset="0"/>
                <a:cs typeface="Times New Roman" pitchFamily="18" charset="0"/>
              </a:rPr>
              <a:t>Rule VI</a:t>
            </a:r>
            <a:r>
              <a:rPr lang="en-PH" sz="3600" b="1" dirty="0" smtClean="0">
                <a:solidFill>
                  <a:srgbClr val="FFFF00"/>
                </a:solidFill>
                <a:latin typeface="Times New Roman" pitchFamily="18" charset="0"/>
                <a:cs typeface="Times New Roman" pitchFamily="18" charset="0"/>
              </a:rPr>
              <a:t/>
            </a:r>
            <a:br>
              <a:rPr lang="en-PH" sz="3600" b="1" dirty="0" smtClean="0">
                <a:solidFill>
                  <a:srgbClr val="FFFF00"/>
                </a:solidFill>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Duties of Public Officials and Employees</a:t>
            </a:r>
            <a:endParaRPr lang="en-PH" sz="3600" b="1" dirty="0">
              <a:solidFill>
                <a:srgbClr val="FFFF00"/>
              </a:solidFill>
            </a:endParaRPr>
          </a:p>
        </p:txBody>
      </p:sp>
      <p:sp>
        <p:nvSpPr>
          <p:cNvPr id="3" name="Content Placeholder 2"/>
          <p:cNvSpPr>
            <a:spLocks noGrp="1"/>
          </p:cNvSpPr>
          <p:nvPr>
            <p:ph idx="1"/>
          </p:nvPr>
        </p:nvSpPr>
        <p:spPr>
          <a:xfrm>
            <a:off x="457200" y="1981200"/>
            <a:ext cx="7772400" cy="4297363"/>
          </a:xfrm>
        </p:spPr>
        <p:txBody>
          <a:bodyPr>
            <a:normAutofit fontScale="92500" lnSpcReduction="20000"/>
          </a:bodyPr>
          <a:lstStyle/>
          <a:p>
            <a:pPr algn="just">
              <a:buNone/>
            </a:pPr>
            <a:r>
              <a:rPr lang="en-US" sz="3000" dirty="0" smtClean="0">
                <a:latin typeface="Times New Roman" pitchFamily="18" charset="0"/>
                <a:cs typeface="Times New Roman" pitchFamily="18" charset="0"/>
              </a:rPr>
              <a:t>	</a:t>
            </a:r>
            <a:r>
              <a:rPr lang="en-US" sz="3000" dirty="0" smtClean="0">
                <a:solidFill>
                  <a:schemeClr val="bg1"/>
                </a:solidFill>
                <a:latin typeface="Times New Roman" pitchFamily="18" charset="0"/>
                <a:cs typeface="Times New Roman" pitchFamily="18" charset="0"/>
              </a:rPr>
              <a:t>	Section 3. (a) If the communication is within the jurisdiction of the office or agency, the official or employee must:</a:t>
            </a:r>
          </a:p>
          <a:p>
            <a:pPr algn="just">
              <a:buNone/>
            </a:pPr>
            <a:r>
              <a:rPr lang="en-US" sz="3000" dirty="0">
                <a:solidFill>
                  <a:schemeClr val="bg1"/>
                </a:solidFill>
                <a:latin typeface="Times New Roman" pitchFamily="18" charset="0"/>
                <a:cs typeface="Times New Roman" pitchFamily="18" charset="0"/>
              </a:rPr>
              <a:t>	</a:t>
            </a:r>
            <a:r>
              <a:rPr lang="en-US" sz="3000" dirty="0" smtClean="0">
                <a:solidFill>
                  <a:schemeClr val="bg1"/>
                </a:solidFill>
                <a:latin typeface="Times New Roman" pitchFamily="18" charset="0"/>
                <a:cs typeface="Times New Roman" pitchFamily="18" charset="0"/>
              </a:rPr>
              <a:t>(1</a:t>
            </a:r>
            <a:r>
              <a:rPr lang="en-US" sz="3000" dirty="0">
                <a:solidFill>
                  <a:schemeClr val="bg1"/>
                </a:solidFill>
                <a:latin typeface="Times New Roman" pitchFamily="18" charset="0"/>
                <a:cs typeface="Times New Roman" pitchFamily="18" charset="0"/>
              </a:rPr>
              <a:t>) Write a note or letter of acknowledgement where the matter is merely </a:t>
            </a:r>
            <a:r>
              <a:rPr lang="en-US" sz="3000" dirty="0" err="1">
                <a:solidFill>
                  <a:schemeClr val="bg1"/>
                </a:solidFill>
                <a:latin typeface="Times New Roman" pitchFamily="18" charset="0"/>
                <a:cs typeface="Times New Roman" pitchFamily="18" charset="0"/>
              </a:rPr>
              <a:t>routinary</a:t>
            </a:r>
            <a:r>
              <a:rPr lang="en-US" sz="3000" dirty="0">
                <a:solidFill>
                  <a:schemeClr val="bg1"/>
                </a:solidFill>
                <a:latin typeface="Times New Roman" pitchFamily="18" charset="0"/>
                <a:cs typeface="Times New Roman" pitchFamily="18" charset="0"/>
              </a:rPr>
              <a:t> or the action desired may be acted upon in the ordinary course of business of the department, office or agency, specifying the date when the matter will be disposed of and the name of the official or employee in</a:t>
            </a:r>
            <a:br>
              <a:rPr lang="en-US" sz="3000" dirty="0">
                <a:solidFill>
                  <a:schemeClr val="bg1"/>
                </a:solidFill>
                <a:latin typeface="Times New Roman" pitchFamily="18" charset="0"/>
                <a:cs typeface="Times New Roman" pitchFamily="18" charset="0"/>
              </a:rPr>
            </a:br>
            <a:r>
              <a:rPr lang="en-US" sz="3000" dirty="0">
                <a:solidFill>
                  <a:schemeClr val="bg1"/>
                </a:solidFill>
                <a:latin typeface="Times New Roman" pitchFamily="18" charset="0"/>
                <a:cs typeface="Times New Roman" pitchFamily="18" charset="0"/>
              </a:rPr>
              <a:t>charge thereof.</a:t>
            </a:r>
            <a:endParaRPr lang="en-PH" sz="3000" dirty="0">
              <a:solidFill>
                <a:schemeClr val="bg1"/>
              </a:solidFill>
              <a:latin typeface="Times New Roman" pitchFamily="18" charset="0"/>
              <a:cs typeface="Times New Roman" pitchFamily="18" charset="0"/>
            </a:endParaRPr>
          </a:p>
          <a:p>
            <a:endParaRPr lang="en-PH"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1" nodeType="clickEffect">
                                  <p:stCondLst>
                                    <p:cond delay="0"/>
                                  </p:stCondLst>
                                  <p:childTnLst>
                                    <p:anim calcmode="lin" valueType="num">
                                      <p:cBhvr additive="base">
                                        <p:cTn id="23" dur="500"/>
                                        <p:tgtEl>
                                          <p:spTgt spid="2"/>
                                        </p:tgtEl>
                                        <p:attrNameLst>
                                          <p:attrName>ppt_x</p:attrName>
                                        </p:attrNameLst>
                                      </p:cBhvr>
                                      <p:tavLst>
                                        <p:tav tm="0">
                                          <p:val>
                                            <p:strVal val="ppt_x"/>
                                          </p:val>
                                        </p:tav>
                                        <p:tav tm="100000">
                                          <p:val>
                                            <p:strVal val="ppt_x"/>
                                          </p:val>
                                        </p:tav>
                                      </p:tavLst>
                                    </p:anim>
                                    <p:anim calcmode="lin" valueType="num">
                                      <p:cBhvr additive="base">
                                        <p:cTn id="24" dur="500"/>
                                        <p:tgtEl>
                                          <p:spTgt spid="2"/>
                                        </p:tgtEl>
                                        <p:attrNameLst>
                                          <p:attrName>ppt_y</p:attrName>
                                        </p:attrNameLst>
                                      </p:cBhvr>
                                      <p:tavLst>
                                        <p:tav tm="0">
                                          <p:val>
                                            <p:strVal val="ppt_y"/>
                                          </p:val>
                                        </p:tav>
                                        <p:tav tm="100000">
                                          <p:val>
                                            <p:strVal val="1+ppt_h/2"/>
                                          </p:val>
                                        </p:tav>
                                      </p:tavLst>
                                    </p:anim>
                                    <p:set>
                                      <p:cBhvr>
                                        <p:cTn id="25" dur="1" fill="hold">
                                          <p:stCondLst>
                                            <p:cond delay="499"/>
                                          </p:stCondLst>
                                        </p:cTn>
                                        <p:tgtEl>
                                          <p:spTgt spid="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xit" presetSubtype="4" fill="hold" nodeType="clickEffect">
                                  <p:stCondLst>
                                    <p:cond delay="0"/>
                                  </p:stCondLst>
                                  <p:childTnLst>
                                    <p:anim calcmode="lin" valueType="num">
                                      <p:cBhvr additive="base">
                                        <p:cTn id="29"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0" dur="500"/>
                                        <p:tgtEl>
                                          <p:spTgt spid="3">
                                            <p:txEl>
                                              <p:pRg st="0" end="0"/>
                                            </p:txEl>
                                          </p:spTgt>
                                        </p:tgtEl>
                                        <p:attrNameLst>
                                          <p:attrName>ppt_y</p:attrName>
                                        </p:attrNameLst>
                                      </p:cBhvr>
                                      <p:tavLst>
                                        <p:tav tm="0">
                                          <p:val>
                                            <p:strVal val="ppt_y"/>
                                          </p:val>
                                        </p:tav>
                                        <p:tav tm="100000">
                                          <p:val>
                                            <p:strVal val="1+ppt_h/2"/>
                                          </p:val>
                                        </p:tav>
                                      </p:tavLst>
                                    </p:anim>
                                    <p:set>
                                      <p:cBhvr>
                                        <p:cTn id="31" dur="1" fill="hold">
                                          <p:stCondLst>
                                            <p:cond delay="499"/>
                                          </p:stCondLst>
                                        </p:cTn>
                                        <p:tgtEl>
                                          <p:spTgt spid="3">
                                            <p:txEl>
                                              <p:pRg st="0" end="0"/>
                                            </p:txEl>
                                          </p:spTgt>
                                        </p:tgtEl>
                                        <p:attrNameLst>
                                          <p:attrName>style.visibility</p:attrName>
                                        </p:attrNameLst>
                                      </p:cBhvr>
                                      <p:to>
                                        <p:strVal val="hidden"/>
                                      </p:to>
                                    </p:set>
                                  </p:childTnLst>
                                </p:cTn>
                              </p:par>
                              <p:par>
                                <p:cTn id="32" presetID="2" presetClass="exit" presetSubtype="4" fill="hold" nodeType="withEffect">
                                  <p:stCondLst>
                                    <p:cond delay="0"/>
                                  </p:stCondLst>
                                  <p:childTnLst>
                                    <p:anim calcmode="lin" valueType="num">
                                      <p:cBhvr additive="base">
                                        <p:cTn id="33"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4" dur="500"/>
                                        <p:tgtEl>
                                          <p:spTgt spid="3">
                                            <p:txEl>
                                              <p:pRg st="1" end="1"/>
                                            </p:txEl>
                                          </p:spTgt>
                                        </p:tgtEl>
                                        <p:attrNameLst>
                                          <p:attrName>ppt_y</p:attrName>
                                        </p:attrNameLst>
                                      </p:cBhvr>
                                      <p:tavLst>
                                        <p:tav tm="0">
                                          <p:val>
                                            <p:strVal val="ppt_y"/>
                                          </p:val>
                                        </p:tav>
                                        <p:tav tm="100000">
                                          <p:val>
                                            <p:strVal val="1+ppt_h/2"/>
                                          </p:val>
                                        </p:tav>
                                      </p:tavLst>
                                    </p:anim>
                                    <p:set>
                                      <p:cBhvr>
                                        <p:cTn id="35"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Autofit/>
          </a:bodyPr>
          <a:lstStyle/>
          <a:p>
            <a:r>
              <a:rPr lang="en-US" sz="3600" b="1" dirty="0" smtClean="0">
                <a:solidFill>
                  <a:srgbClr val="FFFF00"/>
                </a:solidFill>
                <a:latin typeface="Times New Roman" pitchFamily="18" charset="0"/>
                <a:cs typeface="Times New Roman" pitchFamily="18" charset="0"/>
              </a:rPr>
              <a:t>Rule VI</a:t>
            </a:r>
            <a:r>
              <a:rPr lang="en-PH" sz="3600" b="1" dirty="0" smtClean="0">
                <a:solidFill>
                  <a:srgbClr val="FFFF00"/>
                </a:solidFill>
                <a:latin typeface="Times New Roman" pitchFamily="18" charset="0"/>
                <a:cs typeface="Times New Roman" pitchFamily="18" charset="0"/>
              </a:rPr>
              <a:t/>
            </a:r>
            <a:br>
              <a:rPr lang="en-PH" sz="3600" b="1" dirty="0" smtClean="0">
                <a:solidFill>
                  <a:srgbClr val="FFFF00"/>
                </a:solidFill>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Duties of Public Officials and Employees</a:t>
            </a:r>
            <a:endParaRPr lang="en-PH" sz="3600" b="1" dirty="0">
              <a:solidFill>
                <a:srgbClr val="FFFF00"/>
              </a:solidFill>
            </a:endParaRPr>
          </a:p>
        </p:txBody>
      </p:sp>
      <p:sp>
        <p:nvSpPr>
          <p:cNvPr id="3" name="Content Placeholder 2"/>
          <p:cNvSpPr>
            <a:spLocks noGrp="1"/>
          </p:cNvSpPr>
          <p:nvPr>
            <p:ph idx="1"/>
          </p:nvPr>
        </p:nvSpPr>
        <p:spPr>
          <a:xfrm>
            <a:off x="685800" y="1752600"/>
            <a:ext cx="7772400" cy="4724400"/>
          </a:xfrm>
        </p:spPr>
        <p:txBody>
          <a:bodyPr>
            <a:normAutofit/>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Section 3. (a) If the communication is within the jurisdiction of the office or agency, the official or employee must:</a:t>
            </a:r>
          </a:p>
          <a:p>
            <a:pPr algn="just">
              <a:buNone/>
            </a:pPr>
            <a:r>
              <a:rPr lang="en-US" sz="2800" dirty="0" smtClean="0">
                <a:solidFill>
                  <a:schemeClr val="bg1"/>
                </a:solidFill>
                <a:latin typeface="Times New Roman" pitchFamily="18" charset="0"/>
                <a:cs typeface="Times New Roman" pitchFamily="18" charset="0"/>
              </a:rPr>
              <a:t>	(</a:t>
            </a:r>
            <a:r>
              <a:rPr lang="en-US" sz="2800" dirty="0">
                <a:solidFill>
                  <a:schemeClr val="bg1"/>
                </a:solidFill>
                <a:latin typeface="Times New Roman" pitchFamily="18" charset="0"/>
                <a:cs typeface="Times New Roman" pitchFamily="18" charset="0"/>
              </a:rPr>
              <a:t>2) Where the matter is non-</a:t>
            </a:r>
            <a:r>
              <a:rPr lang="en-US" sz="2800" dirty="0" err="1">
                <a:solidFill>
                  <a:schemeClr val="bg1"/>
                </a:solidFill>
                <a:latin typeface="Times New Roman" pitchFamily="18" charset="0"/>
                <a:cs typeface="Times New Roman" pitchFamily="18" charset="0"/>
              </a:rPr>
              <a:t>routinary</a:t>
            </a:r>
            <a:r>
              <a:rPr lang="en-US" sz="2800" dirty="0">
                <a:solidFill>
                  <a:schemeClr val="bg1"/>
                </a:solidFill>
                <a:latin typeface="Times New Roman" pitchFamily="18" charset="0"/>
                <a:cs typeface="Times New Roman" pitchFamily="18" charset="0"/>
              </a:rPr>
              <a:t> or the issues involved are not simple or ordinary, write a note or letter of acknowledgement, informing the interested party, petitioner or correspondent of the action to be taken or when such requests, petitions or motions can be acted upon</a:t>
            </a:r>
            <a:r>
              <a:rPr lang="en-US" sz="2800" dirty="0">
                <a:latin typeface="Times New Roman" pitchFamily="18" charset="0"/>
                <a:cs typeface="Times New Roman" pitchFamily="18" charset="0"/>
              </a:rPr>
              <a:t>. </a:t>
            </a:r>
            <a:endParaRPr lang="en-PH" sz="28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1" nodeType="clickEffect">
                                  <p:stCondLst>
                                    <p:cond delay="0"/>
                                  </p:stCondLst>
                                  <p:childTnLst>
                                    <p:anim calcmode="lin" valueType="num">
                                      <p:cBhvr additive="base">
                                        <p:cTn id="23" dur="500"/>
                                        <p:tgtEl>
                                          <p:spTgt spid="2"/>
                                        </p:tgtEl>
                                        <p:attrNameLst>
                                          <p:attrName>ppt_x</p:attrName>
                                        </p:attrNameLst>
                                      </p:cBhvr>
                                      <p:tavLst>
                                        <p:tav tm="0">
                                          <p:val>
                                            <p:strVal val="ppt_x"/>
                                          </p:val>
                                        </p:tav>
                                        <p:tav tm="100000">
                                          <p:val>
                                            <p:strVal val="ppt_x"/>
                                          </p:val>
                                        </p:tav>
                                      </p:tavLst>
                                    </p:anim>
                                    <p:anim calcmode="lin" valueType="num">
                                      <p:cBhvr additive="base">
                                        <p:cTn id="24" dur="500"/>
                                        <p:tgtEl>
                                          <p:spTgt spid="2"/>
                                        </p:tgtEl>
                                        <p:attrNameLst>
                                          <p:attrName>ppt_y</p:attrName>
                                        </p:attrNameLst>
                                      </p:cBhvr>
                                      <p:tavLst>
                                        <p:tav tm="0">
                                          <p:val>
                                            <p:strVal val="ppt_y"/>
                                          </p:val>
                                        </p:tav>
                                        <p:tav tm="100000">
                                          <p:val>
                                            <p:strVal val="1+ppt_h/2"/>
                                          </p:val>
                                        </p:tav>
                                      </p:tavLst>
                                    </p:anim>
                                    <p:set>
                                      <p:cBhvr>
                                        <p:cTn id="25" dur="1" fill="hold">
                                          <p:stCondLst>
                                            <p:cond delay="499"/>
                                          </p:stCondLst>
                                        </p:cTn>
                                        <p:tgtEl>
                                          <p:spTgt spid="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xit" presetSubtype="4" fill="hold" nodeType="clickEffect">
                                  <p:stCondLst>
                                    <p:cond delay="0"/>
                                  </p:stCondLst>
                                  <p:childTnLst>
                                    <p:anim calcmode="lin" valueType="num">
                                      <p:cBhvr additive="base">
                                        <p:cTn id="29"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0" dur="500"/>
                                        <p:tgtEl>
                                          <p:spTgt spid="3">
                                            <p:txEl>
                                              <p:pRg st="0" end="0"/>
                                            </p:txEl>
                                          </p:spTgt>
                                        </p:tgtEl>
                                        <p:attrNameLst>
                                          <p:attrName>ppt_y</p:attrName>
                                        </p:attrNameLst>
                                      </p:cBhvr>
                                      <p:tavLst>
                                        <p:tav tm="0">
                                          <p:val>
                                            <p:strVal val="ppt_y"/>
                                          </p:val>
                                        </p:tav>
                                        <p:tav tm="100000">
                                          <p:val>
                                            <p:strVal val="1+ppt_h/2"/>
                                          </p:val>
                                        </p:tav>
                                      </p:tavLst>
                                    </p:anim>
                                    <p:set>
                                      <p:cBhvr>
                                        <p:cTn id="31" dur="1" fill="hold">
                                          <p:stCondLst>
                                            <p:cond delay="499"/>
                                          </p:stCondLst>
                                        </p:cTn>
                                        <p:tgtEl>
                                          <p:spTgt spid="3">
                                            <p:txEl>
                                              <p:pRg st="0" end="0"/>
                                            </p:txEl>
                                          </p:spTgt>
                                        </p:tgtEl>
                                        <p:attrNameLst>
                                          <p:attrName>style.visibility</p:attrName>
                                        </p:attrNameLst>
                                      </p:cBhvr>
                                      <p:to>
                                        <p:strVal val="hidden"/>
                                      </p:to>
                                    </p:set>
                                  </p:childTnLst>
                                </p:cTn>
                              </p:par>
                              <p:par>
                                <p:cTn id="32" presetID="2" presetClass="exit" presetSubtype="4" fill="hold" nodeType="withEffect">
                                  <p:stCondLst>
                                    <p:cond delay="0"/>
                                  </p:stCondLst>
                                  <p:childTnLst>
                                    <p:anim calcmode="lin" valueType="num">
                                      <p:cBhvr additive="base">
                                        <p:cTn id="33"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4" dur="500"/>
                                        <p:tgtEl>
                                          <p:spTgt spid="3">
                                            <p:txEl>
                                              <p:pRg st="1" end="1"/>
                                            </p:txEl>
                                          </p:spTgt>
                                        </p:tgtEl>
                                        <p:attrNameLst>
                                          <p:attrName>ppt_y</p:attrName>
                                        </p:attrNameLst>
                                      </p:cBhvr>
                                      <p:tavLst>
                                        <p:tav tm="0">
                                          <p:val>
                                            <p:strVal val="ppt_y"/>
                                          </p:val>
                                        </p:tav>
                                        <p:tav tm="100000">
                                          <p:val>
                                            <p:strVal val="1+ppt_h/2"/>
                                          </p:val>
                                        </p:tav>
                                      </p:tavLst>
                                    </p:anim>
                                    <p:set>
                                      <p:cBhvr>
                                        <p:cTn id="35"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Autofit/>
          </a:bodyPr>
          <a:lstStyle/>
          <a:p>
            <a:r>
              <a:rPr lang="en-US" sz="3600" b="1" dirty="0" smtClean="0">
                <a:solidFill>
                  <a:srgbClr val="FFFF00"/>
                </a:solidFill>
                <a:latin typeface="Times New Roman" pitchFamily="18" charset="0"/>
                <a:cs typeface="Times New Roman" pitchFamily="18" charset="0"/>
              </a:rPr>
              <a:t>Rule VI</a:t>
            </a:r>
            <a:r>
              <a:rPr lang="en-PH" sz="3600" b="1" dirty="0" smtClean="0">
                <a:solidFill>
                  <a:srgbClr val="FFFF00"/>
                </a:solidFill>
                <a:latin typeface="Times New Roman" pitchFamily="18" charset="0"/>
                <a:cs typeface="Times New Roman" pitchFamily="18" charset="0"/>
              </a:rPr>
              <a:t/>
            </a:r>
            <a:br>
              <a:rPr lang="en-PH" sz="3600" b="1" dirty="0" smtClean="0">
                <a:solidFill>
                  <a:srgbClr val="FFFF00"/>
                </a:solidFill>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Duties of Public Officials and Employees</a:t>
            </a:r>
            <a:endParaRPr lang="en-PH" sz="3600" b="1" dirty="0">
              <a:solidFill>
                <a:srgbClr val="FFFF00"/>
              </a:solidFill>
            </a:endParaRPr>
          </a:p>
        </p:txBody>
      </p:sp>
      <p:sp>
        <p:nvSpPr>
          <p:cNvPr id="3" name="Content Placeholder 2"/>
          <p:cNvSpPr>
            <a:spLocks noGrp="1"/>
          </p:cNvSpPr>
          <p:nvPr>
            <p:ph idx="1"/>
          </p:nvPr>
        </p:nvSpPr>
        <p:spPr>
          <a:xfrm>
            <a:off x="457200" y="1905000"/>
            <a:ext cx="7848600" cy="4221163"/>
          </a:xfrm>
        </p:spPr>
        <p:txBody>
          <a:bodyPr>
            <a:normAutofit/>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	Section 3. (a) If the communication is within the jurisdiction of the office or agency, the official or employee must:</a:t>
            </a:r>
          </a:p>
          <a:p>
            <a:pPr algn="just">
              <a:buNone/>
            </a:pPr>
            <a:r>
              <a:rPr lang="en-US" sz="2800" dirty="0" smtClean="0">
                <a:solidFill>
                  <a:schemeClr val="bg1"/>
                </a:solidFill>
                <a:latin typeface="Times New Roman" pitchFamily="18" charset="0"/>
                <a:cs typeface="Times New Roman" pitchFamily="18" charset="0"/>
              </a:rPr>
              <a:t>	(2) </a:t>
            </a:r>
            <a:r>
              <a:rPr lang="en-US" sz="2800" dirty="0">
                <a:solidFill>
                  <a:schemeClr val="bg1"/>
                </a:solidFill>
                <a:latin typeface="Times New Roman" pitchFamily="18" charset="0"/>
                <a:cs typeface="Times New Roman" pitchFamily="18" charset="0"/>
              </a:rPr>
              <a:t>Where there is a need to submit additional information, requirements, or documents, the note or letter of acknowledgment shall so state, specifying reasonable period of time within which they should be submitted, and the name of the particular official or employee in charge thereof</a:t>
            </a:r>
            <a:r>
              <a:rPr lang="en-US" sz="2800" dirty="0">
                <a:latin typeface="Times New Roman" pitchFamily="18" charset="0"/>
                <a:cs typeface="Times New Roman" pitchFamily="18" charset="0"/>
              </a:rPr>
              <a:t>. </a:t>
            </a:r>
            <a:endParaRPr lang="en-PH" sz="28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1" nodeType="clickEffect">
                                  <p:stCondLst>
                                    <p:cond delay="0"/>
                                  </p:stCondLst>
                                  <p:childTnLst>
                                    <p:anim calcmode="lin" valueType="num">
                                      <p:cBhvr additive="base">
                                        <p:cTn id="23" dur="500"/>
                                        <p:tgtEl>
                                          <p:spTgt spid="2"/>
                                        </p:tgtEl>
                                        <p:attrNameLst>
                                          <p:attrName>ppt_x</p:attrName>
                                        </p:attrNameLst>
                                      </p:cBhvr>
                                      <p:tavLst>
                                        <p:tav tm="0">
                                          <p:val>
                                            <p:strVal val="ppt_x"/>
                                          </p:val>
                                        </p:tav>
                                        <p:tav tm="100000">
                                          <p:val>
                                            <p:strVal val="ppt_x"/>
                                          </p:val>
                                        </p:tav>
                                      </p:tavLst>
                                    </p:anim>
                                    <p:anim calcmode="lin" valueType="num">
                                      <p:cBhvr additive="base">
                                        <p:cTn id="24" dur="500"/>
                                        <p:tgtEl>
                                          <p:spTgt spid="2"/>
                                        </p:tgtEl>
                                        <p:attrNameLst>
                                          <p:attrName>ppt_y</p:attrName>
                                        </p:attrNameLst>
                                      </p:cBhvr>
                                      <p:tavLst>
                                        <p:tav tm="0">
                                          <p:val>
                                            <p:strVal val="ppt_y"/>
                                          </p:val>
                                        </p:tav>
                                        <p:tav tm="100000">
                                          <p:val>
                                            <p:strVal val="1+ppt_h/2"/>
                                          </p:val>
                                        </p:tav>
                                      </p:tavLst>
                                    </p:anim>
                                    <p:set>
                                      <p:cBhvr>
                                        <p:cTn id="25" dur="1" fill="hold">
                                          <p:stCondLst>
                                            <p:cond delay="499"/>
                                          </p:stCondLst>
                                        </p:cTn>
                                        <p:tgtEl>
                                          <p:spTgt spid="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xit" presetSubtype="4" fill="hold" nodeType="clickEffect">
                                  <p:stCondLst>
                                    <p:cond delay="0"/>
                                  </p:stCondLst>
                                  <p:childTnLst>
                                    <p:anim calcmode="lin" valueType="num">
                                      <p:cBhvr additive="base">
                                        <p:cTn id="29"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0" dur="500"/>
                                        <p:tgtEl>
                                          <p:spTgt spid="3">
                                            <p:txEl>
                                              <p:pRg st="0" end="0"/>
                                            </p:txEl>
                                          </p:spTgt>
                                        </p:tgtEl>
                                        <p:attrNameLst>
                                          <p:attrName>ppt_y</p:attrName>
                                        </p:attrNameLst>
                                      </p:cBhvr>
                                      <p:tavLst>
                                        <p:tav tm="0">
                                          <p:val>
                                            <p:strVal val="ppt_y"/>
                                          </p:val>
                                        </p:tav>
                                        <p:tav tm="100000">
                                          <p:val>
                                            <p:strVal val="1+ppt_h/2"/>
                                          </p:val>
                                        </p:tav>
                                      </p:tavLst>
                                    </p:anim>
                                    <p:set>
                                      <p:cBhvr>
                                        <p:cTn id="31" dur="1" fill="hold">
                                          <p:stCondLst>
                                            <p:cond delay="499"/>
                                          </p:stCondLst>
                                        </p:cTn>
                                        <p:tgtEl>
                                          <p:spTgt spid="3">
                                            <p:txEl>
                                              <p:pRg st="0" end="0"/>
                                            </p:txEl>
                                          </p:spTgt>
                                        </p:tgtEl>
                                        <p:attrNameLst>
                                          <p:attrName>style.visibility</p:attrName>
                                        </p:attrNameLst>
                                      </p:cBhvr>
                                      <p:to>
                                        <p:strVal val="hidden"/>
                                      </p:to>
                                    </p:set>
                                  </p:childTnLst>
                                </p:cTn>
                              </p:par>
                              <p:par>
                                <p:cTn id="32" presetID="2" presetClass="exit" presetSubtype="4" fill="hold" nodeType="withEffect">
                                  <p:stCondLst>
                                    <p:cond delay="0"/>
                                  </p:stCondLst>
                                  <p:childTnLst>
                                    <p:anim calcmode="lin" valueType="num">
                                      <p:cBhvr additive="base">
                                        <p:cTn id="33"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4" dur="500"/>
                                        <p:tgtEl>
                                          <p:spTgt spid="3">
                                            <p:txEl>
                                              <p:pRg st="1" end="1"/>
                                            </p:txEl>
                                          </p:spTgt>
                                        </p:tgtEl>
                                        <p:attrNameLst>
                                          <p:attrName>ppt_y</p:attrName>
                                        </p:attrNameLst>
                                      </p:cBhvr>
                                      <p:tavLst>
                                        <p:tav tm="0">
                                          <p:val>
                                            <p:strVal val="ppt_y"/>
                                          </p:val>
                                        </p:tav>
                                        <p:tav tm="100000">
                                          <p:val>
                                            <p:strVal val="1+ppt_h/2"/>
                                          </p:val>
                                        </p:tav>
                                      </p:tavLst>
                                    </p:anim>
                                    <p:set>
                                      <p:cBhvr>
                                        <p:cTn id="35"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Autofit/>
          </a:bodyPr>
          <a:lstStyle/>
          <a:p>
            <a:r>
              <a:rPr lang="en-US" sz="3600" b="1" dirty="0" smtClean="0">
                <a:solidFill>
                  <a:srgbClr val="FFFF00"/>
                </a:solidFill>
                <a:latin typeface="Times New Roman" pitchFamily="18" charset="0"/>
                <a:cs typeface="Times New Roman" pitchFamily="18" charset="0"/>
              </a:rPr>
              <a:t>Rule VI</a:t>
            </a:r>
            <a:r>
              <a:rPr lang="en-PH" sz="3600" b="1" dirty="0" smtClean="0">
                <a:solidFill>
                  <a:srgbClr val="FFFF00"/>
                </a:solidFill>
                <a:latin typeface="Times New Roman" pitchFamily="18" charset="0"/>
                <a:cs typeface="Times New Roman" pitchFamily="18" charset="0"/>
              </a:rPr>
              <a:t/>
            </a:r>
            <a:br>
              <a:rPr lang="en-PH" sz="3600" b="1" dirty="0" smtClean="0">
                <a:solidFill>
                  <a:srgbClr val="FFFF00"/>
                </a:solidFill>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Duties of Public Officials and Employees</a:t>
            </a:r>
            <a:endParaRPr lang="en-PH" sz="3600" b="1" dirty="0">
              <a:solidFill>
                <a:srgbClr val="FFFF00"/>
              </a:solidFill>
            </a:endParaRPr>
          </a:p>
        </p:txBody>
      </p:sp>
      <p:sp>
        <p:nvSpPr>
          <p:cNvPr id="3" name="Content Placeholder 2"/>
          <p:cNvSpPr>
            <a:spLocks noGrp="1"/>
          </p:cNvSpPr>
          <p:nvPr>
            <p:ph idx="1"/>
          </p:nvPr>
        </p:nvSpPr>
        <p:spPr>
          <a:xfrm>
            <a:off x="457200" y="1600200"/>
            <a:ext cx="7924800" cy="4525963"/>
          </a:xfrm>
        </p:spPr>
        <p:txBody>
          <a:bodyPr>
            <a:normAutofit fontScale="92500" lnSpcReduction="10000"/>
          </a:bodyPr>
          <a:lstStyle/>
          <a:p>
            <a:pPr algn="just">
              <a:buNone/>
            </a:pPr>
            <a:r>
              <a:rPr lang="en-US" sz="3300" dirty="0" smtClean="0">
                <a:latin typeface="Times New Roman" pitchFamily="18" charset="0"/>
                <a:cs typeface="Times New Roman" pitchFamily="18" charset="0"/>
              </a:rPr>
              <a:t>	</a:t>
            </a:r>
            <a:r>
              <a:rPr lang="en-US" sz="3300" dirty="0" smtClean="0">
                <a:solidFill>
                  <a:schemeClr val="bg1"/>
                </a:solidFill>
                <a:latin typeface="Times New Roman" pitchFamily="18" charset="0"/>
                <a:cs typeface="Times New Roman" pitchFamily="18" charset="0"/>
              </a:rPr>
              <a:t>	</a:t>
            </a:r>
            <a:r>
              <a:rPr lang="en-US" sz="3000" dirty="0" smtClean="0">
                <a:solidFill>
                  <a:schemeClr val="bg1"/>
                </a:solidFill>
                <a:latin typeface="Times New Roman" pitchFamily="18" charset="0"/>
                <a:cs typeface="Times New Roman" pitchFamily="18" charset="0"/>
              </a:rPr>
              <a:t>Section 3. (a) If the communication is within the jurisdiction of the office or agency, the official or employee must:</a:t>
            </a:r>
          </a:p>
          <a:p>
            <a:pPr algn="just">
              <a:buNone/>
            </a:pPr>
            <a:r>
              <a:rPr lang="en-US" sz="3000" dirty="0" smtClean="0">
                <a:solidFill>
                  <a:schemeClr val="bg1"/>
                </a:solidFill>
                <a:latin typeface="Times New Roman" pitchFamily="18" charset="0"/>
                <a:cs typeface="Times New Roman" pitchFamily="18" charset="0"/>
              </a:rPr>
              <a:t>	(2)</a:t>
            </a:r>
            <a:r>
              <a:rPr lang="en-US" sz="3000" dirty="0">
                <a:solidFill>
                  <a:schemeClr val="bg1"/>
                </a:solidFill>
                <a:latin typeface="Times New Roman" pitchFamily="18" charset="0"/>
                <a:cs typeface="Times New Roman" pitchFamily="18" charset="0"/>
              </a:rPr>
              <a:t> When all </a:t>
            </a:r>
            <a:r>
              <a:rPr lang="en-US" sz="3000" dirty="0" smtClean="0">
                <a:solidFill>
                  <a:schemeClr val="bg1"/>
                </a:solidFill>
                <a:latin typeface="Times New Roman" pitchFamily="18" charset="0"/>
                <a:cs typeface="Times New Roman" pitchFamily="18" charset="0"/>
              </a:rPr>
              <a:t>the documents </a:t>
            </a:r>
            <a:r>
              <a:rPr lang="en-US" sz="3000" dirty="0">
                <a:solidFill>
                  <a:schemeClr val="bg1"/>
                </a:solidFill>
                <a:latin typeface="Times New Roman" pitchFamily="18" charset="0"/>
                <a:cs typeface="Times New Roman" pitchFamily="18" charset="0"/>
              </a:rPr>
              <a:t>or requirements have been submitted to the satisfaction of </a:t>
            </a:r>
            <a:r>
              <a:rPr lang="en-US" sz="3000" dirty="0" smtClean="0">
                <a:solidFill>
                  <a:schemeClr val="bg1"/>
                </a:solidFill>
                <a:latin typeface="Times New Roman" pitchFamily="18" charset="0"/>
                <a:cs typeface="Times New Roman" pitchFamily="18" charset="0"/>
              </a:rPr>
              <a:t>the department</a:t>
            </a:r>
            <a:r>
              <a:rPr lang="en-US" sz="3000" dirty="0">
                <a:solidFill>
                  <a:schemeClr val="bg1"/>
                </a:solidFill>
                <a:latin typeface="Times New Roman" pitchFamily="18" charset="0"/>
                <a:cs typeface="Times New Roman" pitchFamily="18" charset="0"/>
              </a:rPr>
              <a:t>, or office of agency concerned, the particular official or employee in charge shall inform the interested party, petitioner, or correspondent of the action to be taken and when such </a:t>
            </a:r>
            <a:r>
              <a:rPr lang="en-US" sz="3000" dirty="0" smtClean="0">
                <a:solidFill>
                  <a:schemeClr val="bg1"/>
                </a:solidFill>
                <a:latin typeface="Times New Roman" pitchFamily="18" charset="0"/>
                <a:cs typeface="Times New Roman" pitchFamily="18" charset="0"/>
              </a:rPr>
              <a:t>action or disposition </a:t>
            </a:r>
            <a:r>
              <a:rPr lang="en-US" sz="3000" dirty="0">
                <a:solidFill>
                  <a:schemeClr val="bg1"/>
                </a:solidFill>
                <a:latin typeface="Times New Roman" pitchFamily="18" charset="0"/>
                <a:cs typeface="Times New Roman" pitchFamily="18" charset="0"/>
              </a:rPr>
              <a:t>can be expected, barring unforeseen circumstances.</a:t>
            </a:r>
            <a:endParaRPr lang="en-PH" sz="3000" dirty="0">
              <a:solidFill>
                <a:schemeClr val="bg1"/>
              </a:solidFill>
              <a:latin typeface="Times New Roman" pitchFamily="18" charset="0"/>
              <a:cs typeface="Times New Roman" pitchFamily="18" charset="0"/>
            </a:endParaRPr>
          </a:p>
          <a:p>
            <a:pPr algn="just">
              <a:buNone/>
            </a:pPr>
            <a:endParaRPr lang="en-PH" sz="30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1" nodeType="clickEffect">
                                  <p:stCondLst>
                                    <p:cond delay="0"/>
                                  </p:stCondLst>
                                  <p:childTnLst>
                                    <p:anim calcmode="lin" valueType="num">
                                      <p:cBhvr additive="base">
                                        <p:cTn id="23" dur="500"/>
                                        <p:tgtEl>
                                          <p:spTgt spid="2"/>
                                        </p:tgtEl>
                                        <p:attrNameLst>
                                          <p:attrName>ppt_x</p:attrName>
                                        </p:attrNameLst>
                                      </p:cBhvr>
                                      <p:tavLst>
                                        <p:tav tm="0">
                                          <p:val>
                                            <p:strVal val="ppt_x"/>
                                          </p:val>
                                        </p:tav>
                                        <p:tav tm="100000">
                                          <p:val>
                                            <p:strVal val="ppt_x"/>
                                          </p:val>
                                        </p:tav>
                                      </p:tavLst>
                                    </p:anim>
                                    <p:anim calcmode="lin" valueType="num">
                                      <p:cBhvr additive="base">
                                        <p:cTn id="24" dur="500"/>
                                        <p:tgtEl>
                                          <p:spTgt spid="2"/>
                                        </p:tgtEl>
                                        <p:attrNameLst>
                                          <p:attrName>ppt_y</p:attrName>
                                        </p:attrNameLst>
                                      </p:cBhvr>
                                      <p:tavLst>
                                        <p:tav tm="0">
                                          <p:val>
                                            <p:strVal val="ppt_y"/>
                                          </p:val>
                                        </p:tav>
                                        <p:tav tm="100000">
                                          <p:val>
                                            <p:strVal val="1+ppt_h/2"/>
                                          </p:val>
                                        </p:tav>
                                      </p:tavLst>
                                    </p:anim>
                                    <p:set>
                                      <p:cBhvr>
                                        <p:cTn id="25" dur="1" fill="hold">
                                          <p:stCondLst>
                                            <p:cond delay="499"/>
                                          </p:stCondLst>
                                        </p:cTn>
                                        <p:tgtEl>
                                          <p:spTgt spid="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xit" presetSubtype="4" fill="hold" nodeType="clickEffect">
                                  <p:stCondLst>
                                    <p:cond delay="0"/>
                                  </p:stCondLst>
                                  <p:childTnLst>
                                    <p:anim calcmode="lin" valueType="num">
                                      <p:cBhvr additive="base">
                                        <p:cTn id="29"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0" dur="500"/>
                                        <p:tgtEl>
                                          <p:spTgt spid="3">
                                            <p:txEl>
                                              <p:pRg st="0" end="0"/>
                                            </p:txEl>
                                          </p:spTgt>
                                        </p:tgtEl>
                                        <p:attrNameLst>
                                          <p:attrName>ppt_y</p:attrName>
                                        </p:attrNameLst>
                                      </p:cBhvr>
                                      <p:tavLst>
                                        <p:tav tm="0">
                                          <p:val>
                                            <p:strVal val="ppt_y"/>
                                          </p:val>
                                        </p:tav>
                                        <p:tav tm="100000">
                                          <p:val>
                                            <p:strVal val="1+ppt_h/2"/>
                                          </p:val>
                                        </p:tav>
                                      </p:tavLst>
                                    </p:anim>
                                    <p:set>
                                      <p:cBhvr>
                                        <p:cTn id="31" dur="1" fill="hold">
                                          <p:stCondLst>
                                            <p:cond delay="499"/>
                                          </p:stCondLst>
                                        </p:cTn>
                                        <p:tgtEl>
                                          <p:spTgt spid="3">
                                            <p:txEl>
                                              <p:pRg st="0" end="0"/>
                                            </p:txEl>
                                          </p:spTgt>
                                        </p:tgtEl>
                                        <p:attrNameLst>
                                          <p:attrName>style.visibility</p:attrName>
                                        </p:attrNameLst>
                                      </p:cBhvr>
                                      <p:to>
                                        <p:strVal val="hidden"/>
                                      </p:to>
                                    </p:set>
                                  </p:childTnLst>
                                </p:cTn>
                              </p:par>
                              <p:par>
                                <p:cTn id="32" presetID="2" presetClass="exit" presetSubtype="4" fill="hold" nodeType="withEffect">
                                  <p:stCondLst>
                                    <p:cond delay="0"/>
                                  </p:stCondLst>
                                  <p:childTnLst>
                                    <p:anim calcmode="lin" valueType="num">
                                      <p:cBhvr additive="base">
                                        <p:cTn id="33"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4" dur="500"/>
                                        <p:tgtEl>
                                          <p:spTgt spid="3">
                                            <p:txEl>
                                              <p:pRg st="1" end="1"/>
                                            </p:txEl>
                                          </p:spTgt>
                                        </p:tgtEl>
                                        <p:attrNameLst>
                                          <p:attrName>ppt_y</p:attrName>
                                        </p:attrNameLst>
                                      </p:cBhvr>
                                      <p:tavLst>
                                        <p:tav tm="0">
                                          <p:val>
                                            <p:strVal val="ppt_y"/>
                                          </p:val>
                                        </p:tav>
                                        <p:tav tm="100000">
                                          <p:val>
                                            <p:strVal val="1+ppt_h/2"/>
                                          </p:val>
                                        </p:tav>
                                      </p:tavLst>
                                    </p:anim>
                                    <p:set>
                                      <p:cBhvr>
                                        <p:cTn id="35"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Autofit/>
          </a:bodyPr>
          <a:lstStyle/>
          <a:p>
            <a:r>
              <a:rPr lang="en-US" sz="3600" b="1" dirty="0" smtClean="0">
                <a:solidFill>
                  <a:srgbClr val="FFFF00"/>
                </a:solidFill>
                <a:latin typeface="Times New Roman" pitchFamily="18" charset="0"/>
                <a:cs typeface="Times New Roman" pitchFamily="18" charset="0"/>
              </a:rPr>
              <a:t>Rule VI</a:t>
            </a:r>
            <a:r>
              <a:rPr lang="en-PH" sz="3600" b="1" dirty="0" smtClean="0">
                <a:solidFill>
                  <a:srgbClr val="FFFF00"/>
                </a:solidFill>
                <a:latin typeface="Times New Roman" pitchFamily="18" charset="0"/>
                <a:cs typeface="Times New Roman" pitchFamily="18" charset="0"/>
              </a:rPr>
              <a:t/>
            </a:r>
            <a:br>
              <a:rPr lang="en-PH" sz="3600" b="1" dirty="0" smtClean="0">
                <a:solidFill>
                  <a:srgbClr val="FFFF00"/>
                </a:solidFill>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Duties of Public Officials and Employees</a:t>
            </a:r>
            <a:endParaRPr lang="en-PH" sz="3600" b="1" dirty="0">
              <a:solidFill>
                <a:srgbClr val="FFFF00"/>
              </a:solidFill>
            </a:endParaRPr>
          </a:p>
        </p:txBody>
      </p:sp>
      <p:sp>
        <p:nvSpPr>
          <p:cNvPr id="3" name="Content Placeholder 2"/>
          <p:cNvSpPr>
            <a:spLocks noGrp="1"/>
          </p:cNvSpPr>
          <p:nvPr>
            <p:ph idx="1"/>
          </p:nvPr>
        </p:nvSpPr>
        <p:spPr>
          <a:xfrm>
            <a:off x="457200" y="2286000"/>
            <a:ext cx="7772400" cy="3840163"/>
          </a:xfrm>
        </p:spPr>
        <p:txBody>
          <a:bodyPr>
            <a:normAutofit/>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Section 3.</a:t>
            </a:r>
            <a:r>
              <a:rPr lang="en-US" sz="2800" dirty="0">
                <a:solidFill>
                  <a:schemeClr val="bg1"/>
                </a:solidFill>
              </a:rPr>
              <a:t> (b) If communication is outside its jurisdiction, the official or employee must:</a:t>
            </a:r>
            <a:endParaRPr lang="en-PH" sz="2800" dirty="0">
              <a:solidFill>
                <a:schemeClr val="bg1"/>
              </a:solidFill>
            </a:endParaRPr>
          </a:p>
          <a:p>
            <a:pPr algn="just">
              <a:buNone/>
            </a:pPr>
            <a:r>
              <a:rPr lang="en-US" sz="2800" dirty="0" smtClean="0">
                <a:solidFill>
                  <a:schemeClr val="bg1"/>
                </a:solidFill>
              </a:rPr>
              <a:t>	(</a:t>
            </a:r>
            <a:r>
              <a:rPr lang="en-US" sz="2800" dirty="0">
                <a:solidFill>
                  <a:schemeClr val="bg1"/>
                </a:solidFill>
              </a:rPr>
              <a:t>1) Refer the letter, petition, telegram, or verbal request to the proper department, office or agency.</a:t>
            </a:r>
            <a:endParaRPr lang="en-PH" sz="2800" dirty="0">
              <a:solidFill>
                <a:schemeClr val="bg1"/>
              </a:solidFill>
            </a:endParaRPr>
          </a:p>
          <a:p>
            <a:pPr algn="just">
              <a:buNone/>
            </a:pPr>
            <a:endParaRPr lang="en-PH" sz="28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1" nodeType="clickEffect">
                                  <p:stCondLst>
                                    <p:cond delay="0"/>
                                  </p:stCondLst>
                                  <p:childTnLst>
                                    <p:anim calcmode="lin" valueType="num">
                                      <p:cBhvr additive="base">
                                        <p:cTn id="23" dur="500"/>
                                        <p:tgtEl>
                                          <p:spTgt spid="2"/>
                                        </p:tgtEl>
                                        <p:attrNameLst>
                                          <p:attrName>ppt_x</p:attrName>
                                        </p:attrNameLst>
                                      </p:cBhvr>
                                      <p:tavLst>
                                        <p:tav tm="0">
                                          <p:val>
                                            <p:strVal val="ppt_x"/>
                                          </p:val>
                                        </p:tav>
                                        <p:tav tm="100000">
                                          <p:val>
                                            <p:strVal val="ppt_x"/>
                                          </p:val>
                                        </p:tav>
                                      </p:tavLst>
                                    </p:anim>
                                    <p:anim calcmode="lin" valueType="num">
                                      <p:cBhvr additive="base">
                                        <p:cTn id="24" dur="500"/>
                                        <p:tgtEl>
                                          <p:spTgt spid="2"/>
                                        </p:tgtEl>
                                        <p:attrNameLst>
                                          <p:attrName>ppt_y</p:attrName>
                                        </p:attrNameLst>
                                      </p:cBhvr>
                                      <p:tavLst>
                                        <p:tav tm="0">
                                          <p:val>
                                            <p:strVal val="ppt_y"/>
                                          </p:val>
                                        </p:tav>
                                        <p:tav tm="100000">
                                          <p:val>
                                            <p:strVal val="1+ppt_h/2"/>
                                          </p:val>
                                        </p:tav>
                                      </p:tavLst>
                                    </p:anim>
                                    <p:set>
                                      <p:cBhvr>
                                        <p:cTn id="25" dur="1" fill="hold">
                                          <p:stCondLst>
                                            <p:cond delay="499"/>
                                          </p:stCondLst>
                                        </p:cTn>
                                        <p:tgtEl>
                                          <p:spTgt spid="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xit" presetSubtype="4" fill="hold" nodeType="clickEffect">
                                  <p:stCondLst>
                                    <p:cond delay="0"/>
                                  </p:stCondLst>
                                  <p:childTnLst>
                                    <p:anim calcmode="lin" valueType="num">
                                      <p:cBhvr additive="base">
                                        <p:cTn id="29"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0" dur="500"/>
                                        <p:tgtEl>
                                          <p:spTgt spid="3">
                                            <p:txEl>
                                              <p:pRg st="0" end="0"/>
                                            </p:txEl>
                                          </p:spTgt>
                                        </p:tgtEl>
                                        <p:attrNameLst>
                                          <p:attrName>ppt_y</p:attrName>
                                        </p:attrNameLst>
                                      </p:cBhvr>
                                      <p:tavLst>
                                        <p:tav tm="0">
                                          <p:val>
                                            <p:strVal val="ppt_y"/>
                                          </p:val>
                                        </p:tav>
                                        <p:tav tm="100000">
                                          <p:val>
                                            <p:strVal val="1+ppt_h/2"/>
                                          </p:val>
                                        </p:tav>
                                      </p:tavLst>
                                    </p:anim>
                                    <p:set>
                                      <p:cBhvr>
                                        <p:cTn id="31" dur="1" fill="hold">
                                          <p:stCondLst>
                                            <p:cond delay="499"/>
                                          </p:stCondLst>
                                        </p:cTn>
                                        <p:tgtEl>
                                          <p:spTgt spid="3">
                                            <p:txEl>
                                              <p:pRg st="0" end="0"/>
                                            </p:txEl>
                                          </p:spTgt>
                                        </p:tgtEl>
                                        <p:attrNameLst>
                                          <p:attrName>style.visibility</p:attrName>
                                        </p:attrNameLst>
                                      </p:cBhvr>
                                      <p:to>
                                        <p:strVal val="hidden"/>
                                      </p:to>
                                    </p:set>
                                  </p:childTnLst>
                                </p:cTn>
                              </p:par>
                              <p:par>
                                <p:cTn id="32" presetID="2" presetClass="exit" presetSubtype="4" fill="hold" nodeType="withEffect">
                                  <p:stCondLst>
                                    <p:cond delay="0"/>
                                  </p:stCondLst>
                                  <p:childTnLst>
                                    <p:anim calcmode="lin" valueType="num">
                                      <p:cBhvr additive="base">
                                        <p:cTn id="33"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4" dur="500"/>
                                        <p:tgtEl>
                                          <p:spTgt spid="3">
                                            <p:txEl>
                                              <p:pRg st="1" end="1"/>
                                            </p:txEl>
                                          </p:spTgt>
                                        </p:tgtEl>
                                        <p:attrNameLst>
                                          <p:attrName>ppt_y</p:attrName>
                                        </p:attrNameLst>
                                      </p:cBhvr>
                                      <p:tavLst>
                                        <p:tav tm="0">
                                          <p:val>
                                            <p:strVal val="ppt_y"/>
                                          </p:val>
                                        </p:tav>
                                        <p:tav tm="100000">
                                          <p:val>
                                            <p:strVal val="1+ppt_h/2"/>
                                          </p:val>
                                        </p:tav>
                                      </p:tavLst>
                                    </p:anim>
                                    <p:set>
                                      <p:cBhvr>
                                        <p:cTn id="35"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Autofit/>
          </a:bodyPr>
          <a:lstStyle/>
          <a:p>
            <a:r>
              <a:rPr lang="en-US" sz="3600" b="1" dirty="0" smtClean="0">
                <a:solidFill>
                  <a:srgbClr val="FFFF00"/>
                </a:solidFill>
                <a:latin typeface="Times New Roman" pitchFamily="18" charset="0"/>
                <a:cs typeface="Times New Roman" pitchFamily="18" charset="0"/>
              </a:rPr>
              <a:t>Rule VI</a:t>
            </a:r>
            <a:r>
              <a:rPr lang="en-PH" sz="3600" b="1" dirty="0" smtClean="0">
                <a:solidFill>
                  <a:srgbClr val="FFFF00"/>
                </a:solidFill>
                <a:latin typeface="Times New Roman" pitchFamily="18" charset="0"/>
                <a:cs typeface="Times New Roman" pitchFamily="18" charset="0"/>
              </a:rPr>
              <a:t/>
            </a:r>
            <a:br>
              <a:rPr lang="en-PH" sz="3600" b="1" dirty="0" smtClean="0">
                <a:solidFill>
                  <a:srgbClr val="FFFF00"/>
                </a:solidFill>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Duties of Public Officials and Employees</a:t>
            </a:r>
            <a:endParaRPr lang="en-PH" sz="3600" b="1" dirty="0">
              <a:solidFill>
                <a:srgbClr val="FFFF00"/>
              </a:solidFill>
            </a:endParaRPr>
          </a:p>
        </p:txBody>
      </p:sp>
      <p:sp>
        <p:nvSpPr>
          <p:cNvPr id="3" name="Content Placeholder 2"/>
          <p:cNvSpPr>
            <a:spLocks noGrp="1"/>
          </p:cNvSpPr>
          <p:nvPr>
            <p:ph idx="1"/>
          </p:nvPr>
        </p:nvSpPr>
        <p:spPr>
          <a:xfrm>
            <a:off x="457200" y="1905000"/>
            <a:ext cx="7772400" cy="4221163"/>
          </a:xfrm>
        </p:spPr>
        <p:txBody>
          <a:bodyPr>
            <a:normAutofit/>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Section 3. (b) If communication is outside its jurisdiction, the official or employee must:</a:t>
            </a:r>
          </a:p>
          <a:p>
            <a:pPr algn="just">
              <a:buNone/>
            </a:pPr>
            <a:r>
              <a:rPr lang="en-US" sz="2800" dirty="0" smtClean="0">
                <a:solidFill>
                  <a:schemeClr val="bg1"/>
                </a:solidFill>
                <a:latin typeface="Times New Roman" pitchFamily="18" charset="0"/>
                <a:cs typeface="Times New Roman" pitchFamily="18" charset="0"/>
              </a:rPr>
              <a:t>	(</a:t>
            </a:r>
            <a:r>
              <a:rPr lang="en-US" sz="2800" dirty="0">
                <a:solidFill>
                  <a:schemeClr val="bg1"/>
                </a:solidFill>
                <a:latin typeface="Times New Roman" pitchFamily="18" charset="0"/>
                <a:cs typeface="Times New Roman" pitchFamily="18" charset="0"/>
              </a:rPr>
              <a:t>2) Acknowledge the communication by means of note or letter, informing the interested party, petitioner, or correspondent of the action taken and attaching a copy of the letter of referral to the proper department, office or agency.</a:t>
            </a:r>
            <a:endParaRPr lang="en-PH" sz="2800" dirty="0">
              <a:solidFill>
                <a:schemeClr val="bg1"/>
              </a:solidFill>
              <a:latin typeface="Times New Roman" pitchFamily="18" charset="0"/>
              <a:cs typeface="Times New Roman" pitchFamily="18" charset="0"/>
            </a:endParaRPr>
          </a:p>
          <a:p>
            <a:endParaRPr lang="en-PH"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1" nodeType="clickEffect">
                                  <p:stCondLst>
                                    <p:cond delay="0"/>
                                  </p:stCondLst>
                                  <p:childTnLst>
                                    <p:anim calcmode="lin" valueType="num">
                                      <p:cBhvr additive="base">
                                        <p:cTn id="23" dur="500"/>
                                        <p:tgtEl>
                                          <p:spTgt spid="2"/>
                                        </p:tgtEl>
                                        <p:attrNameLst>
                                          <p:attrName>ppt_x</p:attrName>
                                        </p:attrNameLst>
                                      </p:cBhvr>
                                      <p:tavLst>
                                        <p:tav tm="0">
                                          <p:val>
                                            <p:strVal val="ppt_x"/>
                                          </p:val>
                                        </p:tav>
                                        <p:tav tm="100000">
                                          <p:val>
                                            <p:strVal val="ppt_x"/>
                                          </p:val>
                                        </p:tav>
                                      </p:tavLst>
                                    </p:anim>
                                    <p:anim calcmode="lin" valueType="num">
                                      <p:cBhvr additive="base">
                                        <p:cTn id="24" dur="500"/>
                                        <p:tgtEl>
                                          <p:spTgt spid="2"/>
                                        </p:tgtEl>
                                        <p:attrNameLst>
                                          <p:attrName>ppt_y</p:attrName>
                                        </p:attrNameLst>
                                      </p:cBhvr>
                                      <p:tavLst>
                                        <p:tav tm="0">
                                          <p:val>
                                            <p:strVal val="ppt_y"/>
                                          </p:val>
                                        </p:tav>
                                        <p:tav tm="100000">
                                          <p:val>
                                            <p:strVal val="1+ppt_h/2"/>
                                          </p:val>
                                        </p:tav>
                                      </p:tavLst>
                                    </p:anim>
                                    <p:set>
                                      <p:cBhvr>
                                        <p:cTn id="25" dur="1" fill="hold">
                                          <p:stCondLst>
                                            <p:cond delay="499"/>
                                          </p:stCondLst>
                                        </p:cTn>
                                        <p:tgtEl>
                                          <p:spTgt spid="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xit" presetSubtype="4" fill="hold" nodeType="clickEffect">
                                  <p:stCondLst>
                                    <p:cond delay="0"/>
                                  </p:stCondLst>
                                  <p:childTnLst>
                                    <p:anim calcmode="lin" valueType="num">
                                      <p:cBhvr additive="base">
                                        <p:cTn id="29"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0" dur="500"/>
                                        <p:tgtEl>
                                          <p:spTgt spid="3">
                                            <p:txEl>
                                              <p:pRg st="0" end="0"/>
                                            </p:txEl>
                                          </p:spTgt>
                                        </p:tgtEl>
                                        <p:attrNameLst>
                                          <p:attrName>ppt_y</p:attrName>
                                        </p:attrNameLst>
                                      </p:cBhvr>
                                      <p:tavLst>
                                        <p:tav tm="0">
                                          <p:val>
                                            <p:strVal val="ppt_y"/>
                                          </p:val>
                                        </p:tav>
                                        <p:tav tm="100000">
                                          <p:val>
                                            <p:strVal val="1+ppt_h/2"/>
                                          </p:val>
                                        </p:tav>
                                      </p:tavLst>
                                    </p:anim>
                                    <p:set>
                                      <p:cBhvr>
                                        <p:cTn id="31" dur="1" fill="hold">
                                          <p:stCondLst>
                                            <p:cond delay="499"/>
                                          </p:stCondLst>
                                        </p:cTn>
                                        <p:tgtEl>
                                          <p:spTgt spid="3">
                                            <p:txEl>
                                              <p:pRg st="0" end="0"/>
                                            </p:txEl>
                                          </p:spTgt>
                                        </p:tgtEl>
                                        <p:attrNameLst>
                                          <p:attrName>style.visibility</p:attrName>
                                        </p:attrNameLst>
                                      </p:cBhvr>
                                      <p:to>
                                        <p:strVal val="hidden"/>
                                      </p:to>
                                    </p:set>
                                  </p:childTnLst>
                                </p:cTn>
                              </p:par>
                              <p:par>
                                <p:cTn id="32" presetID="2" presetClass="exit" presetSubtype="4" fill="hold" nodeType="withEffect">
                                  <p:stCondLst>
                                    <p:cond delay="0"/>
                                  </p:stCondLst>
                                  <p:childTnLst>
                                    <p:anim calcmode="lin" valueType="num">
                                      <p:cBhvr additive="base">
                                        <p:cTn id="33"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4" dur="500"/>
                                        <p:tgtEl>
                                          <p:spTgt spid="3">
                                            <p:txEl>
                                              <p:pRg st="1" end="1"/>
                                            </p:txEl>
                                          </p:spTgt>
                                        </p:tgtEl>
                                        <p:attrNameLst>
                                          <p:attrName>ppt_y</p:attrName>
                                        </p:attrNameLst>
                                      </p:cBhvr>
                                      <p:tavLst>
                                        <p:tav tm="0">
                                          <p:val>
                                            <p:strVal val="ppt_y"/>
                                          </p:val>
                                        </p:tav>
                                        <p:tav tm="100000">
                                          <p:val>
                                            <p:strVal val="1+ppt_h/2"/>
                                          </p:val>
                                        </p:tav>
                                      </p:tavLst>
                                    </p:anim>
                                    <p:set>
                                      <p:cBhvr>
                                        <p:cTn id="35"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Autofit/>
          </a:bodyPr>
          <a:lstStyle/>
          <a:p>
            <a:r>
              <a:rPr lang="en-US" sz="3600" b="1" dirty="0" smtClean="0">
                <a:solidFill>
                  <a:srgbClr val="FFFF00"/>
                </a:solidFill>
                <a:latin typeface="Times New Roman" pitchFamily="18" charset="0"/>
                <a:cs typeface="Times New Roman" pitchFamily="18" charset="0"/>
              </a:rPr>
              <a:t>Rule VI</a:t>
            </a:r>
            <a:r>
              <a:rPr lang="en-PH" sz="3600" b="1" dirty="0" smtClean="0">
                <a:solidFill>
                  <a:srgbClr val="FFFF00"/>
                </a:solidFill>
                <a:latin typeface="Times New Roman" pitchFamily="18" charset="0"/>
                <a:cs typeface="Times New Roman" pitchFamily="18" charset="0"/>
              </a:rPr>
              <a:t/>
            </a:r>
            <a:br>
              <a:rPr lang="en-PH" sz="3600" b="1" dirty="0" smtClean="0">
                <a:solidFill>
                  <a:srgbClr val="FFFF00"/>
                </a:solidFill>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Duties of Public Officials and Employees</a:t>
            </a:r>
            <a:endParaRPr lang="en-PH" sz="3600" b="1" dirty="0">
              <a:solidFill>
                <a:srgbClr val="FFFF00"/>
              </a:solidFill>
            </a:endParaRPr>
          </a:p>
        </p:txBody>
      </p:sp>
      <p:sp>
        <p:nvSpPr>
          <p:cNvPr id="3" name="Content Placeholder 2"/>
          <p:cNvSpPr>
            <a:spLocks noGrp="1"/>
          </p:cNvSpPr>
          <p:nvPr>
            <p:ph idx="1"/>
          </p:nvPr>
        </p:nvSpPr>
        <p:spPr>
          <a:xfrm>
            <a:off x="457200" y="1981200"/>
            <a:ext cx="7924800" cy="4144963"/>
          </a:xfrm>
        </p:spPr>
        <p:txBody>
          <a:bodyPr>
            <a:normAutofit/>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	Section 3. (b) If communication is outside its jurisdiction, the official or employee must:</a:t>
            </a:r>
          </a:p>
          <a:p>
            <a:pPr algn="just">
              <a:buNone/>
            </a:pPr>
            <a:r>
              <a:rPr lang="en-US" sz="2800" dirty="0" smtClean="0">
                <a:solidFill>
                  <a:schemeClr val="bg1"/>
                </a:solidFill>
                <a:latin typeface="Times New Roman" pitchFamily="18" charset="0"/>
                <a:cs typeface="Times New Roman" pitchFamily="18" charset="0"/>
              </a:rPr>
              <a:t>	(2) The department, office and agency to which the letter, petition, telegram or verbal request was referred for appropriate action must take action in accordance with subsection (a), pars. 1 &amp; 2 hereof.</a:t>
            </a:r>
            <a:endParaRPr lang="en-PH" sz="2800" dirty="0" smtClean="0">
              <a:solidFill>
                <a:schemeClr val="bg1"/>
              </a:solidFill>
              <a:latin typeface="Times New Roman" pitchFamily="18" charset="0"/>
              <a:cs typeface="Times New Roman" pitchFamily="18" charset="0"/>
            </a:endParaRPr>
          </a:p>
          <a:p>
            <a:endParaRPr lang="en-PH" sz="28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1" nodeType="clickEffect">
                                  <p:stCondLst>
                                    <p:cond delay="0"/>
                                  </p:stCondLst>
                                  <p:childTnLst>
                                    <p:anim calcmode="lin" valueType="num">
                                      <p:cBhvr additive="base">
                                        <p:cTn id="23" dur="500"/>
                                        <p:tgtEl>
                                          <p:spTgt spid="2"/>
                                        </p:tgtEl>
                                        <p:attrNameLst>
                                          <p:attrName>ppt_x</p:attrName>
                                        </p:attrNameLst>
                                      </p:cBhvr>
                                      <p:tavLst>
                                        <p:tav tm="0">
                                          <p:val>
                                            <p:strVal val="ppt_x"/>
                                          </p:val>
                                        </p:tav>
                                        <p:tav tm="100000">
                                          <p:val>
                                            <p:strVal val="ppt_x"/>
                                          </p:val>
                                        </p:tav>
                                      </p:tavLst>
                                    </p:anim>
                                    <p:anim calcmode="lin" valueType="num">
                                      <p:cBhvr additive="base">
                                        <p:cTn id="24" dur="500"/>
                                        <p:tgtEl>
                                          <p:spTgt spid="2"/>
                                        </p:tgtEl>
                                        <p:attrNameLst>
                                          <p:attrName>ppt_y</p:attrName>
                                        </p:attrNameLst>
                                      </p:cBhvr>
                                      <p:tavLst>
                                        <p:tav tm="0">
                                          <p:val>
                                            <p:strVal val="ppt_y"/>
                                          </p:val>
                                        </p:tav>
                                        <p:tav tm="100000">
                                          <p:val>
                                            <p:strVal val="1+ppt_h/2"/>
                                          </p:val>
                                        </p:tav>
                                      </p:tavLst>
                                    </p:anim>
                                    <p:set>
                                      <p:cBhvr>
                                        <p:cTn id="25" dur="1" fill="hold">
                                          <p:stCondLst>
                                            <p:cond delay="499"/>
                                          </p:stCondLst>
                                        </p:cTn>
                                        <p:tgtEl>
                                          <p:spTgt spid="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xit" presetSubtype="4" fill="hold" nodeType="clickEffect">
                                  <p:stCondLst>
                                    <p:cond delay="0"/>
                                  </p:stCondLst>
                                  <p:childTnLst>
                                    <p:anim calcmode="lin" valueType="num">
                                      <p:cBhvr additive="base">
                                        <p:cTn id="29"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0" dur="500"/>
                                        <p:tgtEl>
                                          <p:spTgt spid="3">
                                            <p:txEl>
                                              <p:pRg st="0" end="0"/>
                                            </p:txEl>
                                          </p:spTgt>
                                        </p:tgtEl>
                                        <p:attrNameLst>
                                          <p:attrName>ppt_y</p:attrName>
                                        </p:attrNameLst>
                                      </p:cBhvr>
                                      <p:tavLst>
                                        <p:tav tm="0">
                                          <p:val>
                                            <p:strVal val="ppt_y"/>
                                          </p:val>
                                        </p:tav>
                                        <p:tav tm="100000">
                                          <p:val>
                                            <p:strVal val="1+ppt_h/2"/>
                                          </p:val>
                                        </p:tav>
                                      </p:tavLst>
                                    </p:anim>
                                    <p:set>
                                      <p:cBhvr>
                                        <p:cTn id="31" dur="1" fill="hold">
                                          <p:stCondLst>
                                            <p:cond delay="499"/>
                                          </p:stCondLst>
                                        </p:cTn>
                                        <p:tgtEl>
                                          <p:spTgt spid="3">
                                            <p:txEl>
                                              <p:pRg st="0" end="0"/>
                                            </p:txEl>
                                          </p:spTgt>
                                        </p:tgtEl>
                                        <p:attrNameLst>
                                          <p:attrName>style.visibility</p:attrName>
                                        </p:attrNameLst>
                                      </p:cBhvr>
                                      <p:to>
                                        <p:strVal val="hidden"/>
                                      </p:to>
                                    </p:set>
                                  </p:childTnLst>
                                </p:cTn>
                              </p:par>
                              <p:par>
                                <p:cTn id="32" presetID="2" presetClass="exit" presetSubtype="4" fill="hold" nodeType="withEffect">
                                  <p:stCondLst>
                                    <p:cond delay="0"/>
                                  </p:stCondLst>
                                  <p:childTnLst>
                                    <p:anim calcmode="lin" valueType="num">
                                      <p:cBhvr additive="base">
                                        <p:cTn id="33"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4" dur="500"/>
                                        <p:tgtEl>
                                          <p:spTgt spid="3">
                                            <p:txEl>
                                              <p:pRg st="1" end="1"/>
                                            </p:txEl>
                                          </p:spTgt>
                                        </p:tgtEl>
                                        <p:attrNameLst>
                                          <p:attrName>ppt_y</p:attrName>
                                        </p:attrNameLst>
                                      </p:cBhvr>
                                      <p:tavLst>
                                        <p:tav tm="0">
                                          <p:val>
                                            <p:strVal val="ppt_y"/>
                                          </p:val>
                                        </p:tav>
                                        <p:tav tm="100000">
                                          <p:val>
                                            <p:strVal val="1+ppt_h/2"/>
                                          </p:val>
                                        </p:tav>
                                      </p:tavLst>
                                    </p:anim>
                                    <p:set>
                                      <p:cBhvr>
                                        <p:cTn id="35"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Autofit/>
          </a:bodyPr>
          <a:lstStyle/>
          <a:p>
            <a:r>
              <a:rPr lang="en-US" sz="3600" b="1" dirty="0" smtClean="0">
                <a:solidFill>
                  <a:srgbClr val="FFFF00"/>
                </a:solidFill>
                <a:latin typeface="Times New Roman" pitchFamily="18" charset="0"/>
                <a:cs typeface="Times New Roman" pitchFamily="18" charset="0"/>
              </a:rPr>
              <a:t>Rule VI</a:t>
            </a:r>
            <a:r>
              <a:rPr lang="en-PH" sz="3600" b="1" dirty="0" smtClean="0">
                <a:solidFill>
                  <a:srgbClr val="FFFF00"/>
                </a:solidFill>
                <a:latin typeface="Times New Roman" pitchFamily="18" charset="0"/>
                <a:cs typeface="Times New Roman" pitchFamily="18" charset="0"/>
              </a:rPr>
              <a:t/>
            </a:r>
            <a:br>
              <a:rPr lang="en-PH" sz="3600" b="1" dirty="0" smtClean="0">
                <a:solidFill>
                  <a:srgbClr val="FFFF00"/>
                </a:solidFill>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Duties of Public Officials and Employees</a:t>
            </a:r>
            <a:endParaRPr lang="en-PH" sz="3600" b="1" dirty="0">
              <a:solidFill>
                <a:srgbClr val="FFFF00"/>
              </a:solidFill>
            </a:endParaRPr>
          </a:p>
        </p:txBody>
      </p:sp>
      <p:sp>
        <p:nvSpPr>
          <p:cNvPr id="3" name="Content Placeholder 2"/>
          <p:cNvSpPr>
            <a:spLocks noGrp="1"/>
          </p:cNvSpPr>
          <p:nvPr>
            <p:ph idx="1"/>
          </p:nvPr>
        </p:nvSpPr>
        <p:spPr>
          <a:xfrm>
            <a:off x="457200" y="2133600"/>
            <a:ext cx="7772400" cy="3992563"/>
          </a:xfrm>
        </p:spPr>
        <p:txBody>
          <a:bodyPr>
            <a:normAutofit/>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Section 3. (b) If communication is outside its jurisdiction, the official or employee must:</a:t>
            </a:r>
          </a:p>
          <a:p>
            <a:pPr algn="just">
              <a:buNone/>
            </a:pPr>
            <a:r>
              <a:rPr lang="en-US" sz="2800" dirty="0" smtClean="0">
                <a:solidFill>
                  <a:schemeClr val="bg1"/>
                </a:solidFill>
                <a:latin typeface="Times New Roman" pitchFamily="18" charset="0"/>
                <a:cs typeface="Times New Roman" pitchFamily="18" charset="0"/>
              </a:rPr>
              <a:t>	(2) The </a:t>
            </a:r>
            <a:r>
              <a:rPr lang="en-US" sz="2800" dirty="0">
                <a:solidFill>
                  <a:schemeClr val="bg1"/>
                </a:solidFill>
                <a:latin typeface="Times New Roman" pitchFamily="18" charset="0"/>
                <a:cs typeface="Times New Roman" pitchFamily="18" charset="0"/>
              </a:rPr>
              <a:t>period of fifteen (15) days herein provided shall be counted from date of</a:t>
            </a:r>
            <a:br>
              <a:rPr lang="en-US" sz="2800" dirty="0">
                <a:solidFill>
                  <a:schemeClr val="bg1"/>
                </a:solidFill>
                <a:latin typeface="Times New Roman" pitchFamily="18" charset="0"/>
                <a:cs typeface="Times New Roman" pitchFamily="18" charset="0"/>
              </a:rPr>
            </a:br>
            <a:r>
              <a:rPr lang="en-US" sz="2800" dirty="0">
                <a:solidFill>
                  <a:schemeClr val="bg1"/>
                </a:solidFill>
                <a:latin typeface="Times New Roman" pitchFamily="18" charset="0"/>
                <a:cs typeface="Times New Roman" pitchFamily="18" charset="0"/>
              </a:rPr>
              <a:t>receipt of the written or verbal communication by the department, office or agency</a:t>
            </a:r>
            <a:br>
              <a:rPr lang="en-US" sz="2800" dirty="0">
                <a:solidFill>
                  <a:schemeClr val="bg1"/>
                </a:solidFill>
                <a:latin typeface="Times New Roman" pitchFamily="18" charset="0"/>
                <a:cs typeface="Times New Roman" pitchFamily="18" charset="0"/>
              </a:rPr>
            </a:br>
            <a:r>
              <a:rPr lang="en-US" sz="2800" dirty="0">
                <a:solidFill>
                  <a:schemeClr val="bg1"/>
                </a:solidFill>
                <a:latin typeface="Times New Roman" pitchFamily="18" charset="0"/>
                <a:cs typeface="Times New Roman" pitchFamily="18" charset="0"/>
              </a:rPr>
              <a:t>concerned.</a:t>
            </a:r>
            <a:endParaRPr lang="en-PH" sz="2800" dirty="0">
              <a:solidFill>
                <a:schemeClr val="bg1"/>
              </a:solidFill>
              <a:latin typeface="Times New Roman" pitchFamily="18" charset="0"/>
              <a:cs typeface="Times New Roman" pitchFamily="18" charset="0"/>
            </a:endParaRPr>
          </a:p>
          <a:p>
            <a:pPr algn="just">
              <a:buNone/>
            </a:pPr>
            <a:r>
              <a:rPr lang="en-US" sz="2800" dirty="0">
                <a:solidFill>
                  <a:schemeClr val="bg1"/>
                </a:solidFill>
                <a:latin typeface="Times New Roman" pitchFamily="18" charset="0"/>
                <a:cs typeface="Times New Roman" pitchFamily="18" charset="0"/>
              </a:rPr>
              <a:t> </a:t>
            </a:r>
            <a:endParaRPr lang="en-PH" sz="2800" dirty="0">
              <a:solidFill>
                <a:schemeClr val="bg1"/>
              </a:solidFill>
              <a:latin typeface="Times New Roman" pitchFamily="18" charset="0"/>
              <a:cs typeface="Times New Roman" pitchFamily="18" charset="0"/>
            </a:endParaRPr>
          </a:p>
          <a:p>
            <a:endParaRPr lang="en-PH"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1" end="1"/>
                                            </p:txEl>
                                          </p:spTgt>
                                        </p:tgtEl>
                                      </p:cBhvr>
                                    </p:animEffect>
                                  </p:childTnLst>
                                </p:cTn>
                              </p:par>
                              <p:par>
                                <p:cTn id="20" presetID="29"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1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4" dur="10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grpId="1" nodeType="clickEffect">
                                  <p:stCondLst>
                                    <p:cond delay="0"/>
                                  </p:stCondLst>
                                  <p:childTnLst>
                                    <p:anim calcmode="lin" valueType="num">
                                      <p:cBhvr additive="base">
                                        <p:cTn id="28" dur="500"/>
                                        <p:tgtEl>
                                          <p:spTgt spid="2"/>
                                        </p:tgtEl>
                                        <p:attrNameLst>
                                          <p:attrName>ppt_x</p:attrName>
                                        </p:attrNameLst>
                                      </p:cBhvr>
                                      <p:tavLst>
                                        <p:tav tm="0">
                                          <p:val>
                                            <p:strVal val="ppt_x"/>
                                          </p:val>
                                        </p:tav>
                                        <p:tav tm="100000">
                                          <p:val>
                                            <p:strVal val="ppt_x"/>
                                          </p:val>
                                        </p:tav>
                                      </p:tavLst>
                                    </p:anim>
                                    <p:anim calcmode="lin" valueType="num">
                                      <p:cBhvr additive="base">
                                        <p:cTn id="29" dur="500"/>
                                        <p:tgtEl>
                                          <p:spTgt spid="2"/>
                                        </p:tgtEl>
                                        <p:attrNameLst>
                                          <p:attrName>ppt_y</p:attrName>
                                        </p:attrNameLst>
                                      </p:cBhvr>
                                      <p:tavLst>
                                        <p:tav tm="0">
                                          <p:val>
                                            <p:strVal val="ppt_y"/>
                                          </p:val>
                                        </p:tav>
                                        <p:tav tm="100000">
                                          <p:val>
                                            <p:strVal val="1+ppt_h/2"/>
                                          </p:val>
                                        </p:tav>
                                      </p:tavLst>
                                    </p:anim>
                                    <p:set>
                                      <p:cBhvr>
                                        <p:cTn id="30" dur="1" fill="hold">
                                          <p:stCondLst>
                                            <p:cond delay="499"/>
                                          </p:stCondLst>
                                        </p:cTn>
                                        <p:tgtEl>
                                          <p:spTgt spid="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 presetClass="exit" presetSubtype="4" fill="hold" nodeType="clickEffect">
                                  <p:stCondLst>
                                    <p:cond delay="0"/>
                                  </p:stCondLst>
                                  <p:childTnLst>
                                    <p:anim calcmode="lin" valueType="num">
                                      <p:cBhvr additive="base">
                                        <p:cTn id="34"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5" dur="500"/>
                                        <p:tgtEl>
                                          <p:spTgt spid="3">
                                            <p:txEl>
                                              <p:pRg st="0" end="0"/>
                                            </p:txEl>
                                          </p:spTgt>
                                        </p:tgtEl>
                                        <p:attrNameLst>
                                          <p:attrName>ppt_y</p:attrName>
                                        </p:attrNameLst>
                                      </p:cBhvr>
                                      <p:tavLst>
                                        <p:tav tm="0">
                                          <p:val>
                                            <p:strVal val="ppt_y"/>
                                          </p:val>
                                        </p:tav>
                                        <p:tav tm="100000">
                                          <p:val>
                                            <p:strVal val="1+ppt_h/2"/>
                                          </p:val>
                                        </p:tav>
                                      </p:tavLst>
                                    </p:anim>
                                    <p:set>
                                      <p:cBhvr>
                                        <p:cTn id="36" dur="1" fill="hold">
                                          <p:stCondLst>
                                            <p:cond delay="499"/>
                                          </p:stCondLst>
                                        </p:cTn>
                                        <p:tgtEl>
                                          <p:spTgt spid="3">
                                            <p:txEl>
                                              <p:pRg st="0" end="0"/>
                                            </p:txEl>
                                          </p:spTgt>
                                        </p:tgtEl>
                                        <p:attrNameLst>
                                          <p:attrName>style.visibility</p:attrName>
                                        </p:attrNameLst>
                                      </p:cBhvr>
                                      <p:to>
                                        <p:strVal val="hidden"/>
                                      </p:to>
                                    </p:set>
                                  </p:childTnLst>
                                </p:cTn>
                              </p:par>
                              <p:par>
                                <p:cTn id="37" presetID="2" presetClass="exit" presetSubtype="4" fill="hold" nodeType="withEffect">
                                  <p:stCondLst>
                                    <p:cond delay="0"/>
                                  </p:stCondLst>
                                  <p:childTnLst>
                                    <p:anim calcmode="lin" valueType="num">
                                      <p:cBhvr additive="base">
                                        <p:cTn id="38"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9" dur="500"/>
                                        <p:tgtEl>
                                          <p:spTgt spid="3">
                                            <p:txEl>
                                              <p:pRg st="1" end="1"/>
                                            </p:txEl>
                                          </p:spTgt>
                                        </p:tgtEl>
                                        <p:attrNameLst>
                                          <p:attrName>ppt_y</p:attrName>
                                        </p:attrNameLst>
                                      </p:cBhvr>
                                      <p:tavLst>
                                        <p:tav tm="0">
                                          <p:val>
                                            <p:strVal val="ppt_y"/>
                                          </p:val>
                                        </p:tav>
                                        <p:tav tm="100000">
                                          <p:val>
                                            <p:strVal val="1+ppt_h/2"/>
                                          </p:val>
                                        </p:tav>
                                      </p:tavLst>
                                    </p:anim>
                                    <p:set>
                                      <p:cBhvr>
                                        <p:cTn id="40"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Autofit/>
          </a:bodyPr>
          <a:lstStyle/>
          <a:p>
            <a:r>
              <a:rPr lang="en-US" sz="3600" b="1" dirty="0" smtClean="0">
                <a:solidFill>
                  <a:srgbClr val="FFFF00"/>
                </a:solidFill>
                <a:latin typeface="Times New Roman" pitchFamily="18" charset="0"/>
                <a:cs typeface="Times New Roman" pitchFamily="18" charset="0"/>
              </a:rPr>
              <a:t>Rule VI</a:t>
            </a:r>
            <a:r>
              <a:rPr lang="en-PH" sz="3600" b="1" dirty="0" smtClean="0">
                <a:solidFill>
                  <a:srgbClr val="FFFF00"/>
                </a:solidFill>
                <a:latin typeface="Times New Roman" pitchFamily="18" charset="0"/>
                <a:cs typeface="Times New Roman" pitchFamily="18" charset="0"/>
              </a:rPr>
              <a:t/>
            </a:r>
            <a:br>
              <a:rPr lang="en-PH" sz="3600" b="1" dirty="0" smtClean="0">
                <a:solidFill>
                  <a:srgbClr val="FFFF00"/>
                </a:solidFill>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Duties of Public Officials and Employees</a:t>
            </a:r>
            <a:endParaRPr lang="en-PH" sz="3600" b="1" dirty="0">
              <a:solidFill>
                <a:srgbClr val="FFFF00"/>
              </a:solidFill>
            </a:endParaRPr>
          </a:p>
        </p:txBody>
      </p:sp>
      <p:sp>
        <p:nvSpPr>
          <p:cNvPr id="3" name="Content Placeholder 2"/>
          <p:cNvSpPr>
            <a:spLocks noGrp="1"/>
          </p:cNvSpPr>
          <p:nvPr>
            <p:ph idx="1"/>
          </p:nvPr>
        </p:nvSpPr>
        <p:spPr>
          <a:xfrm>
            <a:off x="457200" y="1981200"/>
            <a:ext cx="7924800" cy="4144963"/>
          </a:xfrm>
        </p:spPr>
        <p:txBody>
          <a:bodyPr>
            <a:normAutofit/>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	Section </a:t>
            </a:r>
            <a:r>
              <a:rPr lang="en-US" sz="2800" dirty="0">
                <a:solidFill>
                  <a:schemeClr val="bg1"/>
                </a:solidFill>
                <a:latin typeface="Times New Roman" pitchFamily="18" charset="0"/>
                <a:cs typeface="Times New Roman" pitchFamily="18" charset="0"/>
              </a:rPr>
              <a:t>4. All official papers and documents must be processed and completed within a reasonable time from the preparation thereof. Reasonable time shall be determined in accordance with the following rules:</a:t>
            </a:r>
            <a:endParaRPr lang="en-PH" sz="2800" dirty="0">
              <a:solidFill>
                <a:schemeClr val="bg1"/>
              </a:solidFill>
              <a:latin typeface="Times New Roman" pitchFamily="18" charset="0"/>
              <a:cs typeface="Times New Roman" pitchFamily="18" charset="0"/>
            </a:endParaRPr>
          </a:p>
          <a:p>
            <a:pPr algn="just">
              <a:buNone/>
            </a:pPr>
            <a:r>
              <a:rPr lang="en-US" sz="2800" dirty="0" smtClean="0">
                <a:solidFill>
                  <a:schemeClr val="bg1"/>
                </a:solidFill>
                <a:latin typeface="Times New Roman" pitchFamily="18" charset="0"/>
                <a:cs typeface="Times New Roman" pitchFamily="18" charset="0"/>
              </a:rPr>
              <a:t>	a</a:t>
            </a:r>
            <a:r>
              <a:rPr lang="en-US" sz="2800" dirty="0">
                <a:solidFill>
                  <a:schemeClr val="bg1"/>
                </a:solidFill>
                <a:latin typeface="Times New Roman" pitchFamily="18" charset="0"/>
                <a:cs typeface="Times New Roman" pitchFamily="18" charset="0"/>
              </a:rPr>
              <a:t>) When the law or the applicable rule issued in accordance therewith prescribes a period within which a decision is to be rendered or an action taken, the same shall be followed.</a:t>
            </a:r>
            <a:endParaRPr lang="en-PH" sz="2800" dirty="0">
              <a:solidFill>
                <a:schemeClr val="bg1"/>
              </a:solidFill>
              <a:latin typeface="Times New Roman" pitchFamily="18" charset="0"/>
              <a:cs typeface="Times New Roman" pitchFamily="18" charset="0"/>
            </a:endParaRPr>
          </a:p>
          <a:p>
            <a:pPr algn="just">
              <a:buNone/>
            </a:pPr>
            <a:endParaRPr lang="en-PH" sz="28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1" nodeType="clickEffect">
                                  <p:stCondLst>
                                    <p:cond delay="0"/>
                                  </p:stCondLst>
                                  <p:childTnLst>
                                    <p:anim calcmode="lin" valueType="num">
                                      <p:cBhvr additive="base">
                                        <p:cTn id="23" dur="500"/>
                                        <p:tgtEl>
                                          <p:spTgt spid="2"/>
                                        </p:tgtEl>
                                        <p:attrNameLst>
                                          <p:attrName>ppt_x</p:attrName>
                                        </p:attrNameLst>
                                      </p:cBhvr>
                                      <p:tavLst>
                                        <p:tav tm="0">
                                          <p:val>
                                            <p:strVal val="ppt_x"/>
                                          </p:val>
                                        </p:tav>
                                        <p:tav tm="100000">
                                          <p:val>
                                            <p:strVal val="ppt_x"/>
                                          </p:val>
                                        </p:tav>
                                      </p:tavLst>
                                    </p:anim>
                                    <p:anim calcmode="lin" valueType="num">
                                      <p:cBhvr additive="base">
                                        <p:cTn id="24" dur="500"/>
                                        <p:tgtEl>
                                          <p:spTgt spid="2"/>
                                        </p:tgtEl>
                                        <p:attrNameLst>
                                          <p:attrName>ppt_y</p:attrName>
                                        </p:attrNameLst>
                                      </p:cBhvr>
                                      <p:tavLst>
                                        <p:tav tm="0">
                                          <p:val>
                                            <p:strVal val="ppt_y"/>
                                          </p:val>
                                        </p:tav>
                                        <p:tav tm="100000">
                                          <p:val>
                                            <p:strVal val="1+ppt_h/2"/>
                                          </p:val>
                                        </p:tav>
                                      </p:tavLst>
                                    </p:anim>
                                    <p:set>
                                      <p:cBhvr>
                                        <p:cTn id="25" dur="1" fill="hold">
                                          <p:stCondLst>
                                            <p:cond delay="499"/>
                                          </p:stCondLst>
                                        </p:cTn>
                                        <p:tgtEl>
                                          <p:spTgt spid="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xit" presetSubtype="4" fill="hold" nodeType="clickEffect">
                                  <p:stCondLst>
                                    <p:cond delay="0"/>
                                  </p:stCondLst>
                                  <p:childTnLst>
                                    <p:anim calcmode="lin" valueType="num">
                                      <p:cBhvr additive="base">
                                        <p:cTn id="29"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0" dur="500"/>
                                        <p:tgtEl>
                                          <p:spTgt spid="3">
                                            <p:txEl>
                                              <p:pRg st="0" end="0"/>
                                            </p:txEl>
                                          </p:spTgt>
                                        </p:tgtEl>
                                        <p:attrNameLst>
                                          <p:attrName>ppt_y</p:attrName>
                                        </p:attrNameLst>
                                      </p:cBhvr>
                                      <p:tavLst>
                                        <p:tav tm="0">
                                          <p:val>
                                            <p:strVal val="ppt_y"/>
                                          </p:val>
                                        </p:tav>
                                        <p:tav tm="100000">
                                          <p:val>
                                            <p:strVal val="1+ppt_h/2"/>
                                          </p:val>
                                        </p:tav>
                                      </p:tavLst>
                                    </p:anim>
                                    <p:set>
                                      <p:cBhvr>
                                        <p:cTn id="31" dur="1" fill="hold">
                                          <p:stCondLst>
                                            <p:cond delay="499"/>
                                          </p:stCondLst>
                                        </p:cTn>
                                        <p:tgtEl>
                                          <p:spTgt spid="3">
                                            <p:txEl>
                                              <p:pRg st="0" end="0"/>
                                            </p:txEl>
                                          </p:spTgt>
                                        </p:tgtEl>
                                        <p:attrNameLst>
                                          <p:attrName>style.visibility</p:attrName>
                                        </p:attrNameLst>
                                      </p:cBhvr>
                                      <p:to>
                                        <p:strVal val="hidden"/>
                                      </p:to>
                                    </p:set>
                                  </p:childTnLst>
                                </p:cTn>
                              </p:par>
                              <p:par>
                                <p:cTn id="32" presetID="2" presetClass="exit" presetSubtype="4" fill="hold" nodeType="withEffect">
                                  <p:stCondLst>
                                    <p:cond delay="0"/>
                                  </p:stCondLst>
                                  <p:childTnLst>
                                    <p:anim calcmode="lin" valueType="num">
                                      <p:cBhvr additive="base">
                                        <p:cTn id="33"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4" dur="500"/>
                                        <p:tgtEl>
                                          <p:spTgt spid="3">
                                            <p:txEl>
                                              <p:pRg st="1" end="1"/>
                                            </p:txEl>
                                          </p:spTgt>
                                        </p:tgtEl>
                                        <p:attrNameLst>
                                          <p:attrName>ppt_y</p:attrName>
                                        </p:attrNameLst>
                                      </p:cBhvr>
                                      <p:tavLst>
                                        <p:tav tm="0">
                                          <p:val>
                                            <p:strVal val="ppt_y"/>
                                          </p:val>
                                        </p:tav>
                                        <p:tav tm="100000">
                                          <p:val>
                                            <p:strVal val="1+ppt_h/2"/>
                                          </p:val>
                                        </p:tav>
                                      </p:tavLst>
                                    </p:anim>
                                    <p:set>
                                      <p:cBhvr>
                                        <p:cTn id="35"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381000" y="1143000"/>
            <a:ext cx="8229600" cy="4267200"/>
          </a:xfrm>
        </p:spPr>
        <p:txBody>
          <a:bodyPr>
            <a:noAutofit/>
          </a:bodyPr>
          <a:lstStyle/>
          <a:p>
            <a:r>
              <a:rPr lang="en-US" sz="7200" b="1" dirty="0" smtClean="0">
                <a:solidFill>
                  <a:srgbClr val="FFFF00"/>
                </a:solidFill>
                <a:latin typeface="Times New Roman" pitchFamily="18" charset="0"/>
                <a:cs typeface="Times New Roman" pitchFamily="18" charset="0"/>
              </a:rPr>
              <a:t>Rule III</a:t>
            </a:r>
            <a:r>
              <a:rPr lang="en-PH" sz="7200" b="1" dirty="0" smtClean="0">
                <a:solidFill>
                  <a:srgbClr val="FFFF00"/>
                </a:solidFill>
                <a:latin typeface="Times New Roman" pitchFamily="18" charset="0"/>
                <a:cs typeface="Times New Roman" pitchFamily="18" charset="0"/>
              </a:rPr>
              <a:t/>
            </a:r>
            <a:br>
              <a:rPr lang="en-PH" sz="7200" b="1" dirty="0" smtClean="0">
                <a:solidFill>
                  <a:srgbClr val="FFFF00"/>
                </a:solidFill>
                <a:latin typeface="Times New Roman" pitchFamily="18" charset="0"/>
                <a:cs typeface="Times New Roman" pitchFamily="18" charset="0"/>
              </a:rPr>
            </a:br>
            <a:r>
              <a:rPr lang="en-US" sz="7200" b="1" dirty="0" smtClean="0">
                <a:solidFill>
                  <a:srgbClr val="FFFF00"/>
                </a:solidFill>
                <a:latin typeface="Times New Roman" pitchFamily="18" charset="0"/>
                <a:cs typeface="Times New Roman" pitchFamily="18" charset="0"/>
              </a:rPr>
              <a:t>Reforms on Public Administrative Systems</a:t>
            </a:r>
            <a:endParaRPr lang="en-PH" sz="7200" b="1"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1" nodeType="clickEffect">
                                  <p:stCondLst>
                                    <p:cond delay="0"/>
                                  </p:stCondLst>
                                  <p:childTnLst>
                                    <p:anim calcmode="lin" valueType="num">
                                      <p:cBhvr additive="base">
                                        <p:cTn id="11" dur="500"/>
                                        <p:tgtEl>
                                          <p:spTgt spid="2"/>
                                        </p:tgtEl>
                                        <p:attrNameLst>
                                          <p:attrName>ppt_x</p:attrName>
                                        </p:attrNameLst>
                                      </p:cBhvr>
                                      <p:tavLst>
                                        <p:tav tm="0">
                                          <p:val>
                                            <p:strVal val="ppt_x"/>
                                          </p:val>
                                        </p:tav>
                                        <p:tav tm="100000">
                                          <p:val>
                                            <p:strVal val="ppt_x"/>
                                          </p:val>
                                        </p:tav>
                                      </p:tavLst>
                                    </p:anim>
                                    <p:anim calcmode="lin" valueType="num">
                                      <p:cBhvr additive="base">
                                        <p:cTn id="12" dur="500"/>
                                        <p:tgtEl>
                                          <p:spTgt spid="2"/>
                                        </p:tgtEl>
                                        <p:attrNameLst>
                                          <p:attrName>ppt_y</p:attrName>
                                        </p:attrNameLst>
                                      </p:cBhvr>
                                      <p:tavLst>
                                        <p:tav tm="0">
                                          <p:val>
                                            <p:strVal val="ppt_y"/>
                                          </p:val>
                                        </p:tav>
                                        <p:tav tm="100000">
                                          <p:val>
                                            <p:strVal val="1+ppt_h/2"/>
                                          </p:val>
                                        </p:tav>
                                      </p:tavLst>
                                    </p:anim>
                                    <p:set>
                                      <p:cBhvr>
                                        <p:cTn id="13"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Autofit/>
          </a:bodyPr>
          <a:lstStyle/>
          <a:p>
            <a:r>
              <a:rPr lang="en-US" sz="3600" b="1" dirty="0" smtClean="0">
                <a:solidFill>
                  <a:srgbClr val="FFFF00"/>
                </a:solidFill>
                <a:latin typeface="Times New Roman" pitchFamily="18" charset="0"/>
                <a:cs typeface="Times New Roman" pitchFamily="18" charset="0"/>
              </a:rPr>
              <a:t>Rule VI</a:t>
            </a:r>
            <a:r>
              <a:rPr lang="en-PH" sz="3600" b="1" dirty="0" smtClean="0">
                <a:solidFill>
                  <a:srgbClr val="FFFF00"/>
                </a:solidFill>
                <a:latin typeface="Times New Roman" pitchFamily="18" charset="0"/>
                <a:cs typeface="Times New Roman" pitchFamily="18" charset="0"/>
              </a:rPr>
              <a:t/>
            </a:r>
            <a:br>
              <a:rPr lang="en-PH" sz="3600" b="1" dirty="0" smtClean="0">
                <a:solidFill>
                  <a:srgbClr val="FFFF00"/>
                </a:solidFill>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Duties of Public Officials and Employees</a:t>
            </a:r>
            <a:endParaRPr lang="en-PH" sz="3600" b="1" dirty="0">
              <a:solidFill>
                <a:srgbClr val="FFFF00"/>
              </a:solidFill>
            </a:endParaRPr>
          </a:p>
        </p:txBody>
      </p:sp>
      <p:sp>
        <p:nvSpPr>
          <p:cNvPr id="3" name="Content Placeholder 2"/>
          <p:cNvSpPr>
            <a:spLocks noGrp="1"/>
          </p:cNvSpPr>
          <p:nvPr>
            <p:ph idx="1"/>
          </p:nvPr>
        </p:nvSpPr>
        <p:spPr>
          <a:xfrm>
            <a:off x="457200" y="2057400"/>
            <a:ext cx="7848600" cy="4068763"/>
          </a:xfrm>
        </p:spPr>
        <p:txBody>
          <a:bodyPr>
            <a:normAutofit/>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Section 4.</a:t>
            </a:r>
            <a:r>
              <a:rPr lang="en-US" sz="2800" dirty="0">
                <a:solidFill>
                  <a:schemeClr val="bg1"/>
                </a:solidFill>
                <a:latin typeface="Times New Roman" pitchFamily="18" charset="0"/>
                <a:cs typeface="Times New Roman" pitchFamily="18" charset="0"/>
              </a:rPr>
              <a:t> b) When the law or the applicable rule issued in accordance therewith does not prescribe a period, the head of the department, office or agency shall issue rules and regulations prescribing, among other things, what is reasonable time, taking into account the following factors:</a:t>
            </a:r>
            <a:endParaRPr lang="en-PH" sz="2800" dirty="0">
              <a:solidFill>
                <a:schemeClr val="bg1"/>
              </a:solidFill>
              <a:latin typeface="Times New Roman" pitchFamily="18" charset="0"/>
              <a:cs typeface="Times New Roman" pitchFamily="18" charset="0"/>
            </a:endParaRPr>
          </a:p>
          <a:p>
            <a:pPr algn="just">
              <a:buNone/>
            </a:pPr>
            <a:endParaRPr lang="en-PH" sz="28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1" nodeType="clickEffect">
                                  <p:stCondLst>
                                    <p:cond delay="0"/>
                                  </p:stCondLst>
                                  <p:childTnLst>
                                    <p:anim calcmode="lin" valueType="num">
                                      <p:cBhvr additive="base">
                                        <p:cTn id="18" dur="500"/>
                                        <p:tgtEl>
                                          <p:spTgt spid="2"/>
                                        </p:tgtEl>
                                        <p:attrNameLst>
                                          <p:attrName>ppt_x</p:attrName>
                                        </p:attrNameLst>
                                      </p:cBhvr>
                                      <p:tavLst>
                                        <p:tav tm="0">
                                          <p:val>
                                            <p:strVal val="ppt_x"/>
                                          </p:val>
                                        </p:tav>
                                        <p:tav tm="100000">
                                          <p:val>
                                            <p:strVal val="ppt_x"/>
                                          </p:val>
                                        </p:tav>
                                      </p:tavLst>
                                    </p:anim>
                                    <p:anim calcmode="lin" valueType="num">
                                      <p:cBhvr additive="base">
                                        <p:cTn id="19" dur="500"/>
                                        <p:tgtEl>
                                          <p:spTgt spid="2"/>
                                        </p:tgtEl>
                                        <p:attrNameLst>
                                          <p:attrName>ppt_y</p:attrName>
                                        </p:attrNameLst>
                                      </p:cBhvr>
                                      <p:tavLst>
                                        <p:tav tm="0">
                                          <p:val>
                                            <p:strVal val="ppt_y"/>
                                          </p:val>
                                        </p:tav>
                                        <p:tav tm="100000">
                                          <p:val>
                                            <p:strVal val="1+ppt_h/2"/>
                                          </p:val>
                                        </p:tav>
                                      </p:tavLst>
                                    </p:anim>
                                    <p:set>
                                      <p:cBhvr>
                                        <p:cTn id="20" dur="1" fill="hold">
                                          <p:stCondLst>
                                            <p:cond delay="4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5" dur="500"/>
                                        <p:tgtEl>
                                          <p:spTgt spid="3">
                                            <p:txEl>
                                              <p:pRg st="0" end="0"/>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Autofit/>
          </a:bodyPr>
          <a:lstStyle/>
          <a:p>
            <a:r>
              <a:rPr lang="en-US" sz="3600" b="1" dirty="0" smtClean="0">
                <a:solidFill>
                  <a:srgbClr val="FFFF00"/>
                </a:solidFill>
                <a:latin typeface="Times New Roman" pitchFamily="18" charset="0"/>
                <a:cs typeface="Times New Roman" pitchFamily="18" charset="0"/>
              </a:rPr>
              <a:t>Rule VI</a:t>
            </a:r>
            <a:r>
              <a:rPr lang="en-PH" sz="3600" b="1" dirty="0" smtClean="0">
                <a:solidFill>
                  <a:srgbClr val="FFFF00"/>
                </a:solidFill>
                <a:latin typeface="Times New Roman" pitchFamily="18" charset="0"/>
                <a:cs typeface="Times New Roman" pitchFamily="18" charset="0"/>
              </a:rPr>
              <a:t/>
            </a:r>
            <a:br>
              <a:rPr lang="en-PH" sz="3600" b="1" dirty="0" smtClean="0">
                <a:solidFill>
                  <a:srgbClr val="FFFF00"/>
                </a:solidFill>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Duties of Public Officials and Employees</a:t>
            </a:r>
            <a:endParaRPr lang="en-PH" sz="3600" b="1" dirty="0">
              <a:solidFill>
                <a:srgbClr val="FFFF00"/>
              </a:solidFill>
            </a:endParaRPr>
          </a:p>
        </p:txBody>
      </p:sp>
      <p:sp>
        <p:nvSpPr>
          <p:cNvPr id="3" name="Content Placeholder 2"/>
          <p:cNvSpPr>
            <a:spLocks noGrp="1"/>
          </p:cNvSpPr>
          <p:nvPr>
            <p:ph idx="1"/>
          </p:nvPr>
        </p:nvSpPr>
        <p:spPr>
          <a:xfrm>
            <a:off x="457200" y="1905000"/>
            <a:ext cx="7924800" cy="4221163"/>
          </a:xfrm>
        </p:spPr>
        <p:txBody>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Section 4.(</a:t>
            </a:r>
            <a:r>
              <a:rPr lang="en-US" sz="2800" dirty="0">
                <a:solidFill>
                  <a:schemeClr val="bg1"/>
                </a:solidFill>
                <a:latin typeface="Times New Roman" pitchFamily="18" charset="0"/>
                <a:cs typeface="Times New Roman" pitchFamily="18" charset="0"/>
              </a:rPr>
              <a:t>1) Nature, simplicity or complexity of the subject matter of the official papers or documents processed by said department, office or agency;</a:t>
            </a:r>
            <a:endParaRPr lang="en-PH" sz="2800" dirty="0">
              <a:solidFill>
                <a:schemeClr val="bg1"/>
              </a:solidFill>
              <a:latin typeface="Times New Roman" pitchFamily="18" charset="0"/>
              <a:cs typeface="Times New Roman" pitchFamily="18" charset="0"/>
            </a:endParaRPr>
          </a:p>
          <a:p>
            <a:pPr algn="just">
              <a:buNone/>
            </a:pPr>
            <a:r>
              <a:rPr lang="en-US" sz="2800" dirty="0" smtClean="0">
                <a:solidFill>
                  <a:schemeClr val="bg1"/>
                </a:solidFill>
                <a:latin typeface="Times New Roman" pitchFamily="18" charset="0"/>
                <a:cs typeface="Times New Roman" pitchFamily="18" charset="0"/>
              </a:rPr>
              <a:t>	(</a:t>
            </a:r>
            <a:r>
              <a:rPr lang="en-US" sz="2800" dirty="0">
                <a:solidFill>
                  <a:schemeClr val="bg1"/>
                </a:solidFill>
                <a:latin typeface="Times New Roman" pitchFamily="18" charset="0"/>
                <a:cs typeface="Times New Roman" pitchFamily="18" charset="0"/>
              </a:rPr>
              <a:t>2) Completeness or inadequacy of requirements or of data and information necessary for decision or action;</a:t>
            </a:r>
            <a:endParaRPr lang="en-PH" sz="2800" dirty="0">
              <a:solidFill>
                <a:schemeClr val="bg1"/>
              </a:solidFill>
              <a:latin typeface="Times New Roman" pitchFamily="18" charset="0"/>
              <a:cs typeface="Times New Roman" pitchFamily="18" charset="0"/>
            </a:endParaRPr>
          </a:p>
          <a:p>
            <a:endParaRPr lang="en-PH"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1" nodeType="clickEffect">
                                  <p:stCondLst>
                                    <p:cond delay="0"/>
                                  </p:stCondLst>
                                  <p:childTnLst>
                                    <p:anim calcmode="lin" valueType="num">
                                      <p:cBhvr additive="base">
                                        <p:cTn id="23" dur="500"/>
                                        <p:tgtEl>
                                          <p:spTgt spid="2"/>
                                        </p:tgtEl>
                                        <p:attrNameLst>
                                          <p:attrName>ppt_x</p:attrName>
                                        </p:attrNameLst>
                                      </p:cBhvr>
                                      <p:tavLst>
                                        <p:tav tm="0">
                                          <p:val>
                                            <p:strVal val="ppt_x"/>
                                          </p:val>
                                        </p:tav>
                                        <p:tav tm="100000">
                                          <p:val>
                                            <p:strVal val="ppt_x"/>
                                          </p:val>
                                        </p:tav>
                                      </p:tavLst>
                                    </p:anim>
                                    <p:anim calcmode="lin" valueType="num">
                                      <p:cBhvr additive="base">
                                        <p:cTn id="24" dur="500"/>
                                        <p:tgtEl>
                                          <p:spTgt spid="2"/>
                                        </p:tgtEl>
                                        <p:attrNameLst>
                                          <p:attrName>ppt_y</p:attrName>
                                        </p:attrNameLst>
                                      </p:cBhvr>
                                      <p:tavLst>
                                        <p:tav tm="0">
                                          <p:val>
                                            <p:strVal val="ppt_y"/>
                                          </p:val>
                                        </p:tav>
                                        <p:tav tm="100000">
                                          <p:val>
                                            <p:strVal val="1+ppt_h/2"/>
                                          </p:val>
                                        </p:tav>
                                      </p:tavLst>
                                    </p:anim>
                                    <p:set>
                                      <p:cBhvr>
                                        <p:cTn id="25" dur="1" fill="hold">
                                          <p:stCondLst>
                                            <p:cond delay="499"/>
                                          </p:stCondLst>
                                        </p:cTn>
                                        <p:tgtEl>
                                          <p:spTgt spid="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xit" presetSubtype="4" fill="hold" nodeType="clickEffect">
                                  <p:stCondLst>
                                    <p:cond delay="0"/>
                                  </p:stCondLst>
                                  <p:childTnLst>
                                    <p:anim calcmode="lin" valueType="num">
                                      <p:cBhvr additive="base">
                                        <p:cTn id="29"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0" dur="500"/>
                                        <p:tgtEl>
                                          <p:spTgt spid="3">
                                            <p:txEl>
                                              <p:pRg st="0" end="0"/>
                                            </p:txEl>
                                          </p:spTgt>
                                        </p:tgtEl>
                                        <p:attrNameLst>
                                          <p:attrName>ppt_y</p:attrName>
                                        </p:attrNameLst>
                                      </p:cBhvr>
                                      <p:tavLst>
                                        <p:tav tm="0">
                                          <p:val>
                                            <p:strVal val="ppt_y"/>
                                          </p:val>
                                        </p:tav>
                                        <p:tav tm="100000">
                                          <p:val>
                                            <p:strVal val="1+ppt_h/2"/>
                                          </p:val>
                                        </p:tav>
                                      </p:tavLst>
                                    </p:anim>
                                    <p:set>
                                      <p:cBhvr>
                                        <p:cTn id="31" dur="1" fill="hold">
                                          <p:stCondLst>
                                            <p:cond delay="499"/>
                                          </p:stCondLst>
                                        </p:cTn>
                                        <p:tgtEl>
                                          <p:spTgt spid="3">
                                            <p:txEl>
                                              <p:pRg st="0" end="0"/>
                                            </p:txEl>
                                          </p:spTgt>
                                        </p:tgtEl>
                                        <p:attrNameLst>
                                          <p:attrName>style.visibility</p:attrName>
                                        </p:attrNameLst>
                                      </p:cBhvr>
                                      <p:to>
                                        <p:strVal val="hidden"/>
                                      </p:to>
                                    </p:set>
                                  </p:childTnLst>
                                </p:cTn>
                              </p:par>
                              <p:par>
                                <p:cTn id="32" presetID="2" presetClass="exit" presetSubtype="4" fill="hold" nodeType="withEffect">
                                  <p:stCondLst>
                                    <p:cond delay="0"/>
                                  </p:stCondLst>
                                  <p:childTnLst>
                                    <p:anim calcmode="lin" valueType="num">
                                      <p:cBhvr additive="base">
                                        <p:cTn id="33"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4" dur="500"/>
                                        <p:tgtEl>
                                          <p:spTgt spid="3">
                                            <p:txEl>
                                              <p:pRg st="1" end="1"/>
                                            </p:txEl>
                                          </p:spTgt>
                                        </p:tgtEl>
                                        <p:attrNameLst>
                                          <p:attrName>ppt_y</p:attrName>
                                        </p:attrNameLst>
                                      </p:cBhvr>
                                      <p:tavLst>
                                        <p:tav tm="0">
                                          <p:val>
                                            <p:strVal val="ppt_y"/>
                                          </p:val>
                                        </p:tav>
                                        <p:tav tm="100000">
                                          <p:val>
                                            <p:strVal val="1+ppt_h/2"/>
                                          </p:val>
                                        </p:tav>
                                      </p:tavLst>
                                    </p:anim>
                                    <p:set>
                                      <p:cBhvr>
                                        <p:cTn id="35"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Autofit/>
          </a:bodyPr>
          <a:lstStyle/>
          <a:p>
            <a:r>
              <a:rPr lang="en-US" sz="3600" b="1" dirty="0" smtClean="0">
                <a:solidFill>
                  <a:srgbClr val="FFFF00"/>
                </a:solidFill>
                <a:latin typeface="Times New Roman" pitchFamily="18" charset="0"/>
                <a:cs typeface="Times New Roman" pitchFamily="18" charset="0"/>
              </a:rPr>
              <a:t>Rule VI</a:t>
            </a:r>
            <a:r>
              <a:rPr lang="en-PH" sz="3600" b="1" dirty="0" smtClean="0">
                <a:solidFill>
                  <a:srgbClr val="FFFF00"/>
                </a:solidFill>
                <a:latin typeface="Times New Roman" pitchFamily="18" charset="0"/>
                <a:cs typeface="Times New Roman" pitchFamily="18" charset="0"/>
              </a:rPr>
              <a:t/>
            </a:r>
            <a:br>
              <a:rPr lang="en-PH" sz="3600" b="1" dirty="0" smtClean="0">
                <a:solidFill>
                  <a:srgbClr val="FFFF00"/>
                </a:solidFill>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Duties of Public Officials and Employees</a:t>
            </a:r>
            <a:endParaRPr lang="en-PH" sz="3600" b="1" dirty="0">
              <a:solidFill>
                <a:srgbClr val="FFFF00"/>
              </a:solidFill>
            </a:endParaRPr>
          </a:p>
        </p:txBody>
      </p:sp>
      <p:sp>
        <p:nvSpPr>
          <p:cNvPr id="3" name="Content Placeholder 2"/>
          <p:cNvSpPr>
            <a:spLocks noGrp="1"/>
          </p:cNvSpPr>
          <p:nvPr>
            <p:ph idx="1"/>
          </p:nvPr>
        </p:nvSpPr>
        <p:spPr>
          <a:xfrm>
            <a:off x="457200" y="1828800"/>
            <a:ext cx="7696200" cy="4297363"/>
          </a:xfrm>
        </p:spPr>
        <p:txBody>
          <a:bodyPr>
            <a:normAutofit/>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Section 4.</a:t>
            </a:r>
            <a:r>
              <a:rPr lang="en-US" sz="2800" dirty="0">
                <a:solidFill>
                  <a:schemeClr val="bg1"/>
                </a:solidFill>
                <a:latin typeface="Times New Roman" pitchFamily="18" charset="0"/>
                <a:cs typeface="Times New Roman" pitchFamily="18" charset="0"/>
              </a:rPr>
              <a:t> (3) Lack of resources caused by circumstances beyond the control of the department, office or agency or official or employee concerned;</a:t>
            </a:r>
            <a:endParaRPr lang="en-PH" sz="2800" dirty="0">
              <a:solidFill>
                <a:schemeClr val="bg1"/>
              </a:solidFill>
              <a:latin typeface="Times New Roman" pitchFamily="18" charset="0"/>
              <a:cs typeface="Times New Roman" pitchFamily="18" charset="0"/>
            </a:endParaRPr>
          </a:p>
          <a:p>
            <a:pPr algn="just">
              <a:buNone/>
            </a:pPr>
            <a:r>
              <a:rPr lang="en-US" sz="2800" dirty="0" smtClean="0">
                <a:solidFill>
                  <a:schemeClr val="bg1"/>
                </a:solidFill>
                <a:latin typeface="Times New Roman" pitchFamily="18" charset="0"/>
                <a:cs typeface="Times New Roman" pitchFamily="18" charset="0"/>
              </a:rPr>
              <a:t>	(</a:t>
            </a:r>
            <a:r>
              <a:rPr lang="en-US" sz="2800" dirty="0">
                <a:solidFill>
                  <a:schemeClr val="bg1"/>
                </a:solidFill>
                <a:latin typeface="Times New Roman" pitchFamily="18" charset="0"/>
                <a:cs typeface="Times New Roman" pitchFamily="18" charset="0"/>
              </a:rPr>
              <a:t>4) Legal constraints such as restraining orders and injunctions issued by proper judicial, quasi-judicial or administrative authorities;</a:t>
            </a:r>
            <a:endParaRPr lang="en-PH" sz="2800" dirty="0">
              <a:solidFill>
                <a:schemeClr val="bg1"/>
              </a:solidFill>
              <a:latin typeface="Times New Roman" pitchFamily="18" charset="0"/>
              <a:cs typeface="Times New Roman" pitchFamily="18" charset="0"/>
            </a:endParaRPr>
          </a:p>
          <a:p>
            <a:pPr algn="just">
              <a:buNone/>
            </a:pPr>
            <a:endParaRPr lang="en-PH" sz="28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1" nodeType="clickEffect">
                                  <p:stCondLst>
                                    <p:cond delay="0"/>
                                  </p:stCondLst>
                                  <p:childTnLst>
                                    <p:anim calcmode="lin" valueType="num">
                                      <p:cBhvr additive="base">
                                        <p:cTn id="23" dur="500"/>
                                        <p:tgtEl>
                                          <p:spTgt spid="2"/>
                                        </p:tgtEl>
                                        <p:attrNameLst>
                                          <p:attrName>ppt_x</p:attrName>
                                        </p:attrNameLst>
                                      </p:cBhvr>
                                      <p:tavLst>
                                        <p:tav tm="0">
                                          <p:val>
                                            <p:strVal val="ppt_x"/>
                                          </p:val>
                                        </p:tav>
                                        <p:tav tm="100000">
                                          <p:val>
                                            <p:strVal val="ppt_x"/>
                                          </p:val>
                                        </p:tav>
                                      </p:tavLst>
                                    </p:anim>
                                    <p:anim calcmode="lin" valueType="num">
                                      <p:cBhvr additive="base">
                                        <p:cTn id="24" dur="500"/>
                                        <p:tgtEl>
                                          <p:spTgt spid="2"/>
                                        </p:tgtEl>
                                        <p:attrNameLst>
                                          <p:attrName>ppt_y</p:attrName>
                                        </p:attrNameLst>
                                      </p:cBhvr>
                                      <p:tavLst>
                                        <p:tav tm="0">
                                          <p:val>
                                            <p:strVal val="ppt_y"/>
                                          </p:val>
                                        </p:tav>
                                        <p:tav tm="100000">
                                          <p:val>
                                            <p:strVal val="1+ppt_h/2"/>
                                          </p:val>
                                        </p:tav>
                                      </p:tavLst>
                                    </p:anim>
                                    <p:set>
                                      <p:cBhvr>
                                        <p:cTn id="25" dur="1" fill="hold">
                                          <p:stCondLst>
                                            <p:cond delay="499"/>
                                          </p:stCondLst>
                                        </p:cTn>
                                        <p:tgtEl>
                                          <p:spTgt spid="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xit" presetSubtype="4" fill="hold" nodeType="clickEffect">
                                  <p:stCondLst>
                                    <p:cond delay="0"/>
                                  </p:stCondLst>
                                  <p:childTnLst>
                                    <p:anim calcmode="lin" valueType="num">
                                      <p:cBhvr additive="base">
                                        <p:cTn id="29"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0" dur="500"/>
                                        <p:tgtEl>
                                          <p:spTgt spid="3">
                                            <p:txEl>
                                              <p:pRg st="0" end="0"/>
                                            </p:txEl>
                                          </p:spTgt>
                                        </p:tgtEl>
                                        <p:attrNameLst>
                                          <p:attrName>ppt_y</p:attrName>
                                        </p:attrNameLst>
                                      </p:cBhvr>
                                      <p:tavLst>
                                        <p:tav tm="0">
                                          <p:val>
                                            <p:strVal val="ppt_y"/>
                                          </p:val>
                                        </p:tav>
                                        <p:tav tm="100000">
                                          <p:val>
                                            <p:strVal val="1+ppt_h/2"/>
                                          </p:val>
                                        </p:tav>
                                      </p:tavLst>
                                    </p:anim>
                                    <p:set>
                                      <p:cBhvr>
                                        <p:cTn id="31" dur="1" fill="hold">
                                          <p:stCondLst>
                                            <p:cond delay="499"/>
                                          </p:stCondLst>
                                        </p:cTn>
                                        <p:tgtEl>
                                          <p:spTgt spid="3">
                                            <p:txEl>
                                              <p:pRg st="0" end="0"/>
                                            </p:txEl>
                                          </p:spTgt>
                                        </p:tgtEl>
                                        <p:attrNameLst>
                                          <p:attrName>style.visibility</p:attrName>
                                        </p:attrNameLst>
                                      </p:cBhvr>
                                      <p:to>
                                        <p:strVal val="hidden"/>
                                      </p:to>
                                    </p:set>
                                  </p:childTnLst>
                                </p:cTn>
                              </p:par>
                              <p:par>
                                <p:cTn id="32" presetID="2" presetClass="exit" presetSubtype="4" fill="hold" nodeType="withEffect">
                                  <p:stCondLst>
                                    <p:cond delay="0"/>
                                  </p:stCondLst>
                                  <p:childTnLst>
                                    <p:anim calcmode="lin" valueType="num">
                                      <p:cBhvr additive="base">
                                        <p:cTn id="33"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4" dur="500"/>
                                        <p:tgtEl>
                                          <p:spTgt spid="3">
                                            <p:txEl>
                                              <p:pRg st="1" end="1"/>
                                            </p:txEl>
                                          </p:spTgt>
                                        </p:tgtEl>
                                        <p:attrNameLst>
                                          <p:attrName>ppt_y</p:attrName>
                                        </p:attrNameLst>
                                      </p:cBhvr>
                                      <p:tavLst>
                                        <p:tav tm="0">
                                          <p:val>
                                            <p:strVal val="ppt_y"/>
                                          </p:val>
                                        </p:tav>
                                        <p:tav tm="100000">
                                          <p:val>
                                            <p:strVal val="1+ppt_h/2"/>
                                          </p:val>
                                        </p:tav>
                                      </p:tavLst>
                                    </p:anim>
                                    <p:set>
                                      <p:cBhvr>
                                        <p:cTn id="35"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Autofit/>
          </a:bodyPr>
          <a:lstStyle/>
          <a:p>
            <a:r>
              <a:rPr lang="en-US" sz="3600" b="1" dirty="0" smtClean="0">
                <a:solidFill>
                  <a:srgbClr val="FFFF00"/>
                </a:solidFill>
                <a:latin typeface="Times New Roman" pitchFamily="18" charset="0"/>
                <a:cs typeface="Times New Roman" pitchFamily="18" charset="0"/>
              </a:rPr>
              <a:t>Rule VI</a:t>
            </a:r>
            <a:r>
              <a:rPr lang="en-PH" sz="3600" b="1" dirty="0" smtClean="0">
                <a:solidFill>
                  <a:srgbClr val="FFFF00"/>
                </a:solidFill>
                <a:latin typeface="Times New Roman" pitchFamily="18" charset="0"/>
                <a:cs typeface="Times New Roman" pitchFamily="18" charset="0"/>
              </a:rPr>
              <a:t/>
            </a:r>
            <a:br>
              <a:rPr lang="en-PH" sz="3600" b="1" dirty="0" smtClean="0">
                <a:solidFill>
                  <a:srgbClr val="FFFF00"/>
                </a:solidFill>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Duties of Public Officials and Employees</a:t>
            </a:r>
            <a:endParaRPr lang="en-PH" sz="3600" b="1" dirty="0">
              <a:solidFill>
                <a:srgbClr val="FFFF00"/>
              </a:solidFill>
            </a:endParaRPr>
          </a:p>
        </p:txBody>
      </p:sp>
      <p:sp>
        <p:nvSpPr>
          <p:cNvPr id="3" name="Content Placeholder 2"/>
          <p:cNvSpPr>
            <a:spLocks noGrp="1"/>
          </p:cNvSpPr>
          <p:nvPr>
            <p:ph idx="1"/>
          </p:nvPr>
        </p:nvSpPr>
        <p:spPr>
          <a:xfrm>
            <a:off x="457200" y="2286000"/>
            <a:ext cx="7848600" cy="3840163"/>
          </a:xfrm>
        </p:spPr>
        <p:txBody>
          <a:bodyPr>
            <a:normAutofit/>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	Section 4.</a:t>
            </a:r>
            <a:r>
              <a:rPr lang="en-US" sz="2800" dirty="0">
                <a:solidFill>
                  <a:schemeClr val="bg1"/>
                </a:solidFill>
                <a:latin typeface="Times New Roman" pitchFamily="18" charset="0"/>
                <a:cs typeface="Times New Roman" pitchFamily="18" charset="0"/>
              </a:rPr>
              <a:t> (5) Fault, failure or negligence of the party concerned which renders decision or action not possible or premature; and</a:t>
            </a:r>
            <a:endParaRPr lang="en-PH" sz="2800" dirty="0">
              <a:solidFill>
                <a:schemeClr val="bg1"/>
              </a:solidFill>
              <a:latin typeface="Times New Roman" pitchFamily="18" charset="0"/>
              <a:cs typeface="Times New Roman" pitchFamily="18" charset="0"/>
            </a:endParaRPr>
          </a:p>
          <a:p>
            <a:pPr algn="just">
              <a:buNone/>
            </a:pPr>
            <a:r>
              <a:rPr lang="en-US" sz="2800" dirty="0" smtClean="0">
                <a:solidFill>
                  <a:schemeClr val="bg1"/>
                </a:solidFill>
                <a:latin typeface="Times New Roman" pitchFamily="18" charset="0"/>
                <a:cs typeface="Times New Roman" pitchFamily="18" charset="0"/>
              </a:rPr>
              <a:t>	(</a:t>
            </a:r>
            <a:r>
              <a:rPr lang="en-US" sz="2800" dirty="0">
                <a:solidFill>
                  <a:schemeClr val="bg1"/>
                </a:solidFill>
                <a:latin typeface="Times New Roman" pitchFamily="18" charset="0"/>
                <a:cs typeface="Times New Roman" pitchFamily="18" charset="0"/>
              </a:rPr>
              <a:t>6) Fortuitous events or force majeure.</a:t>
            </a:r>
            <a:endParaRPr lang="en-PH" sz="2800" dirty="0">
              <a:solidFill>
                <a:schemeClr val="bg1"/>
              </a:solidFill>
              <a:latin typeface="Times New Roman" pitchFamily="18" charset="0"/>
              <a:cs typeface="Times New Roman" pitchFamily="18" charset="0"/>
            </a:endParaRPr>
          </a:p>
          <a:p>
            <a:pPr algn="just">
              <a:buNone/>
            </a:pPr>
            <a:endParaRPr lang="en-PH" sz="28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1" nodeType="clickEffect">
                                  <p:stCondLst>
                                    <p:cond delay="0"/>
                                  </p:stCondLst>
                                  <p:childTnLst>
                                    <p:anim calcmode="lin" valueType="num">
                                      <p:cBhvr additive="base">
                                        <p:cTn id="23" dur="500"/>
                                        <p:tgtEl>
                                          <p:spTgt spid="2"/>
                                        </p:tgtEl>
                                        <p:attrNameLst>
                                          <p:attrName>ppt_x</p:attrName>
                                        </p:attrNameLst>
                                      </p:cBhvr>
                                      <p:tavLst>
                                        <p:tav tm="0">
                                          <p:val>
                                            <p:strVal val="ppt_x"/>
                                          </p:val>
                                        </p:tav>
                                        <p:tav tm="100000">
                                          <p:val>
                                            <p:strVal val="ppt_x"/>
                                          </p:val>
                                        </p:tav>
                                      </p:tavLst>
                                    </p:anim>
                                    <p:anim calcmode="lin" valueType="num">
                                      <p:cBhvr additive="base">
                                        <p:cTn id="24" dur="500"/>
                                        <p:tgtEl>
                                          <p:spTgt spid="2"/>
                                        </p:tgtEl>
                                        <p:attrNameLst>
                                          <p:attrName>ppt_y</p:attrName>
                                        </p:attrNameLst>
                                      </p:cBhvr>
                                      <p:tavLst>
                                        <p:tav tm="0">
                                          <p:val>
                                            <p:strVal val="ppt_y"/>
                                          </p:val>
                                        </p:tav>
                                        <p:tav tm="100000">
                                          <p:val>
                                            <p:strVal val="1+ppt_h/2"/>
                                          </p:val>
                                        </p:tav>
                                      </p:tavLst>
                                    </p:anim>
                                    <p:set>
                                      <p:cBhvr>
                                        <p:cTn id="25" dur="1" fill="hold">
                                          <p:stCondLst>
                                            <p:cond delay="499"/>
                                          </p:stCondLst>
                                        </p:cTn>
                                        <p:tgtEl>
                                          <p:spTgt spid="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xit" presetSubtype="4" fill="hold" nodeType="clickEffect">
                                  <p:stCondLst>
                                    <p:cond delay="0"/>
                                  </p:stCondLst>
                                  <p:childTnLst>
                                    <p:anim calcmode="lin" valueType="num">
                                      <p:cBhvr additive="base">
                                        <p:cTn id="29"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0" dur="500"/>
                                        <p:tgtEl>
                                          <p:spTgt spid="3">
                                            <p:txEl>
                                              <p:pRg st="0" end="0"/>
                                            </p:txEl>
                                          </p:spTgt>
                                        </p:tgtEl>
                                        <p:attrNameLst>
                                          <p:attrName>ppt_y</p:attrName>
                                        </p:attrNameLst>
                                      </p:cBhvr>
                                      <p:tavLst>
                                        <p:tav tm="0">
                                          <p:val>
                                            <p:strVal val="ppt_y"/>
                                          </p:val>
                                        </p:tav>
                                        <p:tav tm="100000">
                                          <p:val>
                                            <p:strVal val="1+ppt_h/2"/>
                                          </p:val>
                                        </p:tav>
                                      </p:tavLst>
                                    </p:anim>
                                    <p:set>
                                      <p:cBhvr>
                                        <p:cTn id="31" dur="1" fill="hold">
                                          <p:stCondLst>
                                            <p:cond delay="499"/>
                                          </p:stCondLst>
                                        </p:cTn>
                                        <p:tgtEl>
                                          <p:spTgt spid="3">
                                            <p:txEl>
                                              <p:pRg st="0" end="0"/>
                                            </p:txEl>
                                          </p:spTgt>
                                        </p:tgtEl>
                                        <p:attrNameLst>
                                          <p:attrName>style.visibility</p:attrName>
                                        </p:attrNameLst>
                                      </p:cBhvr>
                                      <p:to>
                                        <p:strVal val="hidden"/>
                                      </p:to>
                                    </p:set>
                                  </p:childTnLst>
                                </p:cTn>
                              </p:par>
                              <p:par>
                                <p:cTn id="32" presetID="2" presetClass="exit" presetSubtype="4" fill="hold" nodeType="withEffect">
                                  <p:stCondLst>
                                    <p:cond delay="0"/>
                                  </p:stCondLst>
                                  <p:childTnLst>
                                    <p:anim calcmode="lin" valueType="num">
                                      <p:cBhvr additive="base">
                                        <p:cTn id="33"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4" dur="500"/>
                                        <p:tgtEl>
                                          <p:spTgt spid="3">
                                            <p:txEl>
                                              <p:pRg st="1" end="1"/>
                                            </p:txEl>
                                          </p:spTgt>
                                        </p:tgtEl>
                                        <p:attrNameLst>
                                          <p:attrName>ppt_y</p:attrName>
                                        </p:attrNameLst>
                                      </p:cBhvr>
                                      <p:tavLst>
                                        <p:tav tm="0">
                                          <p:val>
                                            <p:strVal val="ppt_y"/>
                                          </p:val>
                                        </p:tav>
                                        <p:tav tm="100000">
                                          <p:val>
                                            <p:strVal val="1+ppt_h/2"/>
                                          </p:val>
                                        </p:tav>
                                      </p:tavLst>
                                    </p:anim>
                                    <p:set>
                                      <p:cBhvr>
                                        <p:cTn id="35"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Autofit/>
          </a:bodyPr>
          <a:lstStyle/>
          <a:p>
            <a:r>
              <a:rPr lang="en-US" sz="3600" b="1" dirty="0" smtClean="0">
                <a:solidFill>
                  <a:srgbClr val="FFFF00"/>
                </a:solidFill>
                <a:latin typeface="Times New Roman" pitchFamily="18" charset="0"/>
                <a:cs typeface="Times New Roman" pitchFamily="18" charset="0"/>
              </a:rPr>
              <a:t>Rule VI</a:t>
            </a:r>
            <a:r>
              <a:rPr lang="en-PH" sz="3600" b="1" dirty="0" smtClean="0">
                <a:solidFill>
                  <a:srgbClr val="FFFF00"/>
                </a:solidFill>
                <a:latin typeface="Times New Roman" pitchFamily="18" charset="0"/>
                <a:cs typeface="Times New Roman" pitchFamily="18" charset="0"/>
              </a:rPr>
              <a:t/>
            </a:r>
            <a:br>
              <a:rPr lang="en-PH" sz="3600" b="1" dirty="0" smtClean="0">
                <a:solidFill>
                  <a:srgbClr val="FFFF00"/>
                </a:solidFill>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Duties of Public Officials and Employees</a:t>
            </a:r>
            <a:endParaRPr lang="en-PH" sz="3600" b="1" dirty="0">
              <a:solidFill>
                <a:srgbClr val="FFFF00"/>
              </a:solidFill>
            </a:endParaRPr>
          </a:p>
        </p:txBody>
      </p:sp>
      <p:sp>
        <p:nvSpPr>
          <p:cNvPr id="3" name="Content Placeholder 2"/>
          <p:cNvSpPr>
            <a:spLocks noGrp="1"/>
          </p:cNvSpPr>
          <p:nvPr>
            <p:ph idx="1"/>
          </p:nvPr>
        </p:nvSpPr>
        <p:spPr>
          <a:xfrm>
            <a:off x="457200" y="1905000"/>
            <a:ext cx="7924800" cy="4221163"/>
          </a:xfrm>
        </p:spPr>
        <p:txBody>
          <a:bodyPr>
            <a:normAutofit/>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Section </a:t>
            </a:r>
            <a:r>
              <a:rPr lang="en-US" sz="2800" dirty="0">
                <a:solidFill>
                  <a:schemeClr val="bg1"/>
                </a:solidFill>
                <a:latin typeface="Times New Roman" pitchFamily="18" charset="0"/>
                <a:cs typeface="Times New Roman" pitchFamily="18" charset="0"/>
              </a:rPr>
              <a:t>5. Except as otherwise provided by law or regulation, and as far as practicable, any written action or decision must contain not more than three (3) initials or signatures. In the absence of the duly authorized signatory, the official next-in-rank or officer-in-charge or the person duly authorized shall sign for and in his behalf.</a:t>
            </a:r>
            <a:endParaRPr lang="en-PH" sz="2800" dirty="0">
              <a:solidFill>
                <a:schemeClr val="bg1"/>
              </a:solidFill>
              <a:latin typeface="Times New Roman" pitchFamily="18" charset="0"/>
              <a:cs typeface="Times New Roman" pitchFamily="18" charset="0"/>
            </a:endParaRPr>
          </a:p>
          <a:p>
            <a:pPr algn="just">
              <a:buNone/>
            </a:pPr>
            <a:endParaRPr lang="en-PH" sz="28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1" nodeType="clickEffect">
                                  <p:stCondLst>
                                    <p:cond delay="0"/>
                                  </p:stCondLst>
                                  <p:childTnLst>
                                    <p:anim calcmode="lin" valueType="num">
                                      <p:cBhvr additive="base">
                                        <p:cTn id="18" dur="500"/>
                                        <p:tgtEl>
                                          <p:spTgt spid="2"/>
                                        </p:tgtEl>
                                        <p:attrNameLst>
                                          <p:attrName>ppt_x</p:attrName>
                                        </p:attrNameLst>
                                      </p:cBhvr>
                                      <p:tavLst>
                                        <p:tav tm="0">
                                          <p:val>
                                            <p:strVal val="ppt_x"/>
                                          </p:val>
                                        </p:tav>
                                        <p:tav tm="100000">
                                          <p:val>
                                            <p:strVal val="ppt_x"/>
                                          </p:val>
                                        </p:tav>
                                      </p:tavLst>
                                    </p:anim>
                                    <p:anim calcmode="lin" valueType="num">
                                      <p:cBhvr additive="base">
                                        <p:cTn id="19" dur="500"/>
                                        <p:tgtEl>
                                          <p:spTgt spid="2"/>
                                        </p:tgtEl>
                                        <p:attrNameLst>
                                          <p:attrName>ppt_y</p:attrName>
                                        </p:attrNameLst>
                                      </p:cBhvr>
                                      <p:tavLst>
                                        <p:tav tm="0">
                                          <p:val>
                                            <p:strVal val="ppt_y"/>
                                          </p:val>
                                        </p:tav>
                                        <p:tav tm="100000">
                                          <p:val>
                                            <p:strVal val="1+ppt_h/2"/>
                                          </p:val>
                                        </p:tav>
                                      </p:tavLst>
                                    </p:anim>
                                    <p:set>
                                      <p:cBhvr>
                                        <p:cTn id="20" dur="1" fill="hold">
                                          <p:stCondLst>
                                            <p:cond delay="4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5" dur="500"/>
                                        <p:tgtEl>
                                          <p:spTgt spid="3">
                                            <p:txEl>
                                              <p:pRg st="0" end="0"/>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Autofit/>
          </a:bodyPr>
          <a:lstStyle/>
          <a:p>
            <a:r>
              <a:rPr lang="en-US" sz="3600" b="1" dirty="0" smtClean="0">
                <a:solidFill>
                  <a:srgbClr val="FFFF00"/>
                </a:solidFill>
                <a:latin typeface="Times New Roman" pitchFamily="18" charset="0"/>
                <a:cs typeface="Times New Roman" pitchFamily="18" charset="0"/>
              </a:rPr>
              <a:t>Rule VI</a:t>
            </a:r>
            <a:r>
              <a:rPr lang="en-PH" sz="3600" b="1" dirty="0" smtClean="0">
                <a:solidFill>
                  <a:srgbClr val="FFFF00"/>
                </a:solidFill>
                <a:latin typeface="Times New Roman" pitchFamily="18" charset="0"/>
                <a:cs typeface="Times New Roman" pitchFamily="18" charset="0"/>
              </a:rPr>
              <a:t/>
            </a:r>
            <a:br>
              <a:rPr lang="en-PH" sz="3600" b="1" dirty="0" smtClean="0">
                <a:solidFill>
                  <a:srgbClr val="FFFF00"/>
                </a:solidFill>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Duties of Public Officials and Employees</a:t>
            </a:r>
            <a:endParaRPr lang="en-PH" sz="3600" b="1" dirty="0">
              <a:solidFill>
                <a:srgbClr val="FFFF00"/>
              </a:solidFill>
            </a:endParaRPr>
          </a:p>
        </p:txBody>
      </p:sp>
      <p:sp>
        <p:nvSpPr>
          <p:cNvPr id="3" name="Content Placeholder 2"/>
          <p:cNvSpPr>
            <a:spLocks noGrp="1"/>
          </p:cNvSpPr>
          <p:nvPr>
            <p:ph idx="1"/>
          </p:nvPr>
        </p:nvSpPr>
        <p:spPr>
          <a:xfrm>
            <a:off x="457200" y="1981200"/>
            <a:ext cx="7848600" cy="4144963"/>
          </a:xfrm>
        </p:spPr>
        <p:txBody>
          <a:bodyPr>
            <a:normAutofit fontScale="92500" lnSpcReduction="20000"/>
          </a:bodyPr>
          <a:lstStyle/>
          <a:p>
            <a:pPr algn="just">
              <a:buNone/>
            </a:pPr>
            <a:r>
              <a:rPr lang="en-US" sz="3000" dirty="0" smtClean="0">
                <a:latin typeface="Times New Roman" pitchFamily="18" charset="0"/>
                <a:cs typeface="Times New Roman" pitchFamily="18" charset="0"/>
              </a:rPr>
              <a:t>		</a:t>
            </a:r>
            <a:r>
              <a:rPr lang="en-US" sz="3000" dirty="0" smtClean="0">
                <a:solidFill>
                  <a:schemeClr val="bg1"/>
                </a:solidFill>
                <a:latin typeface="Times New Roman" pitchFamily="18" charset="0"/>
                <a:cs typeface="Times New Roman" pitchFamily="18" charset="0"/>
              </a:rPr>
              <a:t>Section 5. The </a:t>
            </a:r>
            <a:r>
              <a:rPr lang="en-US" sz="3000" dirty="0">
                <a:solidFill>
                  <a:schemeClr val="bg1"/>
                </a:solidFill>
                <a:latin typeface="Times New Roman" pitchFamily="18" charset="0"/>
                <a:cs typeface="Times New Roman" pitchFamily="18" charset="0"/>
              </a:rPr>
              <a:t>head of the department, office or agency shall prescribe, through an appropriate office order, the rules on the proper authority to sign in the absence of the regular signatory, as follows:</a:t>
            </a:r>
            <a:endParaRPr lang="en-PH" sz="3000" dirty="0">
              <a:solidFill>
                <a:schemeClr val="bg1"/>
              </a:solidFill>
              <a:latin typeface="Times New Roman" pitchFamily="18" charset="0"/>
              <a:cs typeface="Times New Roman" pitchFamily="18" charset="0"/>
            </a:endParaRPr>
          </a:p>
          <a:p>
            <a:pPr algn="just">
              <a:buNone/>
            </a:pPr>
            <a:r>
              <a:rPr lang="en-US" sz="3000" dirty="0" smtClean="0">
                <a:solidFill>
                  <a:schemeClr val="bg1"/>
                </a:solidFill>
                <a:latin typeface="Times New Roman" pitchFamily="18" charset="0"/>
                <a:cs typeface="Times New Roman" pitchFamily="18" charset="0"/>
              </a:rPr>
              <a:t>	(</a:t>
            </a:r>
            <a:r>
              <a:rPr lang="en-US" sz="3000" dirty="0">
                <a:solidFill>
                  <a:schemeClr val="bg1"/>
                </a:solidFill>
                <a:latin typeface="Times New Roman" pitchFamily="18" charset="0"/>
                <a:cs typeface="Times New Roman" pitchFamily="18" charset="0"/>
              </a:rPr>
              <a:t>1) If there is only one official next in rank, he shall automatically be the signatory.</a:t>
            </a:r>
            <a:endParaRPr lang="en-PH" sz="3000" dirty="0">
              <a:solidFill>
                <a:schemeClr val="bg1"/>
              </a:solidFill>
              <a:latin typeface="Times New Roman" pitchFamily="18" charset="0"/>
              <a:cs typeface="Times New Roman" pitchFamily="18" charset="0"/>
            </a:endParaRPr>
          </a:p>
          <a:p>
            <a:pPr algn="just">
              <a:buNone/>
            </a:pPr>
            <a:r>
              <a:rPr lang="en-US" sz="3000" dirty="0" smtClean="0">
                <a:solidFill>
                  <a:schemeClr val="bg1"/>
                </a:solidFill>
                <a:latin typeface="Times New Roman" pitchFamily="18" charset="0"/>
                <a:cs typeface="Times New Roman" pitchFamily="18" charset="0"/>
              </a:rPr>
              <a:t>	(</a:t>
            </a:r>
            <a:r>
              <a:rPr lang="en-US" sz="3000" dirty="0">
                <a:solidFill>
                  <a:schemeClr val="bg1"/>
                </a:solidFill>
                <a:latin typeface="Times New Roman" pitchFamily="18" charset="0"/>
                <a:cs typeface="Times New Roman" pitchFamily="18" charset="0"/>
              </a:rPr>
              <a:t>2) If there are two or more officials next in rank, the appropriate office order shall prescribe the order of priority among the officials next in rank within the same organizational unit; or</a:t>
            </a:r>
            <a:endParaRPr lang="en-PH" sz="3000" dirty="0">
              <a:solidFill>
                <a:schemeClr val="bg1"/>
              </a:solidFill>
              <a:latin typeface="Times New Roman" pitchFamily="18" charset="0"/>
              <a:cs typeface="Times New Roman" pitchFamily="18" charset="0"/>
            </a:endParaRPr>
          </a:p>
          <a:p>
            <a:endParaRPr lang="en-PH"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1" end="1"/>
                                            </p:txEl>
                                          </p:spTgt>
                                        </p:tgtEl>
                                      </p:cBhvr>
                                    </p:animEffect>
                                  </p:childTnLst>
                                </p:cTn>
                              </p:par>
                              <p:par>
                                <p:cTn id="20" presetID="29"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1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4" dur="10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grpId="1" nodeType="clickEffect">
                                  <p:stCondLst>
                                    <p:cond delay="0"/>
                                  </p:stCondLst>
                                  <p:childTnLst>
                                    <p:anim calcmode="lin" valueType="num">
                                      <p:cBhvr additive="base">
                                        <p:cTn id="28" dur="500"/>
                                        <p:tgtEl>
                                          <p:spTgt spid="2"/>
                                        </p:tgtEl>
                                        <p:attrNameLst>
                                          <p:attrName>ppt_x</p:attrName>
                                        </p:attrNameLst>
                                      </p:cBhvr>
                                      <p:tavLst>
                                        <p:tav tm="0">
                                          <p:val>
                                            <p:strVal val="ppt_x"/>
                                          </p:val>
                                        </p:tav>
                                        <p:tav tm="100000">
                                          <p:val>
                                            <p:strVal val="ppt_x"/>
                                          </p:val>
                                        </p:tav>
                                      </p:tavLst>
                                    </p:anim>
                                    <p:anim calcmode="lin" valueType="num">
                                      <p:cBhvr additive="base">
                                        <p:cTn id="29" dur="500"/>
                                        <p:tgtEl>
                                          <p:spTgt spid="2"/>
                                        </p:tgtEl>
                                        <p:attrNameLst>
                                          <p:attrName>ppt_y</p:attrName>
                                        </p:attrNameLst>
                                      </p:cBhvr>
                                      <p:tavLst>
                                        <p:tav tm="0">
                                          <p:val>
                                            <p:strVal val="ppt_y"/>
                                          </p:val>
                                        </p:tav>
                                        <p:tav tm="100000">
                                          <p:val>
                                            <p:strVal val="1+ppt_h/2"/>
                                          </p:val>
                                        </p:tav>
                                      </p:tavLst>
                                    </p:anim>
                                    <p:set>
                                      <p:cBhvr>
                                        <p:cTn id="30" dur="1" fill="hold">
                                          <p:stCondLst>
                                            <p:cond delay="499"/>
                                          </p:stCondLst>
                                        </p:cTn>
                                        <p:tgtEl>
                                          <p:spTgt spid="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 presetClass="exit" presetSubtype="4" fill="hold" nodeType="clickEffect">
                                  <p:stCondLst>
                                    <p:cond delay="0"/>
                                  </p:stCondLst>
                                  <p:childTnLst>
                                    <p:anim calcmode="lin" valueType="num">
                                      <p:cBhvr additive="base">
                                        <p:cTn id="34"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5" dur="500"/>
                                        <p:tgtEl>
                                          <p:spTgt spid="3">
                                            <p:txEl>
                                              <p:pRg st="0" end="0"/>
                                            </p:txEl>
                                          </p:spTgt>
                                        </p:tgtEl>
                                        <p:attrNameLst>
                                          <p:attrName>ppt_y</p:attrName>
                                        </p:attrNameLst>
                                      </p:cBhvr>
                                      <p:tavLst>
                                        <p:tav tm="0">
                                          <p:val>
                                            <p:strVal val="ppt_y"/>
                                          </p:val>
                                        </p:tav>
                                        <p:tav tm="100000">
                                          <p:val>
                                            <p:strVal val="1+ppt_h/2"/>
                                          </p:val>
                                        </p:tav>
                                      </p:tavLst>
                                    </p:anim>
                                    <p:set>
                                      <p:cBhvr>
                                        <p:cTn id="36" dur="1" fill="hold">
                                          <p:stCondLst>
                                            <p:cond delay="499"/>
                                          </p:stCondLst>
                                        </p:cTn>
                                        <p:tgtEl>
                                          <p:spTgt spid="3">
                                            <p:txEl>
                                              <p:pRg st="0" end="0"/>
                                            </p:txEl>
                                          </p:spTgt>
                                        </p:tgtEl>
                                        <p:attrNameLst>
                                          <p:attrName>style.visibility</p:attrName>
                                        </p:attrNameLst>
                                      </p:cBhvr>
                                      <p:to>
                                        <p:strVal val="hidden"/>
                                      </p:to>
                                    </p:set>
                                  </p:childTnLst>
                                </p:cTn>
                              </p:par>
                              <p:par>
                                <p:cTn id="37" presetID="2" presetClass="exit" presetSubtype="4" fill="hold" nodeType="withEffect">
                                  <p:stCondLst>
                                    <p:cond delay="0"/>
                                  </p:stCondLst>
                                  <p:childTnLst>
                                    <p:anim calcmode="lin" valueType="num">
                                      <p:cBhvr additive="base">
                                        <p:cTn id="38"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9" dur="500"/>
                                        <p:tgtEl>
                                          <p:spTgt spid="3">
                                            <p:txEl>
                                              <p:pRg st="1" end="1"/>
                                            </p:txEl>
                                          </p:spTgt>
                                        </p:tgtEl>
                                        <p:attrNameLst>
                                          <p:attrName>ppt_y</p:attrName>
                                        </p:attrNameLst>
                                      </p:cBhvr>
                                      <p:tavLst>
                                        <p:tav tm="0">
                                          <p:val>
                                            <p:strVal val="ppt_y"/>
                                          </p:val>
                                        </p:tav>
                                        <p:tav tm="100000">
                                          <p:val>
                                            <p:strVal val="1+ppt_h/2"/>
                                          </p:val>
                                        </p:tav>
                                      </p:tavLst>
                                    </p:anim>
                                    <p:set>
                                      <p:cBhvr>
                                        <p:cTn id="40" dur="1" fill="hold">
                                          <p:stCondLst>
                                            <p:cond delay="499"/>
                                          </p:stCondLst>
                                        </p:cTn>
                                        <p:tgtEl>
                                          <p:spTgt spid="3">
                                            <p:txEl>
                                              <p:pRg st="1" end="1"/>
                                            </p:txEl>
                                          </p:spTgt>
                                        </p:tgtEl>
                                        <p:attrNameLst>
                                          <p:attrName>style.visibility</p:attrName>
                                        </p:attrNameLst>
                                      </p:cBhvr>
                                      <p:to>
                                        <p:strVal val="hidden"/>
                                      </p:to>
                                    </p:set>
                                  </p:childTnLst>
                                </p:cTn>
                              </p:par>
                              <p:par>
                                <p:cTn id="41" presetID="2" presetClass="exit" presetSubtype="4" fill="hold" nodeType="withEffect">
                                  <p:stCondLst>
                                    <p:cond delay="0"/>
                                  </p:stCondLst>
                                  <p:childTnLst>
                                    <p:anim calcmode="lin" valueType="num">
                                      <p:cBhvr additive="base">
                                        <p:cTn id="42"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3" dur="500"/>
                                        <p:tgtEl>
                                          <p:spTgt spid="3">
                                            <p:txEl>
                                              <p:pRg st="2" end="2"/>
                                            </p:txEl>
                                          </p:spTgt>
                                        </p:tgtEl>
                                        <p:attrNameLst>
                                          <p:attrName>ppt_y</p:attrName>
                                        </p:attrNameLst>
                                      </p:cBhvr>
                                      <p:tavLst>
                                        <p:tav tm="0">
                                          <p:val>
                                            <p:strVal val="ppt_y"/>
                                          </p:val>
                                        </p:tav>
                                        <p:tav tm="100000">
                                          <p:val>
                                            <p:strVal val="1+ppt_h/2"/>
                                          </p:val>
                                        </p:tav>
                                      </p:tavLst>
                                    </p:anim>
                                    <p:set>
                                      <p:cBhvr>
                                        <p:cTn id="44"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Autofit/>
          </a:bodyPr>
          <a:lstStyle/>
          <a:p>
            <a:r>
              <a:rPr lang="en-US" sz="3600" b="1" dirty="0" smtClean="0">
                <a:solidFill>
                  <a:srgbClr val="FFFF00"/>
                </a:solidFill>
                <a:latin typeface="Times New Roman" pitchFamily="18" charset="0"/>
                <a:cs typeface="Times New Roman" pitchFamily="18" charset="0"/>
              </a:rPr>
              <a:t>Rule VI</a:t>
            </a:r>
            <a:r>
              <a:rPr lang="en-PH" sz="3600" b="1" dirty="0" smtClean="0">
                <a:solidFill>
                  <a:srgbClr val="FFFF00"/>
                </a:solidFill>
                <a:latin typeface="Times New Roman" pitchFamily="18" charset="0"/>
                <a:cs typeface="Times New Roman" pitchFamily="18" charset="0"/>
              </a:rPr>
              <a:t/>
            </a:r>
            <a:br>
              <a:rPr lang="en-PH" sz="3600" b="1" dirty="0" smtClean="0">
                <a:solidFill>
                  <a:srgbClr val="FFFF00"/>
                </a:solidFill>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Duties of Public Officials and Employees</a:t>
            </a:r>
            <a:endParaRPr lang="en-PH" sz="3600" b="1" dirty="0">
              <a:solidFill>
                <a:srgbClr val="FFFF00"/>
              </a:solidFill>
            </a:endParaRPr>
          </a:p>
        </p:txBody>
      </p:sp>
      <p:sp>
        <p:nvSpPr>
          <p:cNvPr id="3" name="Content Placeholder 2"/>
          <p:cNvSpPr>
            <a:spLocks noGrp="1"/>
          </p:cNvSpPr>
          <p:nvPr>
            <p:ph idx="1"/>
          </p:nvPr>
        </p:nvSpPr>
        <p:spPr>
          <a:xfrm>
            <a:off x="609600" y="1752600"/>
            <a:ext cx="7543800" cy="4525963"/>
          </a:xfrm>
        </p:spPr>
        <p:txBody>
          <a:bodyPr>
            <a:normAutofit fontScale="92500" lnSpcReduction="10000"/>
          </a:bodyPr>
          <a:lstStyle/>
          <a:p>
            <a:pPr algn="just">
              <a:buNone/>
            </a:pPr>
            <a:r>
              <a:rPr lang="en-US" sz="3000" dirty="0" smtClean="0">
                <a:latin typeface="Times New Roman" pitchFamily="18" charset="0"/>
                <a:cs typeface="Times New Roman" pitchFamily="18" charset="0"/>
              </a:rPr>
              <a:t>		</a:t>
            </a:r>
            <a:r>
              <a:rPr lang="en-US" sz="3000" dirty="0" smtClean="0">
                <a:solidFill>
                  <a:schemeClr val="bg1"/>
                </a:solidFill>
                <a:latin typeface="Times New Roman" pitchFamily="18" charset="0"/>
                <a:cs typeface="Times New Roman" pitchFamily="18" charset="0"/>
              </a:rPr>
              <a:t>Section 5. The head of the department, office or agency shall prescribe, through an appropriate office order, the rules on the proper authority to sign in the absence of the regular signatory, as follows:</a:t>
            </a:r>
          </a:p>
          <a:p>
            <a:pPr algn="just">
              <a:buNone/>
            </a:pPr>
            <a:r>
              <a:rPr lang="en-US" sz="3000" dirty="0" smtClean="0">
                <a:solidFill>
                  <a:schemeClr val="bg1"/>
                </a:solidFill>
                <a:latin typeface="Times New Roman" pitchFamily="18" charset="0"/>
                <a:cs typeface="Times New Roman" pitchFamily="18" charset="0"/>
              </a:rPr>
              <a:t>	(</a:t>
            </a:r>
            <a:r>
              <a:rPr lang="en-US" sz="3000" dirty="0">
                <a:solidFill>
                  <a:schemeClr val="bg1"/>
                </a:solidFill>
                <a:latin typeface="Times New Roman" pitchFamily="18" charset="0"/>
                <a:cs typeface="Times New Roman" pitchFamily="18" charset="0"/>
              </a:rPr>
              <a:t>3) If there is no official next in rank present and available, the head of the department, office or agency shall designate an officer-in-charge from among those next lower in rank in the same organizational unit.</a:t>
            </a:r>
            <a:endParaRPr lang="en-PH" sz="3000" dirty="0">
              <a:solidFill>
                <a:schemeClr val="bg1"/>
              </a:solidFill>
              <a:latin typeface="Times New Roman" pitchFamily="18" charset="0"/>
              <a:cs typeface="Times New Roman" pitchFamily="18" charset="0"/>
            </a:endParaRPr>
          </a:p>
          <a:p>
            <a:pPr algn="just">
              <a:buNone/>
            </a:pPr>
            <a:r>
              <a:rPr lang="en-US" sz="3000" dirty="0">
                <a:solidFill>
                  <a:schemeClr val="bg1"/>
                </a:solidFill>
                <a:latin typeface="Times New Roman" pitchFamily="18" charset="0"/>
                <a:cs typeface="Times New Roman" pitchFamily="18" charset="0"/>
              </a:rPr>
              <a:t> </a:t>
            </a:r>
            <a:endParaRPr lang="en-PH" sz="3000" dirty="0">
              <a:solidFill>
                <a:schemeClr val="bg1"/>
              </a:solidFill>
              <a:latin typeface="Times New Roman" pitchFamily="18" charset="0"/>
              <a:cs typeface="Times New Roman" pitchFamily="18" charset="0"/>
            </a:endParaRPr>
          </a:p>
          <a:p>
            <a:endParaRPr lang="en-PH"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1" end="1"/>
                                            </p:txEl>
                                          </p:spTgt>
                                        </p:tgtEl>
                                      </p:cBhvr>
                                    </p:animEffect>
                                  </p:childTnLst>
                                </p:cTn>
                              </p:par>
                              <p:par>
                                <p:cTn id="20" presetID="29"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1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4" dur="10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grpId="1" nodeType="clickEffect">
                                  <p:stCondLst>
                                    <p:cond delay="0"/>
                                  </p:stCondLst>
                                  <p:childTnLst>
                                    <p:anim calcmode="lin" valueType="num">
                                      <p:cBhvr additive="base">
                                        <p:cTn id="28" dur="500"/>
                                        <p:tgtEl>
                                          <p:spTgt spid="2"/>
                                        </p:tgtEl>
                                        <p:attrNameLst>
                                          <p:attrName>ppt_x</p:attrName>
                                        </p:attrNameLst>
                                      </p:cBhvr>
                                      <p:tavLst>
                                        <p:tav tm="0">
                                          <p:val>
                                            <p:strVal val="ppt_x"/>
                                          </p:val>
                                        </p:tav>
                                        <p:tav tm="100000">
                                          <p:val>
                                            <p:strVal val="ppt_x"/>
                                          </p:val>
                                        </p:tav>
                                      </p:tavLst>
                                    </p:anim>
                                    <p:anim calcmode="lin" valueType="num">
                                      <p:cBhvr additive="base">
                                        <p:cTn id="29" dur="500"/>
                                        <p:tgtEl>
                                          <p:spTgt spid="2"/>
                                        </p:tgtEl>
                                        <p:attrNameLst>
                                          <p:attrName>ppt_y</p:attrName>
                                        </p:attrNameLst>
                                      </p:cBhvr>
                                      <p:tavLst>
                                        <p:tav tm="0">
                                          <p:val>
                                            <p:strVal val="ppt_y"/>
                                          </p:val>
                                        </p:tav>
                                        <p:tav tm="100000">
                                          <p:val>
                                            <p:strVal val="1+ppt_h/2"/>
                                          </p:val>
                                        </p:tav>
                                      </p:tavLst>
                                    </p:anim>
                                    <p:set>
                                      <p:cBhvr>
                                        <p:cTn id="30" dur="1" fill="hold">
                                          <p:stCondLst>
                                            <p:cond delay="499"/>
                                          </p:stCondLst>
                                        </p:cTn>
                                        <p:tgtEl>
                                          <p:spTgt spid="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 presetClass="exit" presetSubtype="4" fill="hold" nodeType="clickEffect">
                                  <p:stCondLst>
                                    <p:cond delay="0"/>
                                  </p:stCondLst>
                                  <p:childTnLst>
                                    <p:anim calcmode="lin" valueType="num">
                                      <p:cBhvr additive="base">
                                        <p:cTn id="34"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5" dur="500"/>
                                        <p:tgtEl>
                                          <p:spTgt spid="3">
                                            <p:txEl>
                                              <p:pRg st="0" end="0"/>
                                            </p:txEl>
                                          </p:spTgt>
                                        </p:tgtEl>
                                        <p:attrNameLst>
                                          <p:attrName>ppt_y</p:attrName>
                                        </p:attrNameLst>
                                      </p:cBhvr>
                                      <p:tavLst>
                                        <p:tav tm="0">
                                          <p:val>
                                            <p:strVal val="ppt_y"/>
                                          </p:val>
                                        </p:tav>
                                        <p:tav tm="100000">
                                          <p:val>
                                            <p:strVal val="1+ppt_h/2"/>
                                          </p:val>
                                        </p:tav>
                                      </p:tavLst>
                                    </p:anim>
                                    <p:set>
                                      <p:cBhvr>
                                        <p:cTn id="36" dur="1" fill="hold">
                                          <p:stCondLst>
                                            <p:cond delay="499"/>
                                          </p:stCondLst>
                                        </p:cTn>
                                        <p:tgtEl>
                                          <p:spTgt spid="3">
                                            <p:txEl>
                                              <p:pRg st="0" end="0"/>
                                            </p:txEl>
                                          </p:spTgt>
                                        </p:tgtEl>
                                        <p:attrNameLst>
                                          <p:attrName>style.visibility</p:attrName>
                                        </p:attrNameLst>
                                      </p:cBhvr>
                                      <p:to>
                                        <p:strVal val="hidden"/>
                                      </p:to>
                                    </p:set>
                                  </p:childTnLst>
                                </p:cTn>
                              </p:par>
                              <p:par>
                                <p:cTn id="37" presetID="2" presetClass="exit" presetSubtype="4" fill="hold" nodeType="withEffect">
                                  <p:stCondLst>
                                    <p:cond delay="0"/>
                                  </p:stCondLst>
                                  <p:childTnLst>
                                    <p:anim calcmode="lin" valueType="num">
                                      <p:cBhvr additive="base">
                                        <p:cTn id="38"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9" dur="500"/>
                                        <p:tgtEl>
                                          <p:spTgt spid="3">
                                            <p:txEl>
                                              <p:pRg st="1" end="1"/>
                                            </p:txEl>
                                          </p:spTgt>
                                        </p:tgtEl>
                                        <p:attrNameLst>
                                          <p:attrName>ppt_y</p:attrName>
                                        </p:attrNameLst>
                                      </p:cBhvr>
                                      <p:tavLst>
                                        <p:tav tm="0">
                                          <p:val>
                                            <p:strVal val="ppt_y"/>
                                          </p:val>
                                        </p:tav>
                                        <p:tav tm="100000">
                                          <p:val>
                                            <p:strVal val="1+ppt_h/2"/>
                                          </p:val>
                                        </p:tav>
                                      </p:tavLst>
                                    </p:anim>
                                    <p:set>
                                      <p:cBhvr>
                                        <p:cTn id="40" dur="1" fill="hold">
                                          <p:stCondLst>
                                            <p:cond delay="499"/>
                                          </p:stCondLst>
                                        </p:cTn>
                                        <p:tgtEl>
                                          <p:spTgt spid="3">
                                            <p:txEl>
                                              <p:pRg st="1" end="1"/>
                                            </p:txEl>
                                          </p:spTgt>
                                        </p:tgtEl>
                                        <p:attrNameLst>
                                          <p:attrName>style.visibility</p:attrName>
                                        </p:attrNameLst>
                                      </p:cBhvr>
                                      <p:to>
                                        <p:strVal val="hidden"/>
                                      </p:to>
                                    </p:set>
                                  </p:childTnLst>
                                </p:cTn>
                              </p:par>
                              <p:par>
                                <p:cTn id="41" presetID="2" presetClass="exit" presetSubtype="4" fill="hold" nodeType="withEffect">
                                  <p:stCondLst>
                                    <p:cond delay="0"/>
                                  </p:stCondLst>
                                  <p:childTnLst>
                                    <p:anim calcmode="lin" valueType="num">
                                      <p:cBhvr additive="base">
                                        <p:cTn id="42"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3" dur="500"/>
                                        <p:tgtEl>
                                          <p:spTgt spid="3">
                                            <p:txEl>
                                              <p:pRg st="2" end="2"/>
                                            </p:txEl>
                                          </p:spTgt>
                                        </p:tgtEl>
                                        <p:attrNameLst>
                                          <p:attrName>ppt_y</p:attrName>
                                        </p:attrNameLst>
                                      </p:cBhvr>
                                      <p:tavLst>
                                        <p:tav tm="0">
                                          <p:val>
                                            <p:strVal val="ppt_y"/>
                                          </p:val>
                                        </p:tav>
                                        <p:tav tm="100000">
                                          <p:val>
                                            <p:strVal val="1+ppt_h/2"/>
                                          </p:val>
                                        </p:tav>
                                      </p:tavLst>
                                    </p:anim>
                                    <p:set>
                                      <p:cBhvr>
                                        <p:cTn id="44"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Autofit/>
          </a:bodyPr>
          <a:lstStyle/>
          <a:p>
            <a:r>
              <a:rPr lang="en-US" sz="3600" b="1" dirty="0" smtClean="0">
                <a:solidFill>
                  <a:srgbClr val="FFFF00"/>
                </a:solidFill>
                <a:latin typeface="Times New Roman" pitchFamily="18" charset="0"/>
                <a:cs typeface="Times New Roman" pitchFamily="18" charset="0"/>
              </a:rPr>
              <a:t>Rule VI</a:t>
            </a:r>
            <a:r>
              <a:rPr lang="en-PH" sz="3600" b="1" dirty="0" smtClean="0">
                <a:solidFill>
                  <a:srgbClr val="FFFF00"/>
                </a:solidFill>
                <a:latin typeface="Times New Roman" pitchFamily="18" charset="0"/>
                <a:cs typeface="Times New Roman" pitchFamily="18" charset="0"/>
              </a:rPr>
              <a:t/>
            </a:r>
            <a:br>
              <a:rPr lang="en-PH" sz="3600" b="1" dirty="0" smtClean="0">
                <a:solidFill>
                  <a:srgbClr val="FFFF00"/>
                </a:solidFill>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Duties of Public Officials and Employees</a:t>
            </a:r>
            <a:endParaRPr lang="en-PH" sz="3600" b="1" dirty="0">
              <a:solidFill>
                <a:srgbClr val="FFFF00"/>
              </a:solidFill>
            </a:endParaRPr>
          </a:p>
        </p:txBody>
      </p:sp>
      <p:sp>
        <p:nvSpPr>
          <p:cNvPr id="3" name="Content Placeholder 2"/>
          <p:cNvSpPr>
            <a:spLocks noGrp="1"/>
          </p:cNvSpPr>
          <p:nvPr>
            <p:ph idx="1"/>
          </p:nvPr>
        </p:nvSpPr>
        <p:spPr>
          <a:xfrm>
            <a:off x="457200" y="2514600"/>
            <a:ext cx="7924800" cy="3611563"/>
          </a:xfrm>
        </p:spPr>
        <p:txBody>
          <a:bodyPr>
            <a:normAutofit/>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	Section </a:t>
            </a:r>
            <a:r>
              <a:rPr lang="en-US" sz="2800" dirty="0">
                <a:solidFill>
                  <a:schemeClr val="bg1"/>
                </a:solidFill>
                <a:latin typeface="Times New Roman" pitchFamily="18" charset="0"/>
                <a:cs typeface="Times New Roman" pitchFamily="18" charset="0"/>
              </a:rPr>
              <a:t>6. All public documents must be made accessible to, and readily available for inspection by, the public during office hours, except those provided in Section 3, Rule IV.</a:t>
            </a:r>
            <a:endParaRPr lang="en-PH" sz="2800" dirty="0">
              <a:solidFill>
                <a:schemeClr val="bg1"/>
              </a:solidFill>
              <a:latin typeface="Times New Roman" pitchFamily="18" charset="0"/>
              <a:cs typeface="Times New Roman" pitchFamily="18" charset="0"/>
            </a:endParaRPr>
          </a:p>
          <a:p>
            <a:pPr algn="just">
              <a:buNone/>
            </a:pPr>
            <a:r>
              <a:rPr lang="en-US" sz="2800" dirty="0">
                <a:solidFill>
                  <a:schemeClr val="bg1"/>
                </a:solidFill>
                <a:latin typeface="Times New Roman" pitchFamily="18" charset="0"/>
                <a:cs typeface="Times New Roman" pitchFamily="18" charset="0"/>
              </a:rPr>
              <a:t> </a:t>
            </a:r>
            <a:endParaRPr lang="en-PH" sz="2800" dirty="0">
              <a:solidFill>
                <a:schemeClr val="bg1"/>
              </a:solidFill>
              <a:latin typeface="Times New Roman" pitchFamily="18" charset="0"/>
              <a:cs typeface="Times New Roman" pitchFamily="18" charset="0"/>
            </a:endParaRPr>
          </a:p>
          <a:p>
            <a:pPr algn="just">
              <a:buNone/>
            </a:pPr>
            <a:endParaRPr lang="en-PH" sz="28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1" nodeType="clickEffect">
                                  <p:stCondLst>
                                    <p:cond delay="0"/>
                                  </p:stCondLst>
                                  <p:childTnLst>
                                    <p:anim calcmode="lin" valueType="num">
                                      <p:cBhvr additive="base">
                                        <p:cTn id="23" dur="500"/>
                                        <p:tgtEl>
                                          <p:spTgt spid="2"/>
                                        </p:tgtEl>
                                        <p:attrNameLst>
                                          <p:attrName>ppt_x</p:attrName>
                                        </p:attrNameLst>
                                      </p:cBhvr>
                                      <p:tavLst>
                                        <p:tav tm="0">
                                          <p:val>
                                            <p:strVal val="ppt_x"/>
                                          </p:val>
                                        </p:tav>
                                        <p:tav tm="100000">
                                          <p:val>
                                            <p:strVal val="ppt_x"/>
                                          </p:val>
                                        </p:tav>
                                      </p:tavLst>
                                    </p:anim>
                                    <p:anim calcmode="lin" valueType="num">
                                      <p:cBhvr additive="base">
                                        <p:cTn id="24" dur="500"/>
                                        <p:tgtEl>
                                          <p:spTgt spid="2"/>
                                        </p:tgtEl>
                                        <p:attrNameLst>
                                          <p:attrName>ppt_y</p:attrName>
                                        </p:attrNameLst>
                                      </p:cBhvr>
                                      <p:tavLst>
                                        <p:tav tm="0">
                                          <p:val>
                                            <p:strVal val="ppt_y"/>
                                          </p:val>
                                        </p:tav>
                                        <p:tav tm="100000">
                                          <p:val>
                                            <p:strVal val="1+ppt_h/2"/>
                                          </p:val>
                                        </p:tav>
                                      </p:tavLst>
                                    </p:anim>
                                    <p:set>
                                      <p:cBhvr>
                                        <p:cTn id="25" dur="1" fill="hold">
                                          <p:stCondLst>
                                            <p:cond delay="499"/>
                                          </p:stCondLst>
                                        </p:cTn>
                                        <p:tgtEl>
                                          <p:spTgt spid="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xit" presetSubtype="4" fill="hold" nodeType="clickEffect">
                                  <p:stCondLst>
                                    <p:cond delay="0"/>
                                  </p:stCondLst>
                                  <p:childTnLst>
                                    <p:anim calcmode="lin" valueType="num">
                                      <p:cBhvr additive="base">
                                        <p:cTn id="29"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0" dur="500"/>
                                        <p:tgtEl>
                                          <p:spTgt spid="3">
                                            <p:txEl>
                                              <p:pRg st="0" end="0"/>
                                            </p:txEl>
                                          </p:spTgt>
                                        </p:tgtEl>
                                        <p:attrNameLst>
                                          <p:attrName>ppt_y</p:attrName>
                                        </p:attrNameLst>
                                      </p:cBhvr>
                                      <p:tavLst>
                                        <p:tav tm="0">
                                          <p:val>
                                            <p:strVal val="ppt_y"/>
                                          </p:val>
                                        </p:tav>
                                        <p:tav tm="100000">
                                          <p:val>
                                            <p:strVal val="1+ppt_h/2"/>
                                          </p:val>
                                        </p:tav>
                                      </p:tavLst>
                                    </p:anim>
                                    <p:set>
                                      <p:cBhvr>
                                        <p:cTn id="31" dur="1" fill="hold">
                                          <p:stCondLst>
                                            <p:cond delay="499"/>
                                          </p:stCondLst>
                                        </p:cTn>
                                        <p:tgtEl>
                                          <p:spTgt spid="3">
                                            <p:txEl>
                                              <p:pRg st="0" end="0"/>
                                            </p:txEl>
                                          </p:spTgt>
                                        </p:tgtEl>
                                        <p:attrNameLst>
                                          <p:attrName>style.visibility</p:attrName>
                                        </p:attrNameLst>
                                      </p:cBhvr>
                                      <p:to>
                                        <p:strVal val="hidden"/>
                                      </p:to>
                                    </p:set>
                                  </p:childTnLst>
                                </p:cTn>
                              </p:par>
                              <p:par>
                                <p:cTn id="32" presetID="2" presetClass="exit" presetSubtype="4" fill="hold" nodeType="withEffect">
                                  <p:stCondLst>
                                    <p:cond delay="0"/>
                                  </p:stCondLst>
                                  <p:childTnLst>
                                    <p:anim calcmode="lin" valueType="num">
                                      <p:cBhvr additive="base">
                                        <p:cTn id="33"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4" dur="500"/>
                                        <p:tgtEl>
                                          <p:spTgt spid="3">
                                            <p:txEl>
                                              <p:pRg st="1" end="1"/>
                                            </p:txEl>
                                          </p:spTgt>
                                        </p:tgtEl>
                                        <p:attrNameLst>
                                          <p:attrName>ppt_y</p:attrName>
                                        </p:attrNameLst>
                                      </p:cBhvr>
                                      <p:tavLst>
                                        <p:tav tm="0">
                                          <p:val>
                                            <p:strVal val="ppt_y"/>
                                          </p:val>
                                        </p:tav>
                                        <p:tav tm="100000">
                                          <p:val>
                                            <p:strVal val="1+ppt_h/2"/>
                                          </p:val>
                                        </p:tav>
                                      </p:tavLst>
                                    </p:anim>
                                    <p:set>
                                      <p:cBhvr>
                                        <p:cTn id="35"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Autofit/>
          </a:bodyPr>
          <a:lstStyle/>
          <a:p>
            <a:r>
              <a:rPr lang="en-US" sz="3600" b="1" dirty="0" smtClean="0">
                <a:solidFill>
                  <a:srgbClr val="FFFF00"/>
                </a:solidFill>
                <a:latin typeface="Times New Roman" pitchFamily="18" charset="0"/>
                <a:cs typeface="Times New Roman" pitchFamily="18" charset="0"/>
              </a:rPr>
              <a:t>Rule VI</a:t>
            </a:r>
            <a:r>
              <a:rPr lang="en-PH" sz="3600" b="1" dirty="0" smtClean="0">
                <a:solidFill>
                  <a:srgbClr val="FFFF00"/>
                </a:solidFill>
                <a:latin typeface="Times New Roman" pitchFamily="18" charset="0"/>
                <a:cs typeface="Times New Roman" pitchFamily="18" charset="0"/>
              </a:rPr>
              <a:t/>
            </a:r>
            <a:br>
              <a:rPr lang="en-PH" sz="3600" b="1" dirty="0" smtClean="0">
                <a:solidFill>
                  <a:srgbClr val="FFFF00"/>
                </a:solidFill>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Duties of Public Officials and Employees</a:t>
            </a:r>
            <a:endParaRPr lang="en-PH" sz="3600" b="1" dirty="0">
              <a:solidFill>
                <a:srgbClr val="FFFF00"/>
              </a:solidFill>
            </a:endParaRPr>
          </a:p>
        </p:txBody>
      </p:sp>
      <p:sp>
        <p:nvSpPr>
          <p:cNvPr id="3" name="Content Placeholder 2"/>
          <p:cNvSpPr>
            <a:spLocks noGrp="1"/>
          </p:cNvSpPr>
          <p:nvPr>
            <p:ph idx="1"/>
          </p:nvPr>
        </p:nvSpPr>
        <p:spPr>
          <a:xfrm>
            <a:off x="457200" y="1905000"/>
            <a:ext cx="7924800" cy="4221163"/>
          </a:xfrm>
        </p:spPr>
        <p:txBody>
          <a:bodyPr>
            <a:normAutofit/>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Section </a:t>
            </a:r>
            <a:r>
              <a:rPr lang="en-US" sz="2800" dirty="0">
                <a:solidFill>
                  <a:schemeClr val="bg1"/>
                </a:solidFill>
                <a:latin typeface="Times New Roman" pitchFamily="18" charset="0"/>
                <a:cs typeface="Times New Roman" pitchFamily="18" charset="0"/>
              </a:rPr>
              <a:t>7. All heads or other responsible officers of departments, offices and agencies of the government and government-owned or controlled corporation shall, within forty five (45) working days from the end of the year, render a full and complete report of performance and accomplishments, as prescribed by existing laws and regulations</a:t>
            </a:r>
            <a:r>
              <a:rPr lang="en-US" sz="2800" dirty="0" smtClean="0">
                <a:solidFill>
                  <a:schemeClr val="bg1"/>
                </a:solidFill>
                <a:latin typeface="Times New Roman" pitchFamily="18" charset="0"/>
                <a:cs typeface="Times New Roman" pitchFamily="18" charset="0"/>
              </a:rPr>
              <a:t>.</a:t>
            </a:r>
            <a:endParaRPr lang="en-PH" sz="28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9"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5" dur="1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xit" presetSubtype="4" fill="hold" grpId="1" nodeType="clickEffect">
                                  <p:stCondLst>
                                    <p:cond delay="0"/>
                                  </p:stCondLst>
                                  <p:childTnLst>
                                    <p:anim calcmode="lin" valueType="num">
                                      <p:cBhvr additive="base">
                                        <p:cTn id="19" dur="500"/>
                                        <p:tgtEl>
                                          <p:spTgt spid="2"/>
                                        </p:tgtEl>
                                        <p:attrNameLst>
                                          <p:attrName>ppt_x</p:attrName>
                                        </p:attrNameLst>
                                      </p:cBhvr>
                                      <p:tavLst>
                                        <p:tav tm="0">
                                          <p:val>
                                            <p:strVal val="ppt_x"/>
                                          </p:val>
                                        </p:tav>
                                        <p:tav tm="100000">
                                          <p:val>
                                            <p:strVal val="ppt_x"/>
                                          </p:val>
                                        </p:tav>
                                      </p:tavLst>
                                    </p:anim>
                                    <p:anim calcmode="lin" valueType="num">
                                      <p:cBhvr additive="base">
                                        <p:cTn id="20" dur="500"/>
                                        <p:tgtEl>
                                          <p:spTgt spid="2"/>
                                        </p:tgtEl>
                                        <p:attrNameLst>
                                          <p:attrName>ppt_y</p:attrName>
                                        </p:attrNameLst>
                                      </p:cBhvr>
                                      <p:tavLst>
                                        <p:tav tm="0">
                                          <p:val>
                                            <p:strVal val="ppt_y"/>
                                          </p:val>
                                        </p:tav>
                                        <p:tav tm="100000">
                                          <p:val>
                                            <p:strVal val="1+ppt_h/2"/>
                                          </p:val>
                                        </p:tav>
                                      </p:tavLst>
                                    </p:anim>
                                    <p:set>
                                      <p:cBhvr>
                                        <p:cTn id="21" dur="1" fill="hold">
                                          <p:stCondLst>
                                            <p:cond delay="499"/>
                                          </p:stCondLst>
                                        </p:cTn>
                                        <p:tgtEl>
                                          <p:spTgt spid="2"/>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 presetClass="exit" presetSubtype="4" fill="hold" nodeType="clickEffect">
                                  <p:stCondLst>
                                    <p:cond delay="0"/>
                                  </p:stCondLst>
                                  <p:childTnLst>
                                    <p:anim calcmode="lin" valueType="num">
                                      <p:cBhvr additive="base">
                                        <p:cTn id="25"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p:tgtEl>
                                          <p:spTgt spid="3">
                                            <p:txEl>
                                              <p:pRg st="0" end="0"/>
                                            </p:txEl>
                                          </p:spTgt>
                                        </p:tgtEl>
                                        <p:attrNameLst>
                                          <p:attrName>ppt_y</p:attrName>
                                        </p:attrNameLst>
                                      </p:cBhvr>
                                      <p:tavLst>
                                        <p:tav tm="0">
                                          <p:val>
                                            <p:strVal val="ppt_y"/>
                                          </p:val>
                                        </p:tav>
                                        <p:tav tm="100000">
                                          <p:val>
                                            <p:strVal val="1+ppt_h/2"/>
                                          </p:val>
                                        </p:tav>
                                      </p:tavLst>
                                    </p:anim>
                                    <p:set>
                                      <p:cBhvr>
                                        <p:cTn id="2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Autofit/>
          </a:bodyPr>
          <a:lstStyle/>
          <a:p>
            <a:r>
              <a:rPr lang="en-US" sz="3600" b="1" dirty="0" smtClean="0">
                <a:solidFill>
                  <a:srgbClr val="FFFF00"/>
                </a:solidFill>
                <a:latin typeface="Times New Roman" pitchFamily="18" charset="0"/>
                <a:cs typeface="Times New Roman" pitchFamily="18" charset="0"/>
              </a:rPr>
              <a:t>Rule VI</a:t>
            </a:r>
            <a:r>
              <a:rPr lang="en-PH" sz="3600" b="1" dirty="0" smtClean="0">
                <a:solidFill>
                  <a:srgbClr val="FFFF00"/>
                </a:solidFill>
                <a:latin typeface="Times New Roman" pitchFamily="18" charset="0"/>
                <a:cs typeface="Times New Roman" pitchFamily="18" charset="0"/>
              </a:rPr>
              <a:t/>
            </a:r>
            <a:br>
              <a:rPr lang="en-PH" sz="3600" b="1" dirty="0" smtClean="0">
                <a:solidFill>
                  <a:srgbClr val="FFFF00"/>
                </a:solidFill>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Duties of Public Officials and Employees</a:t>
            </a:r>
            <a:endParaRPr lang="en-PH" sz="3600" b="1" dirty="0">
              <a:solidFill>
                <a:srgbClr val="FFFF00"/>
              </a:solidFill>
            </a:endParaRPr>
          </a:p>
        </p:txBody>
      </p:sp>
      <p:sp>
        <p:nvSpPr>
          <p:cNvPr id="3" name="Content Placeholder 2"/>
          <p:cNvSpPr>
            <a:spLocks noGrp="1"/>
          </p:cNvSpPr>
          <p:nvPr>
            <p:ph idx="1"/>
          </p:nvPr>
        </p:nvSpPr>
        <p:spPr>
          <a:xfrm>
            <a:off x="457200" y="1905000"/>
            <a:ext cx="7924800" cy="4221163"/>
          </a:xfrm>
        </p:spPr>
        <p:txBody>
          <a:bodyPr>
            <a:normAutofit/>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Section 7.</a:t>
            </a:r>
            <a:r>
              <a:rPr lang="en-US" sz="2800" dirty="0">
                <a:solidFill>
                  <a:schemeClr val="bg1"/>
                </a:solidFill>
                <a:latin typeface="Times New Roman" pitchFamily="18" charset="0"/>
                <a:cs typeface="Times New Roman" pitchFamily="18" charset="0"/>
              </a:rPr>
              <a:t> Another report of compliance with the provisions of the Code and these Rules shall be prepared and submitted to the Civil Service Commission. The Commission may require officials to provide additional information or furnish documents, if necessary.</a:t>
            </a:r>
            <a:endParaRPr lang="en-PH" sz="2800" dirty="0">
              <a:solidFill>
                <a:schemeClr val="bg1"/>
              </a:solidFill>
              <a:latin typeface="Times New Roman" pitchFamily="18" charset="0"/>
              <a:cs typeface="Times New Roman" pitchFamily="18" charset="0"/>
            </a:endParaRPr>
          </a:p>
          <a:p>
            <a:pPr algn="just">
              <a:buNone/>
            </a:pPr>
            <a:endParaRPr lang="en-PH" sz="28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1" nodeType="clickEffect">
                                  <p:stCondLst>
                                    <p:cond delay="0"/>
                                  </p:stCondLst>
                                  <p:childTnLst>
                                    <p:anim calcmode="lin" valueType="num">
                                      <p:cBhvr additive="base">
                                        <p:cTn id="18" dur="500"/>
                                        <p:tgtEl>
                                          <p:spTgt spid="2"/>
                                        </p:tgtEl>
                                        <p:attrNameLst>
                                          <p:attrName>ppt_x</p:attrName>
                                        </p:attrNameLst>
                                      </p:cBhvr>
                                      <p:tavLst>
                                        <p:tav tm="0">
                                          <p:val>
                                            <p:strVal val="ppt_x"/>
                                          </p:val>
                                        </p:tav>
                                        <p:tav tm="100000">
                                          <p:val>
                                            <p:strVal val="ppt_x"/>
                                          </p:val>
                                        </p:tav>
                                      </p:tavLst>
                                    </p:anim>
                                    <p:anim calcmode="lin" valueType="num">
                                      <p:cBhvr additive="base">
                                        <p:cTn id="19" dur="500"/>
                                        <p:tgtEl>
                                          <p:spTgt spid="2"/>
                                        </p:tgtEl>
                                        <p:attrNameLst>
                                          <p:attrName>ppt_y</p:attrName>
                                        </p:attrNameLst>
                                      </p:cBhvr>
                                      <p:tavLst>
                                        <p:tav tm="0">
                                          <p:val>
                                            <p:strVal val="ppt_y"/>
                                          </p:val>
                                        </p:tav>
                                        <p:tav tm="100000">
                                          <p:val>
                                            <p:strVal val="1+ppt_h/2"/>
                                          </p:val>
                                        </p:tav>
                                      </p:tavLst>
                                    </p:anim>
                                    <p:set>
                                      <p:cBhvr>
                                        <p:cTn id="20" dur="1" fill="hold">
                                          <p:stCondLst>
                                            <p:cond delay="4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5" dur="500"/>
                                        <p:tgtEl>
                                          <p:spTgt spid="3">
                                            <p:txEl>
                                              <p:pRg st="0" end="0"/>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152400" y="274638"/>
            <a:ext cx="8686800" cy="1143000"/>
          </a:xfrm>
        </p:spPr>
        <p:txBody>
          <a:bodyPr>
            <a:normAutofit fontScale="90000"/>
          </a:bodyPr>
          <a:lstStyle/>
          <a:p>
            <a:r>
              <a:rPr lang="en-US" sz="4000" dirty="0" smtClean="0">
                <a:latin typeface="Times New Roman" pitchFamily="18" charset="0"/>
                <a:cs typeface="Times New Roman" pitchFamily="18" charset="0"/>
              </a:rPr>
              <a:t/>
            </a:r>
            <a:br>
              <a:rPr lang="en-US" sz="4000" dirty="0" smtClean="0">
                <a:latin typeface="Times New Roman" pitchFamily="18" charset="0"/>
                <a:cs typeface="Times New Roman" pitchFamily="18" charset="0"/>
              </a:rPr>
            </a:br>
            <a:r>
              <a:rPr lang="en-US" sz="4000" b="1" dirty="0" smtClean="0">
                <a:solidFill>
                  <a:srgbClr val="FFFF00"/>
                </a:solidFill>
                <a:latin typeface="Times New Roman" pitchFamily="18" charset="0"/>
                <a:cs typeface="Times New Roman" pitchFamily="18" charset="0"/>
              </a:rPr>
              <a:t>Rule </a:t>
            </a:r>
            <a:r>
              <a:rPr lang="en-US" sz="4000" b="1" dirty="0">
                <a:solidFill>
                  <a:srgbClr val="FFFF00"/>
                </a:solidFill>
                <a:latin typeface="Times New Roman" pitchFamily="18" charset="0"/>
                <a:cs typeface="Times New Roman" pitchFamily="18" charset="0"/>
              </a:rPr>
              <a:t>III</a:t>
            </a:r>
            <a:r>
              <a:rPr lang="en-PH" sz="4000" b="1" dirty="0">
                <a:solidFill>
                  <a:srgbClr val="FFFF00"/>
                </a:solidFill>
                <a:latin typeface="Times New Roman" pitchFamily="18" charset="0"/>
                <a:cs typeface="Times New Roman" pitchFamily="18" charset="0"/>
              </a:rPr>
              <a:t/>
            </a:r>
            <a:br>
              <a:rPr lang="en-PH" sz="4000" b="1" dirty="0">
                <a:solidFill>
                  <a:srgbClr val="FFFF00"/>
                </a:solidFill>
                <a:latin typeface="Times New Roman" pitchFamily="18" charset="0"/>
                <a:cs typeface="Times New Roman" pitchFamily="18" charset="0"/>
              </a:rPr>
            </a:br>
            <a:r>
              <a:rPr lang="en-US" sz="4000" b="1" dirty="0" smtClean="0">
                <a:solidFill>
                  <a:srgbClr val="FFFF00"/>
                </a:solidFill>
                <a:latin typeface="Times New Roman" pitchFamily="18" charset="0"/>
                <a:cs typeface="Times New Roman" pitchFamily="18" charset="0"/>
              </a:rPr>
              <a:t>Reforms </a:t>
            </a:r>
            <a:r>
              <a:rPr lang="en-US" sz="4000" b="1" dirty="0">
                <a:solidFill>
                  <a:srgbClr val="FFFF00"/>
                </a:solidFill>
                <a:latin typeface="Times New Roman" pitchFamily="18" charset="0"/>
                <a:cs typeface="Times New Roman" pitchFamily="18" charset="0"/>
              </a:rPr>
              <a:t>on Public Administrative Systems</a:t>
            </a:r>
            <a:r>
              <a:rPr lang="en-PH" b="1" dirty="0">
                <a:solidFill>
                  <a:srgbClr val="FFFF00"/>
                </a:solidFill>
                <a:latin typeface="Times New Roman" pitchFamily="18" charset="0"/>
                <a:cs typeface="Times New Roman" pitchFamily="18" charset="0"/>
              </a:rPr>
              <a:t/>
            </a:r>
            <a:br>
              <a:rPr lang="en-PH" b="1" dirty="0">
                <a:solidFill>
                  <a:srgbClr val="FFFF00"/>
                </a:solidFill>
                <a:latin typeface="Times New Roman" pitchFamily="18" charset="0"/>
                <a:cs typeface="Times New Roman" pitchFamily="18" charset="0"/>
              </a:rPr>
            </a:br>
            <a:endParaRPr lang="en-PH" b="1"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981201"/>
            <a:ext cx="7772400" cy="4038600"/>
          </a:xfrm>
        </p:spPr>
        <p:txBody>
          <a:bodyPr>
            <a:normAutofit/>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Section </a:t>
            </a:r>
            <a:r>
              <a:rPr lang="en-US" sz="2800" dirty="0">
                <a:solidFill>
                  <a:schemeClr val="bg1"/>
                </a:solidFill>
                <a:latin typeface="Times New Roman" pitchFamily="18" charset="0"/>
                <a:cs typeface="Times New Roman" pitchFamily="18" charset="0"/>
              </a:rPr>
              <a:t>1. Every department, office and agency shall, as soon as practicable and in no case later than ninety (90) days from the </a:t>
            </a:r>
            <a:r>
              <a:rPr lang="en-US" sz="2800" dirty="0" smtClean="0">
                <a:solidFill>
                  <a:schemeClr val="bg1"/>
                </a:solidFill>
                <a:latin typeface="Times New Roman" pitchFamily="18" charset="0"/>
                <a:cs typeface="Times New Roman" pitchFamily="18" charset="0"/>
              </a:rPr>
              <a:t>effectively </a:t>
            </a:r>
            <a:r>
              <a:rPr lang="en-US" sz="2800" dirty="0">
                <a:solidFill>
                  <a:schemeClr val="bg1"/>
                </a:solidFill>
                <a:latin typeface="Times New Roman" pitchFamily="18" charset="0"/>
                <a:cs typeface="Times New Roman" pitchFamily="18" charset="0"/>
              </a:rPr>
              <a:t>of these Rules, start conducting value development programs for its officials and employees in order to strengthen their commitment to public service and help promote the primacy of public interest over personal interest in the performance of their duties. </a:t>
            </a:r>
            <a:endParaRPr lang="en-PH" sz="28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1" nodeType="clickEffect">
                                  <p:stCondLst>
                                    <p:cond delay="0"/>
                                  </p:stCondLst>
                                  <p:childTnLst>
                                    <p:anim calcmode="lin" valueType="num">
                                      <p:cBhvr additive="base">
                                        <p:cTn id="18" dur="500"/>
                                        <p:tgtEl>
                                          <p:spTgt spid="2"/>
                                        </p:tgtEl>
                                        <p:attrNameLst>
                                          <p:attrName>ppt_x</p:attrName>
                                        </p:attrNameLst>
                                      </p:cBhvr>
                                      <p:tavLst>
                                        <p:tav tm="0">
                                          <p:val>
                                            <p:strVal val="ppt_x"/>
                                          </p:val>
                                        </p:tav>
                                        <p:tav tm="100000">
                                          <p:val>
                                            <p:strVal val="ppt_x"/>
                                          </p:val>
                                        </p:tav>
                                      </p:tavLst>
                                    </p:anim>
                                    <p:anim calcmode="lin" valueType="num">
                                      <p:cBhvr additive="base">
                                        <p:cTn id="19" dur="500"/>
                                        <p:tgtEl>
                                          <p:spTgt spid="2"/>
                                        </p:tgtEl>
                                        <p:attrNameLst>
                                          <p:attrName>ppt_y</p:attrName>
                                        </p:attrNameLst>
                                      </p:cBhvr>
                                      <p:tavLst>
                                        <p:tav tm="0">
                                          <p:val>
                                            <p:strVal val="ppt_y"/>
                                          </p:val>
                                        </p:tav>
                                        <p:tav tm="100000">
                                          <p:val>
                                            <p:strVal val="1+ppt_h/2"/>
                                          </p:val>
                                        </p:tav>
                                      </p:tavLst>
                                    </p:anim>
                                    <p:set>
                                      <p:cBhvr>
                                        <p:cTn id="20" dur="1" fill="hold">
                                          <p:stCondLst>
                                            <p:cond delay="4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5" dur="500"/>
                                        <p:tgtEl>
                                          <p:spTgt spid="3">
                                            <p:txEl>
                                              <p:pRg st="0" end="0"/>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Autofit/>
          </a:bodyPr>
          <a:lstStyle/>
          <a:p>
            <a:r>
              <a:rPr lang="en-US" sz="3600" b="1" dirty="0" smtClean="0">
                <a:solidFill>
                  <a:srgbClr val="FFFF00"/>
                </a:solidFill>
                <a:latin typeface="Times New Roman" pitchFamily="18" charset="0"/>
                <a:cs typeface="Times New Roman" pitchFamily="18" charset="0"/>
              </a:rPr>
              <a:t>Rule VI</a:t>
            </a:r>
            <a:r>
              <a:rPr lang="en-PH" sz="3600" b="1" dirty="0" smtClean="0">
                <a:solidFill>
                  <a:srgbClr val="FFFF00"/>
                </a:solidFill>
                <a:latin typeface="Times New Roman" pitchFamily="18" charset="0"/>
                <a:cs typeface="Times New Roman" pitchFamily="18" charset="0"/>
              </a:rPr>
              <a:t/>
            </a:r>
            <a:br>
              <a:rPr lang="en-PH" sz="3600" b="1" dirty="0" smtClean="0">
                <a:solidFill>
                  <a:srgbClr val="FFFF00"/>
                </a:solidFill>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Duties of Public Officials and Employees</a:t>
            </a:r>
            <a:endParaRPr lang="en-PH" sz="3600" b="1" dirty="0">
              <a:solidFill>
                <a:srgbClr val="FFFF00"/>
              </a:solidFill>
            </a:endParaRPr>
          </a:p>
        </p:txBody>
      </p:sp>
      <p:sp>
        <p:nvSpPr>
          <p:cNvPr id="3" name="Content Placeholder 2"/>
          <p:cNvSpPr>
            <a:spLocks noGrp="1"/>
          </p:cNvSpPr>
          <p:nvPr>
            <p:ph idx="1"/>
          </p:nvPr>
        </p:nvSpPr>
        <p:spPr>
          <a:xfrm>
            <a:off x="457200" y="2362200"/>
            <a:ext cx="7696200" cy="3763963"/>
          </a:xfrm>
        </p:spPr>
        <p:txBody>
          <a:bodyPr>
            <a:normAutofit/>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Section </a:t>
            </a:r>
            <a:r>
              <a:rPr lang="en-US" sz="2800" dirty="0">
                <a:solidFill>
                  <a:schemeClr val="bg1"/>
                </a:solidFill>
                <a:latin typeface="Times New Roman" pitchFamily="18" charset="0"/>
                <a:cs typeface="Times New Roman" pitchFamily="18" charset="0"/>
              </a:rPr>
              <a:t>8. Officials and employees and their families shall lead modest and simple lives appropriate to their position and income. They shall not indulge in extravagant or ostentatious display of wealth in any form.</a:t>
            </a:r>
            <a:endParaRPr lang="en-PH" sz="28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1" nodeType="clickEffect">
                                  <p:stCondLst>
                                    <p:cond delay="0"/>
                                  </p:stCondLst>
                                  <p:childTnLst>
                                    <p:anim calcmode="lin" valueType="num">
                                      <p:cBhvr additive="base">
                                        <p:cTn id="18" dur="500"/>
                                        <p:tgtEl>
                                          <p:spTgt spid="2"/>
                                        </p:tgtEl>
                                        <p:attrNameLst>
                                          <p:attrName>ppt_x</p:attrName>
                                        </p:attrNameLst>
                                      </p:cBhvr>
                                      <p:tavLst>
                                        <p:tav tm="0">
                                          <p:val>
                                            <p:strVal val="ppt_x"/>
                                          </p:val>
                                        </p:tav>
                                        <p:tav tm="100000">
                                          <p:val>
                                            <p:strVal val="ppt_x"/>
                                          </p:val>
                                        </p:tav>
                                      </p:tavLst>
                                    </p:anim>
                                    <p:anim calcmode="lin" valueType="num">
                                      <p:cBhvr additive="base">
                                        <p:cTn id="19" dur="500"/>
                                        <p:tgtEl>
                                          <p:spTgt spid="2"/>
                                        </p:tgtEl>
                                        <p:attrNameLst>
                                          <p:attrName>ppt_y</p:attrName>
                                        </p:attrNameLst>
                                      </p:cBhvr>
                                      <p:tavLst>
                                        <p:tav tm="0">
                                          <p:val>
                                            <p:strVal val="ppt_y"/>
                                          </p:val>
                                        </p:tav>
                                        <p:tav tm="100000">
                                          <p:val>
                                            <p:strVal val="1+ppt_h/2"/>
                                          </p:val>
                                        </p:tav>
                                      </p:tavLst>
                                    </p:anim>
                                    <p:set>
                                      <p:cBhvr>
                                        <p:cTn id="20" dur="1" fill="hold">
                                          <p:stCondLst>
                                            <p:cond delay="4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5" dur="500"/>
                                        <p:tgtEl>
                                          <p:spTgt spid="3">
                                            <p:txEl>
                                              <p:pRg st="0" end="0"/>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Autofit/>
          </a:bodyPr>
          <a:lstStyle/>
          <a:p>
            <a:r>
              <a:rPr lang="en-US" sz="3600" b="1" dirty="0" smtClean="0">
                <a:solidFill>
                  <a:srgbClr val="FFFF00"/>
                </a:solidFill>
                <a:latin typeface="Times New Roman" pitchFamily="18" charset="0"/>
                <a:cs typeface="Times New Roman" pitchFamily="18" charset="0"/>
              </a:rPr>
              <a:t>Rule VI</a:t>
            </a:r>
            <a:r>
              <a:rPr lang="en-PH" sz="3600" b="1" dirty="0" smtClean="0">
                <a:solidFill>
                  <a:srgbClr val="FFFF00"/>
                </a:solidFill>
                <a:latin typeface="Times New Roman" pitchFamily="18" charset="0"/>
                <a:cs typeface="Times New Roman" pitchFamily="18" charset="0"/>
              </a:rPr>
              <a:t/>
            </a:r>
            <a:br>
              <a:rPr lang="en-PH" sz="3600" b="1" dirty="0" smtClean="0">
                <a:solidFill>
                  <a:srgbClr val="FFFF00"/>
                </a:solidFill>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Duties of Public Officials and Employees</a:t>
            </a:r>
            <a:endParaRPr lang="en-PH" sz="3600" b="1" dirty="0">
              <a:solidFill>
                <a:srgbClr val="FFFF00"/>
              </a:solidFill>
            </a:endParaRPr>
          </a:p>
        </p:txBody>
      </p:sp>
      <p:sp>
        <p:nvSpPr>
          <p:cNvPr id="3" name="Content Placeholder 2"/>
          <p:cNvSpPr>
            <a:spLocks noGrp="1"/>
          </p:cNvSpPr>
          <p:nvPr>
            <p:ph idx="1"/>
          </p:nvPr>
        </p:nvSpPr>
        <p:spPr>
          <a:xfrm>
            <a:off x="609600" y="2057400"/>
            <a:ext cx="7848600" cy="3535363"/>
          </a:xfrm>
        </p:spPr>
        <p:txBody>
          <a:bodyPr>
            <a:normAutofit/>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Section 8. Basically</a:t>
            </a:r>
            <a:r>
              <a:rPr lang="en-US" sz="2800" dirty="0">
                <a:solidFill>
                  <a:schemeClr val="bg1"/>
                </a:solidFill>
                <a:latin typeface="Times New Roman" pitchFamily="18" charset="0"/>
                <a:cs typeface="Times New Roman" pitchFamily="18" charset="0"/>
              </a:rPr>
              <a:t>, modest and simple living means maintaining a standard of living within the public official or </a:t>
            </a:r>
            <a:r>
              <a:rPr lang="en-US" sz="2800" dirty="0" err="1">
                <a:solidFill>
                  <a:schemeClr val="bg1"/>
                </a:solidFill>
                <a:latin typeface="Times New Roman" pitchFamily="18" charset="0"/>
                <a:cs typeface="Times New Roman" pitchFamily="18" charset="0"/>
              </a:rPr>
              <a:t>employeeâ</a:t>
            </a:r>
            <a:r>
              <a:rPr lang="en-US" sz="2800" dirty="0">
                <a:solidFill>
                  <a:schemeClr val="bg1"/>
                </a:solidFill>
                <a:latin typeface="Times New Roman" pitchFamily="18" charset="0"/>
                <a:cs typeface="Times New Roman" pitchFamily="18" charset="0"/>
              </a:rPr>
              <a:t>€™s visible means of income as correctly disclosed in his income tax returns, annual statement of assets, liabilities and net worth and other documents relating to financial and business interests and connections.</a:t>
            </a:r>
            <a:endParaRPr lang="en-PH" sz="2800" dirty="0">
              <a:solidFill>
                <a:schemeClr val="bg1"/>
              </a:solidFill>
              <a:latin typeface="Times New Roman" pitchFamily="18" charset="0"/>
              <a:cs typeface="Times New Roman" pitchFamily="18" charset="0"/>
            </a:endParaRPr>
          </a:p>
          <a:p>
            <a:pPr algn="just">
              <a:buNone/>
            </a:pPr>
            <a:endParaRPr lang="en-PH" sz="28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1" nodeType="clickEffect">
                                  <p:stCondLst>
                                    <p:cond delay="0"/>
                                  </p:stCondLst>
                                  <p:childTnLst>
                                    <p:anim calcmode="lin" valueType="num">
                                      <p:cBhvr additive="base">
                                        <p:cTn id="18" dur="500"/>
                                        <p:tgtEl>
                                          <p:spTgt spid="2"/>
                                        </p:tgtEl>
                                        <p:attrNameLst>
                                          <p:attrName>ppt_x</p:attrName>
                                        </p:attrNameLst>
                                      </p:cBhvr>
                                      <p:tavLst>
                                        <p:tav tm="0">
                                          <p:val>
                                            <p:strVal val="ppt_x"/>
                                          </p:val>
                                        </p:tav>
                                        <p:tav tm="100000">
                                          <p:val>
                                            <p:strVal val="ppt_x"/>
                                          </p:val>
                                        </p:tav>
                                      </p:tavLst>
                                    </p:anim>
                                    <p:anim calcmode="lin" valueType="num">
                                      <p:cBhvr additive="base">
                                        <p:cTn id="19" dur="500"/>
                                        <p:tgtEl>
                                          <p:spTgt spid="2"/>
                                        </p:tgtEl>
                                        <p:attrNameLst>
                                          <p:attrName>ppt_y</p:attrName>
                                        </p:attrNameLst>
                                      </p:cBhvr>
                                      <p:tavLst>
                                        <p:tav tm="0">
                                          <p:val>
                                            <p:strVal val="ppt_y"/>
                                          </p:val>
                                        </p:tav>
                                        <p:tav tm="100000">
                                          <p:val>
                                            <p:strVal val="1+ppt_h/2"/>
                                          </p:val>
                                        </p:tav>
                                      </p:tavLst>
                                    </p:anim>
                                    <p:set>
                                      <p:cBhvr>
                                        <p:cTn id="20" dur="1" fill="hold">
                                          <p:stCondLst>
                                            <p:cond delay="4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5" dur="500"/>
                                        <p:tgtEl>
                                          <p:spTgt spid="3">
                                            <p:txEl>
                                              <p:pRg st="0" end="0"/>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Autofit/>
          </a:bodyPr>
          <a:lstStyle/>
          <a:p>
            <a:r>
              <a:rPr lang="en-US" sz="3600" b="1" dirty="0" smtClean="0">
                <a:solidFill>
                  <a:srgbClr val="FFFF00"/>
                </a:solidFill>
                <a:latin typeface="Times New Roman" pitchFamily="18" charset="0"/>
                <a:cs typeface="Times New Roman" pitchFamily="18" charset="0"/>
              </a:rPr>
              <a:t>Rule VI</a:t>
            </a:r>
            <a:r>
              <a:rPr lang="en-PH" sz="3600" b="1" dirty="0" smtClean="0">
                <a:solidFill>
                  <a:srgbClr val="FFFF00"/>
                </a:solidFill>
                <a:latin typeface="Times New Roman" pitchFamily="18" charset="0"/>
                <a:cs typeface="Times New Roman" pitchFamily="18" charset="0"/>
              </a:rPr>
              <a:t/>
            </a:r>
            <a:br>
              <a:rPr lang="en-PH" sz="3600" b="1" dirty="0" smtClean="0">
                <a:solidFill>
                  <a:srgbClr val="FFFF00"/>
                </a:solidFill>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Duties of Public Officials and Employees</a:t>
            </a:r>
            <a:endParaRPr lang="en-PH" sz="3600" b="1" dirty="0">
              <a:solidFill>
                <a:srgbClr val="FFFF00"/>
              </a:solidFill>
            </a:endParaRPr>
          </a:p>
        </p:txBody>
      </p:sp>
      <p:sp>
        <p:nvSpPr>
          <p:cNvPr id="3" name="Content Placeholder 2"/>
          <p:cNvSpPr>
            <a:spLocks noGrp="1"/>
          </p:cNvSpPr>
          <p:nvPr>
            <p:ph idx="1"/>
          </p:nvPr>
        </p:nvSpPr>
        <p:spPr>
          <a:xfrm>
            <a:off x="457200" y="2133600"/>
            <a:ext cx="7848600" cy="3992563"/>
          </a:xfrm>
        </p:spPr>
        <p:txBody>
          <a:bodyPr>
            <a:normAutofit/>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	Section 8. Public </a:t>
            </a:r>
            <a:r>
              <a:rPr lang="en-US" sz="2800" dirty="0">
                <a:solidFill>
                  <a:schemeClr val="bg1"/>
                </a:solidFill>
                <a:latin typeface="Times New Roman" pitchFamily="18" charset="0"/>
                <a:cs typeface="Times New Roman" pitchFamily="18" charset="0"/>
              </a:rPr>
              <a:t>funds and property for official use and purpose shall be utilized with the diligence of a good father of a family.</a:t>
            </a:r>
            <a:endParaRPr lang="en-PH" sz="2800" dirty="0">
              <a:solidFill>
                <a:schemeClr val="bg1"/>
              </a:solidFill>
              <a:latin typeface="Times New Roman" pitchFamily="18" charset="0"/>
              <a:cs typeface="Times New Roman" pitchFamily="18" charset="0"/>
            </a:endParaRPr>
          </a:p>
          <a:p>
            <a:pPr algn="just">
              <a:buNone/>
            </a:pPr>
            <a:endParaRPr lang="en-PH" sz="28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1" nodeType="clickEffect">
                                  <p:stCondLst>
                                    <p:cond delay="0"/>
                                  </p:stCondLst>
                                  <p:childTnLst>
                                    <p:anim calcmode="lin" valueType="num">
                                      <p:cBhvr additive="base">
                                        <p:cTn id="18" dur="500"/>
                                        <p:tgtEl>
                                          <p:spTgt spid="2"/>
                                        </p:tgtEl>
                                        <p:attrNameLst>
                                          <p:attrName>ppt_x</p:attrName>
                                        </p:attrNameLst>
                                      </p:cBhvr>
                                      <p:tavLst>
                                        <p:tav tm="0">
                                          <p:val>
                                            <p:strVal val="ppt_x"/>
                                          </p:val>
                                        </p:tav>
                                        <p:tav tm="100000">
                                          <p:val>
                                            <p:strVal val="ppt_x"/>
                                          </p:val>
                                        </p:tav>
                                      </p:tavLst>
                                    </p:anim>
                                    <p:anim calcmode="lin" valueType="num">
                                      <p:cBhvr additive="base">
                                        <p:cTn id="19" dur="500"/>
                                        <p:tgtEl>
                                          <p:spTgt spid="2"/>
                                        </p:tgtEl>
                                        <p:attrNameLst>
                                          <p:attrName>ppt_y</p:attrName>
                                        </p:attrNameLst>
                                      </p:cBhvr>
                                      <p:tavLst>
                                        <p:tav tm="0">
                                          <p:val>
                                            <p:strVal val="ppt_y"/>
                                          </p:val>
                                        </p:tav>
                                        <p:tav tm="100000">
                                          <p:val>
                                            <p:strVal val="1+ppt_h/2"/>
                                          </p:val>
                                        </p:tav>
                                      </p:tavLst>
                                    </p:anim>
                                    <p:set>
                                      <p:cBhvr>
                                        <p:cTn id="20" dur="1" fill="hold">
                                          <p:stCondLst>
                                            <p:cond delay="4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5" dur="500"/>
                                        <p:tgtEl>
                                          <p:spTgt spid="3">
                                            <p:txEl>
                                              <p:pRg st="0" end="0"/>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ANd9GcROq_c50VMBWTmhGXZfbJTtMH5sW1E7pI8xGYGwQACtMOUK1Z3ed5e5DjoiQ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152400" y="274638"/>
            <a:ext cx="8686800" cy="1143000"/>
          </a:xfrm>
        </p:spPr>
        <p:txBody>
          <a:bodyPr>
            <a:noAutofit/>
          </a:bodyPr>
          <a:lstStyle/>
          <a:p>
            <a:r>
              <a:rPr lang="en-US" sz="3600" b="1" dirty="0" smtClean="0">
                <a:solidFill>
                  <a:srgbClr val="FFFF00"/>
                </a:solidFill>
                <a:latin typeface="Times New Roman" pitchFamily="18" charset="0"/>
                <a:cs typeface="Times New Roman" pitchFamily="18" charset="0"/>
              </a:rPr>
              <a:t>Rule III</a:t>
            </a:r>
            <a:r>
              <a:rPr lang="en-PH" sz="3600" b="1" dirty="0" smtClean="0">
                <a:solidFill>
                  <a:srgbClr val="FFFF00"/>
                </a:solidFill>
                <a:latin typeface="Times New Roman" pitchFamily="18" charset="0"/>
                <a:cs typeface="Times New Roman" pitchFamily="18" charset="0"/>
              </a:rPr>
              <a:t/>
            </a:r>
            <a:br>
              <a:rPr lang="en-PH" sz="3600" b="1" dirty="0" smtClean="0">
                <a:solidFill>
                  <a:srgbClr val="FFFF00"/>
                </a:solidFill>
                <a:latin typeface="Times New Roman" pitchFamily="18" charset="0"/>
                <a:cs typeface="Times New Roman" pitchFamily="18" charset="0"/>
              </a:rPr>
            </a:br>
            <a:r>
              <a:rPr lang="en-US" sz="3600" b="1" dirty="0" smtClean="0">
                <a:solidFill>
                  <a:srgbClr val="FFFF00"/>
                </a:solidFill>
                <a:latin typeface="Times New Roman" pitchFamily="18" charset="0"/>
                <a:cs typeface="Times New Roman" pitchFamily="18" charset="0"/>
              </a:rPr>
              <a:t>Reforms on Public Administrative Systems</a:t>
            </a:r>
            <a:endParaRPr lang="en-PH" sz="3600" b="1" dirty="0">
              <a:solidFill>
                <a:srgbClr val="FFFF00"/>
              </a:solidFill>
            </a:endParaRPr>
          </a:p>
        </p:txBody>
      </p:sp>
      <p:sp>
        <p:nvSpPr>
          <p:cNvPr id="3" name="Content Placeholder 2"/>
          <p:cNvSpPr>
            <a:spLocks noGrp="1"/>
          </p:cNvSpPr>
          <p:nvPr>
            <p:ph idx="1"/>
          </p:nvPr>
        </p:nvSpPr>
        <p:spPr>
          <a:xfrm>
            <a:off x="609600" y="2133600"/>
            <a:ext cx="7924800" cy="3581400"/>
          </a:xfrm>
        </p:spPr>
        <p:txBody>
          <a:bodyPr/>
          <a:lstStyle/>
          <a:p>
            <a:pPr algn="just">
              <a:buNone/>
            </a:pPr>
            <a:r>
              <a:rPr lang="en-US" sz="2800" dirty="0" smtClean="0">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Section 1. Such </a:t>
            </a:r>
            <a:r>
              <a:rPr lang="en-US" sz="2800" dirty="0">
                <a:solidFill>
                  <a:schemeClr val="bg1"/>
                </a:solidFill>
                <a:latin typeface="Times New Roman" pitchFamily="18" charset="0"/>
                <a:cs typeface="Times New Roman" pitchFamily="18" charset="0"/>
              </a:rPr>
              <a:t>programs and other parallel efforts on value development shall include, among other things, the following subject:</a:t>
            </a:r>
            <a:endParaRPr lang="en-PH" sz="2800" dirty="0">
              <a:solidFill>
                <a:schemeClr val="bg1"/>
              </a:solidFill>
              <a:latin typeface="Times New Roman" pitchFamily="18" charset="0"/>
              <a:cs typeface="Times New Roman" pitchFamily="18" charset="0"/>
            </a:endParaRPr>
          </a:p>
          <a:p>
            <a:pPr algn="just">
              <a:buNone/>
            </a:pPr>
            <a:r>
              <a:rPr lang="en-US" sz="2800" dirty="0" smtClean="0">
                <a:solidFill>
                  <a:schemeClr val="bg1"/>
                </a:solidFill>
                <a:latin typeface="Times New Roman" pitchFamily="18" charset="0"/>
                <a:cs typeface="Times New Roman" pitchFamily="18" charset="0"/>
              </a:rPr>
              <a:t>	a</a:t>
            </a:r>
            <a:r>
              <a:rPr lang="en-US" sz="2800" dirty="0">
                <a:solidFill>
                  <a:schemeClr val="bg1"/>
                </a:solidFill>
                <a:latin typeface="Times New Roman" pitchFamily="18" charset="0"/>
                <a:cs typeface="Times New Roman" pitchFamily="18" charset="0"/>
              </a:rPr>
              <a:t>) Ethical and moral values;</a:t>
            </a:r>
            <a:endParaRPr lang="en-PH" sz="2800" dirty="0">
              <a:solidFill>
                <a:schemeClr val="bg1"/>
              </a:solidFill>
              <a:latin typeface="Times New Roman" pitchFamily="18" charset="0"/>
              <a:cs typeface="Times New Roman" pitchFamily="18" charset="0"/>
            </a:endParaRPr>
          </a:p>
          <a:p>
            <a:pPr algn="just">
              <a:buNone/>
            </a:pPr>
            <a:r>
              <a:rPr lang="en-US" sz="2800" dirty="0" smtClean="0">
                <a:solidFill>
                  <a:schemeClr val="bg1"/>
                </a:solidFill>
                <a:latin typeface="Times New Roman" pitchFamily="18" charset="0"/>
                <a:cs typeface="Times New Roman" pitchFamily="18" charset="0"/>
              </a:rPr>
              <a:t>	b</a:t>
            </a:r>
            <a:r>
              <a:rPr lang="en-US" sz="2800" dirty="0">
                <a:solidFill>
                  <a:schemeClr val="bg1"/>
                </a:solidFill>
                <a:latin typeface="Times New Roman" pitchFamily="18" charset="0"/>
                <a:cs typeface="Times New Roman" pitchFamily="18" charset="0"/>
              </a:rPr>
              <a:t>)  Rights, duties and responsibilities of public servants;</a:t>
            </a:r>
            <a:endParaRPr lang="en-PH" sz="2800" dirty="0">
              <a:solidFill>
                <a:schemeClr val="bg1"/>
              </a:solidFill>
              <a:latin typeface="Times New Roman" pitchFamily="18" charset="0"/>
              <a:cs typeface="Times New Roman" pitchFamily="18" charset="0"/>
            </a:endParaRPr>
          </a:p>
          <a:p>
            <a:pPr algn="just">
              <a:buNone/>
            </a:pPr>
            <a:r>
              <a:rPr lang="en-US" sz="2800" dirty="0" smtClean="0">
                <a:solidFill>
                  <a:schemeClr val="bg1"/>
                </a:solidFill>
                <a:latin typeface="Times New Roman" pitchFamily="18" charset="0"/>
                <a:cs typeface="Times New Roman" pitchFamily="18" charset="0"/>
              </a:rPr>
              <a:t>	c</a:t>
            </a:r>
            <a:r>
              <a:rPr lang="en-US" sz="2800" dirty="0">
                <a:solidFill>
                  <a:schemeClr val="bg1"/>
                </a:solidFill>
                <a:latin typeface="Times New Roman" pitchFamily="18" charset="0"/>
                <a:cs typeface="Times New Roman" pitchFamily="18" charset="0"/>
              </a:rPr>
              <a:t>) Nationalism and patriotism;</a:t>
            </a:r>
            <a:endParaRPr lang="en-PH" sz="2800" dirty="0">
              <a:solidFill>
                <a:schemeClr val="bg1"/>
              </a:solidFill>
              <a:latin typeface="Times New Roman" pitchFamily="18" charset="0"/>
              <a:cs typeface="Times New Roman" pitchFamily="18" charset="0"/>
            </a:endParaRPr>
          </a:p>
          <a:p>
            <a:endParaRPr lang="en-PH"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1" end="1"/>
                                            </p:txEl>
                                          </p:spTgt>
                                        </p:tgtEl>
                                      </p:cBhvr>
                                    </p:animEffect>
                                  </p:childTnLst>
                                </p:cTn>
                              </p:par>
                              <p:par>
                                <p:cTn id="20" presetID="29"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1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4" dur="1000"/>
                                        <p:tgtEl>
                                          <p:spTgt spid="3">
                                            <p:txEl>
                                              <p:pRg st="2" end="2"/>
                                            </p:txEl>
                                          </p:spTgt>
                                        </p:tgtEl>
                                      </p:cBhvr>
                                    </p:animEffect>
                                  </p:childTnLst>
                                </p:cTn>
                              </p:par>
                              <p:par>
                                <p:cTn id="25" presetID="29"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p:cTn id="27" dur="1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9" dur="10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xit" presetSubtype="4" fill="hold" grpId="1" nodeType="clickEffect">
                                  <p:stCondLst>
                                    <p:cond delay="0"/>
                                  </p:stCondLst>
                                  <p:childTnLst>
                                    <p:anim calcmode="lin" valueType="num">
                                      <p:cBhvr additive="base">
                                        <p:cTn id="33" dur="500"/>
                                        <p:tgtEl>
                                          <p:spTgt spid="2"/>
                                        </p:tgtEl>
                                        <p:attrNameLst>
                                          <p:attrName>ppt_x</p:attrName>
                                        </p:attrNameLst>
                                      </p:cBhvr>
                                      <p:tavLst>
                                        <p:tav tm="0">
                                          <p:val>
                                            <p:strVal val="ppt_x"/>
                                          </p:val>
                                        </p:tav>
                                        <p:tav tm="100000">
                                          <p:val>
                                            <p:strVal val="ppt_x"/>
                                          </p:val>
                                        </p:tav>
                                      </p:tavLst>
                                    </p:anim>
                                    <p:anim calcmode="lin" valueType="num">
                                      <p:cBhvr additive="base">
                                        <p:cTn id="34" dur="500"/>
                                        <p:tgtEl>
                                          <p:spTgt spid="2"/>
                                        </p:tgtEl>
                                        <p:attrNameLst>
                                          <p:attrName>ppt_y</p:attrName>
                                        </p:attrNameLst>
                                      </p:cBhvr>
                                      <p:tavLst>
                                        <p:tav tm="0">
                                          <p:val>
                                            <p:strVal val="ppt_y"/>
                                          </p:val>
                                        </p:tav>
                                        <p:tav tm="100000">
                                          <p:val>
                                            <p:strVal val="1+ppt_h/2"/>
                                          </p:val>
                                        </p:tav>
                                      </p:tavLst>
                                    </p:anim>
                                    <p:set>
                                      <p:cBhvr>
                                        <p:cTn id="35" dur="1" fill="hold">
                                          <p:stCondLst>
                                            <p:cond delay="499"/>
                                          </p:stCondLst>
                                        </p:cTn>
                                        <p:tgtEl>
                                          <p:spTgt spid="2"/>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 presetClass="exit" presetSubtype="4" fill="hold" nodeType="clickEffect">
                                  <p:stCondLst>
                                    <p:cond delay="0"/>
                                  </p:stCondLst>
                                  <p:childTnLst>
                                    <p:anim calcmode="lin" valueType="num">
                                      <p:cBhvr additive="base">
                                        <p:cTn id="39"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40" dur="500"/>
                                        <p:tgtEl>
                                          <p:spTgt spid="3">
                                            <p:txEl>
                                              <p:pRg st="0" end="0"/>
                                            </p:txEl>
                                          </p:spTgt>
                                        </p:tgtEl>
                                        <p:attrNameLst>
                                          <p:attrName>ppt_y</p:attrName>
                                        </p:attrNameLst>
                                      </p:cBhvr>
                                      <p:tavLst>
                                        <p:tav tm="0">
                                          <p:val>
                                            <p:strVal val="ppt_y"/>
                                          </p:val>
                                        </p:tav>
                                        <p:tav tm="100000">
                                          <p:val>
                                            <p:strVal val="1+ppt_h/2"/>
                                          </p:val>
                                        </p:tav>
                                      </p:tavLst>
                                    </p:anim>
                                    <p:set>
                                      <p:cBhvr>
                                        <p:cTn id="41" dur="1" fill="hold">
                                          <p:stCondLst>
                                            <p:cond delay="499"/>
                                          </p:stCondLst>
                                        </p:cTn>
                                        <p:tgtEl>
                                          <p:spTgt spid="3">
                                            <p:txEl>
                                              <p:pRg st="0" end="0"/>
                                            </p:txEl>
                                          </p:spTgt>
                                        </p:tgtEl>
                                        <p:attrNameLst>
                                          <p:attrName>style.visibility</p:attrName>
                                        </p:attrNameLst>
                                      </p:cBhvr>
                                      <p:to>
                                        <p:strVal val="hidden"/>
                                      </p:to>
                                    </p:set>
                                  </p:childTnLst>
                                </p:cTn>
                              </p:par>
                              <p:par>
                                <p:cTn id="42" presetID="2" presetClass="exit" presetSubtype="4" fill="hold" nodeType="withEffect">
                                  <p:stCondLst>
                                    <p:cond delay="0"/>
                                  </p:stCondLst>
                                  <p:childTnLst>
                                    <p:anim calcmode="lin" valueType="num">
                                      <p:cBhvr additive="base">
                                        <p:cTn id="43"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4" dur="500"/>
                                        <p:tgtEl>
                                          <p:spTgt spid="3">
                                            <p:txEl>
                                              <p:pRg st="1" end="1"/>
                                            </p:txEl>
                                          </p:spTgt>
                                        </p:tgtEl>
                                        <p:attrNameLst>
                                          <p:attrName>ppt_y</p:attrName>
                                        </p:attrNameLst>
                                      </p:cBhvr>
                                      <p:tavLst>
                                        <p:tav tm="0">
                                          <p:val>
                                            <p:strVal val="ppt_y"/>
                                          </p:val>
                                        </p:tav>
                                        <p:tav tm="100000">
                                          <p:val>
                                            <p:strVal val="1+ppt_h/2"/>
                                          </p:val>
                                        </p:tav>
                                      </p:tavLst>
                                    </p:anim>
                                    <p:set>
                                      <p:cBhvr>
                                        <p:cTn id="45" dur="1" fill="hold">
                                          <p:stCondLst>
                                            <p:cond delay="499"/>
                                          </p:stCondLst>
                                        </p:cTn>
                                        <p:tgtEl>
                                          <p:spTgt spid="3">
                                            <p:txEl>
                                              <p:pRg st="1" end="1"/>
                                            </p:txEl>
                                          </p:spTgt>
                                        </p:tgtEl>
                                        <p:attrNameLst>
                                          <p:attrName>style.visibility</p:attrName>
                                        </p:attrNameLst>
                                      </p:cBhvr>
                                      <p:to>
                                        <p:strVal val="hidden"/>
                                      </p:to>
                                    </p:set>
                                  </p:childTnLst>
                                </p:cTn>
                              </p:par>
                              <p:par>
                                <p:cTn id="46" presetID="2" presetClass="exit" presetSubtype="4" fill="hold" nodeType="withEffect">
                                  <p:stCondLst>
                                    <p:cond delay="0"/>
                                  </p:stCondLst>
                                  <p:childTnLst>
                                    <p:anim calcmode="lin" valueType="num">
                                      <p:cBhvr additive="base">
                                        <p:cTn id="47"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8" dur="500"/>
                                        <p:tgtEl>
                                          <p:spTgt spid="3">
                                            <p:txEl>
                                              <p:pRg st="2" end="2"/>
                                            </p:txEl>
                                          </p:spTgt>
                                        </p:tgtEl>
                                        <p:attrNameLst>
                                          <p:attrName>ppt_y</p:attrName>
                                        </p:attrNameLst>
                                      </p:cBhvr>
                                      <p:tavLst>
                                        <p:tav tm="0">
                                          <p:val>
                                            <p:strVal val="ppt_y"/>
                                          </p:val>
                                        </p:tav>
                                        <p:tav tm="100000">
                                          <p:val>
                                            <p:strVal val="1+ppt_h/2"/>
                                          </p:val>
                                        </p:tav>
                                      </p:tavLst>
                                    </p:anim>
                                    <p:set>
                                      <p:cBhvr>
                                        <p:cTn id="49" dur="1" fill="hold">
                                          <p:stCondLst>
                                            <p:cond delay="499"/>
                                          </p:stCondLst>
                                        </p:cTn>
                                        <p:tgtEl>
                                          <p:spTgt spid="3">
                                            <p:txEl>
                                              <p:pRg st="2" end="2"/>
                                            </p:txEl>
                                          </p:spTgt>
                                        </p:tgtEl>
                                        <p:attrNameLst>
                                          <p:attrName>style.visibility</p:attrName>
                                        </p:attrNameLst>
                                      </p:cBhvr>
                                      <p:to>
                                        <p:strVal val="hidden"/>
                                      </p:to>
                                    </p:set>
                                  </p:childTnLst>
                                </p:cTn>
                              </p:par>
                              <p:par>
                                <p:cTn id="50" presetID="2" presetClass="exit" presetSubtype="4" fill="hold" nodeType="withEffect">
                                  <p:stCondLst>
                                    <p:cond delay="0"/>
                                  </p:stCondLst>
                                  <p:childTnLst>
                                    <p:anim calcmode="lin" valueType="num">
                                      <p:cBhvr additive="base">
                                        <p:cTn id="51" dur="500"/>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2" dur="500"/>
                                        <p:tgtEl>
                                          <p:spTgt spid="3">
                                            <p:txEl>
                                              <p:pRg st="3" end="3"/>
                                            </p:txEl>
                                          </p:spTgt>
                                        </p:tgtEl>
                                        <p:attrNameLst>
                                          <p:attrName>ppt_y</p:attrName>
                                        </p:attrNameLst>
                                      </p:cBhvr>
                                      <p:tavLst>
                                        <p:tav tm="0">
                                          <p:val>
                                            <p:strVal val="ppt_y"/>
                                          </p:val>
                                        </p:tav>
                                        <p:tav tm="100000">
                                          <p:val>
                                            <p:strVal val="1+ppt_h/2"/>
                                          </p:val>
                                        </p:tav>
                                      </p:tavLst>
                                    </p:anim>
                                    <p:set>
                                      <p:cBhvr>
                                        <p:cTn id="53"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112</Words>
  <Application>Microsoft Office PowerPoint</Application>
  <PresentationFormat>On-screen Show (4:3)</PresentationFormat>
  <Paragraphs>219</Paragraphs>
  <Slides>82</Slides>
  <Notes>0</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Office Theme</vt:lpstr>
      <vt:lpstr> Rules Implementing the Code of Conduct and Ethical Standards for Public Officials and Employees (Republic Act No. 6713) </vt:lpstr>
      <vt:lpstr>Slide 2</vt:lpstr>
      <vt:lpstr>  Rule I Coverage </vt:lpstr>
      <vt:lpstr> Rule I Coverage </vt:lpstr>
      <vt:lpstr>Rule II Interpretation</vt:lpstr>
      <vt:lpstr> Rule II Interpretation </vt:lpstr>
      <vt:lpstr>Rule III Reforms on Public Administrative Systems</vt:lpstr>
      <vt:lpstr> Rule III Reforms on Public Administrative Systems </vt:lpstr>
      <vt:lpstr>Rule III Reforms on Public Administrative Systems</vt:lpstr>
      <vt:lpstr>Rule III Reforms on Public Administrative Systems</vt:lpstr>
      <vt:lpstr>Rule III Reforms on Public Administrative Systems</vt:lpstr>
      <vt:lpstr>Rule III Reforms on Public Administrative Systems</vt:lpstr>
      <vt:lpstr>Rule III Reforms on Public Administrative Systems</vt:lpstr>
      <vt:lpstr>Rule III Reforms on Public Administrative Systems</vt:lpstr>
      <vt:lpstr>Rule III Reforms on Public Administrative Systems</vt:lpstr>
      <vt:lpstr>Rule III Reforms on Public Administrative Systems</vt:lpstr>
      <vt:lpstr>Rule III Reforms on Public Administrative Systems</vt:lpstr>
      <vt:lpstr>Rule III Reforms on Public Administrative Systems</vt:lpstr>
      <vt:lpstr>Rule III Reforms on Public Administrative Systems</vt:lpstr>
      <vt:lpstr>Rule III Reforms on Public Administrative Systems</vt:lpstr>
      <vt:lpstr>Rule IV  Transparency of Transaction and Access to Information</vt:lpstr>
      <vt:lpstr> Rule IV  Transparency of Transaction and Access to Information </vt:lpstr>
      <vt:lpstr> Rule IV  Transparency of Transaction and Access to Information </vt:lpstr>
      <vt:lpstr> Rule IV  Transparency of Transaction and Access to Information </vt:lpstr>
      <vt:lpstr> Rule IV  Transparency of Transaction and Access to Information </vt:lpstr>
      <vt:lpstr> Rule IV  Transparency of Transaction and Access to Information </vt:lpstr>
      <vt:lpstr> Rule IV  Transparency of Transaction and Access to Information </vt:lpstr>
      <vt:lpstr> Rule IV  Transparency of Transaction and Access to Information </vt:lpstr>
      <vt:lpstr> Rule IV  Transparency of Transaction and Access to Information </vt:lpstr>
      <vt:lpstr> Rule IV  Transparency of Transaction and Access to Information </vt:lpstr>
      <vt:lpstr> Rule IV  Transparency of Transaction and Access to Information </vt:lpstr>
      <vt:lpstr>Rule IV  Transparency of Transaction and Access to Information</vt:lpstr>
      <vt:lpstr>Rule IV  Transparency of Transaction and Access to Information</vt:lpstr>
      <vt:lpstr> Rule V Incentives and Rewards System </vt:lpstr>
      <vt:lpstr> Rule V Incentives and Rewards System </vt:lpstr>
      <vt:lpstr> Rule V Incentives and Rewards System </vt:lpstr>
      <vt:lpstr> Rule V Incentives and Rewards System </vt:lpstr>
      <vt:lpstr> Rule V Incentives and Rewards System </vt:lpstr>
      <vt:lpstr> Rule V Incentives and Rewards System </vt:lpstr>
      <vt:lpstr> Rule V Incentives and Rewards System </vt:lpstr>
      <vt:lpstr> Rule V Incentives and Rewards System </vt:lpstr>
      <vt:lpstr>Rule V Incentives and Rewards System</vt:lpstr>
      <vt:lpstr>Rule V Incentives and Rewards System</vt:lpstr>
      <vt:lpstr>Rule V Incentives and Rewards System</vt:lpstr>
      <vt:lpstr>Rule V Incentives and Rewards System</vt:lpstr>
      <vt:lpstr>Rule V Incentives and Rewards System</vt:lpstr>
      <vt:lpstr>Rule V Incentives and Rewards System</vt:lpstr>
      <vt:lpstr>Rule V Incentives and Rewards System</vt:lpstr>
      <vt:lpstr>Rule V Incentives and Rewards System</vt:lpstr>
      <vt:lpstr>Rule V Incentives and Rewards System</vt:lpstr>
      <vt:lpstr>Rule V Incentives and Rewards System</vt:lpstr>
      <vt:lpstr>Rule V Incentives and Rewards System</vt:lpstr>
      <vt:lpstr>Rule V Incentives and Rewards System</vt:lpstr>
      <vt:lpstr>Rule V Incentives and Rewards System</vt:lpstr>
      <vt:lpstr>Rule V Incentives and Rewards System</vt:lpstr>
      <vt:lpstr>Rule V Incentives and Rewards System</vt:lpstr>
      <vt:lpstr> Rule VI Duties of Public Officials and Employees </vt:lpstr>
      <vt:lpstr> Rule VI Duties of Public Officials and Employees </vt:lpstr>
      <vt:lpstr>Rule VI Duties of Public Officials and Employees</vt:lpstr>
      <vt:lpstr>Rule VI Duties of Public Officials and Employees</vt:lpstr>
      <vt:lpstr>Rule VI Duties of Public Officials and Employees</vt:lpstr>
      <vt:lpstr>Rule VI Duties of Public Officials and Employees</vt:lpstr>
      <vt:lpstr>Rule VI Duties of Public Officials and Employees</vt:lpstr>
      <vt:lpstr>Rule VI Duties of Public Officials and Employees</vt:lpstr>
      <vt:lpstr>Rule VI Duties of Public Officials and Employees</vt:lpstr>
      <vt:lpstr>Rule VI Duties of Public Officials and Employees</vt:lpstr>
      <vt:lpstr>Rule VI Duties of Public Officials and Employees</vt:lpstr>
      <vt:lpstr>Rule VI Duties of Public Officials and Employees</vt:lpstr>
      <vt:lpstr>Rule VI Duties of Public Officials and Employees</vt:lpstr>
      <vt:lpstr>Rule VI Duties of Public Officials and Employees</vt:lpstr>
      <vt:lpstr>Rule VI Duties of Public Officials and Employees</vt:lpstr>
      <vt:lpstr>Rule VI Duties of Public Officials and Employees</vt:lpstr>
      <vt:lpstr>Rule VI Duties of Public Officials and Employees</vt:lpstr>
      <vt:lpstr>Rule VI Duties of Public Officials and Employees</vt:lpstr>
      <vt:lpstr>Rule VI Duties of Public Officials and Employees</vt:lpstr>
      <vt:lpstr>Rule VI Duties of Public Officials and Employees</vt:lpstr>
      <vt:lpstr>Rule VI Duties of Public Officials and Employees</vt:lpstr>
      <vt:lpstr>Rule VI Duties of Public Officials and Employees</vt:lpstr>
      <vt:lpstr>Rule VI Duties of Public Officials and Employees</vt:lpstr>
      <vt:lpstr>Rule VI Duties of Public Officials and Employees</vt:lpstr>
      <vt:lpstr>Rule VI Duties of Public Officials and Employees</vt:lpstr>
      <vt:lpstr>Rule VI Duties of Public Officials and Employees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Rules Implementing the Code of Conduct and Ethical Standards for Public Officials and Employees (Republic Act No. 6713)</dc:title>
  <dc:creator>Neo</dc:creator>
  <cp:lastModifiedBy>Bitonio</cp:lastModifiedBy>
  <cp:revision>19</cp:revision>
  <dcterms:created xsi:type="dcterms:W3CDTF">2011-09-23T06:32:35Z</dcterms:created>
  <dcterms:modified xsi:type="dcterms:W3CDTF">2011-09-25T12:31:41Z</dcterms:modified>
</cp:coreProperties>
</file>