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0" r:id="rId3"/>
    <p:sldId id="261" r:id="rId4"/>
    <p:sldId id="258" r:id="rId5"/>
    <p:sldId id="262" r:id="rId6"/>
    <p:sldId id="263" r:id="rId7"/>
    <p:sldId id="264" r:id="rId8"/>
    <p:sldId id="265" r:id="rId9"/>
    <p:sldId id="266" r:id="rId10"/>
    <p:sldId id="269" r:id="rId11"/>
    <p:sldId id="270" r:id="rId12"/>
    <p:sldId id="267" r:id="rId13"/>
    <p:sldId id="271" r:id="rId14"/>
    <p:sldId id="268" r:id="rId15"/>
    <p:sldId id="259" r:id="rId16"/>
    <p:sldId id="273" r:id="rId17"/>
    <p:sldId id="272" r:id="rId18"/>
    <p:sldId id="274" r:id="rId19"/>
    <p:sldId id="275" r:id="rId20"/>
    <p:sldId id="276" r:id="rId21"/>
    <p:sldId id="277" r:id="rId22"/>
    <p:sldId id="278" r:id="rId23"/>
    <p:sldId id="279" r:id="rId24"/>
    <p:sldId id="281" r:id="rId25"/>
    <p:sldId id="283"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69C998-87A3-466E-9F53-987AFBECAFA0}"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C22C5BDB-5A25-4E37-AA6F-0AAECF825748}">
      <dgm:prSet phldrT="[Text]"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sz="3200" b="1" dirty="0" smtClean="0"/>
            <a:t>Public Office</a:t>
          </a:r>
          <a:endParaRPr lang="en-US" sz="3200" b="1" dirty="0"/>
        </a:p>
      </dgm:t>
    </dgm:pt>
    <dgm:pt modelId="{825F70E9-2974-4114-9710-1C0B3DD709DD}" type="parTrans" cxnId="{7300DB94-5FCB-4FBA-BD05-8B4A0208DAB2}">
      <dgm:prSet/>
      <dgm:spPr/>
      <dgm:t>
        <a:bodyPr/>
        <a:lstStyle/>
        <a:p>
          <a:endParaRPr lang="en-US"/>
        </a:p>
      </dgm:t>
    </dgm:pt>
    <dgm:pt modelId="{A19D02E0-07F9-453D-8393-3DDD55214B2B}" type="sibTrans" cxnId="{7300DB94-5FCB-4FBA-BD05-8B4A0208DAB2}">
      <dgm:prSet/>
      <dgm:spPr/>
      <dgm:t>
        <a:bodyPr/>
        <a:lstStyle/>
        <a:p>
          <a:endParaRPr lang="en-US"/>
        </a:p>
      </dgm:t>
    </dgm:pt>
    <dgm:pt modelId="{8966D9C6-F5DB-4C53-A480-7CFB79B034CD}">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800" dirty="0" smtClean="0"/>
            <a:t>Values and Public Administration</a:t>
          </a:r>
          <a:endParaRPr lang="en-US" sz="1800" dirty="0"/>
        </a:p>
      </dgm:t>
    </dgm:pt>
    <dgm:pt modelId="{009332BB-84B3-4C97-8FE9-AAC95BA19F53}" type="parTrans" cxnId="{1348995A-4164-4E09-A324-DA7920873C0C}">
      <dgm:prSet/>
      <dgm:spPr/>
      <dgm:t>
        <a:bodyPr/>
        <a:lstStyle/>
        <a:p>
          <a:endParaRPr lang="en-US"/>
        </a:p>
      </dgm:t>
    </dgm:pt>
    <dgm:pt modelId="{E6293BA1-3A58-40C7-A553-DB7FD192A9D3}" type="sibTrans" cxnId="{1348995A-4164-4E09-A324-DA7920873C0C}">
      <dgm:prSet/>
      <dgm:spPr/>
      <dgm:t>
        <a:bodyPr/>
        <a:lstStyle/>
        <a:p>
          <a:endParaRPr lang="en-US"/>
        </a:p>
      </dgm:t>
    </dgm:pt>
    <dgm:pt modelId="{62C22833-9039-4D08-905C-D1270E562B21}">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Administrative Ethics</a:t>
          </a:r>
          <a:endParaRPr lang="en-US" dirty="0"/>
        </a:p>
      </dgm:t>
    </dgm:pt>
    <dgm:pt modelId="{F375C9B7-BB5B-4154-9458-F144AF7A5811}" type="parTrans" cxnId="{1206C799-A0BD-4CBF-89C6-92A14FBC6B69}">
      <dgm:prSet/>
      <dgm:spPr/>
      <dgm:t>
        <a:bodyPr/>
        <a:lstStyle/>
        <a:p>
          <a:endParaRPr lang="en-US"/>
        </a:p>
      </dgm:t>
    </dgm:pt>
    <dgm:pt modelId="{2AC18893-E7BE-4576-BC3E-08D4794F9CF1}" type="sibTrans" cxnId="{1206C799-A0BD-4CBF-89C6-92A14FBC6B69}">
      <dgm:prSet/>
      <dgm:spPr/>
      <dgm:t>
        <a:bodyPr/>
        <a:lstStyle/>
        <a:p>
          <a:endParaRPr lang="en-US"/>
        </a:p>
      </dgm:t>
    </dgm:pt>
    <dgm:pt modelId="{BC8E222E-822E-4D01-A11E-12F4034F01A3}">
      <dgm:prSet phldrT="[Text]" custT="1"/>
      <dgm:spPr/>
      <dgm:t>
        <a:bodyPr/>
        <a:lstStyle/>
        <a:p>
          <a:r>
            <a:rPr lang="en-US" sz="2800" dirty="0" smtClean="0"/>
            <a:t>Code of Ethics for Public Service</a:t>
          </a:r>
          <a:endParaRPr lang="en-US" sz="2800" dirty="0"/>
        </a:p>
      </dgm:t>
    </dgm:pt>
    <dgm:pt modelId="{A7BE2871-DFF9-43BE-A0CB-056C96E75650}" type="parTrans" cxnId="{EAD4A6BE-0574-4C6F-BC91-7733EABF3346}">
      <dgm:prSet/>
      <dgm:spPr/>
      <dgm:t>
        <a:bodyPr/>
        <a:lstStyle/>
        <a:p>
          <a:endParaRPr lang="en-US"/>
        </a:p>
      </dgm:t>
    </dgm:pt>
    <dgm:pt modelId="{C987B03C-61B7-4674-8E9D-250837E7748F}" type="sibTrans" cxnId="{EAD4A6BE-0574-4C6F-BC91-7733EABF3346}">
      <dgm:prSet/>
      <dgm:spPr/>
      <dgm:t>
        <a:bodyPr/>
        <a:lstStyle/>
        <a:p>
          <a:endParaRPr lang="en-US"/>
        </a:p>
      </dgm:t>
    </dgm:pt>
    <dgm:pt modelId="{15C682E2-5B7F-4588-9AC8-2D37793DBA8C}" type="pres">
      <dgm:prSet presAssocID="{6E69C998-87A3-466E-9F53-987AFBECAFA0}" presName="matrix" presStyleCnt="0">
        <dgm:presLayoutVars>
          <dgm:chMax val="1"/>
          <dgm:dir/>
          <dgm:resizeHandles val="exact"/>
        </dgm:presLayoutVars>
      </dgm:prSet>
      <dgm:spPr/>
      <dgm:t>
        <a:bodyPr/>
        <a:lstStyle/>
        <a:p>
          <a:endParaRPr lang="en-US"/>
        </a:p>
      </dgm:t>
    </dgm:pt>
    <dgm:pt modelId="{E387DB77-813B-4870-A799-035989497656}" type="pres">
      <dgm:prSet presAssocID="{6E69C998-87A3-466E-9F53-987AFBECAFA0}" presName="axisShape" presStyleLbl="bgShp" presStyleIdx="0" presStyleCnt="1"/>
      <dgm:spPr/>
    </dgm:pt>
    <dgm:pt modelId="{B82C7B93-F238-42E1-B320-D38EFE6322C0}" type="pres">
      <dgm:prSet presAssocID="{6E69C998-87A3-466E-9F53-987AFBECAFA0}" presName="rect1" presStyleLbl="node1" presStyleIdx="0" presStyleCnt="4">
        <dgm:presLayoutVars>
          <dgm:chMax val="0"/>
          <dgm:chPref val="0"/>
          <dgm:bulletEnabled val="1"/>
        </dgm:presLayoutVars>
      </dgm:prSet>
      <dgm:spPr/>
      <dgm:t>
        <a:bodyPr/>
        <a:lstStyle/>
        <a:p>
          <a:endParaRPr lang="en-US"/>
        </a:p>
      </dgm:t>
    </dgm:pt>
    <dgm:pt modelId="{2EF191D7-3C7A-420E-9F17-2A417E1C2A48}" type="pres">
      <dgm:prSet presAssocID="{6E69C998-87A3-466E-9F53-987AFBECAFA0}" presName="rect2" presStyleLbl="node1" presStyleIdx="1" presStyleCnt="4">
        <dgm:presLayoutVars>
          <dgm:chMax val="0"/>
          <dgm:chPref val="0"/>
          <dgm:bulletEnabled val="1"/>
        </dgm:presLayoutVars>
      </dgm:prSet>
      <dgm:spPr/>
      <dgm:t>
        <a:bodyPr/>
        <a:lstStyle/>
        <a:p>
          <a:endParaRPr lang="en-US"/>
        </a:p>
      </dgm:t>
    </dgm:pt>
    <dgm:pt modelId="{6CE46995-885C-4D21-9FAA-A20D98B486C5}" type="pres">
      <dgm:prSet presAssocID="{6E69C998-87A3-466E-9F53-987AFBECAFA0}" presName="rect3" presStyleLbl="node1" presStyleIdx="2" presStyleCnt="4">
        <dgm:presLayoutVars>
          <dgm:chMax val="0"/>
          <dgm:chPref val="0"/>
          <dgm:bulletEnabled val="1"/>
        </dgm:presLayoutVars>
      </dgm:prSet>
      <dgm:spPr/>
      <dgm:t>
        <a:bodyPr/>
        <a:lstStyle/>
        <a:p>
          <a:endParaRPr lang="en-US"/>
        </a:p>
      </dgm:t>
    </dgm:pt>
    <dgm:pt modelId="{33F94827-3DC4-4D5C-ADE6-AF57A68480E0}" type="pres">
      <dgm:prSet presAssocID="{6E69C998-87A3-466E-9F53-987AFBECAFA0}" presName="rect4" presStyleLbl="node1" presStyleIdx="3" presStyleCnt="4">
        <dgm:presLayoutVars>
          <dgm:chMax val="0"/>
          <dgm:chPref val="0"/>
          <dgm:bulletEnabled val="1"/>
        </dgm:presLayoutVars>
      </dgm:prSet>
      <dgm:spPr/>
      <dgm:t>
        <a:bodyPr/>
        <a:lstStyle/>
        <a:p>
          <a:endParaRPr lang="en-US"/>
        </a:p>
      </dgm:t>
    </dgm:pt>
  </dgm:ptLst>
  <dgm:cxnLst>
    <dgm:cxn modelId="{365EF5E3-F67F-4D2B-841F-5256F9E941C2}" type="presOf" srcId="{62C22833-9039-4D08-905C-D1270E562B21}" destId="{6CE46995-885C-4D21-9FAA-A20D98B486C5}" srcOrd="0" destOrd="0" presId="urn:microsoft.com/office/officeart/2005/8/layout/matrix2"/>
    <dgm:cxn modelId="{7300DB94-5FCB-4FBA-BD05-8B4A0208DAB2}" srcId="{6E69C998-87A3-466E-9F53-987AFBECAFA0}" destId="{C22C5BDB-5A25-4E37-AA6F-0AAECF825748}" srcOrd="0" destOrd="0" parTransId="{825F70E9-2974-4114-9710-1C0B3DD709DD}" sibTransId="{A19D02E0-07F9-453D-8393-3DDD55214B2B}"/>
    <dgm:cxn modelId="{1206C799-A0BD-4CBF-89C6-92A14FBC6B69}" srcId="{6E69C998-87A3-466E-9F53-987AFBECAFA0}" destId="{62C22833-9039-4D08-905C-D1270E562B21}" srcOrd="2" destOrd="0" parTransId="{F375C9B7-BB5B-4154-9458-F144AF7A5811}" sibTransId="{2AC18893-E7BE-4576-BC3E-08D4794F9CF1}"/>
    <dgm:cxn modelId="{1348995A-4164-4E09-A324-DA7920873C0C}" srcId="{6E69C998-87A3-466E-9F53-987AFBECAFA0}" destId="{8966D9C6-F5DB-4C53-A480-7CFB79B034CD}" srcOrd="1" destOrd="0" parTransId="{009332BB-84B3-4C97-8FE9-AAC95BA19F53}" sibTransId="{E6293BA1-3A58-40C7-A553-DB7FD192A9D3}"/>
    <dgm:cxn modelId="{925880B6-49E5-4363-B61A-25BF5E1B80D7}" type="presOf" srcId="{C22C5BDB-5A25-4E37-AA6F-0AAECF825748}" destId="{B82C7B93-F238-42E1-B320-D38EFE6322C0}" srcOrd="0" destOrd="0" presId="urn:microsoft.com/office/officeart/2005/8/layout/matrix2"/>
    <dgm:cxn modelId="{EAD4A6BE-0574-4C6F-BC91-7733EABF3346}" srcId="{6E69C998-87A3-466E-9F53-987AFBECAFA0}" destId="{BC8E222E-822E-4D01-A11E-12F4034F01A3}" srcOrd="3" destOrd="0" parTransId="{A7BE2871-DFF9-43BE-A0CB-056C96E75650}" sibTransId="{C987B03C-61B7-4674-8E9D-250837E7748F}"/>
    <dgm:cxn modelId="{9917F1DB-B0BF-46E9-A597-7E49C171A6DD}" type="presOf" srcId="{6E69C998-87A3-466E-9F53-987AFBECAFA0}" destId="{15C682E2-5B7F-4588-9AC8-2D37793DBA8C}" srcOrd="0" destOrd="0" presId="urn:microsoft.com/office/officeart/2005/8/layout/matrix2"/>
    <dgm:cxn modelId="{C516082C-B9E6-4EBD-927F-1609069B0BF8}" type="presOf" srcId="{BC8E222E-822E-4D01-A11E-12F4034F01A3}" destId="{33F94827-3DC4-4D5C-ADE6-AF57A68480E0}" srcOrd="0" destOrd="0" presId="urn:microsoft.com/office/officeart/2005/8/layout/matrix2"/>
    <dgm:cxn modelId="{C863F536-EF46-4F41-A9C3-EFAB9D4BA274}" type="presOf" srcId="{8966D9C6-F5DB-4C53-A480-7CFB79B034CD}" destId="{2EF191D7-3C7A-420E-9F17-2A417E1C2A48}" srcOrd="0" destOrd="0" presId="urn:microsoft.com/office/officeart/2005/8/layout/matrix2"/>
    <dgm:cxn modelId="{D093B6E1-A3D8-44BD-817B-356996675E42}" type="presParOf" srcId="{15C682E2-5B7F-4588-9AC8-2D37793DBA8C}" destId="{E387DB77-813B-4870-A799-035989497656}" srcOrd="0" destOrd="0" presId="urn:microsoft.com/office/officeart/2005/8/layout/matrix2"/>
    <dgm:cxn modelId="{90C914FD-7589-405E-BF75-35F97D11DA96}" type="presParOf" srcId="{15C682E2-5B7F-4588-9AC8-2D37793DBA8C}" destId="{B82C7B93-F238-42E1-B320-D38EFE6322C0}" srcOrd="1" destOrd="0" presId="urn:microsoft.com/office/officeart/2005/8/layout/matrix2"/>
    <dgm:cxn modelId="{1C23B2C0-0F4C-49EA-96C8-D221FE9AD554}" type="presParOf" srcId="{15C682E2-5B7F-4588-9AC8-2D37793DBA8C}" destId="{2EF191D7-3C7A-420E-9F17-2A417E1C2A48}" srcOrd="2" destOrd="0" presId="urn:microsoft.com/office/officeart/2005/8/layout/matrix2"/>
    <dgm:cxn modelId="{729B7B9E-1ECA-4E14-8B07-03F80A429A03}" type="presParOf" srcId="{15C682E2-5B7F-4588-9AC8-2D37793DBA8C}" destId="{6CE46995-885C-4D21-9FAA-A20D98B486C5}" srcOrd="3" destOrd="0" presId="urn:microsoft.com/office/officeart/2005/8/layout/matrix2"/>
    <dgm:cxn modelId="{0DEDE0F2-0183-49A7-AFDA-1BE5BFA8354F}" type="presParOf" srcId="{15C682E2-5B7F-4588-9AC8-2D37793DBA8C}" destId="{33F94827-3DC4-4D5C-ADE6-AF57A68480E0}" srcOrd="4" destOrd="0" presId="urn:microsoft.com/office/officeart/2005/8/layout/matrix2"/>
  </dgm:cxnLst>
  <dgm:bg/>
  <dgm:whole/>
</dgm:dataModel>
</file>

<file path=ppt/diagrams/data2.xml><?xml version="1.0" encoding="utf-8"?>
<dgm:dataModel xmlns:dgm="http://schemas.openxmlformats.org/drawingml/2006/diagram" xmlns:a="http://schemas.openxmlformats.org/drawingml/2006/main">
  <dgm:ptLst>
    <dgm:pt modelId="{99B9EAC7-4E53-4FE1-8F04-FC1A892794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32654BC-50DF-4ACF-8D47-0E130D8A8E22}">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3200" dirty="0" smtClean="0"/>
            <a:t>Should I support my bosses incorrect views? </a:t>
          </a:r>
          <a:endParaRPr lang="en-US" sz="3200" dirty="0"/>
        </a:p>
      </dgm:t>
    </dgm:pt>
    <dgm:pt modelId="{87C67544-6128-403E-B02D-2B30C4CF448D}" type="parTrans" cxnId="{DC6BB87E-7DEE-40BF-8456-BDF7971151A0}">
      <dgm:prSet/>
      <dgm:spPr/>
      <dgm:t>
        <a:bodyPr/>
        <a:lstStyle/>
        <a:p>
          <a:endParaRPr lang="en-US"/>
        </a:p>
      </dgm:t>
    </dgm:pt>
    <dgm:pt modelId="{3B1846EF-A950-4CD8-BFC0-D2F48C01AACD}" type="sibTrans" cxnId="{DC6BB87E-7DEE-40BF-8456-BDF7971151A0}">
      <dgm:prSet/>
      <dgm:spPr/>
      <dgm:t>
        <a:bodyPr/>
        <a:lstStyle/>
        <a:p>
          <a:endParaRPr lang="en-US"/>
        </a:p>
      </dgm:t>
    </dgm:pt>
    <dgm:pt modelId="{FC09E0E1-88FE-42F5-ACB9-CA2E3B8517E1}">
      <dgm:prSet phldrT="[Text]">
        <dgm:style>
          <a:lnRef idx="1">
            <a:schemeClr val="accent1"/>
          </a:lnRef>
          <a:fillRef idx="2">
            <a:schemeClr val="accent1"/>
          </a:fillRef>
          <a:effectRef idx="1">
            <a:schemeClr val="accent1"/>
          </a:effectRef>
          <a:fontRef idx="minor">
            <a:schemeClr val="dk1"/>
          </a:fontRef>
        </dgm:style>
      </dgm:prSet>
      <dgm:spPr/>
      <dgm:t>
        <a:bodyPr/>
        <a:lstStyle/>
        <a:p>
          <a:r>
            <a:rPr lang="en-US" dirty="0" smtClean="0"/>
            <a:t>Should I sign a false document?</a:t>
          </a:r>
          <a:endParaRPr lang="en-US" dirty="0"/>
        </a:p>
      </dgm:t>
    </dgm:pt>
    <dgm:pt modelId="{2BEB1D2F-28F2-4A28-948A-CB6331A8E5F9}" type="parTrans" cxnId="{853DA195-0F73-4C2A-9D5D-2C1570BDD1E0}">
      <dgm:prSet/>
      <dgm:spPr/>
      <dgm:t>
        <a:bodyPr/>
        <a:lstStyle/>
        <a:p>
          <a:endParaRPr lang="en-US"/>
        </a:p>
      </dgm:t>
    </dgm:pt>
    <dgm:pt modelId="{737A454E-B991-4319-9AA4-015FC2790249}" type="sibTrans" cxnId="{853DA195-0F73-4C2A-9D5D-2C1570BDD1E0}">
      <dgm:prSet/>
      <dgm:spPr/>
      <dgm:t>
        <a:bodyPr/>
        <a:lstStyle/>
        <a:p>
          <a:endParaRPr lang="en-US"/>
        </a:p>
      </dgm:t>
    </dgm:pt>
    <dgm:pt modelId="{5A69CF7C-A9F9-4776-98B2-CDB5B194FBAD}">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3200" dirty="0" smtClean="0"/>
            <a:t>Should I accept a gift from a client?</a:t>
          </a:r>
          <a:endParaRPr lang="en-US" sz="3200" dirty="0"/>
        </a:p>
      </dgm:t>
    </dgm:pt>
    <dgm:pt modelId="{C52F2C49-F1A6-4EDC-AB66-953E089A3002}" type="parTrans" cxnId="{962EB4F7-532F-481D-B647-E6CFEF981503}">
      <dgm:prSet/>
      <dgm:spPr/>
      <dgm:t>
        <a:bodyPr/>
        <a:lstStyle/>
        <a:p>
          <a:endParaRPr lang="en-US"/>
        </a:p>
      </dgm:t>
    </dgm:pt>
    <dgm:pt modelId="{17C98FEF-5900-4B9D-B1E0-83D690206162}" type="sibTrans" cxnId="{962EB4F7-532F-481D-B647-E6CFEF981503}">
      <dgm:prSet/>
      <dgm:spPr/>
      <dgm:t>
        <a:bodyPr/>
        <a:lstStyle/>
        <a:p>
          <a:endParaRPr lang="en-US"/>
        </a:p>
      </dgm:t>
    </dgm:pt>
    <dgm:pt modelId="{6EF07D21-E2F1-4D23-A04F-ABA7BADD0A1D}">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smtClean="0"/>
            <a:t>Should I give special treatment to a friend of boss’ friend?</a:t>
          </a:r>
          <a:endParaRPr lang="en-US" dirty="0"/>
        </a:p>
      </dgm:t>
    </dgm:pt>
    <dgm:pt modelId="{0F4155EC-9CBE-4262-866F-AEE63D1C9777}" type="parTrans" cxnId="{6B71CB49-844F-4811-B092-EE651FA8A9F7}">
      <dgm:prSet/>
      <dgm:spPr/>
      <dgm:t>
        <a:bodyPr/>
        <a:lstStyle/>
        <a:p>
          <a:endParaRPr lang="en-US"/>
        </a:p>
      </dgm:t>
    </dgm:pt>
    <dgm:pt modelId="{1A4B63A3-C8BD-4E69-9B15-7DCBA6D30418}" type="sibTrans" cxnId="{6B71CB49-844F-4811-B092-EE651FA8A9F7}">
      <dgm:prSet/>
      <dgm:spPr/>
      <dgm:t>
        <a:bodyPr/>
        <a:lstStyle/>
        <a:p>
          <a:endParaRPr lang="en-US"/>
        </a:p>
      </dgm:t>
    </dgm:pt>
    <dgm:pt modelId="{31015284-45EF-45C9-8A17-4889861EED39}" type="pres">
      <dgm:prSet presAssocID="{99B9EAC7-4E53-4FE1-8F04-FC1A89279441}" presName="linear" presStyleCnt="0">
        <dgm:presLayoutVars>
          <dgm:animLvl val="lvl"/>
          <dgm:resizeHandles val="exact"/>
        </dgm:presLayoutVars>
      </dgm:prSet>
      <dgm:spPr/>
      <dgm:t>
        <a:bodyPr/>
        <a:lstStyle/>
        <a:p>
          <a:endParaRPr lang="en-US"/>
        </a:p>
      </dgm:t>
    </dgm:pt>
    <dgm:pt modelId="{DED59C31-D1F3-4606-AE87-0F928791C6D5}" type="pres">
      <dgm:prSet presAssocID="{932654BC-50DF-4ACF-8D47-0E130D8A8E22}" presName="parentText" presStyleLbl="node1" presStyleIdx="0" presStyleCnt="2">
        <dgm:presLayoutVars>
          <dgm:chMax val="0"/>
          <dgm:bulletEnabled val="1"/>
        </dgm:presLayoutVars>
      </dgm:prSet>
      <dgm:spPr/>
      <dgm:t>
        <a:bodyPr/>
        <a:lstStyle/>
        <a:p>
          <a:endParaRPr lang="en-US"/>
        </a:p>
      </dgm:t>
    </dgm:pt>
    <dgm:pt modelId="{4368A00D-B6FC-4CA0-8A20-4BA4ADC79804}" type="pres">
      <dgm:prSet presAssocID="{932654BC-50DF-4ACF-8D47-0E130D8A8E22}" presName="childText" presStyleLbl="revTx" presStyleIdx="0" presStyleCnt="2">
        <dgm:presLayoutVars>
          <dgm:bulletEnabled val="1"/>
        </dgm:presLayoutVars>
      </dgm:prSet>
      <dgm:spPr/>
      <dgm:t>
        <a:bodyPr/>
        <a:lstStyle/>
        <a:p>
          <a:endParaRPr lang="en-US"/>
        </a:p>
      </dgm:t>
    </dgm:pt>
    <dgm:pt modelId="{A9E0D0C1-CD39-4CB1-A65C-810B8E20ED10}" type="pres">
      <dgm:prSet presAssocID="{5A69CF7C-A9F9-4776-98B2-CDB5B194FBAD}" presName="parentText" presStyleLbl="node1" presStyleIdx="1" presStyleCnt="2">
        <dgm:presLayoutVars>
          <dgm:chMax val="0"/>
          <dgm:bulletEnabled val="1"/>
        </dgm:presLayoutVars>
      </dgm:prSet>
      <dgm:spPr/>
      <dgm:t>
        <a:bodyPr/>
        <a:lstStyle/>
        <a:p>
          <a:endParaRPr lang="en-US"/>
        </a:p>
      </dgm:t>
    </dgm:pt>
    <dgm:pt modelId="{401A41C3-B2D0-4AC5-AB73-48FA19A20728}" type="pres">
      <dgm:prSet presAssocID="{5A69CF7C-A9F9-4776-98B2-CDB5B194FBAD}" presName="childText" presStyleLbl="revTx" presStyleIdx="1" presStyleCnt="2">
        <dgm:presLayoutVars>
          <dgm:bulletEnabled val="1"/>
        </dgm:presLayoutVars>
      </dgm:prSet>
      <dgm:spPr/>
      <dgm:t>
        <a:bodyPr/>
        <a:lstStyle/>
        <a:p>
          <a:endParaRPr lang="en-US"/>
        </a:p>
      </dgm:t>
    </dgm:pt>
  </dgm:ptLst>
  <dgm:cxnLst>
    <dgm:cxn modelId="{60A44812-56ED-48C7-8F51-17D6FEB063F1}" type="presOf" srcId="{5A69CF7C-A9F9-4776-98B2-CDB5B194FBAD}" destId="{A9E0D0C1-CD39-4CB1-A65C-810B8E20ED10}" srcOrd="0" destOrd="0" presId="urn:microsoft.com/office/officeart/2005/8/layout/vList2"/>
    <dgm:cxn modelId="{962EB4F7-532F-481D-B647-E6CFEF981503}" srcId="{99B9EAC7-4E53-4FE1-8F04-FC1A89279441}" destId="{5A69CF7C-A9F9-4776-98B2-CDB5B194FBAD}" srcOrd="1" destOrd="0" parTransId="{C52F2C49-F1A6-4EDC-AB66-953E089A3002}" sibTransId="{17C98FEF-5900-4B9D-B1E0-83D690206162}"/>
    <dgm:cxn modelId="{E681EBD4-FEC9-4B81-BE87-F5D20F815BA7}" type="presOf" srcId="{932654BC-50DF-4ACF-8D47-0E130D8A8E22}" destId="{DED59C31-D1F3-4606-AE87-0F928791C6D5}" srcOrd="0" destOrd="0" presId="urn:microsoft.com/office/officeart/2005/8/layout/vList2"/>
    <dgm:cxn modelId="{6B71CB49-844F-4811-B092-EE651FA8A9F7}" srcId="{5A69CF7C-A9F9-4776-98B2-CDB5B194FBAD}" destId="{6EF07D21-E2F1-4D23-A04F-ABA7BADD0A1D}" srcOrd="0" destOrd="0" parTransId="{0F4155EC-9CBE-4262-866F-AEE63D1C9777}" sibTransId="{1A4B63A3-C8BD-4E69-9B15-7DCBA6D30418}"/>
    <dgm:cxn modelId="{853DA195-0F73-4C2A-9D5D-2C1570BDD1E0}" srcId="{932654BC-50DF-4ACF-8D47-0E130D8A8E22}" destId="{FC09E0E1-88FE-42F5-ACB9-CA2E3B8517E1}" srcOrd="0" destOrd="0" parTransId="{2BEB1D2F-28F2-4A28-948A-CB6331A8E5F9}" sibTransId="{737A454E-B991-4319-9AA4-015FC2790249}"/>
    <dgm:cxn modelId="{111C1558-CE7B-49F1-8C5B-108EEB97DDCA}" type="presOf" srcId="{99B9EAC7-4E53-4FE1-8F04-FC1A89279441}" destId="{31015284-45EF-45C9-8A17-4889861EED39}" srcOrd="0" destOrd="0" presId="urn:microsoft.com/office/officeart/2005/8/layout/vList2"/>
    <dgm:cxn modelId="{DC6BB87E-7DEE-40BF-8456-BDF7971151A0}" srcId="{99B9EAC7-4E53-4FE1-8F04-FC1A89279441}" destId="{932654BC-50DF-4ACF-8D47-0E130D8A8E22}" srcOrd="0" destOrd="0" parTransId="{87C67544-6128-403E-B02D-2B30C4CF448D}" sibTransId="{3B1846EF-A950-4CD8-BFC0-D2F48C01AACD}"/>
    <dgm:cxn modelId="{0EDC9DB6-249C-4AB5-A2BE-5B7A73B2C017}" type="presOf" srcId="{6EF07D21-E2F1-4D23-A04F-ABA7BADD0A1D}" destId="{401A41C3-B2D0-4AC5-AB73-48FA19A20728}" srcOrd="0" destOrd="0" presId="urn:microsoft.com/office/officeart/2005/8/layout/vList2"/>
    <dgm:cxn modelId="{D75D9892-3C98-4C69-9D01-D9A598A7FECA}" type="presOf" srcId="{FC09E0E1-88FE-42F5-ACB9-CA2E3B8517E1}" destId="{4368A00D-B6FC-4CA0-8A20-4BA4ADC79804}" srcOrd="0" destOrd="0" presId="urn:microsoft.com/office/officeart/2005/8/layout/vList2"/>
    <dgm:cxn modelId="{0ADFE863-FE2D-4864-B0D0-C668D4A24F7E}" type="presParOf" srcId="{31015284-45EF-45C9-8A17-4889861EED39}" destId="{DED59C31-D1F3-4606-AE87-0F928791C6D5}" srcOrd="0" destOrd="0" presId="urn:microsoft.com/office/officeart/2005/8/layout/vList2"/>
    <dgm:cxn modelId="{6FE23183-8796-44BD-B30F-2BCE5E4FA29C}" type="presParOf" srcId="{31015284-45EF-45C9-8A17-4889861EED39}" destId="{4368A00D-B6FC-4CA0-8A20-4BA4ADC79804}" srcOrd="1" destOrd="0" presId="urn:microsoft.com/office/officeart/2005/8/layout/vList2"/>
    <dgm:cxn modelId="{C8330181-A5B5-4CCB-A1A3-269A7D9EF5BC}" type="presParOf" srcId="{31015284-45EF-45C9-8A17-4889861EED39}" destId="{A9E0D0C1-CD39-4CB1-A65C-810B8E20ED10}" srcOrd="2" destOrd="0" presId="urn:microsoft.com/office/officeart/2005/8/layout/vList2"/>
    <dgm:cxn modelId="{E2956C6D-CDE2-498E-B569-B22498CEF5A7}" type="presParOf" srcId="{31015284-45EF-45C9-8A17-4889861EED39}" destId="{401A41C3-B2D0-4AC5-AB73-48FA19A20728}" srcOrd="3"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7E5026C4-7DD9-46B8-86B2-16A0EDB925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2A17EDE-55A7-4F62-9148-EBDED19603E9}">
      <dgm:prSet phldrT="[Text]" custT="1"/>
      <dgm:spPr/>
      <dgm:t>
        <a:bodyPr/>
        <a:lstStyle/>
        <a:p>
          <a:r>
            <a:rPr lang="en-US" sz="2800" dirty="0" smtClean="0"/>
            <a:t>1. The difficulty of coping the economic realities because of unrealistic salary levels of government employee;</a:t>
          </a:r>
          <a:endParaRPr lang="en-US" sz="2800" dirty="0"/>
        </a:p>
      </dgm:t>
    </dgm:pt>
    <dgm:pt modelId="{ED0171B1-99A5-46F5-8F32-3616B3DE9E67}" type="parTrans" cxnId="{611453CF-498D-40F8-97AD-6A40D09429A0}">
      <dgm:prSet/>
      <dgm:spPr/>
      <dgm:t>
        <a:bodyPr/>
        <a:lstStyle/>
        <a:p>
          <a:endParaRPr lang="en-US"/>
        </a:p>
      </dgm:t>
    </dgm:pt>
    <dgm:pt modelId="{80AFDA32-8748-49DA-9E29-ED6646B9ED5F}" type="sibTrans" cxnId="{611453CF-498D-40F8-97AD-6A40D09429A0}">
      <dgm:prSet/>
      <dgm:spPr/>
      <dgm:t>
        <a:bodyPr/>
        <a:lstStyle/>
        <a:p>
          <a:endParaRPr lang="en-US"/>
        </a:p>
      </dgm:t>
    </dgm:pt>
    <dgm:pt modelId="{51CA9CA9-F0C4-4E59-B928-C3296BEE4788}">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3000" dirty="0" smtClean="0"/>
            <a:t>2. The excessive desire for wealth and the “</a:t>
          </a:r>
          <a:r>
            <a:rPr lang="en-US" sz="2800" dirty="0" smtClean="0"/>
            <a:t>good</a:t>
          </a:r>
          <a:r>
            <a:rPr lang="en-US" sz="3000" dirty="0" smtClean="0"/>
            <a:t> life” among other higher-echelon government officials;</a:t>
          </a:r>
          <a:endParaRPr lang="en-US" sz="3000" dirty="0"/>
        </a:p>
      </dgm:t>
    </dgm:pt>
    <dgm:pt modelId="{BFF8673B-1DA0-424E-80C1-9B7A1B314D27}" type="parTrans" cxnId="{202D849B-DDA3-4C50-95CE-994F4BD0B661}">
      <dgm:prSet/>
      <dgm:spPr/>
      <dgm:t>
        <a:bodyPr/>
        <a:lstStyle/>
        <a:p>
          <a:endParaRPr lang="en-US"/>
        </a:p>
      </dgm:t>
    </dgm:pt>
    <dgm:pt modelId="{5B0C2405-0582-4746-B89C-20C52D5F36C5}" type="sibTrans" cxnId="{202D849B-DDA3-4C50-95CE-994F4BD0B661}">
      <dgm:prSet/>
      <dgm:spPr/>
      <dgm:t>
        <a:bodyPr/>
        <a:lstStyle/>
        <a:p>
          <a:endParaRPr lang="en-US"/>
        </a:p>
      </dgm:t>
    </dgm:pt>
    <dgm:pt modelId="{B66145B7-3F31-457B-A792-EEDAE97165D5}">
      <dgm:prSet phldrT="[Text]" custT="1"/>
      <dgm:spPr/>
      <dgm:t>
        <a:bodyPr/>
        <a:lstStyle/>
        <a:p>
          <a:r>
            <a:rPr lang="en-US" sz="2800" dirty="0" smtClean="0"/>
            <a:t>3. Low moral standards or values</a:t>
          </a:r>
          <a:endParaRPr lang="en-US" sz="2800" dirty="0"/>
        </a:p>
      </dgm:t>
    </dgm:pt>
    <dgm:pt modelId="{627B68F7-5427-41CE-834B-9983997ACB1B}" type="parTrans" cxnId="{7A06D28B-3C86-44DE-8A28-1FF2EA1E8D04}">
      <dgm:prSet/>
      <dgm:spPr/>
      <dgm:t>
        <a:bodyPr/>
        <a:lstStyle/>
        <a:p>
          <a:endParaRPr lang="en-US"/>
        </a:p>
      </dgm:t>
    </dgm:pt>
    <dgm:pt modelId="{CF3BD3A2-4D37-436C-822C-67BAAEA8C07B}" type="sibTrans" cxnId="{7A06D28B-3C86-44DE-8A28-1FF2EA1E8D04}">
      <dgm:prSet/>
      <dgm:spPr/>
      <dgm:t>
        <a:bodyPr/>
        <a:lstStyle/>
        <a:p>
          <a:endParaRPr lang="en-US"/>
        </a:p>
      </dgm:t>
    </dgm:pt>
    <dgm:pt modelId="{33EB10BB-1C5B-4009-95E7-DE7DF490DEA6}">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800" dirty="0" smtClean="0"/>
            <a:t>4. An administrative behavior that facilitates or support corruption</a:t>
          </a:r>
          <a:endParaRPr lang="en-US" sz="2800" dirty="0"/>
        </a:p>
      </dgm:t>
    </dgm:pt>
    <dgm:pt modelId="{26DA4245-037B-40F6-A584-5A8E908CE622}" type="parTrans" cxnId="{6716AB8F-BABC-427A-AA1D-CADEA8024D1E}">
      <dgm:prSet/>
      <dgm:spPr/>
      <dgm:t>
        <a:bodyPr/>
        <a:lstStyle/>
        <a:p>
          <a:endParaRPr lang="en-US"/>
        </a:p>
      </dgm:t>
    </dgm:pt>
    <dgm:pt modelId="{DCB058E8-F150-4CF5-AE1E-DB5A8849F455}" type="sibTrans" cxnId="{6716AB8F-BABC-427A-AA1D-CADEA8024D1E}">
      <dgm:prSet/>
      <dgm:spPr/>
      <dgm:t>
        <a:bodyPr/>
        <a:lstStyle/>
        <a:p>
          <a:endParaRPr lang="en-US"/>
        </a:p>
      </dgm:t>
    </dgm:pt>
    <dgm:pt modelId="{2CF0F81F-CCDC-408A-9CF8-4B1A4E568EB8}" type="pres">
      <dgm:prSet presAssocID="{7E5026C4-7DD9-46B8-86B2-16A0EDB9255B}" presName="linear" presStyleCnt="0">
        <dgm:presLayoutVars>
          <dgm:animLvl val="lvl"/>
          <dgm:resizeHandles val="exact"/>
        </dgm:presLayoutVars>
      </dgm:prSet>
      <dgm:spPr/>
      <dgm:t>
        <a:bodyPr/>
        <a:lstStyle/>
        <a:p>
          <a:endParaRPr lang="en-US"/>
        </a:p>
      </dgm:t>
    </dgm:pt>
    <dgm:pt modelId="{2ECDD495-AE42-4568-820E-26548E57535B}" type="pres">
      <dgm:prSet presAssocID="{72A17EDE-55A7-4F62-9148-EBDED19603E9}" presName="parentText" presStyleLbl="node1" presStyleIdx="0" presStyleCnt="2">
        <dgm:presLayoutVars>
          <dgm:chMax val="0"/>
          <dgm:bulletEnabled val="1"/>
        </dgm:presLayoutVars>
      </dgm:prSet>
      <dgm:spPr/>
      <dgm:t>
        <a:bodyPr/>
        <a:lstStyle/>
        <a:p>
          <a:endParaRPr lang="en-US"/>
        </a:p>
      </dgm:t>
    </dgm:pt>
    <dgm:pt modelId="{88292E71-B4BF-4EDC-8226-B75007239D22}" type="pres">
      <dgm:prSet presAssocID="{72A17EDE-55A7-4F62-9148-EBDED19603E9}" presName="childText" presStyleLbl="revTx" presStyleIdx="0" presStyleCnt="2">
        <dgm:presLayoutVars>
          <dgm:bulletEnabled val="1"/>
        </dgm:presLayoutVars>
      </dgm:prSet>
      <dgm:spPr/>
      <dgm:t>
        <a:bodyPr/>
        <a:lstStyle/>
        <a:p>
          <a:endParaRPr lang="en-US"/>
        </a:p>
      </dgm:t>
    </dgm:pt>
    <dgm:pt modelId="{9581283C-B17E-4463-9D72-8AF71CE0AD3A}" type="pres">
      <dgm:prSet presAssocID="{B66145B7-3F31-457B-A792-EEDAE97165D5}" presName="parentText" presStyleLbl="node1" presStyleIdx="1" presStyleCnt="2">
        <dgm:presLayoutVars>
          <dgm:chMax val="0"/>
          <dgm:bulletEnabled val="1"/>
        </dgm:presLayoutVars>
      </dgm:prSet>
      <dgm:spPr/>
      <dgm:t>
        <a:bodyPr/>
        <a:lstStyle/>
        <a:p>
          <a:endParaRPr lang="en-US"/>
        </a:p>
      </dgm:t>
    </dgm:pt>
    <dgm:pt modelId="{FD49AEE2-4430-4369-BA9D-05944D5135AE}" type="pres">
      <dgm:prSet presAssocID="{B66145B7-3F31-457B-A792-EEDAE97165D5}" presName="childText" presStyleLbl="revTx" presStyleIdx="1" presStyleCnt="2">
        <dgm:presLayoutVars>
          <dgm:bulletEnabled val="1"/>
        </dgm:presLayoutVars>
      </dgm:prSet>
      <dgm:spPr/>
      <dgm:t>
        <a:bodyPr/>
        <a:lstStyle/>
        <a:p>
          <a:endParaRPr lang="en-US"/>
        </a:p>
      </dgm:t>
    </dgm:pt>
  </dgm:ptLst>
  <dgm:cxnLst>
    <dgm:cxn modelId="{7A06D28B-3C86-44DE-8A28-1FF2EA1E8D04}" srcId="{7E5026C4-7DD9-46B8-86B2-16A0EDB9255B}" destId="{B66145B7-3F31-457B-A792-EEDAE97165D5}" srcOrd="1" destOrd="0" parTransId="{627B68F7-5427-41CE-834B-9983997ACB1B}" sibTransId="{CF3BD3A2-4D37-436C-822C-67BAAEA8C07B}"/>
    <dgm:cxn modelId="{6716AB8F-BABC-427A-AA1D-CADEA8024D1E}" srcId="{B66145B7-3F31-457B-A792-EEDAE97165D5}" destId="{33EB10BB-1C5B-4009-95E7-DE7DF490DEA6}" srcOrd="0" destOrd="0" parTransId="{26DA4245-037B-40F6-A584-5A8E908CE622}" sibTransId="{DCB058E8-F150-4CF5-AE1E-DB5A8849F455}"/>
    <dgm:cxn modelId="{843A19D3-3770-4261-8F51-4D196D5158F6}" type="presOf" srcId="{B66145B7-3F31-457B-A792-EEDAE97165D5}" destId="{9581283C-B17E-4463-9D72-8AF71CE0AD3A}" srcOrd="0" destOrd="0" presId="urn:microsoft.com/office/officeart/2005/8/layout/vList2"/>
    <dgm:cxn modelId="{202D849B-DDA3-4C50-95CE-994F4BD0B661}" srcId="{72A17EDE-55A7-4F62-9148-EBDED19603E9}" destId="{51CA9CA9-F0C4-4E59-B928-C3296BEE4788}" srcOrd="0" destOrd="0" parTransId="{BFF8673B-1DA0-424E-80C1-9B7A1B314D27}" sibTransId="{5B0C2405-0582-4746-B89C-20C52D5F36C5}"/>
    <dgm:cxn modelId="{611453CF-498D-40F8-97AD-6A40D09429A0}" srcId="{7E5026C4-7DD9-46B8-86B2-16A0EDB9255B}" destId="{72A17EDE-55A7-4F62-9148-EBDED19603E9}" srcOrd="0" destOrd="0" parTransId="{ED0171B1-99A5-46F5-8F32-3616B3DE9E67}" sibTransId="{80AFDA32-8748-49DA-9E29-ED6646B9ED5F}"/>
    <dgm:cxn modelId="{D91288B9-A22E-49C5-B7F0-C06FE9EB9D0D}" type="presOf" srcId="{33EB10BB-1C5B-4009-95E7-DE7DF490DEA6}" destId="{FD49AEE2-4430-4369-BA9D-05944D5135AE}" srcOrd="0" destOrd="0" presId="urn:microsoft.com/office/officeart/2005/8/layout/vList2"/>
    <dgm:cxn modelId="{6EF856BF-12A9-4A5C-B0EF-712F387B1A26}" type="presOf" srcId="{7E5026C4-7DD9-46B8-86B2-16A0EDB9255B}" destId="{2CF0F81F-CCDC-408A-9CF8-4B1A4E568EB8}" srcOrd="0" destOrd="0" presId="urn:microsoft.com/office/officeart/2005/8/layout/vList2"/>
    <dgm:cxn modelId="{A34EAFE7-6B8A-4E31-AF5C-9BC0130CAF44}" type="presOf" srcId="{72A17EDE-55A7-4F62-9148-EBDED19603E9}" destId="{2ECDD495-AE42-4568-820E-26548E57535B}" srcOrd="0" destOrd="0" presId="urn:microsoft.com/office/officeart/2005/8/layout/vList2"/>
    <dgm:cxn modelId="{25ED2348-35D9-4650-A56E-BA973FF29BFC}" type="presOf" srcId="{51CA9CA9-F0C4-4E59-B928-C3296BEE4788}" destId="{88292E71-B4BF-4EDC-8226-B75007239D22}" srcOrd="0" destOrd="0" presId="urn:microsoft.com/office/officeart/2005/8/layout/vList2"/>
    <dgm:cxn modelId="{6F5BB978-2A22-4A6C-817F-94BB9F631333}" type="presParOf" srcId="{2CF0F81F-CCDC-408A-9CF8-4B1A4E568EB8}" destId="{2ECDD495-AE42-4568-820E-26548E57535B}" srcOrd="0" destOrd="0" presId="urn:microsoft.com/office/officeart/2005/8/layout/vList2"/>
    <dgm:cxn modelId="{DA4AEADE-C485-4FCB-A059-D79C772F7710}" type="presParOf" srcId="{2CF0F81F-CCDC-408A-9CF8-4B1A4E568EB8}" destId="{88292E71-B4BF-4EDC-8226-B75007239D22}" srcOrd="1" destOrd="0" presId="urn:microsoft.com/office/officeart/2005/8/layout/vList2"/>
    <dgm:cxn modelId="{6079F8FB-B61C-436F-94F4-C8961D0E38F0}" type="presParOf" srcId="{2CF0F81F-CCDC-408A-9CF8-4B1A4E568EB8}" destId="{9581283C-B17E-4463-9D72-8AF71CE0AD3A}" srcOrd="2" destOrd="0" presId="urn:microsoft.com/office/officeart/2005/8/layout/vList2"/>
    <dgm:cxn modelId="{B1EEF857-3A67-42E0-960E-EF541B4899D1}" type="presParOf" srcId="{2CF0F81F-CCDC-408A-9CF8-4B1A4E568EB8}" destId="{FD49AEE2-4430-4369-BA9D-05944D5135AE}" srcOrd="3"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7E5026C4-7DD9-46B8-86B2-16A0EDB925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2A17EDE-55A7-4F62-9148-EBDED19603E9}">
      <dgm:prSet phldrT="[Text]" custT="1"/>
      <dgm:spPr/>
      <dgm:t>
        <a:bodyPr/>
        <a:lstStyle/>
        <a:p>
          <a:r>
            <a:rPr lang="en-US" sz="2800" dirty="0" smtClean="0"/>
            <a:t>5. Related to the preceding factor, strong corrupting influence of clientele</a:t>
          </a:r>
          <a:endParaRPr lang="en-US" sz="2800" dirty="0"/>
        </a:p>
      </dgm:t>
    </dgm:pt>
    <dgm:pt modelId="{ED0171B1-99A5-46F5-8F32-3616B3DE9E67}" type="parTrans" cxnId="{611453CF-498D-40F8-97AD-6A40D09429A0}">
      <dgm:prSet/>
      <dgm:spPr/>
      <dgm:t>
        <a:bodyPr/>
        <a:lstStyle/>
        <a:p>
          <a:endParaRPr lang="en-US"/>
        </a:p>
      </dgm:t>
    </dgm:pt>
    <dgm:pt modelId="{80AFDA32-8748-49DA-9E29-ED6646B9ED5F}" type="sibTrans" cxnId="{611453CF-498D-40F8-97AD-6A40D09429A0}">
      <dgm:prSet/>
      <dgm:spPr/>
      <dgm:t>
        <a:bodyPr/>
        <a:lstStyle/>
        <a:p>
          <a:endParaRPr lang="en-US"/>
        </a:p>
      </dgm:t>
    </dgm:pt>
    <dgm:pt modelId="{51CA9CA9-F0C4-4E59-B928-C3296BEE4788}">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3000" dirty="0" smtClean="0"/>
            <a:t>6. Bad example set by the leadership</a:t>
          </a:r>
          <a:endParaRPr lang="en-US" sz="3000" dirty="0"/>
        </a:p>
      </dgm:t>
    </dgm:pt>
    <dgm:pt modelId="{BFF8673B-1DA0-424E-80C1-9B7A1B314D27}" type="parTrans" cxnId="{202D849B-DDA3-4C50-95CE-994F4BD0B661}">
      <dgm:prSet/>
      <dgm:spPr/>
      <dgm:t>
        <a:bodyPr/>
        <a:lstStyle/>
        <a:p>
          <a:endParaRPr lang="en-US"/>
        </a:p>
      </dgm:t>
    </dgm:pt>
    <dgm:pt modelId="{5B0C2405-0582-4746-B89C-20C52D5F36C5}" type="sibTrans" cxnId="{202D849B-DDA3-4C50-95CE-994F4BD0B661}">
      <dgm:prSet/>
      <dgm:spPr/>
      <dgm:t>
        <a:bodyPr/>
        <a:lstStyle/>
        <a:p>
          <a:endParaRPr lang="en-US"/>
        </a:p>
      </dgm:t>
    </dgm:pt>
    <dgm:pt modelId="{B66145B7-3F31-457B-A792-EEDAE97165D5}">
      <dgm:prSet phldrT="[Text]" custT="1"/>
      <dgm:spPr/>
      <dgm:t>
        <a:bodyPr/>
        <a:lstStyle/>
        <a:p>
          <a:r>
            <a:rPr lang="en-US" sz="2800" dirty="0" smtClean="0"/>
            <a:t>7. The kinship system</a:t>
          </a:r>
          <a:endParaRPr lang="en-US" sz="2800" dirty="0"/>
        </a:p>
      </dgm:t>
    </dgm:pt>
    <dgm:pt modelId="{627B68F7-5427-41CE-834B-9983997ACB1B}" type="parTrans" cxnId="{7A06D28B-3C86-44DE-8A28-1FF2EA1E8D04}">
      <dgm:prSet/>
      <dgm:spPr/>
      <dgm:t>
        <a:bodyPr/>
        <a:lstStyle/>
        <a:p>
          <a:endParaRPr lang="en-US"/>
        </a:p>
      </dgm:t>
    </dgm:pt>
    <dgm:pt modelId="{CF3BD3A2-4D37-436C-822C-67BAAEA8C07B}" type="sibTrans" cxnId="{7A06D28B-3C86-44DE-8A28-1FF2EA1E8D04}">
      <dgm:prSet/>
      <dgm:spPr/>
      <dgm:t>
        <a:bodyPr/>
        <a:lstStyle/>
        <a:p>
          <a:endParaRPr lang="en-US"/>
        </a:p>
      </dgm:t>
    </dgm:pt>
    <dgm:pt modelId="{33EB10BB-1C5B-4009-95E7-DE7DF490DEA6}">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800" dirty="0" smtClean="0"/>
            <a:t>8. A cumbersome system of justice</a:t>
          </a:r>
          <a:endParaRPr lang="en-US" sz="2800" dirty="0"/>
        </a:p>
      </dgm:t>
    </dgm:pt>
    <dgm:pt modelId="{26DA4245-037B-40F6-A584-5A8E908CE622}" type="parTrans" cxnId="{6716AB8F-BABC-427A-AA1D-CADEA8024D1E}">
      <dgm:prSet/>
      <dgm:spPr/>
      <dgm:t>
        <a:bodyPr/>
        <a:lstStyle/>
        <a:p>
          <a:endParaRPr lang="en-US"/>
        </a:p>
      </dgm:t>
    </dgm:pt>
    <dgm:pt modelId="{DCB058E8-F150-4CF5-AE1E-DB5A8849F455}" type="sibTrans" cxnId="{6716AB8F-BABC-427A-AA1D-CADEA8024D1E}">
      <dgm:prSet/>
      <dgm:spPr/>
      <dgm:t>
        <a:bodyPr/>
        <a:lstStyle/>
        <a:p>
          <a:endParaRPr lang="en-US"/>
        </a:p>
      </dgm:t>
    </dgm:pt>
    <dgm:pt modelId="{4C039196-EE6E-4CC4-8D11-C84F1FD3865F}">
      <dgm:prSet phldrT="[Text]" custT="1"/>
      <dgm:spPr/>
      <dgm:t>
        <a:bodyPr/>
        <a:lstStyle/>
        <a:p>
          <a:r>
            <a:rPr lang="en-US" sz="2400" dirty="0" smtClean="0"/>
            <a:t>9. Unenforceable and obsolete laws</a:t>
          </a:r>
          <a:endParaRPr lang="en-US" sz="2400" dirty="0"/>
        </a:p>
      </dgm:t>
    </dgm:pt>
    <dgm:pt modelId="{AE3EC2CC-AD43-4636-A508-3F293CD4A3BA}" type="parTrans" cxnId="{FF86F54C-23C0-4CDF-945C-5F01FBAD56E3}">
      <dgm:prSet/>
      <dgm:spPr/>
      <dgm:t>
        <a:bodyPr/>
        <a:lstStyle/>
        <a:p>
          <a:endParaRPr lang="en-US"/>
        </a:p>
      </dgm:t>
    </dgm:pt>
    <dgm:pt modelId="{591C8036-5473-4B38-8FCB-03721610CFF3}" type="sibTrans" cxnId="{FF86F54C-23C0-4CDF-945C-5F01FBAD56E3}">
      <dgm:prSet/>
      <dgm:spPr/>
      <dgm:t>
        <a:bodyPr/>
        <a:lstStyle/>
        <a:p>
          <a:endParaRPr lang="en-US"/>
        </a:p>
      </dgm:t>
    </dgm:pt>
    <dgm:pt modelId="{2CF0F81F-CCDC-408A-9CF8-4B1A4E568EB8}" type="pres">
      <dgm:prSet presAssocID="{7E5026C4-7DD9-46B8-86B2-16A0EDB9255B}" presName="linear" presStyleCnt="0">
        <dgm:presLayoutVars>
          <dgm:animLvl val="lvl"/>
          <dgm:resizeHandles val="exact"/>
        </dgm:presLayoutVars>
      </dgm:prSet>
      <dgm:spPr/>
      <dgm:t>
        <a:bodyPr/>
        <a:lstStyle/>
        <a:p>
          <a:endParaRPr lang="en-US"/>
        </a:p>
      </dgm:t>
    </dgm:pt>
    <dgm:pt modelId="{2ECDD495-AE42-4568-820E-26548E57535B}" type="pres">
      <dgm:prSet presAssocID="{72A17EDE-55A7-4F62-9148-EBDED19603E9}" presName="parentText" presStyleLbl="node1" presStyleIdx="0" presStyleCnt="3">
        <dgm:presLayoutVars>
          <dgm:chMax val="0"/>
          <dgm:bulletEnabled val="1"/>
        </dgm:presLayoutVars>
      </dgm:prSet>
      <dgm:spPr/>
      <dgm:t>
        <a:bodyPr/>
        <a:lstStyle/>
        <a:p>
          <a:endParaRPr lang="en-US"/>
        </a:p>
      </dgm:t>
    </dgm:pt>
    <dgm:pt modelId="{88292E71-B4BF-4EDC-8226-B75007239D22}" type="pres">
      <dgm:prSet presAssocID="{72A17EDE-55A7-4F62-9148-EBDED19603E9}" presName="childText" presStyleLbl="revTx" presStyleIdx="0" presStyleCnt="2" custScaleY="83224">
        <dgm:presLayoutVars>
          <dgm:bulletEnabled val="1"/>
        </dgm:presLayoutVars>
      </dgm:prSet>
      <dgm:spPr/>
      <dgm:t>
        <a:bodyPr/>
        <a:lstStyle/>
        <a:p>
          <a:endParaRPr lang="en-US"/>
        </a:p>
      </dgm:t>
    </dgm:pt>
    <dgm:pt modelId="{9581283C-B17E-4463-9D72-8AF71CE0AD3A}" type="pres">
      <dgm:prSet presAssocID="{B66145B7-3F31-457B-A792-EEDAE97165D5}" presName="parentText" presStyleLbl="node1" presStyleIdx="1" presStyleCnt="3" custScaleY="63049">
        <dgm:presLayoutVars>
          <dgm:chMax val="0"/>
          <dgm:bulletEnabled val="1"/>
        </dgm:presLayoutVars>
      </dgm:prSet>
      <dgm:spPr/>
      <dgm:t>
        <a:bodyPr/>
        <a:lstStyle/>
        <a:p>
          <a:endParaRPr lang="en-US"/>
        </a:p>
      </dgm:t>
    </dgm:pt>
    <dgm:pt modelId="{FD49AEE2-4430-4369-BA9D-05944D5135AE}" type="pres">
      <dgm:prSet presAssocID="{B66145B7-3F31-457B-A792-EEDAE97165D5}" presName="childText" presStyleLbl="revTx" presStyleIdx="1" presStyleCnt="2" custScaleY="84058">
        <dgm:presLayoutVars>
          <dgm:bulletEnabled val="1"/>
        </dgm:presLayoutVars>
      </dgm:prSet>
      <dgm:spPr/>
      <dgm:t>
        <a:bodyPr/>
        <a:lstStyle/>
        <a:p>
          <a:endParaRPr lang="en-US"/>
        </a:p>
      </dgm:t>
    </dgm:pt>
    <dgm:pt modelId="{181A22E8-D4D4-474E-A1B9-3AE88145B529}" type="pres">
      <dgm:prSet presAssocID="{4C039196-EE6E-4CC4-8D11-C84F1FD3865F}" presName="parentText" presStyleLbl="node1" presStyleIdx="2" presStyleCnt="3" custScaleY="63049">
        <dgm:presLayoutVars>
          <dgm:chMax val="0"/>
          <dgm:bulletEnabled val="1"/>
        </dgm:presLayoutVars>
      </dgm:prSet>
      <dgm:spPr/>
      <dgm:t>
        <a:bodyPr/>
        <a:lstStyle/>
        <a:p>
          <a:endParaRPr lang="en-US"/>
        </a:p>
      </dgm:t>
    </dgm:pt>
  </dgm:ptLst>
  <dgm:cxnLst>
    <dgm:cxn modelId="{7A06D28B-3C86-44DE-8A28-1FF2EA1E8D04}" srcId="{7E5026C4-7DD9-46B8-86B2-16A0EDB9255B}" destId="{B66145B7-3F31-457B-A792-EEDAE97165D5}" srcOrd="1" destOrd="0" parTransId="{627B68F7-5427-41CE-834B-9983997ACB1B}" sibTransId="{CF3BD3A2-4D37-436C-822C-67BAAEA8C07B}"/>
    <dgm:cxn modelId="{6716AB8F-BABC-427A-AA1D-CADEA8024D1E}" srcId="{B66145B7-3F31-457B-A792-EEDAE97165D5}" destId="{33EB10BB-1C5B-4009-95E7-DE7DF490DEA6}" srcOrd="0" destOrd="0" parTransId="{26DA4245-037B-40F6-A584-5A8E908CE622}" sibTransId="{DCB058E8-F150-4CF5-AE1E-DB5A8849F455}"/>
    <dgm:cxn modelId="{FF86F54C-23C0-4CDF-945C-5F01FBAD56E3}" srcId="{7E5026C4-7DD9-46B8-86B2-16A0EDB9255B}" destId="{4C039196-EE6E-4CC4-8D11-C84F1FD3865F}" srcOrd="2" destOrd="0" parTransId="{AE3EC2CC-AD43-4636-A508-3F293CD4A3BA}" sibTransId="{591C8036-5473-4B38-8FCB-03721610CFF3}"/>
    <dgm:cxn modelId="{202D849B-DDA3-4C50-95CE-994F4BD0B661}" srcId="{72A17EDE-55A7-4F62-9148-EBDED19603E9}" destId="{51CA9CA9-F0C4-4E59-B928-C3296BEE4788}" srcOrd="0" destOrd="0" parTransId="{BFF8673B-1DA0-424E-80C1-9B7A1B314D27}" sibTransId="{5B0C2405-0582-4746-B89C-20C52D5F36C5}"/>
    <dgm:cxn modelId="{73A43A21-9A99-475E-AE43-4AFFF03BBA4E}" type="presOf" srcId="{33EB10BB-1C5B-4009-95E7-DE7DF490DEA6}" destId="{FD49AEE2-4430-4369-BA9D-05944D5135AE}" srcOrd="0" destOrd="0" presId="urn:microsoft.com/office/officeart/2005/8/layout/vList2"/>
    <dgm:cxn modelId="{939004FB-4443-41AC-8EED-5DB8A6E84781}" type="presOf" srcId="{B66145B7-3F31-457B-A792-EEDAE97165D5}" destId="{9581283C-B17E-4463-9D72-8AF71CE0AD3A}" srcOrd="0" destOrd="0" presId="urn:microsoft.com/office/officeart/2005/8/layout/vList2"/>
    <dgm:cxn modelId="{2D78034A-FDBF-4183-B538-5E91F6AACF0B}" type="presOf" srcId="{72A17EDE-55A7-4F62-9148-EBDED19603E9}" destId="{2ECDD495-AE42-4568-820E-26548E57535B}" srcOrd="0" destOrd="0" presId="urn:microsoft.com/office/officeart/2005/8/layout/vList2"/>
    <dgm:cxn modelId="{0E189E16-9F5A-45DB-8063-9453D56BBF2D}" type="presOf" srcId="{4C039196-EE6E-4CC4-8D11-C84F1FD3865F}" destId="{181A22E8-D4D4-474E-A1B9-3AE88145B529}" srcOrd="0" destOrd="0" presId="urn:microsoft.com/office/officeart/2005/8/layout/vList2"/>
    <dgm:cxn modelId="{611453CF-498D-40F8-97AD-6A40D09429A0}" srcId="{7E5026C4-7DD9-46B8-86B2-16A0EDB9255B}" destId="{72A17EDE-55A7-4F62-9148-EBDED19603E9}" srcOrd="0" destOrd="0" parTransId="{ED0171B1-99A5-46F5-8F32-3616B3DE9E67}" sibTransId="{80AFDA32-8748-49DA-9E29-ED6646B9ED5F}"/>
    <dgm:cxn modelId="{2EA7873F-3411-4602-8EB5-3A100EC9F6E4}" type="presOf" srcId="{7E5026C4-7DD9-46B8-86B2-16A0EDB9255B}" destId="{2CF0F81F-CCDC-408A-9CF8-4B1A4E568EB8}" srcOrd="0" destOrd="0" presId="urn:microsoft.com/office/officeart/2005/8/layout/vList2"/>
    <dgm:cxn modelId="{81411C64-5E2F-47D6-B42B-988B1B393EF5}" type="presOf" srcId="{51CA9CA9-F0C4-4E59-B928-C3296BEE4788}" destId="{88292E71-B4BF-4EDC-8226-B75007239D22}" srcOrd="0" destOrd="0" presId="urn:microsoft.com/office/officeart/2005/8/layout/vList2"/>
    <dgm:cxn modelId="{117635EA-171F-43B7-881E-2F1C1922358A}" type="presParOf" srcId="{2CF0F81F-CCDC-408A-9CF8-4B1A4E568EB8}" destId="{2ECDD495-AE42-4568-820E-26548E57535B}" srcOrd="0" destOrd="0" presId="urn:microsoft.com/office/officeart/2005/8/layout/vList2"/>
    <dgm:cxn modelId="{31C6E6F0-4084-47F7-B90D-3EA3A4D33511}" type="presParOf" srcId="{2CF0F81F-CCDC-408A-9CF8-4B1A4E568EB8}" destId="{88292E71-B4BF-4EDC-8226-B75007239D22}" srcOrd="1" destOrd="0" presId="urn:microsoft.com/office/officeart/2005/8/layout/vList2"/>
    <dgm:cxn modelId="{C5B883EF-BC4E-460D-82A7-E6D88F9FC121}" type="presParOf" srcId="{2CF0F81F-CCDC-408A-9CF8-4B1A4E568EB8}" destId="{9581283C-B17E-4463-9D72-8AF71CE0AD3A}" srcOrd="2" destOrd="0" presId="urn:microsoft.com/office/officeart/2005/8/layout/vList2"/>
    <dgm:cxn modelId="{C91F6573-6EF2-413F-9EFE-1BE807034CB7}" type="presParOf" srcId="{2CF0F81F-CCDC-408A-9CF8-4B1A4E568EB8}" destId="{FD49AEE2-4430-4369-BA9D-05944D5135AE}" srcOrd="3" destOrd="0" presId="urn:microsoft.com/office/officeart/2005/8/layout/vList2"/>
    <dgm:cxn modelId="{2B69A419-9594-4D1D-B080-08F8B0E0D11D}" type="presParOf" srcId="{2CF0F81F-CCDC-408A-9CF8-4B1A4E568EB8}" destId="{181A22E8-D4D4-474E-A1B9-3AE88145B529}" srcOrd="4"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B16438-FB18-48AD-8626-5635227A97F9}" type="datetimeFigureOut">
              <a:rPr lang="en-US" smtClean="0"/>
              <a:pPr/>
              <a:t>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3097E9-9B6F-432E-B253-D371D35569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097E9-9B6F-432E-B253-D371D355695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097E9-9B6F-432E-B253-D371D355695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3097E9-9B6F-432E-B253-D371D355695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1/3/2013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1/3/2013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1/3/2013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1/3/2013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1/3/2013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1/3/2013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1/3/2013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ideo" Target="file:///D:\Users\LTS-user\Desktop\Desktopfiles\RODA%20FILE\RODA%20UPOU%20matters\Roda%20MPA\Local%20Gov't.%20Planning\LGP-Report\What%20Are%20Community%20Values_.mp4" TargetMode="External"/><Relationship Id="rId6" Type="http://schemas.openxmlformats.org/officeDocument/2006/relationships/hyperlink" Target="https://www.youtube.com/watch?v=eKz2R61YUV0" TargetMode="External"/><Relationship Id="rId5" Type="http://schemas.openxmlformats.org/officeDocument/2006/relationships/hyperlink" Target="https://www.youtube.com/user/cccvideovault?feature=watch" TargetMode="Externa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eKz2R61YUV0" TargetMode="External"/><Relationship Id="rId2" Type="http://schemas.openxmlformats.org/officeDocument/2006/relationships/hyperlink" Target="https://www.youtube.com/user/cccvideovault?feature=watch"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438400"/>
            <a:ext cx="6172200" cy="1894362"/>
          </a:xfrm>
        </p:spPr>
        <p:txBody>
          <a:bodyPr>
            <a:noAutofit/>
          </a:bodyPr>
          <a:lstStyle/>
          <a:p>
            <a:r>
              <a:rPr lang="en-US" sz="6000" dirty="0" smtClean="0">
                <a:solidFill>
                  <a:srgbClr val="002060"/>
                </a:solidFill>
              </a:rPr>
              <a:t>Value and ethics of public responsibility</a:t>
            </a:r>
            <a:endParaRPr lang="en-US" sz="6000" dirty="0">
              <a:solidFill>
                <a:srgbClr val="002060"/>
              </a:solidFill>
            </a:endParaRPr>
          </a:p>
        </p:txBody>
      </p:sp>
      <p:sp>
        <p:nvSpPr>
          <p:cNvPr id="3" name="Subtitle 2"/>
          <p:cNvSpPr>
            <a:spLocks noGrp="1"/>
          </p:cNvSpPr>
          <p:nvPr>
            <p:ph type="subTitle" idx="1"/>
          </p:nvPr>
        </p:nvSpPr>
        <p:spPr>
          <a:xfrm>
            <a:off x="2286000" y="4648200"/>
            <a:ext cx="6172200" cy="1371600"/>
          </a:xfrm>
        </p:spPr>
        <p:txBody>
          <a:bodyPr>
            <a:normAutofit fontScale="85000" lnSpcReduction="20000"/>
          </a:bodyPr>
          <a:lstStyle/>
          <a:p>
            <a:endParaRPr lang="en-US" dirty="0" smtClean="0"/>
          </a:p>
          <a:p>
            <a:endParaRPr lang="en-US" dirty="0" smtClean="0"/>
          </a:p>
          <a:p>
            <a:pPr algn="ctr"/>
            <a:r>
              <a:rPr lang="en-US" sz="3400" dirty="0" err="1" smtClean="0">
                <a:solidFill>
                  <a:srgbClr val="0070C0"/>
                </a:solidFill>
              </a:rPr>
              <a:t>Rodalyn</a:t>
            </a:r>
            <a:r>
              <a:rPr lang="en-US" sz="3400" dirty="0" smtClean="0">
                <a:solidFill>
                  <a:srgbClr val="0070C0"/>
                </a:solidFill>
              </a:rPr>
              <a:t> G. </a:t>
            </a:r>
            <a:r>
              <a:rPr lang="en-US" sz="3400" dirty="0" err="1" smtClean="0">
                <a:solidFill>
                  <a:srgbClr val="0070C0"/>
                </a:solidFill>
              </a:rPr>
              <a:t>Salvaleon-Tusoy</a:t>
            </a:r>
            <a:endParaRPr lang="en-US" sz="3400" dirty="0" smtClean="0">
              <a:solidFill>
                <a:srgbClr val="0070C0"/>
              </a:solidFill>
            </a:endParaRPr>
          </a:p>
          <a:p>
            <a:pPr algn="ctr"/>
            <a:r>
              <a:rPr lang="en-US" sz="2400" b="0" dirty="0" smtClean="0">
                <a:solidFill>
                  <a:srgbClr val="0070C0"/>
                </a:solidFill>
              </a:rPr>
              <a:t>MPA Student</a:t>
            </a:r>
          </a:p>
          <a:p>
            <a:pPr algn="ctr"/>
            <a:endParaRPr lang="en-US" sz="2400" b="0" dirty="0">
              <a:solidFill>
                <a:srgbClr val="0070C0"/>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in the workplace</a:t>
            </a:r>
            <a:endParaRPr lang="en-US" dirty="0"/>
          </a:p>
        </p:txBody>
      </p:sp>
      <p:pic>
        <p:nvPicPr>
          <p:cNvPr id="29698" name="Picture 2" descr="http://images.sodahead.com/polls/000214440/polls_ist2_2334825_puzzled_kids_cartoon_0953_926533_poll_xlarge.jpeg"/>
          <p:cNvPicPr>
            <a:picLocks noChangeAspect="1" noChangeArrowheads="1"/>
          </p:cNvPicPr>
          <p:nvPr/>
        </p:nvPicPr>
        <p:blipFill>
          <a:blip r:embed="rId2"/>
          <a:srcRect/>
          <a:stretch>
            <a:fillRect/>
          </a:stretch>
        </p:blipFill>
        <p:spPr bwMode="auto">
          <a:xfrm>
            <a:off x="4419600" y="1981200"/>
            <a:ext cx="3964458" cy="3352800"/>
          </a:xfrm>
          <a:prstGeom prst="rect">
            <a:avLst/>
          </a:prstGeom>
          <a:noFill/>
        </p:spPr>
      </p:pic>
      <p:sp>
        <p:nvSpPr>
          <p:cNvPr id="6" name="Rectangle 5"/>
          <p:cNvSpPr/>
          <p:nvPr/>
        </p:nvSpPr>
        <p:spPr>
          <a:xfrm>
            <a:off x="609600" y="1828800"/>
            <a:ext cx="3733800" cy="1371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smtClean="0"/>
              <a:t>What is an ethical dilemma?</a:t>
            </a:r>
            <a:endParaRPr lang="en-US" sz="3200" dirty="0"/>
          </a:p>
        </p:txBody>
      </p:sp>
      <p:sp>
        <p:nvSpPr>
          <p:cNvPr id="7" name="Oval 6"/>
          <p:cNvSpPr/>
          <p:nvPr/>
        </p:nvSpPr>
        <p:spPr>
          <a:xfrm>
            <a:off x="762000" y="3200400"/>
            <a:ext cx="3276600" cy="3352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dirty="0" smtClean="0"/>
              <a:t>Situation that requires choosing a course of action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fade">
                                      <p:cBhvr>
                                        <p:cTn id="15" dur="2000"/>
                                        <p:tgtEl>
                                          <p:spTgt spid="7">
                                            <p:bg/>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20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9698"/>
                                        </p:tgtEl>
                                        <p:attrNameLst>
                                          <p:attrName>style.visibility</p:attrName>
                                        </p:attrNameLst>
                                      </p:cBhvr>
                                      <p:to>
                                        <p:strVal val="visible"/>
                                      </p:to>
                                    </p:set>
                                    <p:animEffect transition="in" filter="wipe(down)">
                                      <p:cBhvr>
                                        <p:cTn id="25"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467600" cy="1143000"/>
          </a:xfrm>
        </p:spPr>
        <p:txBody>
          <a:bodyPr/>
          <a:lstStyle/>
          <a:p>
            <a:r>
              <a:rPr lang="en-US" dirty="0" smtClean="0"/>
              <a:t>Examples of ethical dilemmas</a:t>
            </a:r>
            <a:endParaRPr lang="en-US" dirty="0"/>
          </a:p>
        </p:txBody>
      </p:sp>
      <p:graphicFrame>
        <p:nvGraphicFramePr>
          <p:cNvPr id="9" name="Diagram 8"/>
          <p:cNvGraphicFramePr/>
          <p:nvPr/>
        </p:nvGraphicFramePr>
        <p:xfrm>
          <a:off x="914400" y="1295400"/>
          <a:ext cx="7391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DED59C31-D1F3-4606-AE87-0F928791C6D5}"/>
                                            </p:graphicEl>
                                          </p:spTgt>
                                        </p:tgtEl>
                                        <p:attrNameLst>
                                          <p:attrName>style.visibility</p:attrName>
                                        </p:attrNameLst>
                                      </p:cBhvr>
                                      <p:to>
                                        <p:strVal val="visible"/>
                                      </p:to>
                                    </p:set>
                                    <p:animEffect transition="in" filter="fade">
                                      <p:cBhvr>
                                        <p:cTn id="7" dur="2000"/>
                                        <p:tgtEl>
                                          <p:spTgt spid="9">
                                            <p:graphicEl>
                                              <a:dgm id="{DED59C31-D1F3-4606-AE87-0F928791C6D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4368A00D-B6FC-4CA0-8A20-4BA4ADC79804}"/>
                                            </p:graphicEl>
                                          </p:spTgt>
                                        </p:tgtEl>
                                        <p:attrNameLst>
                                          <p:attrName>style.visibility</p:attrName>
                                        </p:attrNameLst>
                                      </p:cBhvr>
                                      <p:to>
                                        <p:strVal val="visible"/>
                                      </p:to>
                                    </p:set>
                                    <p:animEffect transition="in" filter="fade">
                                      <p:cBhvr>
                                        <p:cTn id="12" dur="2000"/>
                                        <p:tgtEl>
                                          <p:spTgt spid="9">
                                            <p:graphicEl>
                                              <a:dgm id="{4368A00D-B6FC-4CA0-8A20-4BA4ADC7980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A9E0D0C1-CD39-4CB1-A65C-810B8E20ED10}"/>
                                            </p:graphicEl>
                                          </p:spTgt>
                                        </p:tgtEl>
                                        <p:attrNameLst>
                                          <p:attrName>style.visibility</p:attrName>
                                        </p:attrNameLst>
                                      </p:cBhvr>
                                      <p:to>
                                        <p:strVal val="visible"/>
                                      </p:to>
                                    </p:set>
                                    <p:animEffect transition="in" filter="fade">
                                      <p:cBhvr>
                                        <p:cTn id="17" dur="2000"/>
                                        <p:tgtEl>
                                          <p:spTgt spid="9">
                                            <p:graphicEl>
                                              <a:dgm id="{A9E0D0C1-CD39-4CB1-A65C-810B8E20ED1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401A41C3-B2D0-4AC5-AB73-48FA19A20728}"/>
                                            </p:graphicEl>
                                          </p:spTgt>
                                        </p:tgtEl>
                                        <p:attrNameLst>
                                          <p:attrName>style.visibility</p:attrName>
                                        </p:attrNameLst>
                                      </p:cBhvr>
                                      <p:to>
                                        <p:strVal val="visible"/>
                                      </p:to>
                                    </p:set>
                                    <p:animEffect transition="in" filter="fade">
                                      <p:cBhvr>
                                        <p:cTn id="22" dur="2000"/>
                                        <p:tgtEl>
                                          <p:spTgt spid="9">
                                            <p:graphicEl>
                                              <a:dgm id="{401A41C3-B2D0-4AC5-AB73-48FA19A2072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Baskerville Old Face" pitchFamily="18" charset="0"/>
              </a:rPr>
              <a:t>Ethical Dilemmas</a:t>
            </a:r>
            <a:endParaRPr lang="en-US" dirty="0"/>
          </a:p>
        </p:txBody>
      </p:sp>
      <p:sp>
        <p:nvSpPr>
          <p:cNvPr id="4" name="Content Placeholder 3"/>
          <p:cNvSpPr>
            <a:spLocks noGrp="1"/>
          </p:cNvSpPr>
          <p:nvPr>
            <p:ph sz="quarter" idx="2"/>
          </p:nvPr>
        </p:nvSpPr>
        <p:spPr>
          <a:xfrm>
            <a:off x="4953000" y="1752600"/>
            <a:ext cx="3657600" cy="4572000"/>
          </a:xfrm>
        </p:spPr>
        <p:txBody>
          <a:bodyPr/>
          <a:lstStyle/>
          <a:p>
            <a:r>
              <a:rPr lang="en-US" dirty="0" smtClean="0">
                <a:latin typeface="Baskerville Old Face" pitchFamily="18" charset="0"/>
              </a:rPr>
              <a:t>What Are Your Responsibilities?</a:t>
            </a:r>
          </a:p>
          <a:p>
            <a:pPr>
              <a:buFont typeface="Arial" pitchFamily="34" charset="0"/>
              <a:buChar char="►"/>
              <a:defRPr/>
            </a:pPr>
            <a:r>
              <a:rPr lang="en-US" dirty="0" smtClean="0">
                <a:latin typeface="Baskerville Old Face" pitchFamily="18" charset="0"/>
              </a:rPr>
              <a:t>To the public</a:t>
            </a:r>
          </a:p>
          <a:p>
            <a:pPr>
              <a:buFont typeface="Arial" pitchFamily="34" charset="0"/>
              <a:buChar char="►"/>
              <a:defRPr/>
            </a:pPr>
            <a:r>
              <a:rPr lang="en-US" dirty="0" smtClean="0">
                <a:latin typeface="Baskerville Old Face" pitchFamily="18" charset="0"/>
              </a:rPr>
              <a:t>To the stakeholders</a:t>
            </a:r>
          </a:p>
          <a:p>
            <a:pPr>
              <a:buFont typeface="Arial" pitchFamily="34" charset="0"/>
              <a:buChar char="►"/>
              <a:defRPr/>
            </a:pPr>
            <a:r>
              <a:rPr lang="en-US" dirty="0" smtClean="0">
                <a:latin typeface="Baskerville Old Face" pitchFamily="18" charset="0"/>
              </a:rPr>
              <a:t>To the organization</a:t>
            </a:r>
          </a:p>
          <a:p>
            <a:pPr>
              <a:buFont typeface="Arial" pitchFamily="34" charset="0"/>
              <a:buChar char="►"/>
              <a:defRPr/>
            </a:pPr>
            <a:r>
              <a:rPr lang="en-US" dirty="0" smtClean="0">
                <a:latin typeface="Baskerville Old Face" pitchFamily="18" charset="0"/>
              </a:rPr>
              <a:t>To the profession</a:t>
            </a:r>
          </a:p>
          <a:p>
            <a:pPr>
              <a:buFont typeface="Arial" pitchFamily="34" charset="0"/>
              <a:buChar char="►"/>
              <a:defRPr/>
            </a:pPr>
            <a:r>
              <a:rPr lang="en-US" dirty="0" smtClean="0">
                <a:latin typeface="Baskerville Old Face" pitchFamily="18" charset="0"/>
              </a:rPr>
              <a:t>To your colleagues</a:t>
            </a:r>
          </a:p>
          <a:p>
            <a:pPr>
              <a:buFont typeface="Arial" pitchFamily="34" charset="0"/>
              <a:buChar char="►"/>
              <a:defRPr/>
            </a:pPr>
            <a:r>
              <a:rPr lang="en-US" dirty="0" smtClean="0">
                <a:latin typeface="Baskerville Old Face" pitchFamily="18" charset="0"/>
              </a:rPr>
              <a:t>To yourself</a:t>
            </a:r>
          </a:p>
          <a:p>
            <a:endParaRPr lang="en-US" dirty="0"/>
          </a:p>
        </p:txBody>
      </p:sp>
      <p:sp>
        <p:nvSpPr>
          <p:cNvPr id="5" name="Rounded Rectangle 4"/>
          <p:cNvSpPr/>
          <p:nvPr/>
        </p:nvSpPr>
        <p:spPr>
          <a:xfrm>
            <a:off x="457200" y="1676400"/>
            <a:ext cx="3657600" cy="4572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spcBef>
                <a:spcPct val="50000"/>
              </a:spcBef>
            </a:pPr>
            <a:r>
              <a:rPr lang="en-US" sz="2800" dirty="0" smtClean="0">
                <a:latin typeface="Baskerville Old Face" pitchFamily="18" charset="0"/>
              </a:rPr>
              <a:t>Confronting conflicting responsibilities is the most typical way public administrators experience ethical dilemmas.</a:t>
            </a:r>
          </a:p>
          <a:p>
            <a:pPr>
              <a:spcBef>
                <a:spcPct val="50000"/>
              </a:spcBef>
              <a:buNone/>
            </a:pPr>
            <a:r>
              <a:rPr lang="en-US" sz="2800" dirty="0" smtClean="0">
                <a:latin typeface="Baskerville Old Face" pitchFamily="18" charset="0"/>
              </a:rPr>
              <a:t>	</a:t>
            </a:r>
            <a:r>
              <a:rPr lang="en-US" sz="2000" dirty="0" smtClean="0">
                <a:latin typeface="Baskerville Old Face" pitchFamily="18" charset="0"/>
              </a:rPr>
              <a:t>- Terry Cooper</a:t>
            </a:r>
          </a:p>
          <a:p>
            <a:endParaRPr lang="en-US" dirty="0" smtClean="0"/>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amond(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amond(in)">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amond(in)">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amond(in)">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amond(in)">
                                      <p:cBhvr>
                                        <p:cTn id="37"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7467600" cy="1143000"/>
          </a:xfrm>
        </p:spPr>
        <p:txBody>
          <a:bodyPr/>
          <a:lstStyle/>
          <a:p>
            <a:r>
              <a:rPr lang="en-US" dirty="0" smtClean="0"/>
              <a:t>Nine causes/factors of negative behavior in government:</a:t>
            </a:r>
            <a:endParaRPr lang="en-US" dirty="0"/>
          </a:p>
        </p:txBody>
      </p:sp>
      <p:graphicFrame>
        <p:nvGraphicFramePr>
          <p:cNvPr id="6" name="Diagram 5"/>
          <p:cNvGraphicFramePr/>
          <p:nvPr/>
        </p:nvGraphicFramePr>
        <p:xfrm>
          <a:off x="609600" y="1397000"/>
          <a:ext cx="7543800"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2ECDD495-AE42-4568-820E-26548E57535B}"/>
                                            </p:graphicEl>
                                          </p:spTgt>
                                        </p:tgtEl>
                                        <p:attrNameLst>
                                          <p:attrName>style.visibility</p:attrName>
                                        </p:attrNameLst>
                                      </p:cBhvr>
                                      <p:to>
                                        <p:strVal val="visible"/>
                                      </p:to>
                                    </p:set>
                                    <p:animEffect transition="in" filter="fade">
                                      <p:cBhvr>
                                        <p:cTn id="7" dur="2000"/>
                                        <p:tgtEl>
                                          <p:spTgt spid="6">
                                            <p:graphicEl>
                                              <a:dgm id="{2ECDD495-AE42-4568-820E-26548E57535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8292E71-B4BF-4EDC-8226-B75007239D22}"/>
                                            </p:graphicEl>
                                          </p:spTgt>
                                        </p:tgtEl>
                                        <p:attrNameLst>
                                          <p:attrName>style.visibility</p:attrName>
                                        </p:attrNameLst>
                                      </p:cBhvr>
                                      <p:to>
                                        <p:strVal val="visible"/>
                                      </p:to>
                                    </p:set>
                                    <p:animEffect transition="in" filter="fade">
                                      <p:cBhvr>
                                        <p:cTn id="12" dur="2000"/>
                                        <p:tgtEl>
                                          <p:spTgt spid="6">
                                            <p:graphicEl>
                                              <a:dgm id="{88292E71-B4BF-4EDC-8226-B75007239D2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9581283C-B17E-4463-9D72-8AF71CE0AD3A}"/>
                                            </p:graphicEl>
                                          </p:spTgt>
                                        </p:tgtEl>
                                        <p:attrNameLst>
                                          <p:attrName>style.visibility</p:attrName>
                                        </p:attrNameLst>
                                      </p:cBhvr>
                                      <p:to>
                                        <p:strVal val="visible"/>
                                      </p:to>
                                    </p:set>
                                    <p:animEffect transition="in" filter="fade">
                                      <p:cBhvr>
                                        <p:cTn id="17" dur="2000"/>
                                        <p:tgtEl>
                                          <p:spTgt spid="6">
                                            <p:graphicEl>
                                              <a:dgm id="{9581283C-B17E-4463-9D72-8AF71CE0AD3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FD49AEE2-4430-4369-BA9D-05944D5135AE}"/>
                                            </p:graphicEl>
                                          </p:spTgt>
                                        </p:tgtEl>
                                        <p:attrNameLst>
                                          <p:attrName>style.visibility</p:attrName>
                                        </p:attrNameLst>
                                      </p:cBhvr>
                                      <p:to>
                                        <p:strVal val="visible"/>
                                      </p:to>
                                    </p:set>
                                    <p:animEffect transition="in" filter="fade">
                                      <p:cBhvr>
                                        <p:cTn id="22" dur="2000"/>
                                        <p:tgtEl>
                                          <p:spTgt spid="6">
                                            <p:graphicEl>
                                              <a:dgm id="{FD49AEE2-4430-4369-BA9D-05944D5135A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Nine causes/factors of negative behavior in government:</a:t>
            </a:r>
            <a:endParaRPr lang="en-US" dirty="0"/>
          </a:p>
        </p:txBody>
      </p:sp>
      <p:graphicFrame>
        <p:nvGraphicFramePr>
          <p:cNvPr id="5" name="Diagram 4"/>
          <p:cNvGraphicFramePr/>
          <p:nvPr/>
        </p:nvGraphicFramePr>
        <p:xfrm>
          <a:off x="609600" y="1397000"/>
          <a:ext cx="7543800"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2ECDD495-AE42-4568-820E-26548E57535B}"/>
                                            </p:graphicEl>
                                          </p:spTgt>
                                        </p:tgtEl>
                                        <p:attrNameLst>
                                          <p:attrName>style.visibility</p:attrName>
                                        </p:attrNameLst>
                                      </p:cBhvr>
                                      <p:to>
                                        <p:strVal val="visible"/>
                                      </p:to>
                                    </p:set>
                                    <p:animEffect transition="in" filter="fade">
                                      <p:cBhvr>
                                        <p:cTn id="7" dur="2000"/>
                                        <p:tgtEl>
                                          <p:spTgt spid="5">
                                            <p:graphicEl>
                                              <a:dgm id="{2ECDD495-AE42-4568-820E-26548E57535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88292E71-B4BF-4EDC-8226-B75007239D22}"/>
                                            </p:graphicEl>
                                          </p:spTgt>
                                        </p:tgtEl>
                                        <p:attrNameLst>
                                          <p:attrName>style.visibility</p:attrName>
                                        </p:attrNameLst>
                                      </p:cBhvr>
                                      <p:to>
                                        <p:strVal val="visible"/>
                                      </p:to>
                                    </p:set>
                                    <p:animEffect transition="in" filter="fade">
                                      <p:cBhvr>
                                        <p:cTn id="12" dur="2000"/>
                                        <p:tgtEl>
                                          <p:spTgt spid="5">
                                            <p:graphicEl>
                                              <a:dgm id="{88292E71-B4BF-4EDC-8226-B75007239D2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9581283C-B17E-4463-9D72-8AF71CE0AD3A}"/>
                                            </p:graphicEl>
                                          </p:spTgt>
                                        </p:tgtEl>
                                        <p:attrNameLst>
                                          <p:attrName>style.visibility</p:attrName>
                                        </p:attrNameLst>
                                      </p:cBhvr>
                                      <p:to>
                                        <p:strVal val="visible"/>
                                      </p:to>
                                    </p:set>
                                    <p:animEffect transition="in" filter="fade">
                                      <p:cBhvr>
                                        <p:cTn id="17" dur="2000"/>
                                        <p:tgtEl>
                                          <p:spTgt spid="5">
                                            <p:graphicEl>
                                              <a:dgm id="{9581283C-B17E-4463-9D72-8AF71CE0AD3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FD49AEE2-4430-4369-BA9D-05944D5135AE}"/>
                                            </p:graphicEl>
                                          </p:spTgt>
                                        </p:tgtEl>
                                        <p:attrNameLst>
                                          <p:attrName>style.visibility</p:attrName>
                                        </p:attrNameLst>
                                      </p:cBhvr>
                                      <p:to>
                                        <p:strVal val="visible"/>
                                      </p:to>
                                    </p:set>
                                    <p:animEffect transition="in" filter="fade">
                                      <p:cBhvr>
                                        <p:cTn id="22" dur="2000"/>
                                        <p:tgtEl>
                                          <p:spTgt spid="5">
                                            <p:graphicEl>
                                              <a:dgm id="{FD49AEE2-4430-4369-BA9D-05944D5135A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181A22E8-D4D4-474E-A1B9-3AE88145B529}"/>
                                            </p:graphicEl>
                                          </p:spTgt>
                                        </p:tgtEl>
                                        <p:attrNameLst>
                                          <p:attrName>style.visibility</p:attrName>
                                        </p:attrNameLst>
                                      </p:cBhvr>
                                      <p:to>
                                        <p:strVal val="visible"/>
                                      </p:to>
                                    </p:set>
                                    <p:animEffect transition="in" filter="fade">
                                      <p:cBhvr>
                                        <p:cTn id="27" dur="2000"/>
                                        <p:tgtEl>
                                          <p:spTgt spid="5">
                                            <p:graphicEl>
                                              <a:dgm id="{181A22E8-D4D4-474E-A1B9-3AE88145B52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1143000"/>
          </a:xfrm>
        </p:spPr>
        <p:txBody>
          <a:bodyPr/>
          <a:lstStyle/>
          <a:p>
            <a:r>
              <a:rPr lang="en-US" b="1" dirty="0" smtClean="0"/>
              <a:t>Code of ethics for pubic service</a:t>
            </a:r>
            <a:endParaRPr lang="en-US" b="1" dirty="0"/>
          </a:p>
        </p:txBody>
      </p:sp>
      <p:sp>
        <p:nvSpPr>
          <p:cNvPr id="4" name="Rounded Rectangle 3"/>
          <p:cNvSpPr/>
          <p:nvPr/>
        </p:nvSpPr>
        <p:spPr>
          <a:xfrm>
            <a:off x="990600" y="4495800"/>
            <a:ext cx="6705600" cy="1524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smtClean="0"/>
              <a:t>Code of Ethics s a self-regulation manual among professionals</a:t>
            </a:r>
          </a:p>
          <a:p>
            <a:pPr algn="ctr"/>
            <a:endParaRPr lang="en-US" dirty="0"/>
          </a:p>
        </p:txBody>
      </p:sp>
      <p:pic>
        <p:nvPicPr>
          <p:cNvPr id="3074" name="Picture 2" descr="http://www.forensicasia.org/files/code%20in%20ethics.jpg"/>
          <p:cNvPicPr>
            <a:picLocks noChangeAspect="1" noChangeArrowheads="1"/>
          </p:cNvPicPr>
          <p:nvPr/>
        </p:nvPicPr>
        <p:blipFill>
          <a:blip r:embed="rId3"/>
          <a:srcRect/>
          <a:stretch>
            <a:fillRect/>
          </a:stretch>
        </p:blipFill>
        <p:spPr bwMode="auto">
          <a:xfrm>
            <a:off x="1905000" y="2057400"/>
            <a:ext cx="4381500" cy="1905000"/>
          </a:xfrm>
          <a:prstGeom prst="rect">
            <a:avLst/>
          </a:prstGeom>
          <a:noFill/>
        </p:spPr>
      </p:pic>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228600"/>
            <a:ext cx="4648200" cy="624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smtClean="0"/>
              <a:t>For most public servants the taking of an oath of loyalty merely formalizes a resolution already made. It amounts to an outer expression of an inner dedication -  the legal aspects of a code of ethics by which the public employee is guided in all his official acts and by which he expects all his fellow workers to proceed</a:t>
            </a:r>
          </a:p>
          <a:p>
            <a:pPr>
              <a:buNone/>
            </a:pPr>
            <a:endParaRPr lang="en-US" sz="2000" dirty="0" smtClean="0"/>
          </a:p>
          <a:p>
            <a:pPr>
              <a:buNone/>
            </a:pPr>
            <a:endParaRPr lang="en-US" sz="2000" dirty="0" smtClean="0"/>
          </a:p>
          <a:p>
            <a:pPr algn="r">
              <a:buNone/>
            </a:pPr>
            <a:r>
              <a:rPr lang="en-US" sz="2000" dirty="0" smtClean="0"/>
              <a:t>John A. </a:t>
            </a:r>
            <a:r>
              <a:rPr lang="en-US" sz="2000" dirty="0" err="1" smtClean="0"/>
              <a:t>Vieg</a:t>
            </a:r>
            <a:endParaRPr lang="en-US" sz="2000" dirty="0" smtClean="0"/>
          </a:p>
          <a:p>
            <a:pPr algn="ctr"/>
            <a:endParaRPr lang="en-US" sz="2000" dirty="0"/>
          </a:p>
        </p:txBody>
      </p:sp>
      <p:pic>
        <p:nvPicPr>
          <p:cNvPr id="6" name="Picture 2" descr="http://images.clipart.com/thw/thw14/CL/3D/041906_1/man_swearing_oath_pt_res.thc.jpg"/>
          <p:cNvPicPr>
            <a:picLocks noChangeAspect="1" noChangeArrowheads="1"/>
          </p:cNvPicPr>
          <p:nvPr/>
        </p:nvPicPr>
        <p:blipFill>
          <a:blip r:embed="rId2"/>
          <a:srcRect/>
          <a:stretch>
            <a:fillRect/>
          </a:stretch>
        </p:blipFill>
        <p:spPr bwMode="auto">
          <a:xfrm>
            <a:off x="5410200" y="1752600"/>
            <a:ext cx="2781300" cy="3333750"/>
          </a:xfrm>
          <a:prstGeom prst="rect">
            <a:avLst/>
          </a:prstGeom>
          <a:noFill/>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Executive order no. 217</a:t>
            </a:r>
            <a:endParaRPr lang="en-US" dirty="0"/>
          </a:p>
        </p:txBody>
      </p:sp>
      <p:sp>
        <p:nvSpPr>
          <p:cNvPr id="8" name="Content Placeholder 7"/>
          <p:cNvSpPr>
            <a:spLocks noGrp="1"/>
          </p:cNvSpPr>
          <p:nvPr>
            <p:ph sz="quarter" idx="1"/>
          </p:nvPr>
        </p:nvSpPr>
        <p:spPr/>
        <p:txBody>
          <a:bodyPr>
            <a:normAutofit fontScale="92500" lnSpcReduction="20000"/>
          </a:bodyPr>
          <a:lstStyle/>
          <a:p>
            <a:r>
              <a:rPr lang="en-US" dirty="0" smtClean="0"/>
              <a:t>1. Have faith in Divine Providence that guides the destinies of men and nations.</a:t>
            </a:r>
          </a:p>
          <a:p>
            <a:pPr>
              <a:buNone/>
            </a:pPr>
            <a:endParaRPr lang="en-US" dirty="0" smtClean="0"/>
          </a:p>
          <a:p>
            <a:r>
              <a:rPr lang="en-US" dirty="0" smtClean="0"/>
              <a:t>2. Love your country for it is the home of your people, the seat of your affections, and the source of your happiness and well being. Its defense is your primary duty. Be ready at all times to sacrifice and die for it if necessary.</a:t>
            </a:r>
          </a:p>
          <a:p>
            <a:pPr>
              <a:buNone/>
            </a:pPr>
            <a:endParaRPr lang="en-US" dirty="0" smtClean="0"/>
          </a:p>
          <a:p>
            <a:r>
              <a:rPr lang="en-US" dirty="0" smtClean="0"/>
              <a:t>3. Respect the Constitution which is the expression of your sovereign will. The government is your government. It has been established for your safety and welfare. Obey the laws and see that they are observed by all and that public officials comply their duties.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order no. 217</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4. Pay your taxes willingly and promptly. Citizenship implies not only rights but also obligations.</a:t>
            </a:r>
          </a:p>
          <a:p>
            <a:r>
              <a:rPr lang="en-US" dirty="0" smtClean="0"/>
              <a:t>5. Safeguard the purity of suffrage and abide by the decisions of the majority.</a:t>
            </a:r>
          </a:p>
          <a:p>
            <a:r>
              <a:rPr lang="en-US" dirty="0" smtClean="0"/>
              <a:t>6. Love and respect your parents. It is your duty to serve them gratefully and well.</a:t>
            </a:r>
          </a:p>
          <a:p>
            <a:r>
              <a:rPr lang="en-US" dirty="0" smtClean="0"/>
              <a:t>7. Value your honor as you value your life. Poverty with honor is preferable to wealth with dishonor.</a:t>
            </a:r>
          </a:p>
          <a:p>
            <a:r>
              <a:rPr lang="en-US" dirty="0" smtClean="0"/>
              <a:t>8. Lead a clean and frugal life. Do not indulge in frivolity or pretense. Be simple in your dress and modest in your behavior.</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order no. 217</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9. Live up to the noble traditions of your people. Venerate the memory of the heroes. Their lives point the way to duty and honor.</a:t>
            </a:r>
          </a:p>
          <a:p>
            <a:r>
              <a:rPr lang="en-US" dirty="0" smtClean="0"/>
              <a:t>10. Be industrious. Be not afraid or ashamed to do manual labor. Productive toil is conducive to economic security and adds to wealth of the nation.</a:t>
            </a:r>
          </a:p>
          <a:p>
            <a:r>
              <a:rPr lang="en-US" dirty="0" smtClean="0"/>
              <a:t>11. Rely on your efforts for your progress and happiness. Be not easily discouraged. Persevere in the pursuit of your legitimate ambitions.</a:t>
            </a:r>
          </a:p>
          <a:p>
            <a:r>
              <a:rPr lang="en-US" dirty="0" smtClean="0"/>
              <a:t>12. Do your work cheerfully, thoroughly and well. Work badly is worse than work undone. Do not leave for tomorrow what you can do today.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Vani" pitchFamily="34" charset="0"/>
                <a:cs typeface="Vani" pitchFamily="34" charset="0"/>
              </a:rPr>
              <a:t>SCOPE OF THE PRESENTATION</a:t>
            </a:r>
            <a:endParaRPr lang="en-US" sz="3200" dirty="0"/>
          </a:p>
        </p:txBody>
      </p:sp>
      <p:graphicFrame>
        <p:nvGraphicFramePr>
          <p:cNvPr id="4" name="Content Placeholder 3"/>
          <p:cNvGraphicFramePr>
            <a:graphicFrameLocks noGrp="1"/>
          </p:cNvGraphicFramePr>
          <p:nvPr>
            <p:ph sz="quarter" idx="1"/>
          </p:nvPr>
        </p:nvGraphicFramePr>
        <p:xfrm>
          <a:off x="-1828800" y="1371600"/>
          <a:ext cx="12344400" cy="5102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d"/>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E387DB77-813B-4870-A799-035989497656}"/>
                                            </p:graphicEl>
                                          </p:spTgt>
                                        </p:tgtEl>
                                        <p:attrNameLst>
                                          <p:attrName>style.visibility</p:attrName>
                                        </p:attrNameLst>
                                      </p:cBhvr>
                                      <p:to>
                                        <p:strVal val="visible"/>
                                      </p:to>
                                    </p:set>
                                    <p:animEffect transition="in" filter="fade">
                                      <p:cBhvr>
                                        <p:cTn id="7" dur="2000"/>
                                        <p:tgtEl>
                                          <p:spTgt spid="4">
                                            <p:graphicEl>
                                              <a:dgm id="{E387DB77-813B-4870-A799-03598949765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82C7B93-F238-42E1-B320-D38EFE6322C0}"/>
                                            </p:graphicEl>
                                          </p:spTgt>
                                        </p:tgtEl>
                                        <p:attrNameLst>
                                          <p:attrName>style.visibility</p:attrName>
                                        </p:attrNameLst>
                                      </p:cBhvr>
                                      <p:to>
                                        <p:strVal val="visible"/>
                                      </p:to>
                                    </p:set>
                                    <p:animEffect transition="in" filter="fade">
                                      <p:cBhvr>
                                        <p:cTn id="12" dur="2000"/>
                                        <p:tgtEl>
                                          <p:spTgt spid="4">
                                            <p:graphicEl>
                                              <a:dgm id="{B82C7B93-F238-42E1-B320-D38EFE6322C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2EF191D7-3C7A-420E-9F17-2A417E1C2A48}"/>
                                            </p:graphicEl>
                                          </p:spTgt>
                                        </p:tgtEl>
                                        <p:attrNameLst>
                                          <p:attrName>style.visibility</p:attrName>
                                        </p:attrNameLst>
                                      </p:cBhvr>
                                      <p:to>
                                        <p:strVal val="visible"/>
                                      </p:to>
                                    </p:set>
                                    <p:animEffect transition="in" filter="fade">
                                      <p:cBhvr>
                                        <p:cTn id="17" dur="2000"/>
                                        <p:tgtEl>
                                          <p:spTgt spid="4">
                                            <p:graphicEl>
                                              <a:dgm id="{2EF191D7-3C7A-420E-9F17-2A417E1C2A4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6CE46995-885C-4D21-9FAA-A20D98B486C5}"/>
                                            </p:graphicEl>
                                          </p:spTgt>
                                        </p:tgtEl>
                                        <p:attrNameLst>
                                          <p:attrName>style.visibility</p:attrName>
                                        </p:attrNameLst>
                                      </p:cBhvr>
                                      <p:to>
                                        <p:strVal val="visible"/>
                                      </p:to>
                                    </p:set>
                                    <p:animEffect transition="in" filter="fade">
                                      <p:cBhvr>
                                        <p:cTn id="22" dur="2000"/>
                                        <p:tgtEl>
                                          <p:spTgt spid="4">
                                            <p:graphicEl>
                                              <a:dgm id="{6CE46995-885C-4D21-9FAA-A20D98B486C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33F94827-3DC4-4D5C-ADE6-AF57A68480E0}"/>
                                            </p:graphicEl>
                                          </p:spTgt>
                                        </p:tgtEl>
                                        <p:attrNameLst>
                                          <p:attrName>style.visibility</p:attrName>
                                        </p:attrNameLst>
                                      </p:cBhvr>
                                      <p:to>
                                        <p:strVal val="visible"/>
                                      </p:to>
                                    </p:set>
                                    <p:animEffect transition="in" filter="fade">
                                      <p:cBhvr>
                                        <p:cTn id="27" dur="2000"/>
                                        <p:tgtEl>
                                          <p:spTgt spid="4">
                                            <p:graphicEl>
                                              <a:dgm id="{33F94827-3DC4-4D5C-ADE6-AF57A68480E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order no. 217</a:t>
            </a:r>
            <a:endParaRPr lang="en-US" dirty="0"/>
          </a:p>
        </p:txBody>
      </p:sp>
      <p:sp>
        <p:nvSpPr>
          <p:cNvPr id="3" name="Content Placeholder 2"/>
          <p:cNvSpPr>
            <a:spLocks noGrp="1"/>
          </p:cNvSpPr>
          <p:nvPr>
            <p:ph sz="quarter" idx="1"/>
          </p:nvPr>
        </p:nvSpPr>
        <p:spPr/>
        <p:txBody>
          <a:bodyPr/>
          <a:lstStyle/>
          <a:p>
            <a:r>
              <a:rPr lang="en-US" dirty="0" smtClean="0"/>
              <a:t>13. Contribute to the welfare of your community and promote social justice. You do not live for yourself and your families alone. You are part of society to which you owe definite responsibilities.</a:t>
            </a:r>
          </a:p>
          <a:p>
            <a:r>
              <a:rPr lang="en-US" dirty="0" smtClean="0"/>
              <a:t>14. 	Cultivate the habit of using goods made in the Philippines. Patronize the product and trades of your countrymen.</a:t>
            </a:r>
          </a:p>
          <a:p>
            <a:r>
              <a:rPr lang="en-US" dirty="0" smtClean="0"/>
              <a:t>15. Use and develop our natural resources and conserve them for posterity. They are inalienable heritage of its people. Do not traffic with your citizenship.</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ETHICS FOR PUBLIC OFFICERS AND EMPLOYEES</a:t>
            </a:r>
            <a:endParaRPr lang="en-US" dirty="0"/>
          </a:p>
        </p:txBody>
      </p:sp>
      <p:sp>
        <p:nvSpPr>
          <p:cNvPr id="3" name="Content Placeholder 2"/>
          <p:cNvSpPr>
            <a:spLocks noGrp="1"/>
          </p:cNvSpPr>
          <p:nvPr>
            <p:ph sz="quarter" idx="1"/>
          </p:nvPr>
        </p:nvSpPr>
        <p:spPr/>
        <p:txBody>
          <a:bodyPr/>
          <a:lstStyle/>
          <a:p>
            <a:pPr marL="514350" indent="-514350">
              <a:buAutoNum type="romanUcPeriod"/>
            </a:pPr>
            <a:r>
              <a:rPr lang="en-US" dirty="0" smtClean="0"/>
              <a:t>Respect and uphold the Constitution and laws of the Republic of the Philippines.</a:t>
            </a:r>
          </a:p>
          <a:p>
            <a:pPr marL="514350" indent="-514350">
              <a:buAutoNum type="romanUcPeriod"/>
            </a:pPr>
            <a:r>
              <a:rPr lang="en-US" dirty="0" smtClean="0"/>
              <a:t>Observe the highest standard of morality, integrity, honesty, loyalty, and devotion to the public weal.</a:t>
            </a:r>
          </a:p>
          <a:p>
            <a:pPr marL="514350" indent="-514350">
              <a:buAutoNum type="romanUcPeriod"/>
            </a:pPr>
            <a:r>
              <a:rPr lang="en-US" dirty="0" smtClean="0"/>
              <a:t>Perform his tasks thoroughly, faithfully, and efficiently.</a:t>
            </a:r>
          </a:p>
          <a:p>
            <a:pPr marL="514350" indent="-514350">
              <a:buAutoNum type="romanUcPeriod"/>
            </a:pPr>
            <a:r>
              <a:rPr lang="en-US" dirty="0" smtClean="0"/>
              <a:t>Be physically and mentally fit for public service and live within his income.</a:t>
            </a:r>
          </a:p>
          <a:p>
            <a:pPr marL="514350" indent="-514350">
              <a:buAutoNum type="romanUcPeriod"/>
            </a:pPr>
            <a:r>
              <a:rPr lang="en-US" dirty="0" smtClean="0"/>
              <a:t>Expose corrupt practices in the public services without fear or favor.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ETHICS FOR PUBLIC OFFICERS AND EMPLOYEES</a:t>
            </a:r>
            <a:endParaRPr lang="en-US" dirty="0"/>
          </a:p>
        </p:txBody>
      </p:sp>
      <p:sp>
        <p:nvSpPr>
          <p:cNvPr id="3" name="Content Placeholder 2"/>
          <p:cNvSpPr>
            <a:spLocks noGrp="1"/>
          </p:cNvSpPr>
          <p:nvPr>
            <p:ph sz="quarter" idx="1"/>
          </p:nvPr>
        </p:nvSpPr>
        <p:spPr/>
        <p:txBody>
          <a:bodyPr>
            <a:normAutofit lnSpcReduction="10000"/>
          </a:bodyPr>
          <a:lstStyle/>
          <a:p>
            <a:pPr marL="514350" indent="-514350">
              <a:buNone/>
            </a:pPr>
            <a:r>
              <a:rPr lang="en-US" dirty="0" smtClean="0"/>
              <a:t>VI. Serve the public courteously, justly and impartially regardless of kinship, friendship, social standing, religious or political differences</a:t>
            </a:r>
          </a:p>
          <a:p>
            <a:pPr marL="514350" indent="-514350">
              <a:buNone/>
            </a:pPr>
            <a:r>
              <a:rPr lang="en-US" dirty="0" smtClean="0"/>
              <a:t>VII. Discharge duties promptly without thought of gifts, benefits or any remuneration which may influence the proper performance of official functions.</a:t>
            </a:r>
          </a:p>
          <a:p>
            <a:pPr marL="514350" indent="-514350">
              <a:buNone/>
            </a:pPr>
            <a:r>
              <a:rPr lang="en-US" dirty="0" smtClean="0"/>
              <a:t>VIII. Engage in no business with the Government or  with any private party, either directly or indirectly, which will be inconsistent with his position as a public servant.</a:t>
            </a:r>
          </a:p>
          <a:p>
            <a:pPr marL="514350" indent="-514350">
              <a:buNone/>
            </a:pPr>
            <a:r>
              <a:rPr lang="en-US" dirty="0" smtClean="0"/>
              <a:t>IX. Divulge no confidential information coming to him by the nature of his office or duties.</a:t>
            </a:r>
          </a:p>
          <a:p>
            <a:pPr marL="514350" indent="-514350">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ETHICS FOR PUBLIC OFFICERS AND EMPLOYEES</a:t>
            </a:r>
            <a:endParaRPr lang="en-US" dirty="0"/>
          </a:p>
        </p:txBody>
      </p:sp>
      <p:sp>
        <p:nvSpPr>
          <p:cNvPr id="3" name="Content Placeholder 2"/>
          <p:cNvSpPr>
            <a:spLocks noGrp="1"/>
          </p:cNvSpPr>
          <p:nvPr>
            <p:ph sz="quarter" idx="1"/>
          </p:nvPr>
        </p:nvSpPr>
        <p:spPr/>
        <p:txBody>
          <a:bodyPr/>
          <a:lstStyle/>
          <a:p>
            <a:pPr>
              <a:buNone/>
            </a:pPr>
            <a:r>
              <a:rPr lang="en-US" dirty="0" smtClean="0"/>
              <a:t>X. Uphold, respect, and observe these principles, ever conscious that public office is a public trust which he should neither violate, nor should he allow suspicion to raise that such has been abused or betrayed. </a:t>
            </a:r>
          </a:p>
          <a:p>
            <a:pPr>
              <a:buNone/>
            </a:pPr>
            <a:endParaRPr lang="en-US" dirty="0" smtClean="0"/>
          </a:p>
          <a:p>
            <a:pPr algn="r">
              <a:buNone/>
            </a:pPr>
            <a:r>
              <a:rPr lang="en-US" sz="1800" i="1" dirty="0" smtClean="0"/>
              <a:t>Memorandum Circular No. 109 was issued on March 30, 1965 by the President of the Philippine Republic</a:t>
            </a:r>
            <a:endParaRPr lang="en-US" sz="1800"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Vani" pitchFamily="34" charset="0"/>
                <a:cs typeface="Vani" pitchFamily="34" charset="0"/>
              </a:rPr>
              <a:t>Parting video to ponder</a:t>
            </a:r>
            <a:endParaRPr lang="en-US" sz="3200" dirty="0"/>
          </a:p>
        </p:txBody>
      </p:sp>
      <p:pic>
        <p:nvPicPr>
          <p:cNvPr id="5" name="What Are Community Values_.mp4">
            <a:hlinkClick r:id="" action="ppaction://media"/>
          </p:cNvPr>
          <p:cNvPicPr>
            <a:picLocks noRot="1" noChangeAspect="1"/>
          </p:cNvPicPr>
          <p:nvPr>
            <a:videoFile r:link="rId1"/>
          </p:nvPr>
        </p:nvPicPr>
        <p:blipFill>
          <a:blip r:embed="rId4"/>
          <a:stretch>
            <a:fillRect/>
          </a:stretch>
        </p:blipFill>
        <p:spPr>
          <a:xfrm>
            <a:off x="1295400" y="1600200"/>
            <a:ext cx="6324600" cy="4743450"/>
          </a:xfrm>
          <a:prstGeom prst="rect">
            <a:avLst/>
          </a:prstGeom>
        </p:spPr>
      </p:pic>
      <p:sp>
        <p:nvSpPr>
          <p:cNvPr id="4" name="Rectangle 3"/>
          <p:cNvSpPr/>
          <p:nvPr/>
        </p:nvSpPr>
        <p:spPr>
          <a:xfrm>
            <a:off x="1371600" y="2209800"/>
            <a:ext cx="6553200" cy="3046988"/>
          </a:xfrm>
          <a:prstGeom prst="rect">
            <a:avLst/>
          </a:prstGeom>
        </p:spPr>
        <p:txBody>
          <a:bodyPr wrap="square">
            <a:spAutoFit/>
          </a:bodyPr>
          <a:lstStyle/>
          <a:p>
            <a:r>
              <a:rPr lang="en-US" sz="3200" dirty="0" smtClean="0"/>
              <a:t>YouTube(January 21, 2010). </a:t>
            </a:r>
            <a:r>
              <a:rPr lang="en-US" sz="3200" dirty="0" err="1" smtClean="0">
                <a:hlinkClick r:id="rId5"/>
              </a:rPr>
              <a:t>cccvideovault</a:t>
            </a:r>
            <a:r>
              <a:rPr lang="en-US" sz="3200" dirty="0" smtClean="0"/>
              <a:t>. What are community values?. Retrieved from </a:t>
            </a:r>
            <a:r>
              <a:rPr lang="en-US" sz="3200" dirty="0" smtClean="0">
                <a:hlinkClick r:id="rId6"/>
              </a:rPr>
              <a:t>https://www.youtube.com/watch?v=eKz2R61YUV0</a:t>
            </a:r>
            <a:endParaRPr lang="en-US" sz="3200" dirty="0" smtClean="0"/>
          </a:p>
        </p:txBody>
      </p:sp>
    </p:spTree>
  </p:cSld>
  <p:clrMapOvr>
    <a:masterClrMapping/>
  </p:clrMapOvr>
  <p:transition>
    <p:wipe dir="d"/>
    <p:sndAc>
      <p:stSnd>
        <p:snd r:embed="rId3" name="camera.wav" builtIn="1"/>
      </p:stSnd>
    </p:sndAc>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Jose P. </a:t>
            </a:r>
            <a:r>
              <a:rPr lang="en-US" dirty="0" err="1" smtClean="0"/>
              <a:t>Leveriza</a:t>
            </a:r>
            <a:r>
              <a:rPr lang="en-US" dirty="0" smtClean="0"/>
              <a:t>.  Chapter 20: Value and Ethics of Public Responsibility. Public Administration: The Business of Government. Second Edition</a:t>
            </a:r>
          </a:p>
          <a:p>
            <a:pPr>
              <a:buNone/>
            </a:pPr>
            <a:endParaRPr lang="en-US" dirty="0" smtClean="0"/>
          </a:p>
          <a:p>
            <a:r>
              <a:rPr lang="en-US" dirty="0" smtClean="0"/>
              <a:t>Google images for the pictures and icons</a:t>
            </a:r>
          </a:p>
          <a:p>
            <a:pPr>
              <a:buNone/>
            </a:pPr>
            <a:endParaRPr lang="en-US" dirty="0" smtClean="0"/>
          </a:p>
          <a:p>
            <a:r>
              <a:rPr lang="en-US" dirty="0" smtClean="0"/>
              <a:t>YouTube(January 21, </a:t>
            </a:r>
            <a:r>
              <a:rPr lang="en-US" dirty="0" smtClean="0"/>
              <a:t>2010). </a:t>
            </a:r>
            <a:r>
              <a:rPr lang="en-US" dirty="0" err="1" smtClean="0">
                <a:hlinkClick r:id="rId2"/>
              </a:rPr>
              <a:t>cccvideovault</a:t>
            </a:r>
            <a:r>
              <a:rPr lang="en-US" dirty="0" smtClean="0"/>
              <a:t>. What are community values?. </a:t>
            </a:r>
            <a:r>
              <a:rPr lang="en-US" dirty="0" smtClean="0"/>
              <a:t>Retrieved from </a:t>
            </a:r>
            <a:r>
              <a:rPr lang="en-US" dirty="0" smtClean="0">
                <a:hlinkClick r:id="rId3"/>
              </a:rPr>
              <a:t>https://</a:t>
            </a:r>
            <a:r>
              <a:rPr lang="en-US" dirty="0" smtClean="0">
                <a:hlinkClick r:id="rId3"/>
              </a:rPr>
              <a:t>www.youtube.com/watch?v=eKz2R61YUV0</a:t>
            </a:r>
            <a:endParaRPr lang="en-US" dirty="0" smtClean="0"/>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2.bp.blogspot.com/-Fc9Hc08wDKw/TutzLx6dNOI/AAAAAAAABMM/kOtGs_Sz_Og/s1600/taf.gif"/>
          <p:cNvPicPr>
            <a:picLocks noChangeAspect="1" noChangeArrowheads="1" noCrop="1"/>
          </p:cNvPicPr>
          <p:nvPr/>
        </p:nvPicPr>
        <p:blipFill>
          <a:blip r:embed="rId2"/>
          <a:srcRect/>
          <a:stretch>
            <a:fillRect/>
          </a:stretch>
        </p:blipFill>
        <p:spPr bwMode="auto">
          <a:xfrm>
            <a:off x="0" y="0"/>
            <a:ext cx="8792305" cy="685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normAutofit/>
          </a:bodyPr>
          <a:lstStyle/>
          <a:p>
            <a:r>
              <a:rPr lang="en-US" sz="4000" b="1" dirty="0" smtClean="0">
                <a:latin typeface="+mn-lt"/>
              </a:rPr>
              <a:t>what is ethical behavior?</a:t>
            </a:r>
            <a:endParaRPr lang="en-US" sz="4000" b="1" dirty="0">
              <a:latin typeface="+mn-lt"/>
            </a:endParaRPr>
          </a:p>
        </p:txBody>
      </p:sp>
      <p:sp>
        <p:nvSpPr>
          <p:cNvPr id="5" name="Rounded Rectangle 4"/>
          <p:cNvSpPr/>
          <p:nvPr/>
        </p:nvSpPr>
        <p:spPr>
          <a:xfrm>
            <a:off x="762000" y="1981200"/>
            <a:ext cx="6934200" cy="1752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t>- what is accepted as “good” and “right” in the context of the governing moral code</a:t>
            </a:r>
            <a:endParaRPr lang="en-US" sz="2800" dirty="0"/>
          </a:p>
        </p:txBody>
      </p:sp>
      <p:sp>
        <p:nvSpPr>
          <p:cNvPr id="6" name="Rounded Rectangle 5"/>
          <p:cNvSpPr/>
          <p:nvPr/>
        </p:nvSpPr>
        <p:spPr>
          <a:xfrm>
            <a:off x="838200" y="4343400"/>
            <a:ext cx="6858000" cy="1752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smtClean="0"/>
              <a:t>broad beliefs about what is or is not appropriate behavior</a:t>
            </a:r>
            <a:endParaRPr lang="en-US" sz="2800" dirty="0"/>
          </a:p>
        </p:txBody>
      </p:sp>
      <p:sp>
        <p:nvSpPr>
          <p:cNvPr id="7" name="Rectangle 6"/>
          <p:cNvSpPr/>
          <p:nvPr/>
        </p:nvSpPr>
        <p:spPr>
          <a:xfrm>
            <a:off x="457200" y="1371600"/>
            <a:ext cx="2667000" cy="838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smtClean="0"/>
              <a:t>Ethical Behavior</a:t>
            </a:r>
            <a:endParaRPr lang="en-US" sz="2800" b="1" dirty="0"/>
          </a:p>
        </p:txBody>
      </p:sp>
      <p:sp>
        <p:nvSpPr>
          <p:cNvPr id="8" name="Rectangle 7"/>
          <p:cNvSpPr/>
          <p:nvPr/>
        </p:nvSpPr>
        <p:spPr>
          <a:xfrm>
            <a:off x="533400" y="4114800"/>
            <a:ext cx="25908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600" dirty="0" smtClean="0"/>
              <a:t>Values</a:t>
            </a:r>
            <a:endParaRPr lang="en-US" sz="36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fade">
                                      <p:cBhvr>
                                        <p:cTn id="15" dur="2000"/>
                                        <p:tgtEl>
                                          <p:spTgt spid="5">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20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bg/>
                                          </p:spTgt>
                                        </p:tgtEl>
                                        <p:attrNameLst>
                                          <p:attrName>style.visibility</p:attrName>
                                        </p:attrNameLst>
                                      </p:cBhvr>
                                      <p:to>
                                        <p:strVal val="visible"/>
                                      </p:to>
                                    </p:set>
                                    <p:anim calcmode="lin" valueType="num">
                                      <p:cBhvr additive="base">
                                        <p:cTn id="23"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4" dur="500" fill="hold"/>
                                        <p:tgtEl>
                                          <p:spTgt spid="8">
                                            <p:bg/>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 calcmode="lin" valueType="num">
                                      <p:cBhvr additive="base">
                                        <p:cTn id="2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bg/>
                                          </p:spTgt>
                                        </p:tgtEl>
                                        <p:attrNameLst>
                                          <p:attrName>style.visibility</p:attrName>
                                        </p:attrNameLst>
                                      </p:cBhvr>
                                      <p:to>
                                        <p:strVal val="visible"/>
                                      </p:to>
                                    </p:set>
                                    <p:animEffect transition="in" filter="wipe(down)">
                                      <p:cBhvr>
                                        <p:cTn id="33" dur="500"/>
                                        <p:tgtEl>
                                          <p:spTgt spid="6">
                                            <p:bg/>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ipe(down)">
                                      <p:cBhvr>
                                        <p:cTn id="3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6" grpId="0" build="allAtOnce" animBg="1"/>
      <p:bldP spid="7" grpId="0" build="allAtOnce" animBg="1"/>
      <p:bldP spid="8"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multimedia.journalism.berkeley.edu/media/upload/tutorials/icons/large/campaign_statements-main.jpg"/>
          <p:cNvPicPr>
            <a:picLocks noChangeAspect="1" noChangeArrowheads="1"/>
          </p:cNvPicPr>
          <p:nvPr/>
        </p:nvPicPr>
        <p:blipFill>
          <a:blip r:embed="rId3"/>
          <a:srcRect/>
          <a:stretch>
            <a:fillRect/>
          </a:stretch>
        </p:blipFill>
        <p:spPr bwMode="auto">
          <a:xfrm>
            <a:off x="1981200" y="4039245"/>
            <a:ext cx="2743200" cy="2818755"/>
          </a:xfrm>
          <a:prstGeom prst="rect">
            <a:avLst/>
          </a:prstGeom>
          <a:noFill/>
        </p:spPr>
      </p:pic>
      <p:sp>
        <p:nvSpPr>
          <p:cNvPr id="2" name="Title 1"/>
          <p:cNvSpPr>
            <a:spLocks noGrp="1"/>
          </p:cNvSpPr>
          <p:nvPr>
            <p:ph type="title"/>
          </p:nvPr>
        </p:nvSpPr>
        <p:spPr/>
        <p:txBody>
          <a:bodyPr>
            <a:normAutofit/>
          </a:bodyPr>
          <a:lstStyle/>
          <a:p>
            <a:r>
              <a:rPr lang="en-US" sz="4800" b="1" dirty="0" smtClean="0"/>
              <a:t>PUBLIC OFFICE</a:t>
            </a:r>
            <a:endParaRPr lang="en-US" sz="4800" b="1" dirty="0"/>
          </a:p>
        </p:txBody>
      </p:sp>
      <p:sp>
        <p:nvSpPr>
          <p:cNvPr id="3" name="Content Placeholder 2"/>
          <p:cNvSpPr>
            <a:spLocks noGrp="1"/>
          </p:cNvSpPr>
          <p:nvPr>
            <p:ph sz="quarter" idx="1"/>
          </p:nvPr>
        </p:nvSpPr>
        <p:spPr/>
        <p:txBody>
          <a:bodyPr>
            <a:normAutofit/>
          </a:bodyPr>
          <a:lstStyle/>
          <a:p>
            <a:endParaRPr lang="en-US" sz="2800" dirty="0" smtClean="0"/>
          </a:p>
          <a:p>
            <a:r>
              <a:rPr lang="en-US" sz="2800" dirty="0" smtClean="0"/>
              <a:t>Public office is both a </a:t>
            </a:r>
            <a:r>
              <a:rPr lang="en-US" sz="2800" u="sng" dirty="0" smtClean="0"/>
              <a:t>duty</a:t>
            </a:r>
            <a:r>
              <a:rPr lang="en-US" sz="2800" dirty="0" smtClean="0"/>
              <a:t> and a </a:t>
            </a:r>
            <a:r>
              <a:rPr lang="en-US" sz="2800" u="sng" dirty="0" smtClean="0"/>
              <a:t>position</a:t>
            </a:r>
            <a:r>
              <a:rPr lang="en-US" sz="2800" dirty="0" smtClean="0"/>
              <a:t> of great importance in a government bureaucracy. </a:t>
            </a:r>
            <a:endParaRPr lang="en-US" sz="2800" dirty="0"/>
          </a:p>
        </p:txBody>
      </p:sp>
      <p:pic>
        <p:nvPicPr>
          <p:cNvPr id="6" name="Picture 2" descr="G:\SP PANGASINAN AND SIBUGAY VISIT\IMG_4540.JPG"/>
          <p:cNvPicPr>
            <a:picLocks noGrp="1" noChangeAspect="1" noChangeArrowheads="1"/>
          </p:cNvPicPr>
          <p:nvPr>
            <p:ph sz="quarter" idx="2"/>
          </p:nvPr>
        </p:nvPicPr>
        <p:blipFill>
          <a:blip r:embed="rId4" cstate="print"/>
          <a:srcRect/>
          <a:stretch>
            <a:fillRect/>
          </a:stretch>
        </p:blipFill>
        <p:spPr bwMode="auto">
          <a:xfrm>
            <a:off x="4191000" y="1524000"/>
            <a:ext cx="2819400" cy="2533691"/>
          </a:xfrm>
          <a:prstGeom prst="rect">
            <a:avLst/>
          </a:prstGeom>
          <a:noFill/>
        </p:spPr>
      </p:pic>
      <p:pic>
        <p:nvPicPr>
          <p:cNvPr id="5124" name="Picture 4" descr="http://t2.gstatic.com/images?q=tbn:ANd9GcToCMPM82a0Rfd3ZkZka7fm94Y1QDIs1ghY0_saZ5XRHfdQJv_Cfg"/>
          <p:cNvPicPr>
            <a:picLocks noChangeAspect="1" noChangeArrowheads="1"/>
          </p:cNvPicPr>
          <p:nvPr/>
        </p:nvPicPr>
        <p:blipFill>
          <a:blip r:embed="rId5"/>
          <a:srcRect/>
          <a:stretch>
            <a:fillRect/>
          </a:stretch>
        </p:blipFill>
        <p:spPr bwMode="auto">
          <a:xfrm rot="640279">
            <a:off x="5354513" y="4207683"/>
            <a:ext cx="2848464" cy="2133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quarter" idx="1"/>
          </p:nvPr>
        </p:nvSpPr>
        <p:spPr>
          <a:xfrm>
            <a:off x="457200" y="609600"/>
            <a:ext cx="7467600" cy="5864352"/>
          </a:xfrm>
        </p:spPr>
        <p:txBody>
          <a:bodyPr/>
          <a:lstStyle/>
          <a:p>
            <a:pPr>
              <a:buNone/>
            </a:pPr>
            <a:endParaRPr lang="en-US" dirty="0" smtClean="0"/>
          </a:p>
          <a:p>
            <a:pPr algn="just">
              <a:buNone/>
            </a:pPr>
            <a:r>
              <a:rPr lang="en-US" sz="2800" dirty="0" smtClean="0"/>
              <a:t>Public office is a public trust. Public officers and employees must at all times be accountable to the people, serve them with utmost responsibility, integrity and loyalty, and efficiency, act with patriotism and justice, and lead modest lives. </a:t>
            </a:r>
          </a:p>
          <a:p>
            <a:pPr algn="just">
              <a:buNone/>
            </a:pPr>
            <a:endParaRPr lang="en-US" sz="2800" dirty="0" smtClean="0"/>
          </a:p>
          <a:p>
            <a:pPr algn="just">
              <a:buNone/>
            </a:pPr>
            <a:endParaRPr lang="en-US" sz="2800" dirty="0" smtClean="0"/>
          </a:p>
          <a:p>
            <a:pPr algn="r">
              <a:buNone/>
            </a:pPr>
            <a:r>
              <a:rPr lang="en-US" sz="2000" i="1" dirty="0" smtClean="0"/>
              <a:t>Section 1 of Article XI of the 1987 Constitution of the Republic of the Philippines </a:t>
            </a:r>
            <a:endParaRPr lang="en-US" sz="20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descr="data:image/jpeg;base64,/9j/4AAQSkZJRgABAQAAAQABAAD/2wCEAAkGBhIREBUQEBAWEhAVFhQYFBcUEhoTFxQaFxcXFxQYFhYXHSYeGBkjGRgUHzAgJCcqLCwsFR4xNTAqNSYrLCkBCQoKDgwOGg8PGiokHyQsLCw0LC4sLTEtLCwpNC80KS00LCwtLCwpNS8sLCwsLCwsLCosLSw0KS80KSwpLC8sLP/AABEIAP8AxgMBIgACEQEDEQH/xAAbAAEAAwEBAQEAAAAAAAAAAAAABAUGAwECB//EAD0QAAEDAgQDBgUDAgMJAQAAAAEAAhEDIQQFEjETQVEGImFxgZEUMqGx0SNC8MHhYoLxFiQzQ1JzkrLCFf/EABoBAQADAQEBAAAAAAAAAAAAAAABAgMEBQb/xAAtEQACAgEEAQIEBQUAAAAAAAAAAQIRAwQSITFBE1EyYXGRIoGx0eEjM6HB8f/aAAwDAQACEQMRAD8A/cUREAREQBERAEREAWfqdqxJ00zEWkwZ8Y5KfnuN4dIx8zu6PCdz7SscvN1mplCSjBlJM1eW9oWVO6+GO5SbH15FWwK/Pl2oYt7LMe5o6AwPZZY9e0qmrIUjZ0MwY97qbT327giOcW6qSqHs1hAQaxJLyXC58pPmVfL0cM5Thul5LoIiLYkIiIAiIgCIiAIiIAiIgCIiAIiIAiIgCIiAznaur3mNvIBPhew9bH3VAtL2rA0MMCdUTF4gmJWaXg6xf1mZS7CIi5CDXdnHg0BDYgkG8yeZVoshkuacJ2lxApkkuMSflMbeMLXAr39JkU8aS8cGkXweoiLqLBERAEREAREQBERAEREAREQBERAEREARFVZfnnEqGmWaCJ/dNwYI28/ZUlkjFpPyLK7tRiyXilyaATbmZ5+So1ddqKEVGvn5m/8Ar/qPYqlXg6q/VlZk+wiL0Bc5BKyrCGpVa28TJPQC/wDb1W3VT2dwLqdMl7Yc4g33gC09OfurZe7o8WzHb7ZpFcBFnafbakWCoaNdtI/8w0u4LxdwPWytaObMdWfRE6mNY4kxpIf8sGV2Fiaij1cXpqNp6HnUHHUGyxscnHkTyUXB562q2m5lOoW1HObOmQzTIJeQbCyAskXmodULh1QHqKO/FxVFLQ8y0u1hvcEci7kfBdw4dUB6i81DabpqExN0B6iIgCIiAIiIAiIgCx+d4QUqvdcST3jPIlx6cvwtgsx2qB4jTptp36329P6ri1yTx37FZdFVisW6o7U8yfsOgXFEXiNtu2ZnrRJAmPHp4rZZdlNOkAWjU6PmN+XLoPJZfKsKKlZrHfKZmDGwJ/C2tOmGgNGwAA8hYL09BjTubReKPpeFeovVLmI7OZDUxGCph2Kc3Du1TSaxuwqOka97kT6rpjMtpvxWLD2yKeHZoE7EMMHzEBbNEBjMqql1TLy4yTh6skmZ7qj5Se7gP+/iP/pbtEB+bMdS+HfBPx3xDuDBdr/4g+T/AA/NPj6Kdj3Yf4rGjFG+ilw5JjVwh8sfvmI9fFa/LMrZQaWMJILnul0TLjJ2GyYfK2Mq1awJLqvD1AxA0N0tiyAy2ENTi4bjTxPgquqd/CZ5xCj4DCtZSy6s21V9UNc7UZLTq7u+0Whb1EB+dUmk1DrqMp4z4jctqurfNYANtwy220QvrHOazEveC2s/jghjuJSxIM2FMj5mfQgL9C0iZ5ppEzF0AC9REAREQBERAEREAVP2oaTRBAsHAnwEET7kK4QhZ5Ib4OPuQz8+e0gwRBG82UZ1SpxIDf0439PzyWtzjL38Q1mmG8N0mY0kNcB48xss8asiCL2gwBAAMi3mPZfP5sLhKm/P3EJKDdpO01z4+f1KbKsbi6WKZUcC6iK9ckaW6jTPHYxvKGtDKbg4xPFZ3jeNNhu0uOeKDvgzofqFQilUaR+poY8aj3Bp78OBkcxuq5bHL8HTdQpgXDdLxDjZ25+pNl36PJKVxVFYspMlzTGN+Fp1aFR3FfieM57XHhDXUdT7090ABrYcBIe3SbELWJCL1S4REQBERAEREAREQBERAEREAREQBERAEREAREQHLFtmm4RMtdbrYrBBb6pXa35nBs7SQPuqnOqDazWikWF+obObMQZj6GPBefrMPqK0+V4KyVmXVxk+ZupAMLQGveCHOkCNnX9B4KZg+zGlwdUcHAftixsd7+SuMU2mWxU06du9AH1WODS5I/jbpkJMrM9zF7GjhxpeI1A3B8PMc1n2ZlVDg4VHSLXM/Q2UzOMmNMl9ME0omQZ09fGOc+KssVlzMRRFWm2KhbIiBJ5h3LrdVyRy5Jy8NeP2Idsm4PMg6gK1SGi+rciztP3+6lUMQ14DmODgen8ssi/HVadL4dzNIv8AMLwTMCbbze+/Jd8nynitLxVLHg7N3HibgreGqk2oJW658c+SdxpsRim0wC92kEgAnqftsuqrM8wNSs1rWRAJJkxygfcqbg6RZTYw7ta0GOoELsUpObi1x7ljsiItSQiIgCIiAIiIAiIgCIiAIiIAiIgKzPctNZg0xraSRNpBFx9lkrtdza5p8iCP6r9AWT7R4VzaxeR3XRB8QACD42Xl67Cv7i7KSXk65JnLxUFOo4ua4wCbkHlHgVb5xlhrsADocDInY+ay+V4ltOq17/lE7cpBE+O63CvpH6uJwm7EeUcaOHApimbgNDTN5tBXPLcFwaYZOqCTMRuZ6qQx4IkGQvpdyjG0y5Vdo8OHUp/c246mbEfzos3l9Zzag0PDCbajEAHeZWvxbaTXNq1BDmmGuvbVbl5qMMLhqxLgGucSQd2mRva3KFw58Dnk3JpP6lGuSXhsfTqfI8O+/sbqQs/kWCLa9TukNaC0FwuZdYzEGwO3gryliGunS4OgwYMwfFdWHI5xuXDLJnRF8l4mJEnYcyvpbkhERAEREAREQBERAEREAREQBeExuvVBzig59ItawPMt7pMTBvzCrNuMW0DO0sJjRicVVpOmk8ONImoHNPdpBmgGo4ahpqgAsY0F1y6bc86wmZvw7tAD6gZS0MPCHf1VC4vOxOgUWuDS0d+oWkw0LX4aiGNDWjSBymY57ldUrdGpA/P6eUZgxtepTpk1mn/dw40dMayWFoN50BofxCLucWGwBvKVbH8LEOs57XaKI0adUPc5zwCB+17WAGQeBqk61pFGx2JdTbqbTNQyBA+5sf4VisUceNxXHz8kwexp1dHxlPE4LOM0Nqx3gIgXPS20LpgqD2Ah9Q1CXEgkRAtA/nVcMHnLKjtBllT/AKXWM9B1Knq+Pa0mndcf9Epbm5FfneJcylLCA6QBtedwJ5rPYIChVaa7XtIuCD57iLg+BWuq0WujU0OgyJEweo8VGzLK2VhDrOGzhuPyFhnwSnLfF8rpFGjliMMa+l9OsWsLT8sgmdjvYrMYmnUo1HM1OBncEt1DkbH+XWnybBPpNcx7gW6u5HTnblfkpOLwTKgOpjS6CASJiVTJp3lipdSDVmHc8kySSepMn3WuyPMhVZpvrYGhxPPe49vqsvisC6kYfp9HA/SZ+isuyzRxXSLhtj0uAff+i4tLKUMu1+SsezUIiL3DQIiIAiIgCIiAIiIAiIgObMQ1zi0OBc35hzE7LoqnKaGmpUdUhtSoSQwuBcGyb73H4Vss8cnKNshBERaEheFerniK4Y0vd8oEnmobpWwYfE1y6o58aSXE7zF53Ur/APfr6gde3KBB81BqEFxLRDZMDoOQUzKcu4z9JJaAJkCdotPI3C+dhLI5VB8syNBkmbOr69QA0xETsZ3nnZWizmXZ0ygzhuadTXOB0wee5Jibz7K+w2IFRoe2dJ2kQva0+RSik3bNEz7ZUDhLSCOoMhU7cfTbiajqhNNzRpHelrhuDEfNEe6mZXiA4Oa2noax7miDYwbmIt/dU+b5TUdVqVABp7pFx3rNbA8ZVM05bIygr5IZCxoFZxfRpkD9wAkySTqIHWfovvs/iSysABId3TeIuLhS+yzYqPBJBDY07c7yPDb/ADK4w+T0mHUGy6dUuuQZm3RcmHBKbWVPzyVS8k1EReuaBERAEREAREQBERAFXZnnDKTXNDgakWbvBMRPTeV8ZtnjKP6YcDXI7rYn1PgqnBZHUqv11QWtJJM7mbwBuPVcebNK9mLl/oJKUa47I2WYWq+oHMmxnURIH58gtPg31i48VrQ0CBBkkiL9INypYC9VsOn9JdshKgiIuokKNmVIupPa0anEEATEqSiiS3JoFRguzlNrRxBrfF5JgeQC+qDXUKdZxADGlxptERA2NjN/G9laqhzzOKbqbqbHS4kCwtYgm/Pb6rlyRx4Y2uGk/wA/3KukZ+mxz3gC7nHmYkn+6vs6NWng2sbUDKtmy0kSBNgYtaL2VJhH6TxN9EOA2kyIHlz9Fd0KXxOIc6p8lIgADY3O/nE/RebgVxcV8UuPy9xjk4yUl2UuV5RUq05LW4gNLg+jUeWMeXadFTVpdLmQ6AR++d2tUjMOz+PcKlPjB9KcK6iDU0vBpVqNR81S0nV3KsO03ls7K1zDOmUoFAMN5dAtHK7bT+FMyjNuODLdLmxN5F5iOfJehp5Y4VhTtotKe6Tb8mGwrMYzEcSs8aWj9Qshp4hZQECnFhqp4l+8fqxyX6Ma7Q3WTDYBk2iVVvy1zH1KmkV2vg6TAdOq29oAJXfG4R9bDljgGPiYaZEidInpsq4Yzx7uOfb+euSq4LFFwOIDKYdUhtm6uYBMCPdd13J2WCIikBERAEREAUHNM1bRF7vI7reviegXHM8+ZS7re++YImNPmqqjlNbE/q1HwDtMm3g3kP54rky538GLmX6FW/Y55LguPiviXiXN3PKYhoiek+y4YfB5lQoOewGpWc5n6bsRxYhzy9zjVMN1AsaWMMN0SDcrXYTCtpMDGbD3PUldlfT4fSjXl8v6mjnKSW53XBlGU8wpubSo0wGOdjy6pUe1wZrqV34Z2kHUb8Gwm1QggEW9bi80LqZNBoa51XW0OZ+m3hgUw7vS53EaTLXRFSCLW1SLoKldkfxHDjFQagNnd0ahpaSSGkgQ4ub/AJR5mxREAREQHy9sgjqIWCrUSxxYd2kg+i36h5ll7arHDSC+DpMCQbxdceq0/qq12islZjqES0TBLhJ3AFo7vOL+62GVZfwaekmXEkuPU/6KlyHLH8QmowhoBBDm7nlY7xvK0AqP4mnQOHHzarz00+6x0ePat8l8iIozX+zNb/B/5H8K6yjJxRkky82MbRyhWSLox6XHje5dllFIKk7Q46rSLNBhpDptubb9LdPFXUqsz0tfhnOBDgIIIMidQHLzKvqL9N06ff2D6PMLjqWJp8Ik6iLtO9ouDzurNjIAA2AhYTC4g03te3dpnz6j1C2uAxrarA9vqOh5hYaTOsnEvi/0RF2SERF3FgiIgCqs5zdtMGmJNRzTEftmwn+3RWqg4rKmvqsqzDmmTadURHO0X91lmU3GodkMqsv7NHUTX2tADp1dZK0TWgCAIA2AXqJiwxxKohKgiItSQiIgCIiAIiIAiLlUxTGmHPaD0LgFDaXYPupUDQXOMACSVEw2cUXgEPAJ5OIafYrK5niS+q86iRJAvyBtHgorGEkNG5MDzNgvLnr3uqK4Kbj9BXgeJib9FDzLNGUW3MuOzQb+fgPFYtryDMmes391059WsTSSslyom18c9leo5roOp4PQ3IuNuQ9lBRF4kpORmFrOzeFLKWokHWdQjkIi/ismrTs9XDaw1OInugASCSefRdGkmoZFZMezXIiL3zUIiIDlicOHt0kkXBlpg28V1RFFc2AiIpAREQBERAEREARF4TFzsgM1n+bu18Om4tDZDiDEkx9vyqypgauniuY7TbvO8bDe/RTMNg3V8Q4kBzA86zs2J5EbmPfmtPi8I2ow03TBja2xkfVeQsMtRum39ClWYQj67fb7g+ytsLlVUUhVpEOc4baRIHgXc/4CrevkDHUm0wSC2dLjfcyZFgVZU6YaA0AAAchA9lfFomm9/t49womBewtMEQRuCII9FHfjabagpGo0VHCWsLgHOF7hu52PsVts7y9lSmXOIa5oJ1R7gxuF+f4zKzUqE8SKb2U21G6CXHhvqPaWv1Q274+Um1iDccebB6Uqb4KtUWMJCpa3Z4uNUmuf1KmqAzTpBbUp1W2dBc6nULddiC1hglq8d2dcS8nEHvVjVszTpkQYAdAeD3g+LG+krHbH3ILpSMvxDWVWvc3UAZj7H039FB+Aioaurf8AaOU7enRdlSMpJ2aZIwjWx3wvFU/K/k/QKdQOaHC4IBHkbhfS4YJsUmCCIY2x3Fhv4ruvqIu1ZYIiKQEREAREQBERAEREAREQBRsxwnFpmmHaZi++xlSVAzijVdTiiYP7hsXDoDyWeT4HxfyIZ8ZJlzqLXNeQSXT3STyA5gKyVfkYqCiBUBBBMat45T9VYKMKSgqQXQREWpJme1GJdrFOe5pBjqZO/XZUa03aqmOGx3MOj3BJ+wWZXg6xNZXZlLsKdk2C4tUNIlgkuvFoMbeMKCpuWZo6gSWgOBiQbbTEHluVhi2qa39EI0OKyZgoPZTZJNxcTIuBqPL8lVmR5PqcXP8A2OgsI5iCLzHotJSqBzQ4bEAj1uomV4N1PXqjvPLgQZJB6r2ZYIOcWlx/j5GlE5ERdhYIiIAiIgCIiAIiIAiIgCh5lmbaIBILidgPypiKsk2qTpgg4XOaVRwYCQ88i0iCBJBMRyKnIiRUkvxOwERFYBERAcsRh21GljxLT/PQrPYzsu4SaTg4dDYj12P0WmRYZcEMvxIhqzBvwjmuAqNLBMElp9Y6+i8xTGNcQxxcy0EiOU7eG3ot6ql+RA4jimNG+neXePhz9FwZNC0qjzz9iriWGDpltNjTuGtB9AAuyIvVSpUXCIikBERAEREAREQBERAFT4rEYh9V1KmW04bqE3LhMTMED+elwiznBzVXRBywofoHEjXF9Oy6oiulSokIiKQEREAREQBERAEREAREQBERAEREB//Z"/>
          <p:cNvSpPr>
            <a:spLocks noChangeAspect="1" noChangeArrowheads="1"/>
          </p:cNvSpPr>
          <p:nvPr/>
        </p:nvSpPr>
        <p:spPr bwMode="auto">
          <a:xfrm>
            <a:off x="155575" y="-1165225"/>
            <a:ext cx="1885950" cy="24288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4" name="AutoShape 4" descr="data:image/jpeg;base64,/9j/4AAQSkZJRgABAQAAAQABAAD/2wCEAAkGBhIREBUQEBAWEhAVFhQYFBcUEhoTFxQaFxcXFxQYFhYXHSYeGBkjGRgUHzAgJCcqLCwsFR4xNTAqNSYrLCkBCQoKDgwOGg8PGiokHyQsLCw0LC4sLTEtLCwpNC80KS00LCwtLCwpNS8sLCwsLCwsLCosLSw0KS80KSwpLC8sLP/AABEIAP8AxgMBIgACEQEDEQH/xAAbAAEAAwEBAQEAAAAAAAAAAAAABAUGAwECB//EAD0QAAEDAgQDBgUDAgMJAQAAAAEAAhEDIQQFEjETQVEGImFxgZEUMqGx0SNC8MHhYoLxFiQzQ1JzkrLCFf/EABoBAQADAQEBAAAAAAAAAAAAAAABAgMEBQb/xAAtEQACAgEEAQIEBQUAAAAAAAAAAQIRAwQSITFBE1EyYXGRIoGx0eEjM6HB8f/aAAwDAQACEQMRAD8A/cUREAREQBERAEREAWfqdqxJ00zEWkwZ8Y5KfnuN4dIx8zu6PCdz7SscvN1mplCSjBlJM1eW9oWVO6+GO5SbH15FWwK/Pl2oYt7LMe5o6AwPZZY9e0qmrIUjZ0MwY97qbT327giOcW6qSqHs1hAQaxJLyXC58pPmVfL0cM5Thul5LoIiLYkIiIAiIgCIiAIiIAiIgCIiAIiIAiIgCIiAznaur3mNvIBPhew9bH3VAtL2rA0MMCdUTF4gmJWaXg6xf1mZS7CIi5CDXdnHg0BDYgkG8yeZVoshkuacJ2lxApkkuMSflMbeMLXAr39JkU8aS8cGkXweoiLqLBERAEREAREQBERAEREAREQBERAEREARFVZfnnEqGmWaCJ/dNwYI28/ZUlkjFpPyLK7tRiyXilyaATbmZ5+So1ddqKEVGvn5m/8Ar/qPYqlXg6q/VlZk+wiL0Bc5BKyrCGpVa28TJPQC/wDb1W3VT2dwLqdMl7Yc4g33gC09OfurZe7o8WzHb7ZpFcBFnafbakWCoaNdtI/8w0u4LxdwPWytaObMdWfRE6mNY4kxpIf8sGV2Fiaij1cXpqNp6HnUHHUGyxscnHkTyUXB562q2m5lOoW1HObOmQzTIJeQbCyAskXmodULh1QHqKO/FxVFLQ8y0u1hvcEci7kfBdw4dUB6i81DabpqExN0B6iIgCIiAIiIAiIgCx+d4QUqvdcST3jPIlx6cvwtgsx2qB4jTptp36329P6ri1yTx37FZdFVisW6o7U8yfsOgXFEXiNtu2ZnrRJAmPHp4rZZdlNOkAWjU6PmN+XLoPJZfKsKKlZrHfKZmDGwJ/C2tOmGgNGwAA8hYL09BjTubReKPpeFeovVLmI7OZDUxGCph2Kc3Du1TSaxuwqOka97kT6rpjMtpvxWLD2yKeHZoE7EMMHzEBbNEBjMqql1TLy4yTh6skmZ7qj5Se7gP+/iP/pbtEB+bMdS+HfBPx3xDuDBdr/4g+T/AA/NPj6Kdj3Yf4rGjFG+ilw5JjVwh8sfvmI9fFa/LMrZQaWMJILnul0TLjJ2GyYfK2Mq1awJLqvD1AxA0N0tiyAy2ENTi4bjTxPgquqd/CZ5xCj4DCtZSy6s21V9UNc7UZLTq7u+0Whb1EB+dUmk1DrqMp4z4jctqurfNYANtwy220QvrHOazEveC2s/jghjuJSxIM2FMj5mfQgL9C0iZ5ppEzF0AC9REAREQBERAEREAVP2oaTRBAsHAnwEET7kK4QhZ5Ib4OPuQz8+e0gwRBG82UZ1SpxIDf0439PzyWtzjL38Q1mmG8N0mY0kNcB48xss8asiCL2gwBAAMi3mPZfP5sLhKm/P3EJKDdpO01z4+f1KbKsbi6WKZUcC6iK9ckaW6jTPHYxvKGtDKbg4xPFZ3jeNNhu0uOeKDvgzofqFQilUaR+poY8aj3Bp78OBkcxuq5bHL8HTdQpgXDdLxDjZ25+pNl36PJKVxVFYspMlzTGN+Fp1aFR3FfieM57XHhDXUdT7090ABrYcBIe3SbELWJCL1S4REQBERAEREAREQBERAEREAREQBERAEREAREQHLFtmm4RMtdbrYrBBb6pXa35nBs7SQPuqnOqDazWikWF+obObMQZj6GPBefrMPqK0+V4KyVmXVxk+ZupAMLQGveCHOkCNnX9B4KZg+zGlwdUcHAftixsd7+SuMU2mWxU06du9AH1WODS5I/jbpkJMrM9zF7GjhxpeI1A3B8PMc1n2ZlVDg4VHSLXM/Q2UzOMmNMl9ME0omQZ09fGOc+KssVlzMRRFWm2KhbIiBJ5h3LrdVyRy5Jy8NeP2Idsm4PMg6gK1SGi+rciztP3+6lUMQ14DmODgen8ssi/HVadL4dzNIv8AMLwTMCbbze+/Jd8nynitLxVLHg7N3HibgreGqk2oJW658c+SdxpsRim0wC92kEgAnqftsuqrM8wNSs1rWRAJJkxygfcqbg6RZTYw7ta0GOoELsUpObi1x7ljsiItSQiIgCIiAIiIAiIgCIiAIiIAiIgKzPctNZg0xraSRNpBFx9lkrtdza5p8iCP6r9AWT7R4VzaxeR3XRB8QACD42Xl67Cv7i7KSXk65JnLxUFOo4ua4wCbkHlHgVb5xlhrsADocDInY+ay+V4ltOq17/lE7cpBE+O63CvpH6uJwm7EeUcaOHApimbgNDTN5tBXPLcFwaYZOqCTMRuZ6qQx4IkGQvpdyjG0y5Vdo8OHUp/c246mbEfzos3l9Zzag0PDCbajEAHeZWvxbaTXNq1BDmmGuvbVbl5qMMLhqxLgGucSQd2mRva3KFw58Dnk3JpP6lGuSXhsfTqfI8O+/sbqQs/kWCLa9TukNaC0FwuZdYzEGwO3gryliGunS4OgwYMwfFdWHI5xuXDLJnRF8l4mJEnYcyvpbkhERAEREAREQBERAEREAREQBeExuvVBzig59ItawPMt7pMTBvzCrNuMW0DO0sJjRicVVpOmk8ONImoHNPdpBmgGo4ahpqgAsY0F1y6bc86wmZvw7tAD6gZS0MPCHf1VC4vOxOgUWuDS0d+oWkw0LX4aiGNDWjSBymY57ldUrdGpA/P6eUZgxtepTpk1mn/dw40dMayWFoN50BofxCLucWGwBvKVbH8LEOs57XaKI0adUPc5zwCB+17WAGQeBqk61pFGx2JdTbqbTNQyBA+5sf4VisUceNxXHz8kwexp1dHxlPE4LOM0Nqx3gIgXPS20LpgqD2Ah9Q1CXEgkRAtA/nVcMHnLKjtBllT/AKXWM9B1Knq+Pa0mndcf9Epbm5FfneJcylLCA6QBtedwJ5rPYIChVaa7XtIuCD57iLg+BWuq0WujU0OgyJEweo8VGzLK2VhDrOGzhuPyFhnwSnLfF8rpFGjliMMa+l9OsWsLT8sgmdjvYrMYmnUo1HM1OBncEt1DkbH+XWnybBPpNcx7gW6u5HTnblfkpOLwTKgOpjS6CASJiVTJp3lipdSDVmHc8kySSepMn3WuyPMhVZpvrYGhxPPe49vqsvisC6kYfp9HA/SZ+isuyzRxXSLhtj0uAff+i4tLKUMu1+SsezUIiL3DQIiIAiIgCIiAIiIAiIgObMQ1zi0OBc35hzE7LoqnKaGmpUdUhtSoSQwuBcGyb73H4Vss8cnKNshBERaEheFerniK4Y0vd8oEnmobpWwYfE1y6o58aSXE7zF53Ur/APfr6gde3KBB81BqEFxLRDZMDoOQUzKcu4z9JJaAJkCdotPI3C+dhLI5VB8syNBkmbOr69QA0xETsZ3nnZWizmXZ0ygzhuadTXOB0wee5Jibz7K+w2IFRoe2dJ2kQva0+RSik3bNEz7ZUDhLSCOoMhU7cfTbiajqhNNzRpHelrhuDEfNEe6mZXiA4Oa2noax7miDYwbmIt/dU+b5TUdVqVABp7pFx3rNbA8ZVM05bIygr5IZCxoFZxfRpkD9wAkySTqIHWfovvs/iSysABId3TeIuLhS+yzYqPBJBDY07c7yPDb/ADK4w+T0mHUGy6dUuuQZm3RcmHBKbWVPzyVS8k1EReuaBERAEREAREQBERAFXZnnDKTXNDgakWbvBMRPTeV8ZtnjKP6YcDXI7rYn1PgqnBZHUqv11QWtJJM7mbwBuPVcebNK9mLl/oJKUa47I2WYWq+oHMmxnURIH58gtPg31i48VrQ0CBBkkiL9INypYC9VsOn9JdshKgiIuokKNmVIupPa0anEEATEqSiiS3JoFRguzlNrRxBrfF5JgeQC+qDXUKdZxADGlxptERA2NjN/G9laqhzzOKbqbqbHS4kCwtYgm/Pb6rlyRx4Y2uGk/wA/3KukZ+mxz3gC7nHmYkn+6vs6NWng2sbUDKtmy0kSBNgYtaL2VJhH6TxN9EOA2kyIHlz9Fd0KXxOIc6p8lIgADY3O/nE/RebgVxcV8UuPy9xjk4yUl2UuV5RUq05LW4gNLg+jUeWMeXadFTVpdLmQ6AR++d2tUjMOz+PcKlPjB9KcK6iDU0vBpVqNR81S0nV3KsO03ls7K1zDOmUoFAMN5dAtHK7bT+FMyjNuODLdLmxN5F5iOfJehp5Y4VhTtotKe6Tb8mGwrMYzEcSs8aWj9Qshp4hZQECnFhqp4l+8fqxyX6Ma7Q3WTDYBk2iVVvy1zH1KmkV2vg6TAdOq29oAJXfG4R9bDljgGPiYaZEidInpsq4Yzx7uOfb+euSq4LFFwOIDKYdUhtm6uYBMCPdd13J2WCIikBERAEREAUHNM1bRF7vI7reviegXHM8+ZS7re++YImNPmqqjlNbE/q1HwDtMm3g3kP54rky538GLmX6FW/Y55LguPiviXiXN3PKYhoiek+y4YfB5lQoOewGpWc5n6bsRxYhzy9zjVMN1AsaWMMN0SDcrXYTCtpMDGbD3PUldlfT4fSjXl8v6mjnKSW53XBlGU8wpubSo0wGOdjy6pUe1wZrqV34Z2kHUb8Gwm1QggEW9bi80LqZNBoa51XW0OZ+m3hgUw7vS53EaTLXRFSCLW1SLoKldkfxHDjFQagNnd0ahpaSSGkgQ4ub/AJR5mxREAREQHy9sgjqIWCrUSxxYd2kg+i36h5ll7arHDSC+DpMCQbxdceq0/qq12islZjqES0TBLhJ3AFo7vOL+62GVZfwaekmXEkuPU/6KlyHLH8QmowhoBBDm7nlY7xvK0AqP4mnQOHHzarz00+6x0ePat8l8iIozX+zNb/B/5H8K6yjJxRkky82MbRyhWSLox6XHje5dllFIKk7Q46rSLNBhpDptubb9LdPFXUqsz0tfhnOBDgIIIMidQHLzKvqL9N06ff2D6PMLjqWJp8Ik6iLtO9ouDzurNjIAA2AhYTC4g03te3dpnz6j1C2uAxrarA9vqOh5hYaTOsnEvi/0RF2SERF3FgiIgCqs5zdtMGmJNRzTEftmwn+3RWqg4rKmvqsqzDmmTadURHO0X91lmU3GodkMqsv7NHUTX2tADp1dZK0TWgCAIA2AXqJiwxxKohKgiItSQiIgCIiAIiIAiLlUxTGmHPaD0LgFDaXYPupUDQXOMACSVEw2cUXgEPAJ5OIafYrK5niS+q86iRJAvyBtHgorGEkNG5MDzNgvLnr3uqK4Kbj9BXgeJib9FDzLNGUW3MuOzQb+fgPFYtryDMmes391059WsTSSslyom18c9leo5roOp4PQ3IuNuQ9lBRF4kpORmFrOzeFLKWokHWdQjkIi/ismrTs9XDaw1OInugASCSefRdGkmoZFZMezXIiL3zUIiIDlicOHt0kkXBlpg28V1RFFc2AiIpAREQBERAEREARF4TFzsgM1n+bu18Om4tDZDiDEkx9vyqypgauniuY7TbvO8bDe/RTMNg3V8Q4kBzA86zs2J5EbmPfmtPi8I2ow03TBja2xkfVeQsMtRum39ClWYQj67fb7g+ytsLlVUUhVpEOc4baRIHgXc/4CrevkDHUm0wSC2dLjfcyZFgVZU6YaA0AAAchA9lfFomm9/t49womBewtMEQRuCII9FHfjabagpGo0VHCWsLgHOF7hu52PsVts7y9lSmXOIa5oJ1R7gxuF+f4zKzUqE8SKb2U21G6CXHhvqPaWv1Q274+Um1iDccebB6Uqb4KtUWMJCpa3Z4uNUmuf1KmqAzTpBbUp1W2dBc6nULddiC1hglq8d2dcS8nEHvVjVszTpkQYAdAeD3g+LG+krHbH3ILpSMvxDWVWvc3UAZj7H039FB+Aioaurf8AaOU7enRdlSMpJ2aZIwjWx3wvFU/K/k/QKdQOaHC4IBHkbhfS4YJsUmCCIY2x3Fhv4ruvqIu1ZYIiKQEREAREQBERAEREAREQBRsxwnFpmmHaZi++xlSVAzijVdTiiYP7hsXDoDyWeT4HxfyIZ8ZJlzqLXNeQSXT3STyA5gKyVfkYqCiBUBBBMat45T9VYKMKSgqQXQREWpJme1GJdrFOe5pBjqZO/XZUa03aqmOGx3MOj3BJ+wWZXg6xNZXZlLsKdk2C4tUNIlgkuvFoMbeMKCpuWZo6gSWgOBiQbbTEHluVhi2qa39EI0OKyZgoPZTZJNxcTIuBqPL8lVmR5PqcXP8A2OgsI5iCLzHotJSqBzQ4bEAj1uomV4N1PXqjvPLgQZJB6r2ZYIOcWlx/j5GlE5ERdhYIiIAiIgCIiAIiIAiIgCh5lmbaIBILidgPypiKsk2qTpgg4XOaVRwYCQ88i0iCBJBMRyKnIiRUkvxOwERFYBERAcsRh21GljxLT/PQrPYzsu4SaTg4dDYj12P0WmRYZcEMvxIhqzBvwjmuAqNLBMElp9Y6+i8xTGNcQxxcy0EiOU7eG3ot6ql+RA4jimNG+neXePhz9FwZNC0qjzz9iriWGDpltNjTuGtB9AAuyIvVSpUXCIikBERAEREAREQBERAFT4rEYh9V1KmW04bqE3LhMTMED+elwiznBzVXRBywofoHEjXF9Oy6oiulSokIiKQEREAREQBERAEREAREQBERAEREB//Z"/>
          <p:cNvSpPr>
            <a:spLocks noChangeAspect="1" noChangeArrowheads="1"/>
          </p:cNvSpPr>
          <p:nvPr/>
        </p:nvSpPr>
        <p:spPr bwMode="auto">
          <a:xfrm>
            <a:off x="155575" y="-1165225"/>
            <a:ext cx="1885950" cy="24288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6" name="AutoShape 6" descr="data:image/jpeg;base64,/9j/4AAQSkZJRgABAQAAAQABAAD/2wCEAAkGBhIREBUQEBAWEhAVFhQYFBcUEhoTFxQaFxcXFxQYFhYXHSYeGBkjGRgUHzAgJCcqLCwsFR4xNTAqNSYrLCkBCQoKDgwOGg8PGiokHyQsLCw0LC4sLTEtLCwpNC80KS00LCwtLCwpNS8sLCwsLCwsLCosLSw0KS80KSwpLC8sLP/AABEIAP8AxgMBIgACEQEDEQH/xAAbAAEAAwEBAQEAAAAAAAAAAAAABAUGAwECB//EAD0QAAEDAgQDBgUDAgMJAQAAAAEAAhEDIQQFEjETQVEGImFxgZEUMqGx0SNC8MHhYoLxFiQzQ1JzkrLCFf/EABoBAQADAQEBAAAAAAAAAAAAAAABAgMEBQb/xAAtEQACAgEEAQIEBQUAAAAAAAAAAQIRAwQSITFBE1EyYXGRIoGx0eEjM6HB8f/aAAwDAQACEQMRAD8A/cUREAREQBERAEREAWfqdqxJ00zEWkwZ8Y5KfnuN4dIx8zu6PCdz7SscvN1mplCSjBlJM1eW9oWVO6+GO5SbH15FWwK/Pl2oYt7LMe5o6AwPZZY9e0qmrIUjZ0MwY97qbT327giOcW6qSqHs1hAQaxJLyXC58pPmVfL0cM5Thul5LoIiLYkIiIAiIgCIiAIiIAiIgCIiAIiIAiIgCIiAznaur3mNvIBPhew9bH3VAtL2rA0MMCdUTF4gmJWaXg6xf1mZS7CIi5CDXdnHg0BDYgkG8yeZVoshkuacJ2lxApkkuMSflMbeMLXAr39JkU8aS8cGkXweoiLqLBERAEREAREQBERAEREAREQBERAEREARFVZfnnEqGmWaCJ/dNwYI28/ZUlkjFpPyLK7tRiyXilyaATbmZ5+So1ddqKEVGvn5m/8Ar/qPYqlXg6q/VlZk+wiL0Bc5BKyrCGpVa28TJPQC/wDb1W3VT2dwLqdMl7Yc4g33gC09OfurZe7o8WzHb7ZpFcBFnafbakWCoaNdtI/8w0u4LxdwPWytaObMdWfRE6mNY4kxpIf8sGV2Fiaij1cXpqNp6HnUHHUGyxscnHkTyUXB562q2m5lOoW1HObOmQzTIJeQbCyAskXmodULh1QHqKO/FxVFLQ8y0u1hvcEci7kfBdw4dUB6i81DabpqExN0B6iIgCIiAIiIAiIgCx+d4QUqvdcST3jPIlx6cvwtgsx2qB4jTptp36329P6ri1yTx37FZdFVisW6o7U8yfsOgXFEXiNtu2ZnrRJAmPHp4rZZdlNOkAWjU6PmN+XLoPJZfKsKKlZrHfKZmDGwJ/C2tOmGgNGwAA8hYL09BjTubReKPpeFeovVLmI7OZDUxGCph2Kc3Du1TSaxuwqOka97kT6rpjMtpvxWLD2yKeHZoE7EMMHzEBbNEBjMqql1TLy4yTh6skmZ7qj5Se7gP+/iP/pbtEB+bMdS+HfBPx3xDuDBdr/4g+T/AA/NPj6Kdj3Yf4rGjFG+ilw5JjVwh8sfvmI9fFa/LMrZQaWMJILnul0TLjJ2GyYfK2Mq1awJLqvD1AxA0N0tiyAy2ENTi4bjTxPgquqd/CZ5xCj4DCtZSy6s21V9UNc7UZLTq7u+0Whb1EB+dUmk1DrqMp4z4jctqurfNYANtwy220QvrHOazEveC2s/jghjuJSxIM2FMj5mfQgL9C0iZ5ppEzF0AC9REAREQBERAEREAVP2oaTRBAsHAnwEET7kK4QhZ5Ib4OPuQz8+e0gwRBG82UZ1SpxIDf0439PzyWtzjL38Q1mmG8N0mY0kNcB48xss8asiCL2gwBAAMi3mPZfP5sLhKm/P3EJKDdpO01z4+f1KbKsbi6WKZUcC6iK9ckaW6jTPHYxvKGtDKbg4xPFZ3jeNNhu0uOeKDvgzofqFQilUaR+poY8aj3Bp78OBkcxuq5bHL8HTdQpgXDdLxDjZ25+pNl36PJKVxVFYspMlzTGN+Fp1aFR3FfieM57XHhDXUdT7090ABrYcBIe3SbELWJCL1S4REQBERAEREAREQBERAEREAREQBERAEREAREQHLFtmm4RMtdbrYrBBb6pXa35nBs7SQPuqnOqDazWikWF+obObMQZj6GPBefrMPqK0+V4KyVmXVxk+ZupAMLQGveCHOkCNnX9B4KZg+zGlwdUcHAftixsd7+SuMU2mWxU06du9AH1WODS5I/jbpkJMrM9zF7GjhxpeI1A3B8PMc1n2ZlVDg4VHSLXM/Q2UzOMmNMl9ME0omQZ09fGOc+KssVlzMRRFWm2KhbIiBJ5h3LrdVyRy5Jy8NeP2Idsm4PMg6gK1SGi+rciztP3+6lUMQ14DmODgen8ssi/HVadL4dzNIv8AMLwTMCbbze+/Jd8nynitLxVLHg7N3HibgreGqk2oJW658c+SdxpsRim0wC92kEgAnqftsuqrM8wNSs1rWRAJJkxygfcqbg6RZTYw7ta0GOoELsUpObi1x7ljsiItSQiIgCIiAIiIAiIgCIiAIiIAiIgKzPctNZg0xraSRNpBFx9lkrtdza5p8iCP6r9AWT7R4VzaxeR3XRB8QACD42Xl67Cv7i7KSXk65JnLxUFOo4ua4wCbkHlHgVb5xlhrsADocDInY+ay+V4ltOq17/lE7cpBE+O63CvpH6uJwm7EeUcaOHApimbgNDTN5tBXPLcFwaYZOqCTMRuZ6qQx4IkGQvpdyjG0y5Vdo8OHUp/c246mbEfzos3l9Zzag0PDCbajEAHeZWvxbaTXNq1BDmmGuvbVbl5qMMLhqxLgGucSQd2mRva3KFw58Dnk3JpP6lGuSXhsfTqfI8O+/sbqQs/kWCLa9TukNaC0FwuZdYzEGwO3gryliGunS4OgwYMwfFdWHI5xuXDLJnRF8l4mJEnYcyvpbkhERAEREAREQBERAEREAREQBeExuvVBzig59ItawPMt7pMTBvzCrNuMW0DO0sJjRicVVpOmk8ONImoHNPdpBmgGo4ahpqgAsY0F1y6bc86wmZvw7tAD6gZS0MPCHf1VC4vOxOgUWuDS0d+oWkw0LX4aiGNDWjSBymY57ldUrdGpA/P6eUZgxtepTpk1mn/dw40dMayWFoN50BofxCLucWGwBvKVbH8LEOs57XaKI0adUPc5zwCB+17WAGQeBqk61pFGx2JdTbqbTNQyBA+5sf4VisUceNxXHz8kwexp1dHxlPE4LOM0Nqx3gIgXPS20LpgqD2Ah9Q1CXEgkRAtA/nVcMHnLKjtBllT/AKXWM9B1Knq+Pa0mndcf9Epbm5FfneJcylLCA6QBtedwJ5rPYIChVaa7XtIuCD57iLg+BWuq0WujU0OgyJEweo8VGzLK2VhDrOGzhuPyFhnwSnLfF8rpFGjliMMa+l9OsWsLT8sgmdjvYrMYmnUo1HM1OBncEt1DkbH+XWnybBPpNcx7gW6u5HTnblfkpOLwTKgOpjS6CASJiVTJp3lipdSDVmHc8kySSepMn3WuyPMhVZpvrYGhxPPe49vqsvisC6kYfp9HA/SZ+isuyzRxXSLhtj0uAff+i4tLKUMu1+SsezUIiL3DQIiIAiIgCIiAIiIAiIgObMQ1zi0OBc35hzE7LoqnKaGmpUdUhtSoSQwuBcGyb73H4Vss8cnKNshBERaEheFerniK4Y0vd8oEnmobpWwYfE1y6o58aSXE7zF53Ur/APfr6gde3KBB81BqEFxLRDZMDoOQUzKcu4z9JJaAJkCdotPI3C+dhLI5VB8syNBkmbOr69QA0xETsZ3nnZWizmXZ0ygzhuadTXOB0wee5Jibz7K+w2IFRoe2dJ2kQva0+RSik3bNEz7ZUDhLSCOoMhU7cfTbiajqhNNzRpHelrhuDEfNEe6mZXiA4Oa2noax7miDYwbmIt/dU+b5TUdVqVABp7pFx3rNbA8ZVM05bIygr5IZCxoFZxfRpkD9wAkySTqIHWfovvs/iSysABId3TeIuLhS+yzYqPBJBDY07c7yPDb/ADK4w+T0mHUGy6dUuuQZm3RcmHBKbWVPzyVS8k1EReuaBERAEREAREQBERAFXZnnDKTXNDgakWbvBMRPTeV8ZtnjKP6YcDXI7rYn1PgqnBZHUqv11QWtJJM7mbwBuPVcebNK9mLl/oJKUa47I2WYWq+oHMmxnURIH58gtPg31i48VrQ0CBBkkiL9INypYC9VsOn9JdshKgiIuokKNmVIupPa0anEEATEqSiiS3JoFRguzlNrRxBrfF5JgeQC+qDXUKdZxADGlxptERA2NjN/G9laqhzzOKbqbqbHS4kCwtYgm/Pb6rlyRx4Y2uGk/wA/3KukZ+mxz3gC7nHmYkn+6vs6NWng2sbUDKtmy0kSBNgYtaL2VJhH6TxN9EOA2kyIHlz9Fd0KXxOIc6p8lIgADY3O/nE/RebgVxcV8UuPy9xjk4yUl2UuV5RUq05LW4gNLg+jUeWMeXadFTVpdLmQ6AR++d2tUjMOz+PcKlPjB9KcK6iDU0vBpVqNR81S0nV3KsO03ls7K1zDOmUoFAMN5dAtHK7bT+FMyjNuODLdLmxN5F5iOfJehp5Y4VhTtotKe6Tb8mGwrMYzEcSs8aWj9Qshp4hZQECnFhqp4l+8fqxyX6Ma7Q3WTDYBk2iVVvy1zH1KmkV2vg6TAdOq29oAJXfG4R9bDljgGPiYaZEidInpsq4Yzx7uOfb+euSq4LFFwOIDKYdUhtm6uYBMCPdd13J2WCIikBERAEREAUHNM1bRF7vI7reviegXHM8+ZS7re++YImNPmqqjlNbE/q1HwDtMm3g3kP54rky538GLmX6FW/Y55LguPiviXiXN3PKYhoiek+y4YfB5lQoOewGpWc5n6bsRxYhzy9zjVMN1AsaWMMN0SDcrXYTCtpMDGbD3PUldlfT4fSjXl8v6mjnKSW53XBlGU8wpubSo0wGOdjy6pUe1wZrqV34Z2kHUb8Gwm1QggEW9bi80LqZNBoa51XW0OZ+m3hgUw7vS53EaTLXRFSCLW1SLoKldkfxHDjFQagNnd0ahpaSSGkgQ4ub/AJR5mxREAREQHy9sgjqIWCrUSxxYd2kg+i36h5ll7arHDSC+DpMCQbxdceq0/qq12islZjqES0TBLhJ3AFo7vOL+62GVZfwaekmXEkuPU/6KlyHLH8QmowhoBBDm7nlY7xvK0AqP4mnQOHHzarz00+6x0ePat8l8iIozX+zNb/B/5H8K6yjJxRkky82MbRyhWSLox6XHje5dllFIKk7Q46rSLNBhpDptubb9LdPFXUqsz0tfhnOBDgIIIMidQHLzKvqL9N06ff2D6PMLjqWJp8Ik6iLtO9ouDzurNjIAA2AhYTC4g03te3dpnz6j1C2uAxrarA9vqOh5hYaTOsnEvi/0RF2SERF3FgiIgCqs5zdtMGmJNRzTEftmwn+3RWqg4rKmvqsqzDmmTadURHO0X91lmU3GodkMqsv7NHUTX2tADp1dZK0TWgCAIA2AXqJiwxxKohKgiItSQiIgCIiAIiIAiLlUxTGmHPaD0LgFDaXYPupUDQXOMACSVEw2cUXgEPAJ5OIafYrK5niS+q86iRJAvyBtHgorGEkNG5MDzNgvLnr3uqK4Kbj9BXgeJib9FDzLNGUW3MuOzQb+fgPFYtryDMmes391059WsTSSslyom18c9leo5roOp4PQ3IuNuQ9lBRF4kpORmFrOzeFLKWokHWdQjkIi/ismrTs9XDaw1OInugASCSefRdGkmoZFZMezXIiL3zUIiIDlicOHt0kkXBlpg28V1RFFc2AiIpAREQBERAEREARF4TFzsgM1n+bu18Om4tDZDiDEkx9vyqypgauniuY7TbvO8bDe/RTMNg3V8Q4kBzA86zs2J5EbmPfmtPi8I2ow03TBja2xkfVeQsMtRum39ClWYQj67fb7g+ytsLlVUUhVpEOc4baRIHgXc/4CrevkDHUm0wSC2dLjfcyZFgVZU6YaA0AAAchA9lfFomm9/t49womBewtMEQRuCII9FHfjabagpGo0VHCWsLgHOF7hu52PsVts7y9lSmXOIa5oJ1R7gxuF+f4zKzUqE8SKb2U21G6CXHhvqPaWv1Q274+Um1iDccebB6Uqb4KtUWMJCpa3Z4uNUmuf1KmqAzTpBbUp1W2dBc6nULddiC1hglq8d2dcS8nEHvVjVszTpkQYAdAeD3g+LG+krHbH3ILpSMvxDWVWvc3UAZj7H039FB+Aioaurf8AaOU7enRdlSMpJ2aZIwjWx3wvFU/K/k/QKdQOaHC4IBHkbhfS4YJsUmCCIY2x3Fhv4ruvqIu1ZYIiKQEREAREQBERAEREAREQBRsxwnFpmmHaZi++xlSVAzijVdTiiYP7hsXDoDyWeT4HxfyIZ8ZJlzqLXNeQSXT3STyA5gKyVfkYqCiBUBBBMat45T9VYKMKSgqQXQREWpJme1GJdrFOe5pBjqZO/XZUa03aqmOGx3MOj3BJ+wWZXg6xNZXZlLsKdk2C4tUNIlgkuvFoMbeMKCpuWZo6gSWgOBiQbbTEHluVhi2qa39EI0OKyZgoPZTZJNxcTIuBqPL8lVmR5PqcXP8A2OgsI5iCLzHotJSqBzQ4bEAj1uomV4N1PXqjvPLgQZJB6r2ZYIOcWlx/j5GlE5ERdhYIiIAiIgCIiAIiIAiIgCh5lmbaIBILidgPypiKsk2qTpgg4XOaVRwYCQ88i0iCBJBMRyKnIiRUkvxOwERFYBERAcsRh21GljxLT/PQrPYzsu4SaTg4dDYj12P0WmRYZcEMvxIhqzBvwjmuAqNLBMElp9Y6+i8xTGNcQxxcy0EiOU7eG3ot6ql+RA4jimNG+neXePhz9FwZNC0qjzz9iriWGDpltNjTuGtB9AAuyIvVSpUXCIikBERAEREAREQBERAFT4rEYh9V1KmW04bqE3LhMTMED+elwiznBzVXRBywofoHEjXF9Oy6oiulSokIiKQEREAREQBERAEREAREQBERAEREB//Z"/>
          <p:cNvSpPr>
            <a:spLocks noChangeAspect="1" noChangeArrowheads="1"/>
          </p:cNvSpPr>
          <p:nvPr/>
        </p:nvSpPr>
        <p:spPr bwMode="auto">
          <a:xfrm>
            <a:off x="155575" y="-1165225"/>
            <a:ext cx="1885950" cy="24288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8" name="Picture 8" descr="http://travelonline.ph/travelonline-images/philippines_map.gif"/>
          <p:cNvPicPr>
            <a:picLocks noChangeAspect="1" noChangeArrowheads="1"/>
          </p:cNvPicPr>
          <p:nvPr/>
        </p:nvPicPr>
        <p:blipFill>
          <a:blip r:embed="rId2"/>
          <a:srcRect/>
          <a:stretch>
            <a:fillRect/>
          </a:stretch>
        </p:blipFill>
        <p:spPr bwMode="auto">
          <a:xfrm>
            <a:off x="304800" y="762000"/>
            <a:ext cx="3935604" cy="5671650"/>
          </a:xfrm>
          <a:prstGeom prst="rect">
            <a:avLst/>
          </a:prstGeom>
          <a:noFill/>
        </p:spPr>
      </p:pic>
      <p:pic>
        <p:nvPicPr>
          <p:cNvPr id="25610" name="Picture 10" descr="http://media1.annabrixthomsen.com/2012/08/crowd-of-people.jpg"/>
          <p:cNvPicPr>
            <a:picLocks noChangeAspect="1" noChangeArrowheads="1"/>
          </p:cNvPicPr>
          <p:nvPr/>
        </p:nvPicPr>
        <p:blipFill>
          <a:blip r:embed="rId3"/>
          <a:srcRect/>
          <a:stretch>
            <a:fillRect/>
          </a:stretch>
        </p:blipFill>
        <p:spPr bwMode="auto">
          <a:xfrm>
            <a:off x="4114800" y="3276600"/>
            <a:ext cx="4772025" cy="3581400"/>
          </a:xfrm>
          <a:prstGeom prst="rect">
            <a:avLst/>
          </a:prstGeom>
          <a:noFill/>
        </p:spPr>
      </p:pic>
      <p:sp>
        <p:nvSpPr>
          <p:cNvPr id="12" name="Right Arrow 11"/>
          <p:cNvSpPr/>
          <p:nvPr/>
        </p:nvSpPr>
        <p:spPr>
          <a:xfrm>
            <a:off x="2362200" y="4495800"/>
            <a:ext cx="2057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612" name="Picture 12" descr="http://t1.gstatic.com/images?q=tbn:ANd9GcREvCn3LLfmwtdCyVFyNoF59Qr2l1iu-cOIVlACjMo74zNvMvCuug"/>
          <p:cNvPicPr>
            <a:picLocks noChangeAspect="1" noChangeArrowheads="1"/>
          </p:cNvPicPr>
          <p:nvPr/>
        </p:nvPicPr>
        <p:blipFill>
          <a:blip r:embed="rId4"/>
          <a:srcRect/>
          <a:stretch>
            <a:fillRect/>
          </a:stretch>
        </p:blipFill>
        <p:spPr bwMode="auto">
          <a:xfrm>
            <a:off x="5334000" y="228600"/>
            <a:ext cx="2143125" cy="2143125"/>
          </a:xfrm>
          <a:prstGeom prst="rect">
            <a:avLst/>
          </a:prstGeom>
          <a:noFill/>
        </p:spPr>
      </p:pic>
      <p:sp>
        <p:nvSpPr>
          <p:cNvPr id="14" name="Right Arrow 13"/>
          <p:cNvSpPr/>
          <p:nvPr/>
        </p:nvSpPr>
        <p:spPr>
          <a:xfrm rot="16200000">
            <a:off x="5829300" y="27051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610"/>
                                        </p:tgtEl>
                                        <p:attrNameLst>
                                          <p:attrName>style.visibility</p:attrName>
                                        </p:attrNameLst>
                                      </p:cBhvr>
                                      <p:to>
                                        <p:strVal val="visible"/>
                                      </p:to>
                                    </p:set>
                                    <p:animEffect transition="in" filter="wipe(down)">
                                      <p:cBhvr>
                                        <p:cTn id="12" dur="500"/>
                                        <p:tgtEl>
                                          <p:spTgt spid="256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612"/>
                                        </p:tgtEl>
                                        <p:attrNameLst>
                                          <p:attrName>style.visibility</p:attrName>
                                        </p:attrNameLst>
                                      </p:cBhvr>
                                      <p:to>
                                        <p:strVal val="visible"/>
                                      </p:to>
                                    </p:set>
                                    <p:animEffect transition="in" filter="diamond(in)">
                                      <p:cBhvr>
                                        <p:cTn id="22" dur="2000"/>
                                        <p:tgtEl>
                                          <p:spTgt spid="25612"/>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nodeType="clickEffect">
                                  <p:stCondLst>
                                    <p:cond delay="0"/>
                                  </p:stCondLst>
                                  <p:childTnLst>
                                    <p:animScale>
                                      <p:cBhvr>
                                        <p:cTn id="26" dur="2000" fill="hold"/>
                                        <p:tgtEl>
                                          <p:spTgt spid="256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mythoughtmywords.files.wordpress.com/2012/06/values.gif"/>
          <p:cNvPicPr>
            <a:picLocks noChangeAspect="1" noChangeArrowheads="1"/>
          </p:cNvPicPr>
          <p:nvPr/>
        </p:nvPicPr>
        <p:blipFill>
          <a:blip r:embed="rId2"/>
          <a:srcRect/>
          <a:stretch>
            <a:fillRect/>
          </a:stretch>
        </p:blipFill>
        <p:spPr bwMode="auto">
          <a:xfrm rot="431873">
            <a:off x="6154187" y="3734466"/>
            <a:ext cx="2514600" cy="3013364"/>
          </a:xfrm>
          <a:prstGeom prst="rect">
            <a:avLst/>
          </a:prstGeom>
          <a:noFill/>
        </p:spPr>
      </p:pic>
      <p:sp>
        <p:nvSpPr>
          <p:cNvPr id="2" name="Title 1"/>
          <p:cNvSpPr>
            <a:spLocks noGrp="1"/>
          </p:cNvSpPr>
          <p:nvPr>
            <p:ph type="title"/>
          </p:nvPr>
        </p:nvSpPr>
        <p:spPr/>
        <p:txBody>
          <a:bodyPr>
            <a:normAutofit/>
          </a:bodyPr>
          <a:lstStyle/>
          <a:p>
            <a:r>
              <a:rPr lang="en-US" sz="3200" b="1" dirty="0" smtClean="0"/>
              <a:t>values of public administration</a:t>
            </a:r>
            <a:endParaRPr lang="en-US" sz="3200" b="1" dirty="0"/>
          </a:p>
        </p:txBody>
      </p:sp>
      <p:pic>
        <p:nvPicPr>
          <p:cNvPr id="26628" name="Picture 4" descr="http://userwww.sfsu.edu/%7Enajeong/knowledge.jpg"/>
          <p:cNvPicPr>
            <a:picLocks noChangeAspect="1" noChangeArrowheads="1"/>
          </p:cNvPicPr>
          <p:nvPr/>
        </p:nvPicPr>
        <p:blipFill>
          <a:blip r:embed="rId3"/>
          <a:srcRect/>
          <a:stretch>
            <a:fillRect/>
          </a:stretch>
        </p:blipFill>
        <p:spPr bwMode="auto">
          <a:xfrm rot="21318486">
            <a:off x="4062131" y="1396594"/>
            <a:ext cx="2578488" cy="2544109"/>
          </a:xfrm>
          <a:prstGeom prst="rect">
            <a:avLst/>
          </a:prstGeom>
          <a:noFill/>
        </p:spPr>
      </p:pic>
      <p:sp>
        <p:nvSpPr>
          <p:cNvPr id="12" name="Rounded Rectangle 11"/>
          <p:cNvSpPr/>
          <p:nvPr/>
        </p:nvSpPr>
        <p:spPr>
          <a:xfrm>
            <a:off x="533400" y="2057400"/>
            <a:ext cx="3352800" cy="1828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dirty="0" smtClean="0"/>
              <a:t>The sum of the values of the people in a society it serves.</a:t>
            </a:r>
          </a:p>
          <a:p>
            <a:pPr algn="ctr"/>
            <a:endParaRPr lang="en-US" dirty="0"/>
          </a:p>
        </p:txBody>
      </p:sp>
      <p:sp>
        <p:nvSpPr>
          <p:cNvPr id="14" name="Rounded Rectangle 13"/>
          <p:cNvSpPr/>
          <p:nvPr/>
        </p:nvSpPr>
        <p:spPr>
          <a:xfrm>
            <a:off x="533400" y="4114800"/>
            <a:ext cx="3429000" cy="1981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It changes as rapidly as do the people values</a:t>
            </a:r>
          </a:p>
          <a:p>
            <a:pPr algn="ct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2000"/>
                                        <p:tgtEl>
                                          <p:spTgt spid="12"/>
                                        </p:tgtEl>
                                      </p:cBhvr>
                                    </p:animEffect>
                                    <p:set>
                                      <p:cBhvr>
                                        <p:cTn id="18" dur="1" fill="hold">
                                          <p:stCondLst>
                                            <p:cond delay="1999"/>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64" presetClass="path" presetSubtype="0" accel="50000" decel="50000" fill="hold" grpId="1" nodeType="clickEffect">
                                  <p:stCondLst>
                                    <p:cond delay="0"/>
                                  </p:stCondLst>
                                  <p:childTnLst>
                                    <p:animMotion origin="layout" path="M 0 0  L 0 -0.33302  E" pathEditMode="relative" ptsTypes="">
                                      <p:cBhvr>
                                        <p:cTn id="22" dur="2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image.yaymicro.com/rz_512x512/0/1a8/flag-of-philippines-government-1a812c.jpg"/>
          <p:cNvPicPr>
            <a:picLocks noChangeAspect="1" noChangeArrowheads="1"/>
          </p:cNvPicPr>
          <p:nvPr/>
        </p:nvPicPr>
        <p:blipFill>
          <a:blip r:embed="rId2"/>
          <a:srcRect/>
          <a:stretch>
            <a:fillRect/>
          </a:stretch>
        </p:blipFill>
        <p:spPr bwMode="auto">
          <a:xfrm>
            <a:off x="152400" y="1752600"/>
            <a:ext cx="3657600" cy="2436020"/>
          </a:xfrm>
          <a:prstGeom prst="rect">
            <a:avLst/>
          </a:prstGeom>
          <a:noFill/>
        </p:spPr>
      </p:pic>
      <p:sp>
        <p:nvSpPr>
          <p:cNvPr id="6" name="Rectangle 5"/>
          <p:cNvSpPr/>
          <p:nvPr/>
        </p:nvSpPr>
        <p:spPr>
          <a:xfrm>
            <a:off x="838200" y="1219200"/>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Government</a:t>
            </a:r>
            <a:endParaRPr lang="en-US" sz="2400" dirty="0"/>
          </a:p>
        </p:txBody>
      </p:sp>
      <p:sp>
        <p:nvSpPr>
          <p:cNvPr id="27652" name="AutoShape 4" descr="data:image/jpeg;base64,/9j/4AAQSkZJRgABAQAAAQABAAD/2wCEAAkGBhQSERUUExQWFRUWGR0aGRgYGB8eIBwfHyIfGCAcHBwcHSYfIB0kHx8eIDIhJCcpLCwsHR8xNTAqNSYrLCkBCQoKDgwOGg8PGiwiHyUsLCwsLCksLCwsLSwvLCwsLCwpLCksLCwsLCwsKSwsLCwsLCwsLCwsLCksLCwsKSwpLP/AABEIAL0BCgMBIgACEQEDEQH/xAAcAAADAQEBAQEBAAAAAAAAAAAEBQYHAwIBAAj/xABDEAACAQIEBAQEBAQFAwIGAwABAhEDIQAEEjEFBkFREyJhcTKBkaEHFLHBI0JS0TNi4fDxFXKSJIJDc4OissIWU2P/xAAZAQADAQEBAAAAAAAAAAAAAAACAwQBBQD/xAAsEQACAgICAQQBAgYDAAAAAAABAgARAyESMUEEEyJRcWGBMpGxwdHwBSOh/9oADAMBAAIRAxEAPwBfwjNJWrO76vEem4p64aWMeUiILSVaSIBVRAFg6yXLtF69LOeMadTxkJHhyDM+WQTGoqzatvPHUYkU4iaFVmWm7tRqKpKLICkl1kbKNR7wzAXtd1wzndkdKZRXUsPP5mJIMgk6l0rvEd7xMYyuJowmPubAj/mGjXdmKQVUgFGNj1uOu3XEBwbLVcrxAUnMFTT+FrQ7IABq3sTMdjE4105TVUrA9dvlOIvjnFhSqsFWlrBUFmQM1hKxKMw+KARYem+CcjuaLahXUvuJOAubpQaiatekXs41Eb2OsVP0xn3CnqVgaWoqmqzVB5tPSPUHr98MOX+ZWrZoh6mvxKbzJBICguokC3W3ra0YT57iaZetqdr3KrtNvhLRA/X64CwRFOu9zScpn1zDqqvqKgeIGEFlA0yfnMiAZINhjimYFDN0cvMswq1Sb/D5VEnqZn6fWQzvHjQzCu3l0WWFi7bT3Bkg974dcw8fWrToZhCVaGWRuCSAyho2JtqHoemM/WVBS3FFPdfzk1zLw5vzFWmpEqxYA9Qb9x36dtsBABLs6sNgigm1xLH4TFogzJ22ODOY+IwuXdVZwQy6mc6xoMDZSsxpYmAffHHgNOjmKbszxUSGemXVAFJAEuQRJmAoi+JHsDQ/E6qZ8aZP+wbGjruvv9vE516kkSXE9EiZ+fzwHmMwS1I011FT5tS3K73OxFjt19Dh1meP5dFKU6MuCpkSWEEEBpJs19iOg9kOaztOVZCQrG+owQRaIBuwEWBMTjcHKtioPrvUpmLcbqhQ/USxfijtw/S2gAtCKVEwZMj0HcDHrhtBMrk1qq5D1gQzDodgCOkGSf8AjEtU4vpC0nUE03VgUvAO4MkC09J39Jw84PxLQtSlW1KE8syxFx0MQDBBBHSN7HD1+JNdeJz2VWxrY+QJv9RDE4q/jq5dnYf/ABNNwtzuPefWOxnFZwfPtUQuSQx0ka+kgzI/XEhQZVe5lAfJuTI3sBA9OlhEYPfmLw0bSjsWYC6kQADJiCT6YYlkxeVR4E4cq801FTM0xIHjVijC951MBPQA6vacd8zxx/HJ1HWrL5hvdIMiIO20YTZCiXfwxRFJHYsSphvh0k6SbySAZG0z0J4Z3PBalR5ZdLn2kQkx2tuN9MYZlHGjLv8Aj+HMluv8yqzPFqlYMviMxgxKadpgWUTNhHcjBWQ4/Uy+QlKTVKpdgNKllBtcx0uAF3MYl2zbHUpqMX8p0aADczPXqFi2xBGBuL5lqABUN5lDXcjQdQ1aP82ob7xG2JcWQAd/xH+gi/UojNSeB4/P4EpeV87UdfD8KowRip8xR0E/DcgWJNsUPEM2aFFiGgJeVtOpgst6ybnrjP05nFHSzIJeBImR2ZiVIUEwZEG3pIPrc1zl9EJCsiiahIIB1SWj2JtABwyy6lTr6kIT29iz+fv/ABHPFuZKq0Q9OoR5wp2O4YiLHsPrhPk+bc0st4jMXOlNUETuTHSw3iN8KuIcT1oigKg1M0BpUloAhv8Ay++D6fG0CyqOwNKyopaAq3KgCSxMi8CJM4kx4nqiTr9Z2jn9PjwrSgkm9joX5hvGuZTSVKQ0OQBriYGkaQog+jT/AO3vhVluY6zsdOUZtI1Ehmjr/wD5mPrjtwziDZnMLWQFnOghToDJaZZWaQAFj5+hl83Eo1TWKr5WADiGH8wf+bTeOk46bcAoA78mcI2zEyRfmZiZ/L+VBf8Ai/3TBlDmItSputAxUqaQocb+QK0lfVht3wXV46n5JqCkCo1emCha8EAzFjHl9pMYCy/FwGy9E6hpapUkRBlmSHn4SLGT0PXEy5O7EcmDn5+7/YQzmDiDBKeoszVKv9U9yN+g8ojFHleJKEpDzL4fsZ/teO/2GJTjNVaVfwVUuVpgzrJhoJ8oJsI0GB0nDRRSGXqVRVGgKFBMwpImWt6jfv7Y3me1EnyBsbAEdi/2gGUzDMtWr5izwdR6azv7SQfljr+b8LJ6qaA5isXNLaVpgaNbE/CgAJ9SR3wCVCZeqBpd4GnQxNiIBjuTHyEdcJafGqiVhNNmpungA3sFtCGCDF7DfE1M6Ue/6xvqsfuepOTELQAdeL81+0aZngnjH+EwdaCU11dHLkjUD/VMkiLAd8Jzzbk6fkIrynlMRuLf14rOEZmmaDUNf8QukE28gUsJO0qAV63KmLxjpT5E8QB/DpHUNUxvN+uKRjUHY3+Z0s3qshQIjfEXWq1IXhLjL1PNUVqbK61keCwZpJEgjdoIbsQOs4+5Z8rrLUwNJ8pESL2giBIP63GP2YoU3gkCqpOvxBtqAj+IAXVQRJiIsAb46ZrN06xGWS0gAOTpWfhIgfCokbDrtgGe5KqaBmjZTioFLU4OpQNh8U2EfpjJOe67JmGqX1EbzYHpt1Cx85xYV+DVMtUNGlUYaqZqH+ISCApFlaYOpbEKDtfoJ7jGQer5augGoqOrIQ0gglWMMY2YGwNsHy38uongTtTPXKhp08zT0tqekhqOVtqAKhpB6hC14ANvXBmc4f4VRwQShZtUnabEzf5HpfckHAfBC9KoGqUiqCk6K7iNdNhoLBuoMgT7Yf0nNREMSzLv6/CZ+c4zV6mZBoGOTTFTL0GADlLpq6wJBk9fKRMWMHCuvnhmHoZcNoNQO2wAUSYAAEElVLx2Im5wHxDjSpSSiDpqLVlLyCrSCJjTZjYT9b4dZ7hQoZzKsYRKdHzCLKRTItA6sTPUkj2wd2KhYSENn9vzGPHOFjK5QMlyjzLdS4CfcwPnGM05qzWplNJRTZvO2nrqnqBBtF+kADF9xHmtM6Wy2XOoD/Ekgav5gASD0BYEG9hbEvT4Ar1WRyqOyhNVRiNDgar6W6WDBltv648XAoeIDK7Eve4my2cq0lp1lGkqqmCIEpMtfck2jqcK8tkadcE1Gam6DUihRp0CSVIIBBJ82u4MxGKt+Df+mWkWLaTBbQ0HT2Hxbwb7mTGP3EOHrRo01P8A8RBTLySQTDumiCbt62g2F8J5d1HcOr+oNwWq7oqmlTWGfVUgSYaAotIAM26wJmMV/BaQpUixYEu2pjM32UH1g/fsBhbTC1dRQH+FU0EAlAWPlMgXiepBtMRhfRrP4wqPKKaZPhK3+bTISIaRpIJIIgDBhx9QTjvzHZq0tf8Ai1CZmAbb7W/lvgDmCt8LKZXzJEAjbrMgCRJMTA36HtwriBaqGtTnylR5lEhWUgMukNEzv/djkOJmshJQfw7FlNha0ALJNtyQLHrOPJlCmMZCwiLg2fcZgfwyvxAO6kBfjc+nUjV8rTdhluGtmNcqQpV2khSW82qI1WB6dr+2BsrlkBJphoNMKFYENquuuCxtcWt1xyz+d0+ZKwpPR8My1ohtTKQWGovtG0De+DyZg1COxpwxtvZjx8rRXKDMopZnqNpdp8w1lRKk3ICiAAB5cMeXNFWmZAJVgQCLCJVGBuCbEE+hxN5zOmrS8AnVpGqlTVbaxJhYkky4tJ+1+Pi5qjSJq1csmlQfBZgjm7kIg6nzsZYxJibYEFSbA6kTKwFE9ys4Zy/TbKCpXp6mDVWCSbmWWDe46/TCLkrhtDN+NqQrfUNM2WRADQEixWBMDtthjleaK2YQDwkKalDVFqaQNmK6DJIjeGPW3THHgXF1yjuEQqlXT5SpLiICqqKTJgsSBtpJtguaE1M4uAYNwDg+XzSstB2FNDUFPVDELIBBEC0NC9YWL7kzJ8oOjlXRVVaXhI6kTpJBbWIlyYFmLKDeBsV2U8GnVrVsuWSUaROiCNyKZXVqmxjpJgk4YUuYszVYszIVgGiVBUnUAfP6AwNgSAxvpjAclBh8XP8AvUV8V4PqZmy9QK6HU0ypCoSgDVLliZJCxA7dDUcM5Wpiu9NqbFSgJZnJBDCHLEnVrkESDAXTEXwBl+OUnoVHII0Rq1PqUkNI0xqOhiB5yg39MB5b8QEqZoGrSeiRT0uCNgTqYEE2uFn/ACk4MFYJDwjifIdPWlVK1RHdiAGgzTPw2iQQdJudjeCSMAZPlQUwfyr0jU1aNbNfVBksIAkCLAdycNs1xD809GuQAqGahcFWpmVqDyzeVBEwRB9cLDxVkcqMuMxU8QOKdNIIYgtquRta7X3+XiFhox3ZgeV5KrUirZzOrqLME0qXN1vJMAACWuYjHjh1LMVkzFFXmRbWAxKnzwB8GqFBHSWM7nBHFOJzSalR0qjy7MWMm4UhqjkgAnoDYJgPlPP16OZHiBWXSyhVYAqoOoPcwdVl6b4IDHv7mZTk0BsD/f27nfjNMUkkl5o6WrIYC+RQ2ldJuDbU3U7HE/meYhnAj+RHBLFfMFkAIgAJsI1GAQo364a8+cZ1UqtSdNSq3hIN9SRLn2EgT64jjkHpqwqALNqaqQQbFmZuthpA2gt6YRu7EP0WZOOTl56/p/KUpza0gPEUhX8Qz5liI8pMszIIZiLExvh3lfxfREVBR1BVCg6XvAid+uIrK5OvUyVUmsqikNaoDqLTurQZUiAwkfzXxJnNP3+5w8ICS0WcjBQngS64XUGVdmpUUdWs6lwEIgiN9QWSOkkhZwXl38RfGFOoiDWQimU8tyHqEFZLG2m5BBgSY/PwmpUo6TTVDOkFmZCAfNAtpBm+5O3TA1PhNWjlHFRyxd7XkaQog2Jv99sSsRUoUG7jVKFSpXQ16rebQqMAQFUiNL7ESTFpIYg3wQ2TptV1QygNLM7VCRE2pk9Zk3sJJ9MTnLmZr5dTXKVauXI87CRaY+MgxDCJj9cF/wDVamYGrzmD5EDT106S0CVuJMCQOl8YxMNa6gicT1ytU1ai5cFGSAdImIBJECwIMk/eKjhGRFcijQKhaiCs7S0U0KpY9dRaQBbyiZwpq09Pnai1WuYSoNYsV8yyAdMjURMwAI6Tjhn2pGmCmlHALfCbkeUjXq8ysZU6rFem2N5eCIs4z2I/XiGVANKmKdWpTimlRpfUDcsumSb21RboTGPOY5hWpV8yF2oiCzbFp0wPMD0j5g26yD8y0/F/itU0mZA0szACQCVEhWeCwtYYZcE4tQMaHSRMIaNtUQssx1SRa4IGNZmAnlxqTHOT4uudfw1prQ8IA6kXQdOqYBUE3JnofpgGvm1o162rSWYoUAmHDaVZVgTqlVMGCQCLWOOvCKtFGdqk0fE0F4+EBSxOkAzFxNoFvXHbK5RnzmihT8WgGJL6ZAlSwKGwB6agQRJwIsmGUAHdTgvEVh6lUikaLKqgatmJPcsraLWJ9xj5mOKVCmVpZdA9QAlbSQUJCn4huGBLHvEYWc4kZLMw9FCSphXDEEiIcGbgdgYJMEWv85ZzlZcv4lM+ZrIqzq3CgjuCYEXHwk4M6HICKA5HgT15jZK1bLioSFpu5ZixKtpOoX8pMsAzkL1gYY8FylKprdHDVKVNb1ibA7vUtpmBsPhAjthDm0WWou2qRLW2g3YHvE3GONFqYp1QgOqKYIadZWbEg2AIUe8jpjyqWQt9TWpMgHdx3k8yvjVCoDKKLfxBq0trKgKNQBGmGPzMb4puC1qKUEYuEUyzebc7AfIAD0xnvGeKRRApo9Jq0nQxBcICxWWA3aZjpIx24tFH8vR8v8LTrDXWbSDO9yd8JIoxwNypzvGMvXqsUqVGIHm8NOgGxaZjY2v2jE5xjMIpVQCSzgjUYQAjSASYIM3kjaL9/HEm/L1/FAampDKQvlIG2x2WQpE9MXXIeSNbLOa9JWWqPIzKuqoBIJ2kKZEAmbTA3JKLMF2pZF8Mqpp0rTZxSGmApXxCzFyBImDECTcHpOCuJZg1KqkUP4hsDDHSIIsOpB632O+PacXpUWrVKnjQh0soYHSxhQFk2PxD6+mF5zw1irSrsFYedQQjlSSdLFWay6RNgWB67Y9yO76MNULaGzD2ytJqNE6HZ0BADSALmBBG4WPmTgDP5oDMUnKCWVwdUm469ha1xGPvEq1ak38GprtdSS295BKgG0SBMTtZiP3BOMQ5q1oDBG0EASD5ZEk6brO97WxgmHqp84Pxqo5UUaKBxrHnhV6MahNha1z2+WBc2tWuGWrVBqMxhKJ0+8hTpIW/pEycV3Bs3VrUl8CoiIGIqJpC3J1HUAes6pG84SNRqnN08tSdqeXE63IEPrbzsbiY+EAbQB77ZOhAIrcAy+Yo06ooUTMydYMopsYBgCEAme+o9Rhtm83RrUHo0aCKsgvmVYlU0T5mBgEadQAPxFh1M4VcW4WVOaoIyOKZNGlTJuQdL+WOpBiQRJP1bfh7m2ztUv5qdNAkyNQZllghknyqs3EAFtpwSq16gMwrcb5FalTNvSIIXSKgIcR5VuHhSLkobETOEf8A6ii7PmadI0vOEbUIBOzsqE6kW5KEjc7wcUvM/ElSvNBgpj+IIKrJOoT0krPyi18I8nwSpn6pbLVNASopqayxpjSYYeGQVmPMNtwZvggWB4CepCpc/wAoNU40poflgyl2QAAUyFS2omKexA3EG4n0wwPB6i5ama9Wkvh7uoMMhk6V3Y2ZvMABf/KcIeJ8EpVMy1OlUZw9Rm1gwDT3t5TAi4Ii3eRil45maYepTRfDZjGptLkGwARGMH1PQR3jAEgaEPgTptf2kAcy2azaNU1MBAVUXUTu50rItJMkkCBhzkatDK5hjmEQqTqpeYyrAgCUUXN9RJJUQbHDfhfLVShmTVzOY1GrSKABdZBsWBlpKwImmGAE9pK3N5Pwi9arSoIyFaikS9QkSYJddKzIhRtOGNa1EpjAB4/t+IA+SNdapotpqVahYg+Q1NUWUSAKYiJ2JnYAYUHkw9cxSnrZj94w/wCMcw1KFdczVWpVp1EK0/EZVZVYA+VB8N+sXj1wPS4xlmUMazAkAkCnsTeMeLsqioQVWY8jUPyuRStRRq+qodTsHXyKFWOt7d5va2PVbIrlkUikHpVCFmoxmTMfCRFjab46Zt3pZMo1NJJYSCDEkM20gXJxHvXdatOijGmWOouLn5dZ9d8KABjS3GXOY4OKOX8ME6XhGvO5A+KLgH+Y7xOOlfg1JfDK1KNKCAFSSN7jUTJYAi8XnE5SFagSmXzBYsdXg1SpL+gkb9gTfDRMx41Naz0mQ0/KzqO1/MIn6jBuQ3UDGOPcG4rl6lRQq1BUfURqVoAUDZiYVYFzfqb48U8miCmzUzUUG+iqX0w25CkrHW4+eCM5kg+ViiPhYsZtM7gHv77468D4XlnpirqrUq7DTKvCFrwxUqepvfpgFtj3GMQBFVHkulqNZBVdWYQrJr3ljOgKAe099scMzwM0nGlGU1fIUCsp+IFTpP8A7h1xXcvc2PlqThviZhdj12I9f+cdRzMmYfU6gtSDMGFwpAi/9Jk2PofmV3u9w1RQKk43LtYbwXFtPiLI1D4bt+k7Y4ZzPZxKNOkKrUKSai0KQ8N2I8xFyIBA7z0+1sjUaWWsioTs5J+h+c3wdkssrgzmU1FIVQI+k2IkR8twcCGIozCobREQZDl/N8RzK06dR8wtMlyazEBJI1STNzAsJmPQxWcb5YzWTyoJ8MhGGrwiWKIJFgyiQATttb3xNca4vWoZekFrFWrO71NB3AICAx0sWj/Ngjg/PNatUCAOruTYNKm5a4MiJPbYYpyJ8QxFyRG+ZCmp94rxHU9NyFVokhQACrTpJgaZOlgY+eFXLucmvmfFJa8sx6hW2HvP3xb5LIUaVOK60zV6gGBG4WDeASdoHoMTeXpZZM861k0TScjwASKhswBU/CbG8H98IHlRKyi8Q/LY/wB1O/LOVfOZ1qhQFFILVDIVIOoaW2BtEdgcF8U4CTmGf8yukX1rcqy30yYB7zewN5vgetkGo0mpVHWmzQ6ZdWJIiSxcDa0dSZmYiMLuDcYUVPBVtRqEK8iwUbgA7WlR6nAkG9QAQRuOq/DBXalRqtsimoe5EOQPc2+eOXL+fqPm9dNajBXKU0TUdFNQFhVHp/zfCbjHMuio9QkyZ0gCbzYH0icDZDi+bpqy5Kv4NI6S9RSAzMZgEkSIH8oteTc21AezPZK6GzKbnPh2YTx6j0Ky02ZGUsJAgncqSBuN46YCyfAq1R6uap0NQMFEZYViwEWMSu7E7e4OCuU+b8+M3Ty+YrfmKNQlX8SCQIJPmjsIgzv0w55hz9RRTcA/GXBHdZVRvcRH0xmSoWBnXQ+qiriDPUpFa1N6VYgEGmbT0IuRE2IE9Rj7wVNFfzKGMmFIm5BFhaTcgY8ZZ62YVkqVYFjDHSJvtA3k/MWOOPFeJeDXJG9OWuLWk3wCkgioTDRueq2a0vm3V9OusAIOwuSfa477YKymTzQy/iV8o9OjOuo+g/ANm0Kde28+p6YQKrFKKuhZ6rGqBpvDnt7AH6Y0LmLmusHgU6k0gG8qAgTb4mHm36W3xpNbIuK2dAyT4dXp/nnNAtXyhpmp5TdCRGh2a4giRqnygbkYach5xqbuaNM6CzhCZClHIqWaIlGJB6xA3jEdU4Gy1QmXSoDWcioAfKqySLwAqievt0xapT8Omcrkia1cqNbTZFW0SdkE9dySdzGGZLU2sXj+S0Yq5m4/R/M6GJ06mcwTdjFyenRR2AA6Yqfw95qyaZWuCxDMzM1MBtREKkJPxSBNjb5TiJ49y6lOiXSszVB/iHSArCYOjUJEd9yO04nclnlDooIADAuSYtv99pw7Ci0WJg5WOlAqaRQzaPmUVIBp0VNV4uy07U1ItEnTI66fQYjeP5arnMyYewVmaAbHqFBjUWEWnve2KPk3hlRvzDV1qUzWKlS1tS3NpHrP0wVU5eokA1GqVNLQfNpHaIEmNut/TEnMq1ykqHFGKeA1KtKrrq5laNFFA8IFFVyQCAKasRqE3IEgxcYLzVXK0WNXW1Vrwjmb9jP6m+JjmbhyrxCilL+ZlO8xBk7+gnFBy/xKnl69WpVUOrIU88ETO7FrAdz6xfBs3THcBdWAIo4zxer4fiEeRmUsWgyOrKpvpkxq9owE2T4YTPiZgTeAywPQeTbD7i/CV4pWYUWSgqKrNp8yz3IEaRtYemBqX4XZfSNdeprgatIET1ibxOKHzh1BfX0B9RPAgkIL+7+4243mlq00NNdKGSo9CTH1EHErm+HVGra1TX4U6lVoaCP5RN9ztfD/ADuaGsLPwgD7YVcy5GtRYZoKRQfSviDYOB8J6j0mxxMt+I5iK3BcnxZQv8ILT0zDMCzT2kiAO8xGHfDM2tSmrDMVpq1GdkpgHUAIgyRbeF/zbGMfOTOVafFKjrVRdKwz1AxVoPlAGn4jbqLY0jhP4a5GhT8NRWBuAzOdUG8iAFHa4nvhox2LEUcoBoyJ4YVKspE03kEdYNvkQf0wgevUy9fwX8yLtOzKbqf09iDi45i5dp5QA0nZkLbMLgm+8AMDHbE5nKK11VmbSadiQJJUnb5G/wAzidwVNSrEysb8Tln2VgzaQ0w+k3E2bBuYyYy2UcMqJVrkFgojSovp953+nTA3BM3TfMu6AinRUQDfzbLP0LfLHDP505nMKtzJA+XX7Ywanm2dTQPw/wCQKKUVzGYQPUqeZVYSqL08ptqIuSdrR61fEeE5esNNSjTcRAlRI/7WFx8jjM+fvxBzat4GU/hIipLgAs8ifLPwqLjuSDfEfl+f+JUirLmKrk7rV86n0Ib9oPri0MtVISjk3GfHORPymZzTudWXak3gyb6mhQG7MgkyN7HuAq5LqpTrEQNXhsVH2/388eeZeeKudgsop6JVlBJH8pDX7ksNzYDffAnDOHK5FWYakCSJ+JYgAdjqPzHtdeQ/Z1G47+tyqpch1avmLjqQpM+uxNsBvwKr4xpIAaug6F1QVqBSZkmNJUaf/d6DCNOIVXqEio0qPKeogjriz5P45oNerUaaxQU0YqCFmSTHew/3bCWcYxyY6jz8wRUyrL5mrVrqdLPU1XCzqPUzAmwmT0G+KBaQo5tmHRpHYnvgDi/EU8aqaCmmGJkk3a95IixN9ItgAZt1AJDGP5r/AK4pPyAPUjVuP6ztxjJl8yEVvKxBE/yhu/W18XfAKNGnlSgQVDIadIPnCwCfNcW1b+l8Znns0TUDgnpB2iMPOX+M1G1qahBCypt8we+4+mBdWoSnDlxU3IHkej/aWHCsyiVKlc01LUwzEkQDqMBdzvf6HHjN841agmoilGmIG0GPbfAb12GShm1NUe0DovlAAHrP1x84xljSp0qR/lHmjv1+5OJvMdfmVnKrEUfzBsrMVAI2AtP/AJYT8b4L+YzNqiKCD4oJuF2OkQZZgY7DfFnwTO5dclR8Q6QKY8psTIkn74n8pk8qxqVqdN3RQSxWTCgXJjYAdTglHyuLY2pB7g3HOaUpVW8OImAR1AsNot6bDtgBebNSMhkq29yP3t8sSvMdWkK5FEMUmxLhj3n4VgdIJJ9cKqueFNiJJMW7Xv1OOgHUihICpUxrmuYWSu4VyV+EdxsYnqZmT6fTSOHChRygo+IKdSoq1aryuppGobz5VmAI9dzOM94Fw05RBmaqqXZTop1EDXMedgwtESOt5t188w8xVhViqqiq6AEi9mGw7dvribIeZpY9PgLaH8c4tmDmjllrJmKdZNIdh8C/1E9NO9rfpjrxqjTo5Pwh4RDSFZTDmIIdgb3N/ba2JPMcTNHNlgJ0SjAkwwFjB3AP29cfuJcVFZixsOg7DtjfbOhPe6KJl9mOYK/hoWLVKegFWUgGY+vzwp/6lVdCqlwGux3v6f3x75czJOTJqA+GphT3G/0GPOW4mUYrTGvVsPXthFbqVBviDDOD8LpGolWpVam6qwuAR5hEySDO+KCnksgAVp1qjVWUiQyne58umMZ1nOINXRnuhD6fNYevzHbfBPJWYFOvrDKd9xv3i++2DKkCzE+4pagJVjiFXJUKpLrXcHzNpKtB2BBsdv5f2nEU3P1YmfLi+4hxTTSqaaQXX8XhqkEd21iDa3fAScs0CATSpqTuAogHsLbYFCvZFw3VhpTUS59x40gkh1VlY2kG0+8gz2M4ZcYNR8ulNamqm/lqpq+YMG24F4kGMKfyxGRoloDU6rJv0fzAfUH64W8Wznh0iQxDbD3wzjTCJ5AqYVw3mvM5VQck3gU206tKgljBI1FgSYv9cVfC/wAZ84p016VLML3g02+qgj/7cQXBOK6x4YVQd4A3P36dPTDUvoB1CPU/tYRg2Yg6mIisLMvc1+JlHOJVoVaFSkxSUJcMC3QAhReY39cSr1iC1PqwKnsJtieXicAuR5ROloNj0Ha/7YLq8SDUhVBmft3+f98CwLUTPKQlgRlm8/SoURTpAxA11D/O+xbvp6AdvqeXCuMHLs7oELGBL30iRexG/wChGEbV/GYBQWiPrv8A7PphlR5fgAknUTeNiPbGMEHc8vuNsSsrcw0q6up8rCARMj5OOk943xLZyqTV+Eqo2ksY9pAwDxHJNQGoAwTBHvb98E5Hl+vVrimyVFE+YsCAq9Texnp3J+eMAvqHzK6aPOH8oO3i63pFa6LpgnUsEtcFd9jvFsfP/wCH1crSq1HrI6kAQJB3jYj98VVPLikpO2kR7SdvkMAczZtjS8FFLF4mOnaSbSTA3vhhwrRMSudrAkJk6mlj62xRcKAFEsY8xke22JbIuFq+cbGCpt7g/wBsWeQ4Sa+XLZbU7AsrISthAYFSYmNouffpB6nGzpxWWY3ANmS/AOGItSq1ZdWk+WfW4IkwSe+Hdfi9JqXlpOVJiDAH1EiMd1ovSUl6DADytqVgATFp6G/e98DVePUxT8NfD0zLG+pekBYv9TOGhi4BmqqroSJ5lyYSorKNKuJC9tp++COFcsZipSpVqA1l3dVUEBpTSTYwCCG2F7G2KPjHJuazq0quXpmr/LZkAAvcgsCt+ptti85G/D1snSJzdRCpW9FC3lNif4gYWMAkC3lF7YtX+EXOfkI5GpGcKydRatNKylWy6zUH9LySAYJEgmYnpj9mK4zWbWmPhm//AGi7H6frgzmjm1dBpIoEltUDczc26zgLlLKmnSrZh1guNKT2+Jj3H8u+Iz5aXqdBZ45o4kHqohOlFF4m3pb0gY0D8OcvSpZIU6fnWsWeprFjPl0kHoFhY63PXGXUsyBUYsFYMIOoEgCQZECZxpHJpqU0qGoyKraTRXcxpmSB0JgwTPtOH4dak+cXM6505eGUzASmzFX8ySIgTdbG5WVjvgzg/C6VH+PVAerEgESF953b9Pe+LDnfmOlSFEhFcyxDMATKgKCOxgnbCDg+QfiJD1GSlQVhKr8bdbWgAwbntscY6ljSzyMFFtGXJ/Kh4rVqVa7MtFZVStiX3tPRZBPckDviQ574XTpZsoaq1fDGklOpkk99MTB3/fHXhvNdfJU85k0YjXVs4MEASrAf96hBI2v3xO1xBJO0WGHKvEUJO7FzZnyvklzDFwPDn6f3jp16YZcD5XFT+GwDOTIgTYC6+nfVtvthXVzQkXmOnf0/bGw8Py6V8lSzWTo0qJYaKlugMMJ3Jke5tgMrUIeFbaKczQank6dJkGpUuFvYW1GNpxFcQpxScjsIvF5EXxYZji1QkrUplDVqaWe8CmNlUDzXv8zhfn+FtVVaQoqniOi00UQTLADUTf37Ylx3e5dlFLI/jGaeofMWJ6kKDJ28txE9u5OCshy/mVpFvymYKNuwpPPcGSu3rj+iuUuQMtkVDKoqVyPNWa7T1Cz8K+g+c4piw74t4/c5oNbE/ko8UqUmC+NVCxsxP3BuO0Y7PxOuSf49T/yOP6J515Ly3EKWmqoFQDyVQPMvudyvdf0N8fzzm+WMxTqOjUnJRipIEgkGDB6jAlQIfItKbmLl6rXomlTaGVw6gmAYkRPTeR0tjMuJ5t3aKggrbT2PX54238ypaZAJ+Ed8Zjz/AJEJmmItqAcex3G/QzhxEUGkxRYgyCQRcEYaf9RDAM7En+meuPnL3A2zWYSihALzLEWUASScfcrwZ1zHhsp/hsQ8AwNJiZ2gm0+owDLe4atU58VqmyGwA1EepwNk8wwOkGzECD374J4x5q7jsdP0gY2n8NOVcvRoK1SgprkAu1UAkdQFB2wJYKsJVLGZxyzw+pTFVihZlMKvc9/bBuRzWbrVNJ0qJiwj6d8bhmqdGopV01j+ki3uCMQvMnJ1SmDUy4qaQDCqV1L3jV3774lZrMrUjQkPkso61tVZi0MLHaQRb0uMaMvEUIJDLoUkeKXGgXgmZje2M/yFfVUQNYFwCWfUZJAuYgX7YtE5HolB4ulYuGLyATaI0Ax6T/pRiNXcRmUEioJxnmKkyFKWpwLl4hTHmJE3YWiQI9d8SXEuPvmCQxCquyr331E9W/SB74s+MckVFpGrRqCsqhtQXckrGwNz8gffE1wXhFJZ8UanIHl6CLfXp8seytqZjQBqG4DxPJNmaa5pBLkaa6jfWtiwHWRBIHcYrOSFNOisyCQWINt5O3tA+WFuXzCUqhpqgQPe39S3H1Ej5jthxw15JjYg48mxcF7Go85qyj1sm6ISTAtP9MH7xjJ3zjIdLKwbYiACfS66h8sbVTq6R7RP74Er8IUvZAT67H6YJkuYmQrqCcgUGTLKWBVm1MQfU/2wXxHPyr/MD7/2x2o1P8TTEU0j532+eEPHs0KasWOlR5ifSCP1wXiD2ZE8X4DqzBfUCrGdHUn+b0jrPcgRhxzDUNLK0l6BdM+skx98eeG0zVq6jYbD0Av94++KerlUqI9N1DAw0NteRv0uNxhRW5Qp4zMeFZcVKgLHy9R3xq1HgzVadJ6TA9SpMHYrboZsdxiT4jyS9JGekQQL6NjG9jPm+cG3XFNwjO6QiqfhAH7fthmDHZNxWfJxA4yX5n4ax0NWo1CtPUpGhtKkmCWaI2AiN98I8lxPwW8WmBoM6kG6zYsO0jcY1zK8wEgEMd439Y/0wdm/CrDRVpo4c3kC8dZF5vvuMVjHQkZy8juYMvDxUqrUYsEdjAIgk2IvJBEdsB8Xoj80U1ArAgjraf1xqH/S6GUXwywcJPhlhGrUSQu+mxMesTacTOf5fpsNSMouS2xuN9x+kY5r5KczqphvGCJmlZjqM9Maz+EfMStlny7uAyuSqnsbz9ZxnHH8qFYR67Y+cCylUOHpBtS38u8f67YNvksSBwef0bWp0qaa2gwMQGS4+X4lQqC1MVhqY2VVAaSTsLd8BpxlsxSVQ7ARcftjhTfw6b+IuhXZR5ZYKRME/c7YmU8TdStlDLV9zR87+LVEKWy9N64BjWToQnrEguR7JGEDfiq9VoihTduj0qrfcso29MT2TWlpIbzU26g79yItffH3IcMyaVQS4gG2vSoEmYEbn/fXDTmJiRgA/WPqv4xVqTaai0a/cU1dCPn51J+mLTJ8xZepTSoC0OoYakM3E39cZC/BKXjMyuI1SAPebEHHUmh//eg/+qP74NHuKy4+J+o1yGTCnQpDO1iQZCjrqc7+wgYlfxKyZZaVYA6RqSYtEiCT0k9D/fCvhn4hV6a+HUh0JGoiFcj+nVG2Lnieey+ZydQirTWiUKr5gNLQCNc3ZxbygW6Tim5LJP8AC5FOZqE/EKfl9yw+fSPni55lzh8EhgV1MLdLX7b22O2MSpuVMqSCNiDBHsRi15Pzuc4jWXKNWaop8xL30xA1ExqMAwBNyQOuMPU2gZ75E5abNcTYlZp0XNSoelySo9Z/Y4vuOVH/ADIRX0SSxPoOmKnL8Ko5GgadBRAM1ajNJLbRJ+JukCwFhGJrjfBatXVVokSUKxFz7YlzCzUtwGgZ14ZzyWrChIkdelsPnqKbtUkemMeSjVy7MrAl23jcYMy+bzIW8gHqcTFI/UYcX4Ai8QorQbVTdtZH9JBkj1HUexxo1A7e/wDp+2JDljhZQGq92IhZ6D+5/wB7nFUt0P0xYgpZDla21HeXoK0Mp0P/AFAb+jDZhjPufuXGpMa9JNKm9QLsp/rX/Ix+h33w/wCXOPa6j0zuNLL87f8A5Aj5jFmiLVSGEgg/exH7RhhUMIKuVNz+bOJZxhpbqGBxW8p8WFbMaAIDSfYC/wB4PzGOn4t8l0srS8Si0ar+EATABEkH+UXFjbtG2EP4Y0i9Z60/4VPTHqzb/wDiG+2BTRqHkIbc1ULMjup/vjz+aY09AIk2J2IA6/MY/U38w/3vjxUy8tGqJ6AGTPTtvhkTPZIWk4H8xCj9z98Qv4r5jRlFj+dgs+3n/wD1GLLN1xZF2Ux8+v3/AExJ/iTl/EyRtOllb6GP0Jxk0an3lbzUw/8AlH1aMPp/iAd1K/Qgj9cTPA80KPD0qEGwFup0jb64c5DPGpTWo66DvpmYnuYF46RhbMF2Y9AW0Ixy1JjJMaLe4iZH1O3oMBZHJtrTSZLR6bxjxkuKTV8NRqLzA9e4xe8KyQoIoKjVHmMSfrjRm4ixBfECaMW8H5KVJNVvEkyFWQBJm53OGOf4aieZZBAgCZ/XAnMnMa0KZNNtTn+XGfLzDVrOrF2nVdQcKPqXu7jF9KpGxD+YslULotONIWKmoSC0ahAPYEe89wMQOdrNJWwg/wAu2NV4hwxczSCvIgE23m1/pOM941yUymKdQx2I/SP0w84zm+ajuCuZcI9tjsSeyuWXMV0pFtIY3bTqiATMSJxY5Hkp6H+FWR1ncyraf6iIgewbAnBuXPBMwS7WkjYd46D7k4frQYWJt+3/AAMUL6YFaaSN6khrWRWQ/g13pzI1GCNjexGH+WFMuBWBamWUsoaCQDNiNjh2OV6VfdCCNmFiPY/3thHxTLmk5Q7qSMRepwnGQwl3pswyArF3FnRKnhpIUEldW8EzeLbYB4jxKsq6KahkN2ldXysDHvgnidA16Y0gmonwxufT174H4bwzMOwAp1Q20hWA+ZIsMLXe40njoxvytk3qhDUpgQQCvS+wOKxOUcnA/wDT0v8AwGDeDcDFGnpnVDAye+xw6SmsC4xUqUJDkcsZgPO34b5rhpBqAVKRMCqk6fZgbqfQ/U4lqFFmYKoLMbAAST7Y/q7ilVcwj0qqzTcFSp6g9/8ATa2MWbl78pmqlNQo0fC8dDsY9vvjWNC4I7qQ+f4TVokCohUkDsf0/TG88lcHo8I4e71nUVzpauVgspI8tIDcEAwPUse0RvDuDeNUDGqzFSGnSLQZEHpfA3O/EVVlAMnqxJJJFgWO5jC0yXqM4UOUJ4lzTVzmbpgN4dIOAiAXC+vdjuT64dZbm05epoq3Xow6e+Mw4RxKM1RJO1Rf1jFtzIisbbg4Vm0wjsP8JEqxzFQrOBClj1x34xyucxl3FEgPHlPrjOMosERYjF5y5zIUAVj5f0wjkL3KOJI1EnAuYqlNhlM4pSspsx2dQLX2n9cWtCsDT7TO/eMSv4l6a+V8VbVKJDAjeNiMdOVOL/mctTAPmUHVf2vivG3ISHKhQ0Yi/wCuLls07VH0Mo8qkG4YzMxFiNj2xpXKXPVDMABXhidmESdpWbMDvafvjIeL5FK2Z1m5DMI6QDAM9gBt6jB9TNhQFi3QRipcdi5M2StSs4lxb83UqObqWKqOgQEgD5i59ScSWSza8LqVRpY06rKwKx5Ss+Uz0vhtR00KCzYKsn9cTWcz5rnUQQn8qkXPqf2GOfi5cyROo/AIOQmicJ5yytel/iaHXbUCPbpFsOaHF6FWNNamGIggtBHf/nGNrnwu1u3THh+JE+aPTFdyE14mo8f4xlaJUCtSgAltLBjO0QCTYT9cQvMPNDZg+GjAJ/TG/qe3b54n85WVwJsw6jr7/wB98fcnknlVQSzGAoHXv64BmPUt9PjxtsxxmuOKMvTpEGU37Hqf+D3w14dxWUliYJIjsQeuEnE+Wa9OkzMoIUS2llbT0lgpJAvuftii/DLld8/lmbWFVG0kkSS2/foIv64S6lhGN7eNrU6MAy/MQy+cpMP6ipPuDti14x+I+hDTAIc7z0xC/iTyjW4c1Nyysjk6HA2I3BHQx9RPbFNyvkqWeyfjlPPdWMfzCxvhb4yADATIGYyTq8TbxNbEtOx7Htil4Jw/zeKRvgmnyZTQ6meRvGDaufRF3AUDAHqOJhbcR8PYgE2E+uOi5V3AZmLT8KA7+5Gw74W8rZlcxWeRKqAINxfpf0wdzAVSyMysRp0obQf9/LF/pHZVqpz/AFSoxsmjBSQGY2IWJMbnpHYQCY9RhctY1azL/TpPzIP7kYJzQCKEkkky0/1HAXCcyFbMVLTr0rPcAIPuMdEOCLOvzObxN0Nyw4coUAdrfPEHzZxBatQ1FgqTFvSwPzGKHPZ9vy1QUZNQrpT0mxa/zOIbh3LeYAFM/Rug98R5yMopSJb6cHCbYGcMrmYffGucHr+NRRwN1ufUWP3xnC8hZjUNLUyCd9RH1GnGicNoeFl0og+ZRpJG3qRibEpBj8zggQ4oApwuJbv98GcRzAp03c/Cilj8hOMTfmviJJPjqs3iFt6fB0w+TgXNoqVtz32/1OIznfKedKg3/wAM/K4/fFaTF+2wj9u36xiY4pxFHIpqwYq3mjoR0J21fpgMlcTCQcmAECRxQogTc3Y+uILmWjUq6qqgsqwGjpOx9saHW5XqV7lxTU9SJPyH98dhy5SylJmplqjNAbXsw7REDEikqeUrcq3wExBKhVgexB+mNS4xTk6u4B/fExxLllKrk0lan3Uiww+Z2NGmG+JVCt7i2CysGqpmNSt3AUMHDTLV4wqdr46JmIxMwlKmoJzlxKsieHP8Op19rlThJwnjT06bU0JXXYn06ge+2K+lkkzhFGpMG8jdT3GFPGPwzzWX81IeOndB5h7pv9JxThdQKPckzqxN9iCjiWhtMwAPNt6ED3t9xjrk881Q09W7t9Fnp8h98CJyxnGbwxlK5qMYjwn7T1EdN56YP4ZkSMwqEEeGDIYQRAi4OLWf4kyNU+QEY84Vm8Ommyuxv30wSPqRifOZkRO2HnODTQpH/Ow/Sf2xJ+MB/NvifEKWUZTbGd62cJ3M4I4dnZlLkNa2A8jlDWaEBPrjSeBcBo0VB0gt3OByZAsLFiLyA4jkKtEyykqdm9PXDPk+KtZdRssx6+n6/TF/nKK1QUIBEYd8i/h9Qo00rKNVQk7dIcnrYQoAtvha5S4IjXx+yQR1InjdeqKq6KLlFDBiEaIKkMJAi4+8Y0j8MOFfkuG0UYQzr4r/APc9/sukfLDKnzGpzK0KYLEtpLTYRvBMkxHoMG15jTBkdhhmOgtQc6PY5ir3EXOXLKcTaiKzEUKJZmAsXJ0gKD0EAz1vjnnc0lKmtDKoqBRAVRAUeuO2erVS3hICD1JFgO+EGbqCizJJPcncnvifNkPiOxYwAL7i3ieRYSzVD3gbYjK9XXUPiM5HTTH74quMcR/hkA74laNKTfAYyezCcCUnDm15fwqP8Ehi/iMSWY9iVFrW9sM8tq1B2YT2PeIgxeesfPAfAeGGophtMHDHjGfFCl4aqBUIgze3f/t/tGOhhRlX3PuSZciMfbPiKeJcXipHlJHbb3OP2Qqg3j1mI+ffEbxHOTXF7ACSe+5J+eKzhWbQUwQNfr/bEPrspPmWekwgDrcNfiYUkBr7j/THNeOVDsth1/tjnmSrXZY9P+Mci4A8tsc1DLGSEHjkX1CPYi/v0wxyXNhUgMJXr3A7yNx+mJPiGYBubGNx++EmbzTJDIdugP6Y6GEkdSLKg6ImvczP4+SqrTcB6q6UB3Y/FpHdiAQB12xiwyL/ANLYY0+OtXSnSd9OgyjC2kzZpH9J27Y0JOUcy4DNTyDswlnIqgsTcsQLSTe1sXBuU57pxkdneO8Rz7GnRGhDYilIEf5qhMx7Ee2Kjl7kpcll9VZg7qJ0j4QT+uGtbi9KiIQBQO2J3jXN6lGWdxGJfcZpZ7YQajOvzAqqzMbL0G59B74Q5jmU1SWhVULN5KqY79+mIvP8Zcggdf8AdvfDyrlGbLjzaywuOg9zsFHQDc3w4qKkikqbEM4vzJI8sGRuMS//AFZqby58rG47euHh4Sq0QzuFtYxJb2GJXjavOgja/r3xioLj2zWI8ev1GPeXBa2JrhfF9EK4lenp/pinyOfQwVMjAOhWGjAyj4Lk/CM9Timo8WxFpxbHYcSJwlluNuary1zH5vDJsQSPlh+1WmWZiqlgB5ioJjeJ3iDjI+W84fGmdlJP6Ysv+onS/wD8tR8zGPDIV1JsoF2JD/jLwOmEpvRXSrMWIUWBYCSB0BIHpOMko5QuwQbm2P6A5mXxaPh9PDPyJIj6Wxl+W4UtOolQfzTI7EWI+RxQmQ8bgKnIxryzwTwVvv3w6zGapUvjcT2xxpv4iwCJ7Hb7YBq8LzNYharhKY3CACfpJ+pwjTbM6H8ApRPef5j8MKUE6tif1+WND/DPjBbLsrjSZ1XN7iJPSZEwLYlMtk08MAaWK7bfQ4a8q1iFqPGkkWHpcYHnx6gZltdy6yfBcvScOiQ69SxO/oTE4M4lxEIhg32+uES582vuAfthfx7iE0mjoA30JBwfua1JCWdrc3+YY/EwMT/GaCVrxcdRuP7+2J+rx71wM/MB6YAAyoACLuNVSrafvgFs2tOmXewH3PQDBmaqqxl7fvic5ipGqPLsgPl7+vvhyAdGC5IFiE8L/EGrRYkqpUjYGI7HtP0mBhnW41SrJ4qOS38wbf5/6YzqkfScO8iwCbRJv2xa+QhOPiRY0Bfl5n3NOWcs3X/cYp+AVGOkHyr2x4yfDUqJ4j2RDAAsSdzf0w+yVXLPCq0MvQ745j/IdTpqaM61Yj23wuzlYC2C8xQiQpxPcVdluZwkY5Rzi7iGb0sR/uMLa2bvHQ9cca2YknHMCbYtRaEhyGzCKIAPb2xYZfnyuiKoeygAW7CMQsEHvggZjB/iI7jHiHMTNu0YSV+Kk7C/c/2wHVeTguhkQRe+HLjEUzmfqGcYmOpsMW/C3Iy6B9mX6XMDEPw5IYntbGr8dya04VAFARYA9sDl+IBEo9JjXM5Rvr/2L8lw0V6y07z3NwAOsYVc5cGbL1ULDV0no3+wYwdwSqRmaVyJaDBi3bFKtZeIVClVBpRTaZmbT0giMMxoGW/M52ZjiykeBcy7O8Hp6Aysbm69sIQ7IbEg+mLHiGR8Oo9PVIVioMdsI85kBLnsMCBWjHcuWxOeW5idfiAb7HFBw7ifiozKDCxqB9cSiZT1xV8lgeK1OJDpf5X/AL4XlUAWIxXN1KzlRyabuf5iEHtuT9/tiqy1TU3oTqPsNh/vtiW4ZQ8MLTXYAt83cj7C2KThVxPf9O32GOe+zGNDeJU4pyxE6SfpF/qYGMt4soXW6n4KpJ9VcLMd4In64reeM+yUMyD5hCKAemuZ+4BxBrxZmzVNWAK6qYI7hggj7nFmFPgYm6a4Xl+KkH98GvxgwFLRqsb9MKuM5T8rmGpKdSCCAegM2+WOiICL4HiCZeuRo/o8TYsFV12CgKP1OLLgibjppA/XETyzTBrKDESf0OLjhZOlT3UH7nE2UUag5WJ1DTWOiOq2+RuP3GAa9f4Z2Mg/O/7HHbNTP+/fC7irwF/7hgAYgdyRp5YtUNMbgkfQxhBz5xAUa4o0HbyKNZndjePkI+uK7mGt+Wp1a9P42iJ/lJgT694xk2eYltRJJa5J6nvi7B8jZm5L42Idk8839R+eG1OsYmcStN8Xf4Zcvrn8yadRiERdRA3bpE9PfDHT6mLkobk/S5er5ivpy1F6pN4RZj1PQD3xT5/8Pc9lsv41emqgbLqDNa9ws7ATvjf+E8KpZanooItNR0Ub+p6k+pwPxrLCqhVhaD/bDeNijEBzysTLuBcPU5VEIB1ICZE3N/3wkz3K7U3BprpvNjK/IH4fYSMGcU4k2XUBIsAMNeBVXqUld31aptG3tiDakzpimURbnOI+Aq+IJMXx8XM0M0hUHS0bN+2O/HMrrcgnb0xNHIhNWmxW9tj8uh9RjQARPEkRFx3hTZdz1U7H9sKFqHFpmv4iDVcEdcRubpaWIGKE3oydx5E/fmb48/mMciuCkoLAsfr/AKYYFEQWM//Z"/>
          <p:cNvSpPr>
            <a:spLocks noChangeAspect="1" noChangeArrowheads="1"/>
          </p:cNvSpPr>
          <p:nvPr/>
        </p:nvSpPr>
        <p:spPr bwMode="auto">
          <a:xfrm>
            <a:off x="155575" y="-860425"/>
            <a:ext cx="2533650" cy="18002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4" name="AutoShape 6" descr="data:image/jpeg;base64,/9j/4AAQSkZJRgABAQAAAQABAAD/2wCEAAkGBhQSERUUExQWFRUWGR0aGRgYGB8eIBwfHyIfGCAcHBwcHSYfIB0kHx8eIDIhJCcpLCwsHR8xNTAqNSYrLCkBCQoKDgwOGg8PGiwiHyUsLCwsLCksLCwsLSwvLCwsLCwpLCksLCwsLCwsKSwsLCwsLCwsLCwsLCksLCwsKSwpLP/AABEIAL0BCgMBIgACEQEDEQH/xAAcAAADAQEBAQEBAAAAAAAAAAAEBQYHAwIBAAj/xABDEAACAQIEBAQEBAQFAwIGAwABAhEDIQAEEjEFBkFREyJhcTKBkaEHFLHBI0JS0TNi4fDxFXKSJIJDc4OissIWU2P/xAAZAQADAQEBAAAAAAAAAAAAAAACAwQBBQD/xAAsEQACAgICAQQBAgYDAAAAAAABAgARAyESMUEEEyJRcWGBMpGxwdHwBSOh/9oADAMBAAIRAxEAPwBfwjNJWrO76vEem4p64aWMeUiILSVaSIBVRAFg6yXLtF69LOeMadTxkJHhyDM+WQTGoqzatvPHUYkU4iaFVmWm7tRqKpKLICkl1kbKNR7wzAXtd1wzndkdKZRXUsPP5mJIMgk6l0rvEd7xMYyuJowmPubAj/mGjXdmKQVUgFGNj1uOu3XEBwbLVcrxAUnMFTT+FrQ7IABq3sTMdjE4105TVUrA9dvlOIvjnFhSqsFWlrBUFmQM1hKxKMw+KARYem+CcjuaLahXUvuJOAubpQaiatekXs41Eb2OsVP0xn3CnqVgaWoqmqzVB5tPSPUHr98MOX+ZWrZoh6mvxKbzJBICguokC3W3ra0YT57iaZetqdr3KrtNvhLRA/X64CwRFOu9zScpn1zDqqvqKgeIGEFlA0yfnMiAZINhjimYFDN0cvMswq1Sb/D5VEnqZn6fWQzvHjQzCu3l0WWFi7bT3Bkg974dcw8fWrToZhCVaGWRuCSAyho2JtqHoemM/WVBS3FFPdfzk1zLw5vzFWmpEqxYA9Qb9x36dtsBABLs6sNgigm1xLH4TFogzJ22ODOY+IwuXdVZwQy6mc6xoMDZSsxpYmAffHHgNOjmKbszxUSGemXVAFJAEuQRJmAoi+JHsDQ/E6qZ8aZP+wbGjruvv9vE516kkSXE9EiZ+fzwHmMwS1I011FT5tS3K73OxFjt19Dh1meP5dFKU6MuCpkSWEEEBpJs19iOg9kOaztOVZCQrG+owQRaIBuwEWBMTjcHKtioPrvUpmLcbqhQ/USxfijtw/S2gAtCKVEwZMj0HcDHrhtBMrk1qq5D1gQzDodgCOkGSf8AjEtU4vpC0nUE03VgUvAO4MkC09J39Jw84PxLQtSlW1KE8syxFx0MQDBBBHSN7HD1+JNdeJz2VWxrY+QJv9RDE4q/jq5dnYf/ABNNwtzuPefWOxnFZwfPtUQuSQx0ka+kgzI/XEhQZVe5lAfJuTI3sBA9OlhEYPfmLw0bSjsWYC6kQADJiCT6YYlkxeVR4E4cq801FTM0xIHjVijC951MBPQA6vacd8zxx/HJ1HWrL5hvdIMiIO20YTZCiXfwxRFJHYsSphvh0k6SbySAZG0z0J4Z3PBalR5ZdLn2kQkx2tuN9MYZlHGjLv8Aj+HMluv8yqzPFqlYMviMxgxKadpgWUTNhHcjBWQ4/Uy+QlKTVKpdgNKllBtcx0uAF3MYl2zbHUpqMX8p0aADczPXqFi2xBGBuL5lqABUN5lDXcjQdQ1aP82ob7xG2JcWQAd/xH+gi/UojNSeB4/P4EpeV87UdfD8KowRip8xR0E/DcgWJNsUPEM2aFFiGgJeVtOpgst6ybnrjP05nFHSzIJeBImR2ZiVIUEwZEG3pIPrc1zl9EJCsiiahIIB1SWj2JtABwyy6lTr6kIT29iz+fv/ABHPFuZKq0Q9OoR5wp2O4YiLHsPrhPk+bc0st4jMXOlNUETuTHSw3iN8KuIcT1oigKg1M0BpUloAhv8Ay++D6fG0CyqOwNKyopaAq3KgCSxMi8CJM4kx4nqiTr9Z2jn9PjwrSgkm9joX5hvGuZTSVKQ0OQBriYGkaQog+jT/AO3vhVluY6zsdOUZtI1Ehmjr/wD5mPrjtwziDZnMLWQFnOghToDJaZZWaQAFj5+hl83Eo1TWKr5WADiGH8wf+bTeOk46bcAoA78mcI2zEyRfmZiZ/L+VBf8Ai/3TBlDmItSputAxUqaQocb+QK0lfVht3wXV46n5JqCkCo1emCha8EAzFjHl9pMYCy/FwGy9E6hpapUkRBlmSHn4SLGT0PXEy5O7EcmDn5+7/YQzmDiDBKeoszVKv9U9yN+g8ojFHleJKEpDzL4fsZ/teO/2GJTjNVaVfwVUuVpgzrJhoJ8oJsI0GB0nDRRSGXqVRVGgKFBMwpImWt6jfv7Y3me1EnyBsbAEdi/2gGUzDMtWr5izwdR6azv7SQfljr+b8LJ6qaA5isXNLaVpgaNbE/CgAJ9SR3wCVCZeqBpd4GnQxNiIBjuTHyEdcJafGqiVhNNmpungA3sFtCGCDF7DfE1M6Ue/6xvqsfuepOTELQAdeL81+0aZngnjH+EwdaCU11dHLkjUD/VMkiLAd8Jzzbk6fkIrynlMRuLf14rOEZmmaDUNf8QukE28gUsJO0qAV63KmLxjpT5E8QB/DpHUNUxvN+uKRjUHY3+Z0s3qshQIjfEXWq1IXhLjL1PNUVqbK61keCwZpJEgjdoIbsQOs4+5Z8rrLUwNJ8pESL2giBIP63GP2YoU3gkCqpOvxBtqAj+IAXVQRJiIsAb46ZrN06xGWS0gAOTpWfhIgfCokbDrtgGe5KqaBmjZTioFLU4OpQNh8U2EfpjJOe67JmGqX1EbzYHpt1Cx85xYV+DVMtUNGlUYaqZqH+ISCApFlaYOpbEKDtfoJ7jGQer5augGoqOrIQ0gglWMMY2YGwNsHy38uongTtTPXKhp08zT0tqekhqOVtqAKhpB6hC14ANvXBmc4f4VRwQShZtUnabEzf5HpfckHAfBC9KoGqUiqCk6K7iNdNhoLBuoMgT7Yf0nNREMSzLv6/CZ+c4zV6mZBoGOTTFTL0GADlLpq6wJBk9fKRMWMHCuvnhmHoZcNoNQO2wAUSYAAEElVLx2Im5wHxDjSpSSiDpqLVlLyCrSCJjTZjYT9b4dZ7hQoZzKsYRKdHzCLKRTItA6sTPUkj2wd2KhYSENn9vzGPHOFjK5QMlyjzLdS4CfcwPnGM05qzWplNJRTZvO2nrqnqBBtF+kADF9xHmtM6Wy2XOoD/Ekgav5gASD0BYEG9hbEvT4Ar1WRyqOyhNVRiNDgar6W6WDBltv648XAoeIDK7Eve4my2cq0lp1lGkqqmCIEpMtfck2jqcK8tkadcE1Gam6DUihRp0CSVIIBBJ82u4MxGKt+Df+mWkWLaTBbQ0HT2Hxbwb7mTGP3EOHrRo01P8A8RBTLySQTDumiCbt62g2F8J5d1HcOr+oNwWq7oqmlTWGfVUgSYaAotIAM26wJmMV/BaQpUixYEu2pjM32UH1g/fsBhbTC1dRQH+FU0EAlAWPlMgXiepBtMRhfRrP4wqPKKaZPhK3+bTISIaRpIJIIgDBhx9QTjvzHZq0tf8Ai1CZmAbb7W/lvgDmCt8LKZXzJEAjbrMgCRJMTA36HtwriBaqGtTnylR5lEhWUgMukNEzv/djkOJmshJQfw7FlNha0ALJNtyQLHrOPJlCmMZCwiLg2fcZgfwyvxAO6kBfjc+nUjV8rTdhluGtmNcqQpV2khSW82qI1WB6dr+2BsrlkBJphoNMKFYENquuuCxtcWt1xyz+d0+ZKwpPR8My1ohtTKQWGovtG0De+DyZg1COxpwxtvZjx8rRXKDMopZnqNpdp8w1lRKk3ICiAAB5cMeXNFWmZAJVgQCLCJVGBuCbEE+hxN5zOmrS8AnVpGqlTVbaxJhYkky4tJ+1+Pi5qjSJq1csmlQfBZgjm7kIg6nzsZYxJibYEFSbA6kTKwFE9ys4Zy/TbKCpXp6mDVWCSbmWWDe46/TCLkrhtDN+NqQrfUNM2WRADQEixWBMDtthjleaK2YQDwkKalDVFqaQNmK6DJIjeGPW3THHgXF1yjuEQqlXT5SpLiICqqKTJgsSBtpJtguaE1M4uAYNwDg+XzSstB2FNDUFPVDELIBBEC0NC9YWL7kzJ8oOjlXRVVaXhI6kTpJBbWIlyYFmLKDeBsV2U8GnVrVsuWSUaROiCNyKZXVqmxjpJgk4YUuYszVYszIVgGiVBUnUAfP6AwNgSAxvpjAclBh8XP8AvUV8V4PqZmy9QK6HU0ypCoSgDVLliZJCxA7dDUcM5Wpiu9NqbFSgJZnJBDCHLEnVrkESDAXTEXwBl+OUnoVHII0Rq1PqUkNI0xqOhiB5yg39MB5b8QEqZoGrSeiRT0uCNgTqYEE2uFn/ACk4MFYJDwjifIdPWlVK1RHdiAGgzTPw2iQQdJudjeCSMAZPlQUwfyr0jU1aNbNfVBksIAkCLAdycNs1xD809GuQAqGahcFWpmVqDyzeVBEwRB9cLDxVkcqMuMxU8QOKdNIIYgtquRta7X3+XiFhox3ZgeV5KrUirZzOrqLME0qXN1vJMAACWuYjHjh1LMVkzFFXmRbWAxKnzwB8GqFBHSWM7nBHFOJzSalR0qjy7MWMm4UhqjkgAnoDYJgPlPP16OZHiBWXSyhVYAqoOoPcwdVl6b4IDHv7mZTk0BsD/f27nfjNMUkkl5o6WrIYC+RQ2ldJuDbU3U7HE/meYhnAj+RHBLFfMFkAIgAJsI1GAQo364a8+cZ1UqtSdNSq3hIN9SRLn2EgT64jjkHpqwqALNqaqQQbFmZuthpA2gt6YRu7EP0WZOOTl56/p/KUpza0gPEUhX8Qz5liI8pMszIIZiLExvh3lfxfREVBR1BVCg6XvAid+uIrK5OvUyVUmsqikNaoDqLTurQZUiAwkfzXxJnNP3+5w8ICS0WcjBQngS64XUGVdmpUUdWs6lwEIgiN9QWSOkkhZwXl38RfGFOoiDWQimU8tyHqEFZLG2m5BBgSY/PwmpUo6TTVDOkFmZCAfNAtpBm+5O3TA1PhNWjlHFRyxd7XkaQog2Jv99sSsRUoUG7jVKFSpXQ16rebQqMAQFUiNL7ESTFpIYg3wQ2TptV1QygNLM7VCRE2pk9Zk3sJJ9MTnLmZr5dTXKVauXI87CRaY+MgxDCJj9cF/wDVamYGrzmD5EDT106S0CVuJMCQOl8YxMNa6gicT1ytU1ai5cFGSAdImIBJECwIMk/eKjhGRFcijQKhaiCs7S0U0KpY9dRaQBbyiZwpq09Pnai1WuYSoNYsV8yyAdMjURMwAI6Tjhn2pGmCmlHALfCbkeUjXq8ysZU6rFem2N5eCIs4z2I/XiGVANKmKdWpTimlRpfUDcsumSb21RboTGPOY5hWpV8yF2oiCzbFp0wPMD0j5g26yD8y0/F/itU0mZA0szACQCVEhWeCwtYYZcE4tQMaHSRMIaNtUQssx1SRa4IGNZmAnlxqTHOT4uudfw1prQ8IA6kXQdOqYBUE3JnofpgGvm1o162rSWYoUAmHDaVZVgTqlVMGCQCLWOOvCKtFGdqk0fE0F4+EBSxOkAzFxNoFvXHbK5RnzmihT8WgGJL6ZAlSwKGwB6agQRJwIsmGUAHdTgvEVh6lUikaLKqgatmJPcsraLWJ9xj5mOKVCmVpZdA9QAlbSQUJCn4huGBLHvEYWc4kZLMw9FCSphXDEEiIcGbgdgYJMEWv85ZzlZcv4lM+ZrIqzq3CgjuCYEXHwk4M6HICKA5HgT15jZK1bLioSFpu5ZixKtpOoX8pMsAzkL1gYY8FylKprdHDVKVNb1ibA7vUtpmBsPhAjthDm0WWou2qRLW2g3YHvE3GONFqYp1QgOqKYIadZWbEg2AIUe8jpjyqWQt9TWpMgHdx3k8yvjVCoDKKLfxBq0trKgKNQBGmGPzMb4puC1qKUEYuEUyzebc7AfIAD0xnvGeKRRApo9Jq0nQxBcICxWWA3aZjpIx24tFH8vR8v8LTrDXWbSDO9yd8JIoxwNypzvGMvXqsUqVGIHm8NOgGxaZjY2v2jE5xjMIpVQCSzgjUYQAjSASYIM3kjaL9/HEm/L1/FAampDKQvlIG2x2WQpE9MXXIeSNbLOa9JWWqPIzKuqoBIJ2kKZEAmbTA3JKLMF2pZF8Mqpp0rTZxSGmApXxCzFyBImDECTcHpOCuJZg1KqkUP4hsDDHSIIsOpB632O+PacXpUWrVKnjQh0soYHSxhQFk2PxD6+mF5zw1irSrsFYedQQjlSSdLFWay6RNgWB67Y9yO76MNULaGzD2ytJqNE6HZ0BADSALmBBG4WPmTgDP5oDMUnKCWVwdUm469ha1xGPvEq1ak38GprtdSS295BKgG0SBMTtZiP3BOMQ5q1oDBG0EASD5ZEk6brO97WxgmHqp84Pxqo5UUaKBxrHnhV6MahNha1z2+WBc2tWuGWrVBqMxhKJ0+8hTpIW/pEycV3Bs3VrUl8CoiIGIqJpC3J1HUAes6pG84SNRqnN08tSdqeXE63IEPrbzsbiY+EAbQB77ZOhAIrcAy+Yo06ooUTMydYMopsYBgCEAme+o9Rhtm83RrUHo0aCKsgvmVYlU0T5mBgEadQAPxFh1M4VcW4WVOaoIyOKZNGlTJuQdL+WOpBiQRJP1bfh7m2ztUv5qdNAkyNQZllghknyqs3EAFtpwSq16gMwrcb5FalTNvSIIXSKgIcR5VuHhSLkobETOEf8A6ii7PmadI0vOEbUIBOzsqE6kW5KEjc7wcUvM/ElSvNBgpj+IIKrJOoT0krPyi18I8nwSpn6pbLVNASopqayxpjSYYeGQVmPMNtwZvggWB4CepCpc/wAoNU40poflgyl2QAAUyFS2omKexA3EG4n0wwPB6i5ama9Wkvh7uoMMhk6V3Y2ZvMABf/KcIeJ8EpVMy1OlUZw9Rm1gwDT3t5TAi4Ii3eRil45maYepTRfDZjGptLkGwARGMH1PQR3jAEgaEPgTptf2kAcy2azaNU1MBAVUXUTu50rItJMkkCBhzkatDK5hjmEQqTqpeYyrAgCUUXN9RJJUQbHDfhfLVShmTVzOY1GrSKABdZBsWBlpKwImmGAE9pK3N5Pwi9arSoIyFaikS9QkSYJddKzIhRtOGNa1EpjAB4/t+IA+SNdapotpqVahYg+Q1NUWUSAKYiJ2JnYAYUHkw9cxSnrZj94w/wCMcw1KFdczVWpVp1EK0/EZVZVYA+VB8N+sXj1wPS4xlmUMazAkAkCnsTeMeLsqioQVWY8jUPyuRStRRq+qodTsHXyKFWOt7d5va2PVbIrlkUikHpVCFmoxmTMfCRFjab46Zt3pZMo1NJJYSCDEkM20gXJxHvXdatOijGmWOouLn5dZ9d8KABjS3GXOY4OKOX8ME6XhGvO5A+KLgH+Y7xOOlfg1JfDK1KNKCAFSSN7jUTJYAi8XnE5SFagSmXzBYsdXg1SpL+gkb9gTfDRMx41Naz0mQ0/KzqO1/MIn6jBuQ3UDGOPcG4rl6lRQq1BUfURqVoAUDZiYVYFzfqb48U8miCmzUzUUG+iqX0w25CkrHW4+eCM5kg+ViiPhYsZtM7gHv77468D4XlnpirqrUq7DTKvCFrwxUqepvfpgFtj3GMQBFVHkulqNZBVdWYQrJr3ljOgKAe099scMzwM0nGlGU1fIUCsp+IFTpP8A7h1xXcvc2PlqThviZhdj12I9f+cdRzMmYfU6gtSDMGFwpAi/9Jk2PofmV3u9w1RQKk43LtYbwXFtPiLI1D4bt+k7Y4ZzPZxKNOkKrUKSai0KQ8N2I8xFyIBA7z0+1sjUaWWsioTs5J+h+c3wdkssrgzmU1FIVQI+k2IkR8twcCGIozCobREQZDl/N8RzK06dR8wtMlyazEBJI1STNzAsJmPQxWcb5YzWTyoJ8MhGGrwiWKIJFgyiQATttb3xNca4vWoZekFrFWrO71NB3AICAx0sWj/Ngjg/PNatUCAOruTYNKm5a4MiJPbYYpyJ8QxFyRG+ZCmp94rxHU9NyFVokhQACrTpJgaZOlgY+eFXLucmvmfFJa8sx6hW2HvP3xb5LIUaVOK60zV6gGBG4WDeASdoHoMTeXpZZM861k0TScjwASKhswBU/CbG8H98IHlRKyi8Q/LY/wB1O/LOVfOZ1qhQFFILVDIVIOoaW2BtEdgcF8U4CTmGf8yukX1rcqy30yYB7zewN5vgetkGo0mpVHWmzQ6ZdWJIiSxcDa0dSZmYiMLuDcYUVPBVtRqEK8iwUbgA7WlR6nAkG9QAQRuOq/DBXalRqtsimoe5EOQPc2+eOXL+fqPm9dNajBXKU0TUdFNQFhVHp/zfCbjHMuio9QkyZ0gCbzYH0icDZDi+bpqy5Kv4NI6S9RSAzMZgEkSIH8oteTc21AezPZK6GzKbnPh2YTx6j0Ky02ZGUsJAgncqSBuN46YCyfAq1R6uap0NQMFEZYViwEWMSu7E7e4OCuU+b8+M3Ty+YrfmKNQlX8SCQIJPmjsIgzv0w55hz9RRTcA/GXBHdZVRvcRH0xmSoWBnXQ+qiriDPUpFa1N6VYgEGmbT0IuRE2IE9Rj7wVNFfzKGMmFIm5BFhaTcgY8ZZ62YVkqVYFjDHSJvtA3k/MWOOPFeJeDXJG9OWuLWk3wCkgioTDRueq2a0vm3V9OusAIOwuSfa477YKymTzQy/iV8o9OjOuo+g/ANm0Kde28+p6YQKrFKKuhZ6rGqBpvDnt7AH6Y0LmLmusHgU6k0gG8qAgTb4mHm36W3xpNbIuK2dAyT4dXp/nnNAtXyhpmp5TdCRGh2a4giRqnygbkYach5xqbuaNM6CzhCZClHIqWaIlGJB6xA3jEdU4Gy1QmXSoDWcioAfKqySLwAqievt0xapT8Omcrkia1cqNbTZFW0SdkE9dySdzGGZLU2sXj+S0Yq5m4/R/M6GJ06mcwTdjFyenRR2AA6Yqfw95qyaZWuCxDMzM1MBtREKkJPxSBNjb5TiJ49y6lOiXSszVB/iHSArCYOjUJEd9yO04nclnlDooIADAuSYtv99pw7Ci0WJg5WOlAqaRQzaPmUVIBp0VNV4uy07U1ItEnTI66fQYjeP5arnMyYewVmaAbHqFBjUWEWnve2KPk3hlRvzDV1qUzWKlS1tS3NpHrP0wVU5eokA1GqVNLQfNpHaIEmNut/TEnMq1ykqHFGKeA1KtKrrq5laNFFA8IFFVyQCAKasRqE3IEgxcYLzVXK0WNXW1Vrwjmb9jP6m+JjmbhyrxCilL+ZlO8xBk7+gnFBy/xKnl69WpVUOrIU88ETO7FrAdz6xfBs3THcBdWAIo4zxer4fiEeRmUsWgyOrKpvpkxq9owE2T4YTPiZgTeAywPQeTbD7i/CV4pWYUWSgqKrNp8yz3IEaRtYemBqX4XZfSNdeprgatIET1ibxOKHzh1BfX0B9RPAgkIL+7+4243mlq00NNdKGSo9CTH1EHErm+HVGra1TX4U6lVoaCP5RN9ztfD/ADuaGsLPwgD7YVcy5GtRYZoKRQfSviDYOB8J6j0mxxMt+I5iK3BcnxZQv8ILT0zDMCzT2kiAO8xGHfDM2tSmrDMVpq1GdkpgHUAIgyRbeF/zbGMfOTOVafFKjrVRdKwz1AxVoPlAGn4jbqLY0jhP4a5GhT8NRWBuAzOdUG8iAFHa4nvhox2LEUcoBoyJ4YVKspE03kEdYNvkQf0wgevUy9fwX8yLtOzKbqf09iDi45i5dp5QA0nZkLbMLgm+8AMDHbE5nKK11VmbSadiQJJUnb5G/wAzidwVNSrEysb8Tln2VgzaQ0w+k3E2bBuYyYy2UcMqJVrkFgojSovp953+nTA3BM3TfMu6AinRUQDfzbLP0LfLHDP505nMKtzJA+XX7Ywanm2dTQPw/wCQKKUVzGYQPUqeZVYSqL08ptqIuSdrR61fEeE5esNNSjTcRAlRI/7WFx8jjM+fvxBzat4GU/hIipLgAs8ifLPwqLjuSDfEfl+f+JUirLmKrk7rV86n0Ib9oPri0MtVISjk3GfHORPymZzTudWXak3gyb6mhQG7MgkyN7HuAq5LqpTrEQNXhsVH2/388eeZeeKudgsop6JVlBJH8pDX7ksNzYDffAnDOHK5FWYakCSJ+JYgAdjqPzHtdeQ/Z1G47+tyqpch1avmLjqQpM+uxNsBvwKr4xpIAaug6F1QVqBSZkmNJUaf/d6DCNOIVXqEio0qPKeogjriz5P45oNerUaaxQU0YqCFmSTHew/3bCWcYxyY6jz8wRUyrL5mrVrqdLPU1XCzqPUzAmwmT0G+KBaQo5tmHRpHYnvgDi/EU8aqaCmmGJkk3a95IixN9ItgAZt1AJDGP5r/AK4pPyAPUjVuP6ztxjJl8yEVvKxBE/yhu/W18XfAKNGnlSgQVDIadIPnCwCfNcW1b+l8Znns0TUDgnpB2iMPOX+M1G1qahBCypt8we+4+mBdWoSnDlxU3IHkej/aWHCsyiVKlc01LUwzEkQDqMBdzvf6HHjN841agmoilGmIG0GPbfAb12GShm1NUe0DovlAAHrP1x84xljSp0qR/lHmjv1+5OJvMdfmVnKrEUfzBsrMVAI2AtP/AJYT8b4L+YzNqiKCD4oJuF2OkQZZgY7DfFnwTO5dclR8Q6QKY8psTIkn74n8pk8qxqVqdN3RQSxWTCgXJjYAdTglHyuLY2pB7g3HOaUpVW8OImAR1AsNot6bDtgBebNSMhkq29yP3t8sSvMdWkK5FEMUmxLhj3n4VgdIJJ9cKqueFNiJJMW7Xv1OOgHUihICpUxrmuYWSu4VyV+EdxsYnqZmT6fTSOHChRygo+IKdSoq1aryuppGobz5VmAI9dzOM94Fw05RBmaqqXZTop1EDXMedgwtESOt5t188w8xVhViqqiq6AEi9mGw7dvribIeZpY9PgLaH8c4tmDmjllrJmKdZNIdh8C/1E9NO9rfpjrxqjTo5Pwh4RDSFZTDmIIdgb3N/ba2JPMcTNHNlgJ0SjAkwwFjB3AP29cfuJcVFZixsOg7DtjfbOhPe6KJl9mOYK/hoWLVKegFWUgGY+vzwp/6lVdCqlwGux3v6f3x75czJOTJqA+GphT3G/0GPOW4mUYrTGvVsPXthFbqVBviDDOD8LpGolWpVam6qwuAR5hEySDO+KCnksgAVp1qjVWUiQyne58umMZ1nOINXRnuhD6fNYevzHbfBPJWYFOvrDKd9xv3i++2DKkCzE+4pagJVjiFXJUKpLrXcHzNpKtB2BBsdv5f2nEU3P1YmfLi+4hxTTSqaaQXX8XhqkEd21iDa3fAScs0CATSpqTuAogHsLbYFCvZFw3VhpTUS59x40gkh1VlY2kG0+8gz2M4ZcYNR8ulNamqm/lqpq+YMG24F4kGMKfyxGRoloDU6rJv0fzAfUH64W8Wznh0iQxDbD3wzjTCJ5AqYVw3mvM5VQck3gU206tKgljBI1FgSYv9cVfC/wAZ84p016VLML3g02+qgj/7cQXBOK6x4YVQd4A3P36dPTDUvoB1CPU/tYRg2Yg6mIisLMvc1+JlHOJVoVaFSkxSUJcMC3QAhReY39cSr1iC1PqwKnsJtieXicAuR5ROloNj0Ha/7YLq8SDUhVBmft3+f98CwLUTPKQlgRlm8/SoURTpAxA11D/O+xbvp6AdvqeXCuMHLs7oELGBL30iRexG/wChGEbV/GYBQWiPrv8A7PphlR5fgAknUTeNiPbGMEHc8vuNsSsrcw0q6up8rCARMj5OOk943xLZyqTV+Eqo2ksY9pAwDxHJNQGoAwTBHvb98E5Hl+vVrimyVFE+YsCAq9Texnp3J+eMAvqHzK6aPOH8oO3i63pFa6LpgnUsEtcFd9jvFsfP/wCH1crSq1HrI6kAQJB3jYj98VVPLikpO2kR7SdvkMAczZtjS8FFLF4mOnaSbSTA3vhhwrRMSudrAkJk6mlj62xRcKAFEsY8xke22JbIuFq+cbGCpt7g/wBsWeQ4Sa+XLZbU7AsrISthAYFSYmNouffpB6nGzpxWWY3ANmS/AOGItSq1ZdWk+WfW4IkwSe+Hdfi9JqXlpOVJiDAH1EiMd1ovSUl6DADytqVgATFp6G/e98DVePUxT8NfD0zLG+pekBYv9TOGhi4BmqqroSJ5lyYSorKNKuJC9tp++COFcsZipSpVqA1l3dVUEBpTSTYwCCG2F7G2KPjHJuazq0quXpmr/LZkAAvcgsCt+ptti85G/D1snSJzdRCpW9FC3lNif4gYWMAkC3lF7YtX+EXOfkI5GpGcKydRatNKylWy6zUH9LySAYJEgmYnpj9mK4zWbWmPhm//AGi7H6frgzmjm1dBpIoEltUDczc26zgLlLKmnSrZh1guNKT2+Jj3H8u+Iz5aXqdBZ45o4kHqohOlFF4m3pb0gY0D8OcvSpZIU6fnWsWeprFjPl0kHoFhY63PXGXUsyBUYsFYMIOoEgCQZECZxpHJpqU0qGoyKraTRXcxpmSB0JgwTPtOH4dak+cXM6505eGUzASmzFX8ySIgTdbG5WVjvgzg/C6VH+PVAerEgESF953b9Pe+LDnfmOlSFEhFcyxDMATKgKCOxgnbCDg+QfiJD1GSlQVhKr8bdbWgAwbntscY6ljSzyMFFtGXJ/Kh4rVqVa7MtFZVStiX3tPRZBPckDviQ574XTpZsoaq1fDGklOpkk99MTB3/fHXhvNdfJU85k0YjXVs4MEASrAf96hBI2v3xO1xBJO0WGHKvEUJO7FzZnyvklzDFwPDn6f3jp16YZcD5XFT+GwDOTIgTYC6+nfVtvthXVzQkXmOnf0/bGw8Py6V8lSzWTo0qJYaKlugMMJ3Jke5tgMrUIeFbaKczQank6dJkGpUuFvYW1GNpxFcQpxScjsIvF5EXxYZji1QkrUplDVqaWe8CmNlUDzXv8zhfn+FtVVaQoqniOi00UQTLADUTf37Ylx3e5dlFLI/jGaeofMWJ6kKDJ28txE9u5OCshy/mVpFvymYKNuwpPPcGSu3rj+iuUuQMtkVDKoqVyPNWa7T1Cz8K+g+c4piw74t4/c5oNbE/ko8UqUmC+NVCxsxP3BuO0Y7PxOuSf49T/yOP6J515Ly3EKWmqoFQDyVQPMvudyvdf0N8fzzm+WMxTqOjUnJRipIEgkGDB6jAlQIfItKbmLl6rXomlTaGVw6gmAYkRPTeR0tjMuJ5t3aKggrbT2PX54238ypaZAJ+Ed8Zjz/AJEJmmItqAcex3G/QzhxEUGkxRYgyCQRcEYaf9RDAM7En+meuPnL3A2zWYSihALzLEWUASScfcrwZ1zHhsp/hsQ8AwNJiZ2gm0+owDLe4atU58VqmyGwA1EepwNk8wwOkGzECD374J4x5q7jsdP0gY2n8NOVcvRoK1SgprkAu1UAkdQFB2wJYKsJVLGZxyzw+pTFVihZlMKvc9/bBuRzWbrVNJ0qJiwj6d8bhmqdGopV01j+ki3uCMQvMnJ1SmDUy4qaQDCqV1L3jV3774lZrMrUjQkPkso61tVZi0MLHaQRb0uMaMvEUIJDLoUkeKXGgXgmZje2M/yFfVUQNYFwCWfUZJAuYgX7YtE5HolB4ulYuGLyATaI0Ax6T/pRiNXcRmUEioJxnmKkyFKWpwLl4hTHmJE3YWiQI9d8SXEuPvmCQxCquyr331E9W/SB74s+MckVFpGrRqCsqhtQXckrGwNz8gffE1wXhFJZ8UanIHl6CLfXp8seytqZjQBqG4DxPJNmaa5pBLkaa6jfWtiwHWRBIHcYrOSFNOisyCQWINt5O3tA+WFuXzCUqhpqgQPe39S3H1Ej5jthxw15JjYg48mxcF7Go85qyj1sm6ISTAtP9MH7xjJ3zjIdLKwbYiACfS66h8sbVTq6R7RP74Er8IUvZAT67H6YJkuYmQrqCcgUGTLKWBVm1MQfU/2wXxHPyr/MD7/2x2o1P8TTEU0j532+eEPHs0KasWOlR5ifSCP1wXiD2ZE8X4DqzBfUCrGdHUn+b0jrPcgRhxzDUNLK0l6BdM+skx98eeG0zVq6jYbD0Av94++KerlUqI9N1DAw0NteRv0uNxhRW5Qp4zMeFZcVKgLHy9R3xq1HgzVadJ6TA9SpMHYrboZsdxiT4jyS9JGekQQL6NjG9jPm+cG3XFNwjO6QiqfhAH7fthmDHZNxWfJxA4yX5n4ax0NWo1CtPUpGhtKkmCWaI2AiN98I8lxPwW8WmBoM6kG6zYsO0jcY1zK8wEgEMd439Y/0wdm/CrDRVpo4c3kC8dZF5vvuMVjHQkZy8juYMvDxUqrUYsEdjAIgk2IvJBEdsB8Xoj80U1ArAgjraf1xqH/S6GUXwywcJPhlhGrUSQu+mxMesTacTOf5fpsNSMouS2xuN9x+kY5r5KczqphvGCJmlZjqM9Maz+EfMStlny7uAyuSqnsbz9ZxnHH8qFYR67Y+cCylUOHpBtS38u8f67YNvksSBwef0bWp0qaa2gwMQGS4+X4lQqC1MVhqY2VVAaSTsLd8BpxlsxSVQ7ARcftjhTfw6b+IuhXZR5ZYKRME/c7YmU8TdStlDLV9zR87+LVEKWy9N64BjWToQnrEguR7JGEDfiq9VoihTduj0qrfcso29MT2TWlpIbzU26g79yItffH3IcMyaVQS4gG2vSoEmYEbn/fXDTmJiRgA/WPqv4xVqTaai0a/cU1dCPn51J+mLTJ8xZepTSoC0OoYakM3E39cZC/BKXjMyuI1SAPebEHHUmh//eg/+qP74NHuKy4+J+o1yGTCnQpDO1iQZCjrqc7+wgYlfxKyZZaVYA6RqSYtEiCT0k9D/fCvhn4hV6a+HUh0JGoiFcj+nVG2Lnieey+ZydQirTWiUKr5gNLQCNc3ZxbygW6Tim5LJP8AC5FOZqE/EKfl9yw+fSPni55lzh8EhgV1MLdLX7b22O2MSpuVMqSCNiDBHsRi15Pzuc4jWXKNWaop8xL30xA1ExqMAwBNyQOuMPU2gZ75E5abNcTYlZp0XNSoelySo9Z/Y4vuOVH/ADIRX0SSxPoOmKnL8Ko5GgadBRAM1ajNJLbRJ+JukCwFhGJrjfBatXVVokSUKxFz7YlzCzUtwGgZ14ZzyWrChIkdelsPnqKbtUkemMeSjVy7MrAl23jcYMy+bzIW8gHqcTFI/UYcX4Ai8QorQbVTdtZH9JBkj1HUexxo1A7e/wDp+2JDljhZQGq92IhZ6D+5/wB7nFUt0P0xYgpZDla21HeXoK0Mp0P/AFAb+jDZhjPufuXGpMa9JNKm9QLsp/rX/Ix+h33w/wCXOPa6j0zuNLL87f8A5Aj5jFmiLVSGEgg/exH7RhhUMIKuVNz+bOJZxhpbqGBxW8p8WFbMaAIDSfYC/wB4PzGOn4t8l0srS8Si0ar+EATABEkH+UXFjbtG2EP4Y0i9Z60/4VPTHqzb/wDiG+2BTRqHkIbc1ULMjup/vjz+aY09AIk2J2IA6/MY/U38w/3vjxUy8tGqJ6AGTPTtvhkTPZIWk4H8xCj9z98Qv4r5jRlFj+dgs+3n/wD1GLLN1xZF2Ux8+v3/AExJ/iTl/EyRtOllb6GP0Jxk0an3lbzUw/8AlH1aMPp/iAd1K/Qgj9cTPA80KPD0qEGwFup0jb64c5DPGpTWo66DvpmYnuYF46RhbMF2Y9AW0Ixy1JjJMaLe4iZH1O3oMBZHJtrTSZLR6bxjxkuKTV8NRqLzA9e4xe8KyQoIoKjVHmMSfrjRm4ixBfECaMW8H5KVJNVvEkyFWQBJm53OGOf4aieZZBAgCZ/XAnMnMa0KZNNtTn+XGfLzDVrOrF2nVdQcKPqXu7jF9KpGxD+YslULotONIWKmoSC0ahAPYEe89wMQOdrNJWwg/wAu2NV4hwxczSCvIgE23m1/pOM941yUymKdQx2I/SP0w84zm+ajuCuZcI9tjsSeyuWXMV0pFtIY3bTqiATMSJxY5Hkp6H+FWR1ncyraf6iIgewbAnBuXPBMwS7WkjYd46D7k4frQYWJt+3/AAMUL6YFaaSN6khrWRWQ/g13pzI1GCNjexGH+WFMuBWBamWUsoaCQDNiNjh2OV6VfdCCNmFiPY/3thHxTLmk5Q7qSMRepwnGQwl3pswyArF3FnRKnhpIUEldW8EzeLbYB4jxKsq6KahkN2ldXysDHvgnidA16Y0gmonwxufT174H4bwzMOwAp1Q20hWA+ZIsMLXe40njoxvytk3qhDUpgQQCvS+wOKxOUcnA/wDT0v8AwGDeDcDFGnpnVDAye+xw6SmsC4xUqUJDkcsZgPO34b5rhpBqAVKRMCqk6fZgbqfQ/U4lqFFmYKoLMbAAST7Y/q7ilVcwj0qqzTcFSp6g9/8ATa2MWbl78pmqlNQo0fC8dDsY9vvjWNC4I7qQ+f4TVokCohUkDsf0/TG88lcHo8I4e71nUVzpauVgspI8tIDcEAwPUse0RvDuDeNUDGqzFSGnSLQZEHpfA3O/EVVlAMnqxJJJFgWO5jC0yXqM4UOUJ4lzTVzmbpgN4dIOAiAXC+vdjuT64dZbm05epoq3Xow6e+Mw4RxKM1RJO1Rf1jFtzIisbbg4Vm0wjsP8JEqxzFQrOBClj1x34xyucxl3FEgPHlPrjOMosERYjF5y5zIUAVj5f0wjkL3KOJI1EnAuYqlNhlM4pSspsx2dQLX2n9cWtCsDT7TO/eMSv4l6a+V8VbVKJDAjeNiMdOVOL/mctTAPmUHVf2vivG3ISHKhQ0Yi/wCuLls07VH0Mo8qkG4YzMxFiNj2xpXKXPVDMABXhidmESdpWbMDvafvjIeL5FK2Z1m5DMI6QDAM9gBt6jB9TNhQFi3QRipcdi5M2StSs4lxb83UqObqWKqOgQEgD5i59ScSWSza8LqVRpY06rKwKx5Ss+Uz0vhtR00KCzYKsn9cTWcz5rnUQQn8qkXPqf2GOfi5cyROo/AIOQmicJ5yytel/iaHXbUCPbpFsOaHF6FWNNamGIggtBHf/nGNrnwu1u3THh+JE+aPTFdyE14mo8f4xlaJUCtSgAltLBjO0QCTYT9cQvMPNDZg+GjAJ/TG/qe3b54n85WVwJsw6jr7/wB98fcnknlVQSzGAoHXv64BmPUt9PjxtsxxmuOKMvTpEGU37Hqf+D3w14dxWUliYJIjsQeuEnE+Wa9OkzMoIUS2llbT0lgpJAvuftii/DLld8/lmbWFVG0kkSS2/foIv64S6lhGN7eNrU6MAy/MQy+cpMP6ipPuDti14x+I+hDTAIc7z0xC/iTyjW4c1Nyysjk6HA2I3BHQx9RPbFNyvkqWeyfjlPPdWMfzCxvhb4yADATIGYyTq8TbxNbEtOx7Htil4Jw/zeKRvgmnyZTQ6meRvGDaufRF3AUDAHqOJhbcR8PYgE2E+uOi5V3AZmLT8KA7+5Gw74W8rZlcxWeRKqAINxfpf0wdzAVSyMysRp0obQf9/LF/pHZVqpz/AFSoxsmjBSQGY2IWJMbnpHYQCY9RhctY1azL/TpPzIP7kYJzQCKEkkky0/1HAXCcyFbMVLTr0rPcAIPuMdEOCLOvzObxN0Nyw4coUAdrfPEHzZxBatQ1FgqTFvSwPzGKHPZ9vy1QUZNQrpT0mxa/zOIbh3LeYAFM/Rug98R5yMopSJb6cHCbYGcMrmYffGucHr+NRRwN1ufUWP3xnC8hZjUNLUyCd9RH1GnGicNoeFl0og+ZRpJG3qRibEpBj8zggQ4oApwuJbv98GcRzAp03c/Cilj8hOMTfmviJJPjqs3iFt6fB0w+TgXNoqVtz32/1OIznfKedKg3/wAM/K4/fFaTF+2wj9u36xiY4pxFHIpqwYq3mjoR0J21fpgMlcTCQcmAECRxQogTc3Y+uILmWjUq6qqgsqwGjpOx9saHW5XqV7lxTU9SJPyH98dhy5SylJmplqjNAbXsw7REDEikqeUrcq3wExBKhVgexB+mNS4xTk6u4B/fExxLllKrk0lan3Uiww+Z2NGmG+JVCt7i2CysGqpmNSt3AUMHDTLV4wqdr46JmIxMwlKmoJzlxKsieHP8Op19rlThJwnjT06bU0JXXYn06ge+2K+lkkzhFGpMG8jdT3GFPGPwzzWX81IeOndB5h7pv9JxThdQKPckzqxN9iCjiWhtMwAPNt6ED3t9xjrk881Q09W7t9Fnp8h98CJyxnGbwxlK5qMYjwn7T1EdN56YP4ZkSMwqEEeGDIYQRAi4OLWf4kyNU+QEY84Vm8Ommyuxv30wSPqRifOZkRO2HnODTQpH/Ow/Sf2xJ+MB/NvifEKWUZTbGd62cJ3M4I4dnZlLkNa2A8jlDWaEBPrjSeBcBo0VB0gt3OByZAsLFiLyA4jkKtEyykqdm9PXDPk+KtZdRssx6+n6/TF/nKK1QUIBEYd8i/h9Qo00rKNVQk7dIcnrYQoAtvha5S4IjXx+yQR1InjdeqKq6KLlFDBiEaIKkMJAi4+8Y0j8MOFfkuG0UYQzr4r/APc9/sukfLDKnzGpzK0KYLEtpLTYRvBMkxHoMG15jTBkdhhmOgtQc6PY5ir3EXOXLKcTaiKzEUKJZmAsXJ0gKD0EAz1vjnnc0lKmtDKoqBRAVRAUeuO2erVS3hICD1JFgO+EGbqCizJJPcncnvifNkPiOxYwAL7i3ieRYSzVD3gbYjK9XXUPiM5HTTH74quMcR/hkA74laNKTfAYyezCcCUnDm15fwqP8Ehi/iMSWY9iVFrW9sM8tq1B2YT2PeIgxeesfPAfAeGGophtMHDHjGfFCl4aqBUIgze3f/t/tGOhhRlX3PuSZciMfbPiKeJcXipHlJHbb3OP2Qqg3j1mI+ffEbxHOTXF7ACSe+5J+eKzhWbQUwQNfr/bEPrspPmWekwgDrcNfiYUkBr7j/THNeOVDsth1/tjnmSrXZY9P+Mci4A8tsc1DLGSEHjkX1CPYi/v0wxyXNhUgMJXr3A7yNx+mJPiGYBubGNx++EmbzTJDIdugP6Y6GEkdSLKg6ImvczP4+SqrTcB6q6UB3Y/FpHdiAQB12xiwyL/ANLYY0+OtXSnSd9OgyjC2kzZpH9J27Y0JOUcy4DNTyDswlnIqgsTcsQLSTe1sXBuU57pxkdneO8Rz7GnRGhDYilIEf5qhMx7Ee2Kjl7kpcll9VZg7qJ0j4QT+uGtbi9KiIQBQO2J3jXN6lGWdxGJfcZpZ7YQajOvzAqqzMbL0G59B74Q5jmU1SWhVULN5KqY79+mIvP8Zcggdf8AdvfDyrlGbLjzaywuOg9zsFHQDc3w4qKkikqbEM4vzJI8sGRuMS//AFZqby58rG47euHh4Sq0QzuFtYxJb2GJXjavOgja/r3xioLj2zWI8ev1GPeXBa2JrhfF9EK4lenp/pinyOfQwVMjAOhWGjAyj4Lk/CM9Timo8WxFpxbHYcSJwlluNuary1zH5vDJsQSPlh+1WmWZiqlgB5ioJjeJ3iDjI+W84fGmdlJP6Ysv+onS/wD8tR8zGPDIV1JsoF2JD/jLwOmEpvRXSrMWIUWBYCSB0BIHpOMko5QuwQbm2P6A5mXxaPh9PDPyJIj6Wxl+W4UtOolQfzTI7EWI+RxQmQ8bgKnIxryzwTwVvv3w6zGapUvjcT2xxpv4iwCJ7Hb7YBq8LzNYharhKY3CACfpJ+pwjTbM6H8ApRPef5j8MKUE6tif1+WND/DPjBbLsrjSZ1XN7iJPSZEwLYlMtk08MAaWK7bfQ4a8q1iFqPGkkWHpcYHnx6gZltdy6yfBcvScOiQ69SxO/oTE4M4lxEIhg32+uES582vuAfthfx7iE0mjoA30JBwfua1JCWdrc3+YY/EwMT/GaCVrxcdRuP7+2J+rx71wM/MB6YAAyoACLuNVSrafvgFs2tOmXewH3PQDBmaqqxl7fvic5ipGqPLsgPl7+vvhyAdGC5IFiE8L/EGrRYkqpUjYGI7HtP0mBhnW41SrJ4qOS38wbf5/6YzqkfScO8iwCbRJv2xa+QhOPiRY0Bfl5n3NOWcs3X/cYp+AVGOkHyr2x4yfDUqJ4j2RDAAsSdzf0w+yVXLPCq0MvQ745j/IdTpqaM61Yj23wuzlYC2C8xQiQpxPcVdluZwkY5Rzi7iGb0sR/uMLa2bvHQ9cca2YknHMCbYtRaEhyGzCKIAPb2xYZfnyuiKoeygAW7CMQsEHvggZjB/iI7jHiHMTNu0YSV+Kk7C/c/2wHVeTguhkQRe+HLjEUzmfqGcYmOpsMW/C3Iy6B9mX6XMDEPw5IYntbGr8dya04VAFARYA9sDl+IBEo9JjXM5Rvr/2L8lw0V6y07z3NwAOsYVc5cGbL1ULDV0no3+wYwdwSqRmaVyJaDBi3bFKtZeIVClVBpRTaZmbT0giMMxoGW/M52ZjiykeBcy7O8Hp6Aysbm69sIQ7IbEg+mLHiGR8Oo9PVIVioMdsI85kBLnsMCBWjHcuWxOeW5idfiAb7HFBw7ifiozKDCxqB9cSiZT1xV8lgeK1OJDpf5X/AL4XlUAWIxXN1KzlRyabuf5iEHtuT9/tiqy1TU3oTqPsNh/vtiW4ZQ8MLTXYAt83cj7C2KThVxPf9O32GOe+zGNDeJU4pyxE6SfpF/qYGMt4soXW6n4KpJ9VcLMd4In64reeM+yUMyD5hCKAemuZ+4BxBrxZmzVNWAK6qYI7hggj7nFmFPgYm6a4Xl+KkH98GvxgwFLRqsb9MKuM5T8rmGpKdSCCAegM2+WOiICL4HiCZeuRo/o8TYsFV12CgKP1OLLgibjppA/XETyzTBrKDESf0OLjhZOlT3UH7nE2UUag5WJ1DTWOiOq2+RuP3GAa9f4Z2Mg/O/7HHbNTP+/fC7irwF/7hgAYgdyRp5YtUNMbgkfQxhBz5xAUa4o0HbyKNZndjePkI+uK7mGt+Wp1a9P42iJ/lJgT694xk2eYltRJJa5J6nvi7B8jZm5L42Idk8839R+eG1OsYmcStN8Xf4Zcvrn8yadRiERdRA3bpE9PfDHT6mLkobk/S5er5ivpy1F6pN4RZj1PQD3xT5/8Pc9lsv41emqgbLqDNa9ws7ATvjf+E8KpZanooItNR0Ub+p6k+pwPxrLCqhVhaD/bDeNijEBzysTLuBcPU5VEIB1ICZE3N/3wkz3K7U3BprpvNjK/IH4fYSMGcU4k2XUBIsAMNeBVXqUld31aptG3tiDakzpimURbnOI+Aq+IJMXx8XM0M0hUHS0bN+2O/HMrrcgnb0xNHIhNWmxW9tj8uh9RjQARPEkRFx3hTZdz1U7H9sKFqHFpmv4iDVcEdcRubpaWIGKE3oydx5E/fmb48/mMciuCkoLAsfr/AKYYFEQWM//Z"/>
          <p:cNvSpPr>
            <a:spLocks noChangeAspect="1" noChangeArrowheads="1"/>
          </p:cNvSpPr>
          <p:nvPr/>
        </p:nvSpPr>
        <p:spPr bwMode="auto">
          <a:xfrm>
            <a:off x="155575" y="-860425"/>
            <a:ext cx="2533650" cy="18002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7656" name="Picture 8" descr="http://scrapetv.com/News/News%20Pages/Everyone%20Else/images-4/filipino-people.jpg"/>
          <p:cNvPicPr>
            <a:picLocks noChangeAspect="1" noChangeArrowheads="1"/>
          </p:cNvPicPr>
          <p:nvPr/>
        </p:nvPicPr>
        <p:blipFill>
          <a:blip r:embed="rId3"/>
          <a:srcRect/>
          <a:stretch>
            <a:fillRect/>
          </a:stretch>
        </p:blipFill>
        <p:spPr bwMode="auto">
          <a:xfrm>
            <a:off x="5181600" y="1828800"/>
            <a:ext cx="3505199" cy="2491978"/>
          </a:xfrm>
          <a:prstGeom prst="rect">
            <a:avLst/>
          </a:prstGeom>
          <a:noFill/>
        </p:spPr>
      </p:pic>
      <p:sp>
        <p:nvSpPr>
          <p:cNvPr id="10" name="Rectangle 9"/>
          <p:cNvSpPr/>
          <p:nvPr/>
        </p:nvSpPr>
        <p:spPr>
          <a:xfrm>
            <a:off x="5562600" y="1143000"/>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People</a:t>
            </a:r>
            <a:endParaRPr lang="en-US" sz="2400" dirty="0"/>
          </a:p>
        </p:txBody>
      </p:sp>
      <p:pic>
        <p:nvPicPr>
          <p:cNvPr id="27658" name="Picture 10" descr="http://upload.wikimedia.org/wikipedia/commons/thumb/b/b7/Bridge_drawing.svg/400px-Bridge_drawing.svg.png"/>
          <p:cNvPicPr>
            <a:picLocks noChangeAspect="1" noChangeArrowheads="1"/>
          </p:cNvPicPr>
          <p:nvPr/>
        </p:nvPicPr>
        <p:blipFill>
          <a:blip r:embed="rId4"/>
          <a:srcRect/>
          <a:stretch>
            <a:fillRect/>
          </a:stretch>
        </p:blipFill>
        <p:spPr bwMode="auto">
          <a:xfrm>
            <a:off x="2667000" y="3886200"/>
            <a:ext cx="3810000" cy="1905000"/>
          </a:xfrm>
          <a:prstGeom prst="rect">
            <a:avLst/>
          </a:prstGeom>
          <a:noFill/>
        </p:spPr>
      </p:pic>
      <p:sp>
        <p:nvSpPr>
          <p:cNvPr id="12" name="Rectangle 11"/>
          <p:cNvSpPr/>
          <p:nvPr/>
        </p:nvSpPr>
        <p:spPr>
          <a:xfrm>
            <a:off x="3200400" y="5791200"/>
            <a:ext cx="2819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Public Administration</a:t>
            </a:r>
            <a:endParaRPr lang="en-US" sz="2400" dirty="0"/>
          </a:p>
        </p:txBody>
      </p:sp>
      <p:pic>
        <p:nvPicPr>
          <p:cNvPr id="13" name="Picture 12" descr="http://t1.gstatic.com/images?q=tbn:ANd9GcREvCn3LLfmwtdCyVFyNoF59Qr2l1iu-cOIVlACjMo74zNvMvCuug"/>
          <p:cNvPicPr>
            <a:picLocks noChangeAspect="1" noChangeArrowheads="1"/>
          </p:cNvPicPr>
          <p:nvPr/>
        </p:nvPicPr>
        <p:blipFill>
          <a:blip r:embed="rId5"/>
          <a:srcRect/>
          <a:stretch>
            <a:fillRect/>
          </a:stretch>
        </p:blipFill>
        <p:spPr bwMode="auto">
          <a:xfrm>
            <a:off x="3657600" y="523875"/>
            <a:ext cx="1676400" cy="3667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656"/>
                                        </p:tgtEl>
                                        <p:attrNameLst>
                                          <p:attrName>style.visibility</p:attrName>
                                        </p:attrNameLst>
                                      </p:cBhvr>
                                      <p:to>
                                        <p:strVal val="visible"/>
                                      </p:to>
                                    </p:set>
                                    <p:animEffect transition="in" filter="wipe(down)">
                                      <p:cBhvr>
                                        <p:cTn id="17" dur="500"/>
                                        <p:tgtEl>
                                          <p:spTgt spid="276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7658"/>
                                        </p:tgtEl>
                                        <p:attrNameLst>
                                          <p:attrName>style.visibility</p:attrName>
                                        </p:attrNameLst>
                                      </p:cBhvr>
                                      <p:to>
                                        <p:strVal val="visible"/>
                                      </p:to>
                                    </p:set>
                                    <p:animEffect transition="in" filter="slide(fromBottom)">
                                      <p:cBhvr>
                                        <p:cTn id="27" dur="500"/>
                                        <p:tgtEl>
                                          <p:spTgt spid="276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edge">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nodeType="clickEffect">
                                  <p:stCondLst>
                                    <p:cond delay="0"/>
                                  </p:stCondLst>
                                  <p:childTnLst>
                                    <p:animScale>
                                      <p:cBhvr>
                                        <p:cTn id="41" dur="20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Administrative ethics</a:t>
            </a:r>
            <a:endParaRPr lang="en-US" sz="4400" b="1" dirty="0"/>
          </a:p>
        </p:txBody>
      </p:sp>
      <p:sp>
        <p:nvSpPr>
          <p:cNvPr id="4" name="Content Placeholder 3"/>
          <p:cNvSpPr>
            <a:spLocks noGrp="1"/>
          </p:cNvSpPr>
          <p:nvPr>
            <p:ph sz="quarter" idx="1"/>
          </p:nvPr>
        </p:nvSpPr>
        <p:spPr/>
        <p:txBody>
          <a:bodyPr/>
          <a:lstStyle/>
          <a:p>
            <a:endParaRPr lang="en-US" dirty="0" smtClean="0"/>
          </a:p>
          <a:p>
            <a:r>
              <a:rPr lang="en-US" dirty="0" smtClean="0"/>
              <a:t>Ethics is a way of life</a:t>
            </a:r>
          </a:p>
          <a:p>
            <a:pPr>
              <a:buNone/>
            </a:pPr>
            <a:endParaRPr lang="en-US" dirty="0" smtClean="0"/>
          </a:p>
          <a:p>
            <a:r>
              <a:rPr lang="en-US" dirty="0" smtClean="0"/>
              <a:t>“Society’s view of what constitutes appropriate behavior by its public officials”</a:t>
            </a:r>
            <a:endParaRPr lang="en-US" dirty="0"/>
          </a:p>
        </p:txBody>
      </p:sp>
      <p:pic>
        <p:nvPicPr>
          <p:cNvPr id="28674" name="Picture 2" descr="http://ethics.ukzn.ac.za/Libraries/Default_Image_Library/ethics-9651.sflb.ashx"/>
          <p:cNvPicPr>
            <a:picLocks noChangeAspect="1" noChangeArrowheads="1"/>
          </p:cNvPicPr>
          <p:nvPr/>
        </p:nvPicPr>
        <p:blipFill>
          <a:blip r:embed="rId2"/>
          <a:srcRect/>
          <a:stretch>
            <a:fillRect/>
          </a:stretch>
        </p:blipFill>
        <p:spPr bwMode="auto">
          <a:xfrm>
            <a:off x="4343400" y="1676400"/>
            <a:ext cx="4066032" cy="4419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lide(fromBottom)">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slide(fromBottom)">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8674"/>
                                        </p:tgtEl>
                                        <p:attrNameLst>
                                          <p:attrName>style.visibility</p:attrName>
                                        </p:attrNameLst>
                                      </p:cBhvr>
                                      <p:to>
                                        <p:strVal val="visible"/>
                                      </p:to>
                                    </p:set>
                                    <p:animEffect transition="in" filter="diamond(in)">
                                      <p:cBhvr>
                                        <p:cTn id="17" dur="20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TotalTime>
  <Words>1202</Words>
  <Application>Microsoft Office PowerPoint</Application>
  <PresentationFormat>On-screen Show (4:3)</PresentationFormat>
  <Paragraphs>118</Paragraphs>
  <Slides>26</Slides>
  <Notes>3</Notes>
  <HiddenSlides>0</HiddenSlides>
  <MMClips>1</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Value and ethics of public responsibility</vt:lpstr>
      <vt:lpstr>SCOPE OF THE PRESENTATION</vt:lpstr>
      <vt:lpstr>what is ethical behavior?</vt:lpstr>
      <vt:lpstr>PUBLIC OFFICE</vt:lpstr>
      <vt:lpstr>Slide 5</vt:lpstr>
      <vt:lpstr>Slide 6</vt:lpstr>
      <vt:lpstr>values of public administration</vt:lpstr>
      <vt:lpstr>Slide 8</vt:lpstr>
      <vt:lpstr>Administrative ethics</vt:lpstr>
      <vt:lpstr>Ethics in the workplace</vt:lpstr>
      <vt:lpstr>Examples of ethical dilemmas</vt:lpstr>
      <vt:lpstr>Ethical Dilemmas</vt:lpstr>
      <vt:lpstr>Nine causes/factors of negative behavior in government:</vt:lpstr>
      <vt:lpstr>Nine causes/factors of negative behavior in government:</vt:lpstr>
      <vt:lpstr>Code of ethics for pubic service</vt:lpstr>
      <vt:lpstr>Slide 16</vt:lpstr>
      <vt:lpstr>Executive order no. 217</vt:lpstr>
      <vt:lpstr>Executive order no. 217</vt:lpstr>
      <vt:lpstr>Executive order no. 217</vt:lpstr>
      <vt:lpstr>Executive order no. 217</vt:lpstr>
      <vt:lpstr>CODE OF ETHICS FOR PUBLIC OFFICERS AND EMPLOYEES</vt:lpstr>
      <vt:lpstr>CODE OF ETHICS FOR PUBLIC OFFICERS AND EMPLOYEES</vt:lpstr>
      <vt:lpstr>CODE OF ETHICS FOR PUBLIC OFFICERS AND EMPLOYEES</vt:lpstr>
      <vt:lpstr>Parting video to ponder</vt:lpstr>
      <vt:lpstr>References:</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and ethics of public responsibility</dc:title>
  <dc:creator>Julius</dc:creator>
  <cp:lastModifiedBy>LTS-user</cp:lastModifiedBy>
  <cp:revision>27</cp:revision>
  <dcterms:created xsi:type="dcterms:W3CDTF">2006-08-16T00:00:00Z</dcterms:created>
  <dcterms:modified xsi:type="dcterms:W3CDTF">2013-01-03T14:34:58Z</dcterms:modified>
</cp:coreProperties>
</file>