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C713-916B-E60F-DBE0-55751085F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C11B61-32F7-30CF-D308-45C2F5683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989894-2185-C284-53B8-8E6064C910C8}"/>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9448E5BA-533E-9CFD-1598-38130D404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DB7DE-BA87-6D51-B687-EFF0B4EEF0C4}"/>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50844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141C-604D-293B-3C34-4B92712FE2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A6BFE-23D5-BE29-4680-108AE1157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38B24-98A9-8217-C6D7-2C64A2DCA7E4}"/>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C5842539-BE5B-D8D2-E576-191EEC304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7C758-A86A-C696-648B-772CE78D66FD}"/>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113608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4853F-B6A2-1367-0C5D-1D74575FB2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16024C-5B6A-6CBE-F183-77E4E89FF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923F0-7CF9-B3DB-7D36-8C142ECFB28D}"/>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8C6C819E-8530-6134-BB32-7FD4DA951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39E6D-7215-C548-9E4A-6FF3886B19FA}"/>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41952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D9F1-94E0-2C72-6CBC-D6573F9760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A54EB-788F-3DC9-92A3-5F827ADD2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01B58-6F55-3193-F47D-0637802DB3B8}"/>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961FFC2C-FD17-69B9-3674-DD896B0F7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512A3-5CD6-43E0-01C3-F43D6195593D}"/>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149096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1260-12E6-B959-3EA7-A8431E4F94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4FDED1-DB2C-21FA-6136-6661AD590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F0683-0AE7-255A-A784-F24700B5BF4A}"/>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2292B8C2-3896-77BE-F6D8-9B7EE1EBE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E8BDD-7081-00E7-C56C-BC55E667939F}"/>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233424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0F30-7DD2-8F01-5BC1-B0AC45CC0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4F79C-AD40-A6AB-F61A-37457C106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C0E9E6-BF56-94AA-AE1B-2CC8A7C4B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7BCC37-F86E-BE91-C53C-B20DED2340B1}"/>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6" name="Footer Placeholder 5">
            <a:extLst>
              <a:ext uri="{FF2B5EF4-FFF2-40B4-BE49-F238E27FC236}">
                <a16:creationId xmlns:a16="http://schemas.microsoft.com/office/drawing/2014/main" id="{B8079DC0-FDC6-AD96-8848-F1F4EB367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F77AC-3778-29FE-9526-7493ADEB357D}"/>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381566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F04F-C661-1710-64D5-C631FDCCF5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884EAC-0940-DC84-C7EA-AFCE51B9D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BDC698-F53D-4372-F59F-E6885C097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8EFBA5-49E1-FF61-07A2-33AA500A8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5C342-C522-C619-A69A-452EA0972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8210D-5A24-05DA-FDCF-98E0D189BF61}"/>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8" name="Footer Placeholder 7">
            <a:extLst>
              <a:ext uri="{FF2B5EF4-FFF2-40B4-BE49-F238E27FC236}">
                <a16:creationId xmlns:a16="http://schemas.microsoft.com/office/drawing/2014/main" id="{6E401B65-39DE-3116-ED7F-C2576BE63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058ACC-99E0-0494-BA7C-1D3B6222E5A3}"/>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409445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74E0-5F69-3B4E-44A1-0017649B5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892491-6420-6BF0-0E67-FE281BE0F253}"/>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4" name="Footer Placeholder 3">
            <a:extLst>
              <a:ext uri="{FF2B5EF4-FFF2-40B4-BE49-F238E27FC236}">
                <a16:creationId xmlns:a16="http://schemas.microsoft.com/office/drawing/2014/main" id="{D3EA4FF8-9D4B-F051-61E0-A3DA2D109E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D4E98C-7292-000B-CC4F-7495B9542C2A}"/>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24520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02B19-1BA1-D602-BE78-B776B1E635BA}"/>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3" name="Footer Placeholder 2">
            <a:extLst>
              <a:ext uri="{FF2B5EF4-FFF2-40B4-BE49-F238E27FC236}">
                <a16:creationId xmlns:a16="http://schemas.microsoft.com/office/drawing/2014/main" id="{3562AF0B-3E54-211C-FF98-7FF5028C32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917469-4AF5-50DB-4288-EB46B1089C8E}"/>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319605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E356-8E0A-75F6-D4DF-546D854AD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9DB6B8-67D1-4100-7B54-90D39EE2E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5447A2-1B5E-DF68-A243-FAD834E5F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84F05-1C0E-F142-0DBB-9F716FB5E454}"/>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6" name="Footer Placeholder 5">
            <a:extLst>
              <a:ext uri="{FF2B5EF4-FFF2-40B4-BE49-F238E27FC236}">
                <a16:creationId xmlns:a16="http://schemas.microsoft.com/office/drawing/2014/main" id="{FD5BB892-1F58-6A1C-1378-E13F9847A3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AAB5AE-C03E-9196-5730-483403110AAF}"/>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70871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F007-15DD-1C1E-74D7-DA9E4CBBF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18D349-4375-61A9-8849-0C0CA2680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72D8BE-7EFC-2B61-9488-4313D50A4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88539-3FD3-8C60-1D2A-9A4DF4A5B122}"/>
              </a:ext>
            </a:extLst>
          </p:cNvPr>
          <p:cNvSpPr>
            <a:spLocks noGrp="1"/>
          </p:cNvSpPr>
          <p:nvPr>
            <p:ph type="dt" sz="half" idx="10"/>
          </p:nvPr>
        </p:nvSpPr>
        <p:spPr/>
        <p:txBody>
          <a:bodyPr/>
          <a:lstStyle/>
          <a:p>
            <a:fld id="{1805FCF4-D47E-440E-95A2-B2C4D5062175}" type="datetimeFigureOut">
              <a:rPr lang="en-IN" smtClean="0"/>
              <a:t>20-07-2025</a:t>
            </a:fld>
            <a:endParaRPr lang="en-IN"/>
          </a:p>
        </p:txBody>
      </p:sp>
      <p:sp>
        <p:nvSpPr>
          <p:cNvPr id="6" name="Footer Placeholder 5">
            <a:extLst>
              <a:ext uri="{FF2B5EF4-FFF2-40B4-BE49-F238E27FC236}">
                <a16:creationId xmlns:a16="http://schemas.microsoft.com/office/drawing/2014/main" id="{C8BCB49B-E351-86CB-1F2C-C63838BA5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9E96BD-FA3F-2E81-CF7E-98742EE86778}"/>
              </a:ext>
            </a:extLst>
          </p:cNvPr>
          <p:cNvSpPr>
            <a:spLocks noGrp="1"/>
          </p:cNvSpPr>
          <p:nvPr>
            <p:ph type="sldNum" sz="quarter" idx="12"/>
          </p:nvPr>
        </p:nvSpPr>
        <p:spPr/>
        <p:txBody>
          <a:bodyPr/>
          <a:lstStyle/>
          <a:p>
            <a:fld id="{C99DB57A-4E40-4A47-A8CF-AEA04ED0F92D}" type="slidenum">
              <a:rPr lang="en-IN" smtClean="0"/>
              <a:t>‹#›</a:t>
            </a:fld>
            <a:endParaRPr lang="en-IN"/>
          </a:p>
        </p:txBody>
      </p:sp>
    </p:spTree>
    <p:extLst>
      <p:ext uri="{BB962C8B-B14F-4D97-AF65-F5344CB8AC3E}">
        <p14:creationId xmlns:p14="http://schemas.microsoft.com/office/powerpoint/2010/main" val="83287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63C02-BC9A-F371-04FD-C27AEB9A7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E080E-6C3C-6779-0C50-203FD7065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A1162-1790-F10F-267E-1BCDDCEC3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5FCF4-D47E-440E-95A2-B2C4D5062175}" type="datetimeFigureOut">
              <a:rPr lang="en-IN" smtClean="0"/>
              <a:t>20-07-2025</a:t>
            </a:fld>
            <a:endParaRPr lang="en-IN"/>
          </a:p>
        </p:txBody>
      </p:sp>
      <p:sp>
        <p:nvSpPr>
          <p:cNvPr id="5" name="Footer Placeholder 4">
            <a:extLst>
              <a:ext uri="{FF2B5EF4-FFF2-40B4-BE49-F238E27FC236}">
                <a16:creationId xmlns:a16="http://schemas.microsoft.com/office/drawing/2014/main" id="{55860FD2-833B-8C39-4E41-3AAF0E761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31D770-5CD8-4D3C-476F-5C8C4183D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DB57A-4E40-4A47-A8CF-AEA04ED0F92D}" type="slidenum">
              <a:rPr lang="en-IN" smtClean="0"/>
              <a:t>‹#›</a:t>
            </a:fld>
            <a:endParaRPr lang="en-IN"/>
          </a:p>
        </p:txBody>
      </p:sp>
    </p:spTree>
    <p:extLst>
      <p:ext uri="{BB962C8B-B14F-4D97-AF65-F5344CB8AC3E}">
        <p14:creationId xmlns:p14="http://schemas.microsoft.com/office/powerpoint/2010/main" val="234382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874ED8E-6925-69A3-8672-86566976B8B2}"/>
              </a:ext>
            </a:extLst>
          </p:cNvPr>
          <p:cNvPicPr>
            <a:picLocks noChangeAspect="1"/>
          </p:cNvPicPr>
          <p:nvPr/>
        </p:nvPicPr>
        <p:blipFill>
          <a:blip r:embed="rId2"/>
          <a:srcRect r="553" b="3441"/>
          <a:stretch>
            <a:fillRect/>
          </a:stretch>
        </p:blipFill>
        <p:spPr>
          <a:xfrm>
            <a:off x="0" y="0"/>
            <a:ext cx="12243357" cy="6858000"/>
          </a:xfrm>
          <a:prstGeom prst="rect">
            <a:avLst/>
          </a:prstGeom>
        </p:spPr>
      </p:pic>
      <p:sp>
        <p:nvSpPr>
          <p:cNvPr id="2" name="Title 1">
            <a:extLst>
              <a:ext uri="{FF2B5EF4-FFF2-40B4-BE49-F238E27FC236}">
                <a16:creationId xmlns:a16="http://schemas.microsoft.com/office/drawing/2014/main" id="{6738269D-E639-0492-2333-F082A30BB05C}"/>
              </a:ext>
            </a:extLst>
          </p:cNvPr>
          <p:cNvSpPr>
            <a:spLocks noGrp="1"/>
          </p:cNvSpPr>
          <p:nvPr>
            <p:ph type="ctrTitle"/>
          </p:nvPr>
        </p:nvSpPr>
        <p:spPr>
          <a:xfrm>
            <a:off x="1524000" y="2149834"/>
            <a:ext cx="9144000" cy="1106128"/>
          </a:xfrm>
        </p:spPr>
        <p:txBody>
          <a:bodyPr>
            <a:normAutofit/>
          </a:bodyPr>
          <a:lstStyle/>
          <a:p>
            <a:r>
              <a:rPr lang="en-IN" sz="4400" b="1" dirty="0">
                <a:latin typeface="Times New Roman" panose="02020603050405020304" pitchFamily="18" charset="0"/>
                <a:cs typeface="Times New Roman" panose="02020603050405020304" pitchFamily="18" charset="0"/>
              </a:rPr>
              <a:t>Customer Churn Prediction Model</a:t>
            </a:r>
            <a:endParaRPr lang="en-IN" sz="4400" dirty="0"/>
          </a:p>
        </p:txBody>
      </p:sp>
      <p:sp>
        <p:nvSpPr>
          <p:cNvPr id="3" name="Subtitle 2">
            <a:extLst>
              <a:ext uri="{FF2B5EF4-FFF2-40B4-BE49-F238E27FC236}">
                <a16:creationId xmlns:a16="http://schemas.microsoft.com/office/drawing/2014/main" id="{90C02E66-5F06-F7DD-DC55-8BF9AFCD096D}"/>
              </a:ext>
            </a:extLst>
          </p:cNvPr>
          <p:cNvSpPr>
            <a:spLocks noGrp="1"/>
          </p:cNvSpPr>
          <p:nvPr>
            <p:ph type="subTitle" idx="1"/>
          </p:nvPr>
        </p:nvSpPr>
        <p:spPr>
          <a:xfrm>
            <a:off x="1524000" y="3429000"/>
            <a:ext cx="9144000" cy="1655762"/>
          </a:xfrm>
        </p:spPr>
        <p:txBody>
          <a:bodyPr>
            <a:normAutofit/>
          </a:bodyPr>
          <a:lstStyle/>
          <a:p>
            <a:r>
              <a:rPr lang="en-IN" sz="1800" dirty="0">
                <a:latin typeface="Times New Roman" panose="02020603050405020304" pitchFamily="18" charset="0"/>
                <a:cs typeface="Times New Roman" panose="02020603050405020304" pitchFamily="18" charset="0"/>
              </a:rPr>
              <a:t>Machine Learning Approach</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Predictive analytics solution for identifying at-risk customers using </a:t>
            </a:r>
            <a:r>
              <a:rPr lang="en-US" sz="1800" dirty="0" err="1">
                <a:latin typeface="Times New Roman" panose="02020603050405020304" pitchFamily="18" charset="0"/>
                <a:cs typeface="Times New Roman" panose="02020603050405020304" pitchFamily="18" charset="0"/>
              </a:rPr>
              <a:t>CatBoost</a:t>
            </a:r>
            <a:r>
              <a:rPr lang="en-US" sz="1800" dirty="0">
                <a:latin typeface="Times New Roman" panose="02020603050405020304" pitchFamily="18" charset="0"/>
                <a:cs typeface="Times New Roman" panose="02020603050405020304" pitchFamily="18" charset="0"/>
              </a:rPr>
              <a:t> classifier</a:t>
            </a:r>
            <a:endParaRPr lang="en-IN" sz="1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264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5F4835-17C1-D52A-45B6-EDC717772918}"/>
              </a:ext>
            </a:extLst>
          </p:cNvPr>
          <p:cNvSpPr txBox="1"/>
          <p:nvPr/>
        </p:nvSpPr>
        <p:spPr>
          <a:xfrm>
            <a:off x="104172" y="162046"/>
            <a:ext cx="11852476" cy="1338828"/>
          </a:xfrm>
          <a:prstGeom prst="rect">
            <a:avLst/>
          </a:prstGeom>
          <a:noFill/>
        </p:spPr>
        <p:txBody>
          <a:bodyPr wrap="square">
            <a:spAutoFit/>
          </a:bodyPr>
          <a:lstStyle/>
          <a:p>
            <a:pPr algn="ctr">
              <a:spcAft>
                <a:spcPts val="900"/>
              </a:spcAft>
              <a:buNone/>
            </a:pPr>
            <a:r>
              <a:rPr lang="en-IN" sz="2800" b="1" i="0" dirty="0">
                <a:solidFill>
                  <a:srgbClr val="1E293B"/>
                </a:solidFill>
                <a:effectLst/>
                <a:latin typeface="Times New Roman" panose="02020603050405020304" pitchFamily="18" charset="0"/>
                <a:cs typeface="Times New Roman" panose="02020603050405020304" pitchFamily="18" charset="0"/>
              </a:rPr>
              <a:t>Project Conclusion</a:t>
            </a:r>
          </a:p>
          <a:p>
            <a:pPr algn="ctr">
              <a:spcAft>
                <a:spcPts val="900"/>
              </a:spcAft>
            </a:pPr>
            <a:r>
              <a:rPr lang="en-IN" sz="2000" dirty="0">
                <a:latin typeface="Times New Roman" panose="02020603050405020304" pitchFamily="18" charset="0"/>
                <a:cs typeface="Times New Roman" panose="02020603050405020304" pitchFamily="18" charset="0"/>
              </a:rPr>
              <a:t>  Key Achievements and Impact</a:t>
            </a:r>
          </a:p>
          <a:p>
            <a:pPr algn="ctr">
              <a:spcAft>
                <a:spcPts val="900"/>
              </a:spcAft>
              <a:buNone/>
            </a:pPr>
            <a:endParaRPr lang="en-IN" b="1" i="0" dirty="0">
              <a:solidFill>
                <a:srgbClr val="1E293B"/>
              </a:solidFill>
              <a:effectLst/>
              <a:latin typeface="Crimson Text"/>
            </a:endParaRPr>
          </a:p>
        </p:txBody>
      </p:sp>
      <p:sp>
        <p:nvSpPr>
          <p:cNvPr id="7" name="TextBox 6">
            <a:extLst>
              <a:ext uri="{FF2B5EF4-FFF2-40B4-BE49-F238E27FC236}">
                <a16:creationId xmlns:a16="http://schemas.microsoft.com/office/drawing/2014/main" id="{AB1BC8D1-D8E9-0FE6-74CD-24F8AB43B9E4}"/>
              </a:ext>
            </a:extLst>
          </p:cNvPr>
          <p:cNvSpPr txBox="1"/>
          <p:nvPr/>
        </p:nvSpPr>
        <p:spPr>
          <a:xfrm>
            <a:off x="235353" y="1478254"/>
            <a:ext cx="4685439" cy="3418052"/>
          </a:xfrm>
          <a:prstGeom prst="rect">
            <a:avLst/>
          </a:prstGeom>
          <a:noFill/>
        </p:spPr>
        <p:txBody>
          <a:bodyPr wrap="square">
            <a:spAutoFit/>
          </a:bodyPr>
          <a:lstStyle/>
          <a:p>
            <a:pPr algn="just">
              <a:lnSpc>
                <a:spcPct val="150000"/>
              </a:lnSpc>
            </a:pPr>
            <a:r>
              <a:rPr lang="en-IN" b="1" dirty="0">
                <a:solidFill>
                  <a:srgbClr val="334155"/>
                </a:solidFill>
                <a:latin typeface="Times New Roman" panose="02020603050405020304" pitchFamily="18" charset="0"/>
                <a:cs typeface="Times New Roman" panose="02020603050405020304" pitchFamily="18" charset="0"/>
              </a:rPr>
              <a:t>                        </a:t>
            </a:r>
            <a:r>
              <a:rPr lang="en-IN" sz="2000" b="1" i="0" dirty="0">
                <a:solidFill>
                  <a:srgbClr val="334155"/>
                </a:solidFill>
                <a:effectLst/>
                <a:latin typeface="Times New Roman" panose="02020603050405020304" pitchFamily="18" charset="0"/>
                <a:cs typeface="Times New Roman" panose="02020603050405020304" pitchFamily="18" charset="0"/>
              </a:rPr>
              <a:t>Technical Success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a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classifier with 87.1% accuracy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Achieved balanced precision and recall for reliable predictions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Effectively identifies at-risk customers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churn indicators: Age, Activity Status, Geography</a:t>
            </a:r>
            <a:endParaRPr lang="en-IN" i="0" dirty="0">
              <a:solidFill>
                <a:srgbClr val="334155"/>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A422AA6-C63B-23D4-3266-C71464195540}"/>
              </a:ext>
            </a:extLst>
          </p:cNvPr>
          <p:cNvSpPr txBox="1"/>
          <p:nvPr/>
        </p:nvSpPr>
        <p:spPr>
          <a:xfrm>
            <a:off x="6436721" y="1478254"/>
            <a:ext cx="5165888" cy="3412729"/>
          </a:xfrm>
          <a:prstGeom prst="rect">
            <a:avLst/>
          </a:prstGeom>
          <a:noFill/>
        </p:spPr>
        <p:txBody>
          <a:bodyPr wrap="square">
            <a:spAutoFit/>
          </a:bodyPr>
          <a:lstStyle/>
          <a:p>
            <a:pPr algn="just">
              <a:lnSpc>
                <a:spcPct val="150000"/>
              </a:lnSpc>
              <a:buNone/>
            </a:pPr>
            <a:r>
              <a:rPr lang="en-IN" sz="2000" b="1" i="0" dirty="0">
                <a:solidFill>
                  <a:srgbClr val="334155"/>
                </a:solidFill>
                <a:effectLst/>
                <a:latin typeface="Times New Roman" panose="02020603050405020304" pitchFamily="18" charset="0"/>
                <a:cs typeface="Times New Roman" panose="02020603050405020304" pitchFamily="18" charset="0"/>
              </a:rPr>
              <a:t>                                Business Value</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proactive customer retention through early churn risk detection</a:t>
            </a:r>
            <a:endParaRPr lang="en-IN" dirty="0">
              <a:solidFill>
                <a:srgbClr val="334155"/>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churn_prediction.csv supports targeted marketing</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a scalable, data-driven solution</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reduce acquisition costs and protect revenue</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Supports real-world applications like alerts and web deployment</a:t>
            </a:r>
          </a:p>
        </p:txBody>
      </p:sp>
      <p:pic>
        <p:nvPicPr>
          <p:cNvPr id="11" name="Picture 10">
            <a:extLst>
              <a:ext uri="{FF2B5EF4-FFF2-40B4-BE49-F238E27FC236}">
                <a16:creationId xmlns:a16="http://schemas.microsoft.com/office/drawing/2014/main" id="{3A686A03-60FF-5B8B-72CD-307EC76097F0}"/>
              </a:ext>
            </a:extLst>
          </p:cNvPr>
          <p:cNvPicPr>
            <a:picLocks noChangeAspect="1"/>
          </p:cNvPicPr>
          <p:nvPr/>
        </p:nvPicPr>
        <p:blipFill>
          <a:blip r:embed="rId2"/>
          <a:stretch>
            <a:fillRect/>
          </a:stretch>
        </p:blipFill>
        <p:spPr>
          <a:xfrm>
            <a:off x="1428741" y="1640356"/>
            <a:ext cx="190517" cy="243861"/>
          </a:xfrm>
          <a:prstGeom prst="rect">
            <a:avLst/>
          </a:prstGeom>
        </p:spPr>
      </p:pic>
      <p:pic>
        <p:nvPicPr>
          <p:cNvPr id="13" name="Picture 12">
            <a:extLst>
              <a:ext uri="{FF2B5EF4-FFF2-40B4-BE49-F238E27FC236}">
                <a16:creationId xmlns:a16="http://schemas.microsoft.com/office/drawing/2014/main" id="{A3B31156-A36E-B01E-8DA0-7597E244246D}"/>
              </a:ext>
            </a:extLst>
          </p:cNvPr>
          <p:cNvPicPr>
            <a:picLocks noChangeAspect="1"/>
          </p:cNvPicPr>
          <p:nvPr/>
        </p:nvPicPr>
        <p:blipFill>
          <a:blip r:embed="rId3"/>
          <a:stretch>
            <a:fillRect/>
          </a:stretch>
        </p:blipFill>
        <p:spPr>
          <a:xfrm>
            <a:off x="8207983" y="1681353"/>
            <a:ext cx="243861" cy="205758"/>
          </a:xfrm>
          <a:prstGeom prst="rect">
            <a:avLst/>
          </a:prstGeom>
        </p:spPr>
      </p:pic>
    </p:spTree>
    <p:extLst>
      <p:ext uri="{BB962C8B-B14F-4D97-AF65-F5344CB8AC3E}">
        <p14:creationId xmlns:p14="http://schemas.microsoft.com/office/powerpoint/2010/main" val="308661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5D984-3820-18E8-39E6-AEB2C2C920B3}"/>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E147DF6-9B74-51F6-5077-12F2C9BA43E7}"/>
              </a:ext>
            </a:extLst>
          </p:cNvPr>
          <p:cNvSpPr txBox="1"/>
          <p:nvPr/>
        </p:nvSpPr>
        <p:spPr>
          <a:xfrm>
            <a:off x="122905" y="1836256"/>
            <a:ext cx="5609303" cy="3185487"/>
          </a:xfrm>
          <a:prstGeom prst="rect">
            <a:avLst/>
          </a:prstGeom>
          <a:noFill/>
        </p:spPr>
        <p:txBody>
          <a:bodyPr wrap="square" numCol="1">
            <a:spAutoFit/>
          </a:bodyPr>
          <a:lstStyle/>
          <a:p>
            <a:pPr>
              <a:spcAft>
                <a:spcPts val="1800"/>
              </a:spcAft>
            </a:pPr>
            <a:r>
              <a:rPr lang="en-IN" sz="2000" b="1" dirty="0">
                <a:latin typeface="Times New Roman" panose="02020603050405020304" pitchFamily="18" charset="0"/>
                <a:cs typeface="Times New Roman" panose="02020603050405020304" pitchFamily="18" charset="0"/>
              </a:rPr>
              <a:t> Voluntary Churn          </a:t>
            </a:r>
          </a:p>
          <a:p>
            <a:pPr algn="just">
              <a:lnSpc>
                <a:spcPct val="150000"/>
              </a:lnSpc>
              <a:spcAft>
                <a:spcPts val="1800"/>
              </a:spcAft>
            </a:pPr>
            <a:r>
              <a:rPr lang="en-US" dirty="0">
                <a:latin typeface="Times New Roman" panose="02020603050405020304" pitchFamily="18" charset="0"/>
                <a:cs typeface="Times New Roman" panose="02020603050405020304" pitchFamily="18" charset="0"/>
              </a:rPr>
              <a:t>Customers intentionally leave due to dissatisfaction with service quality or pricing. They actively choose competitors offering better value propositions. This type represents conscious decisions driven by unmet expectations or superior alternatives in the market.</a:t>
            </a:r>
            <a:r>
              <a:rPr lang="en-IN" b="1" dirty="0"/>
              <a:t>                                                                                                         </a:t>
            </a:r>
          </a:p>
          <a:p>
            <a:pPr>
              <a:spcAft>
                <a:spcPts val="1800"/>
              </a:spcAft>
            </a:pPr>
            <a:endParaRPr lang="en-IN" b="1" dirty="0"/>
          </a:p>
        </p:txBody>
      </p:sp>
      <p:sp>
        <p:nvSpPr>
          <p:cNvPr id="11" name="TextBox 10">
            <a:extLst>
              <a:ext uri="{FF2B5EF4-FFF2-40B4-BE49-F238E27FC236}">
                <a16:creationId xmlns:a16="http://schemas.microsoft.com/office/drawing/2014/main" id="{E53B7184-8D2A-4D48-12AD-24548E08B38C}"/>
              </a:ext>
            </a:extLst>
          </p:cNvPr>
          <p:cNvSpPr txBox="1"/>
          <p:nvPr/>
        </p:nvSpPr>
        <p:spPr>
          <a:xfrm rot="10800000" flipV="1">
            <a:off x="5933058" y="1769216"/>
            <a:ext cx="5889522" cy="2665473"/>
          </a:xfrm>
          <a:prstGeom prst="rect">
            <a:avLst/>
          </a:prstGeom>
          <a:noFill/>
        </p:spPr>
        <p:txBody>
          <a:bodyPr wrap="square">
            <a:spAutoFit/>
          </a:bodyPr>
          <a:lstStyle/>
          <a:p>
            <a:pPr algn="l">
              <a:spcAft>
                <a:spcPts val="1800"/>
              </a:spcAft>
              <a:buNone/>
            </a:pPr>
            <a:r>
              <a:rPr lang="en-IN" sz="2000" b="1" i="0" dirty="0">
                <a:solidFill>
                  <a:srgbClr val="334155"/>
                </a:solidFill>
                <a:effectLst/>
                <a:latin typeface="Times New Roman" panose="02020603050405020304" pitchFamily="18" charset="0"/>
                <a:cs typeface="Times New Roman" panose="02020603050405020304" pitchFamily="18" charset="0"/>
              </a:rPr>
              <a:t>Involuntary Churn</a:t>
            </a:r>
          </a:p>
          <a:p>
            <a:pPr algn="just">
              <a:lnSpc>
                <a:spcPct val="150000"/>
              </a:lnSpc>
              <a:spcAft>
                <a:spcPts val="1800"/>
              </a:spcAft>
            </a:pPr>
            <a:r>
              <a:rPr lang="en-US" dirty="0">
                <a:latin typeface="Times New Roman" panose="02020603050405020304" pitchFamily="18" charset="0"/>
                <a:cs typeface="Times New Roman" panose="02020603050405020304" pitchFamily="18" charset="0"/>
              </a:rPr>
              <a:t>Customers leave unintentionally due to technical or administrative issues beyond their control. Common causes include payment failures, expired credit cards, or system errors. This represents opportunities for proactive retention through improved processes.</a:t>
            </a:r>
            <a:endParaRPr lang="en-IN" b="1" i="0" dirty="0">
              <a:solidFill>
                <a:srgbClr val="334155"/>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B8DC3DF-F72F-C7DB-109E-C74332EB7E20}"/>
              </a:ext>
            </a:extLst>
          </p:cNvPr>
          <p:cNvSpPr txBox="1"/>
          <p:nvPr/>
        </p:nvSpPr>
        <p:spPr>
          <a:xfrm>
            <a:off x="2684994" y="371515"/>
            <a:ext cx="6094428" cy="1415772"/>
          </a:xfrm>
          <a:prstGeom prst="rect">
            <a:avLst/>
          </a:prstGeom>
          <a:noFill/>
        </p:spPr>
        <p:txBody>
          <a:bodyPr wrap="square">
            <a:spAutoFit/>
          </a:bodyPr>
          <a:lstStyle/>
          <a:p>
            <a:pPr algn="ctr">
              <a:spcAft>
                <a:spcPts val="1200"/>
              </a:spcAft>
              <a:buNone/>
            </a:pPr>
            <a:r>
              <a:rPr lang="en-IN" sz="2800" b="1" i="0" dirty="0">
                <a:solidFill>
                  <a:srgbClr val="1E293B"/>
                </a:solidFill>
                <a:effectLst/>
                <a:latin typeface="Times New Roman" panose="02020603050405020304" pitchFamily="18" charset="0"/>
                <a:cs typeface="Times New Roman" panose="02020603050405020304" pitchFamily="18" charset="0"/>
              </a:rPr>
              <a:t>Customer Churn</a:t>
            </a:r>
          </a:p>
          <a:p>
            <a:pPr algn="ctr">
              <a:spcAft>
                <a:spcPts val="1200"/>
              </a:spcAft>
            </a:pPr>
            <a:r>
              <a:rPr lang="en-IN" sz="2000" dirty="0">
                <a:latin typeface="Times New Roman" panose="02020603050405020304" pitchFamily="18" charset="0"/>
                <a:cs typeface="Times New Roman" panose="02020603050405020304" pitchFamily="18" charset="0"/>
              </a:rPr>
              <a:t>Understanding Customer Attrition Types</a:t>
            </a:r>
            <a:endParaRPr lang="en-IN" sz="2000" b="1" dirty="0">
              <a:latin typeface="Times New Roman" panose="02020603050405020304" pitchFamily="18" charset="0"/>
              <a:cs typeface="Times New Roman" panose="02020603050405020304" pitchFamily="18" charset="0"/>
            </a:endParaRPr>
          </a:p>
          <a:p>
            <a:pPr algn="ctr">
              <a:spcAft>
                <a:spcPts val="1200"/>
              </a:spcAft>
              <a:buNone/>
            </a:pPr>
            <a:endParaRPr lang="en-IN" sz="1800" b="1" i="0" dirty="0">
              <a:solidFill>
                <a:srgbClr val="1E293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44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680FB3-1422-39F9-CEF2-B683D9D20B00}"/>
              </a:ext>
            </a:extLst>
          </p:cNvPr>
          <p:cNvSpPr txBox="1"/>
          <p:nvPr/>
        </p:nvSpPr>
        <p:spPr>
          <a:xfrm>
            <a:off x="254644" y="1481559"/>
            <a:ext cx="10556106" cy="1335237"/>
          </a:xfrm>
          <a:prstGeom prst="rect">
            <a:avLst/>
          </a:prstGeom>
          <a:noFill/>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1. Cost-Efficient Retention Strategy</a:t>
            </a:r>
          </a:p>
          <a:p>
            <a:pPr algn="just">
              <a:lnSpc>
                <a:spcPct val="150000"/>
              </a:lnSpc>
            </a:pPr>
            <a:r>
              <a:rPr lang="en-IN" dirty="0"/>
              <a:t>Retaining</a:t>
            </a:r>
            <a:r>
              <a:rPr lang="en-US" dirty="0">
                <a:latin typeface="Times New Roman" panose="02020603050405020304" pitchFamily="18" charset="0"/>
                <a:cs typeface="Times New Roman" panose="02020603050405020304" pitchFamily="18" charset="0"/>
              </a:rPr>
              <a:t> existing customers is 5-10 times more cost-effective than acquiring new ones, enabling targeted                   </a:t>
            </a:r>
            <a:r>
              <a:rPr lang="en-IN" dirty="0"/>
              <a:t>interventions</a:t>
            </a:r>
            <a:r>
              <a:rPr lang="en-US" dirty="0">
                <a:latin typeface="Times New Roman" panose="02020603050405020304" pitchFamily="18" charset="0"/>
                <a:cs typeface="Times New Roman" panose="02020603050405020304" pitchFamily="18" charset="0"/>
              </a:rPr>
              <a:t> for at-risk users.</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E204685-7A60-5A6A-9CB2-0D24207C2180}"/>
              </a:ext>
            </a:extLst>
          </p:cNvPr>
          <p:cNvSpPr txBox="1"/>
          <p:nvPr/>
        </p:nvSpPr>
        <p:spPr>
          <a:xfrm>
            <a:off x="254643" y="142752"/>
            <a:ext cx="11644132" cy="830997"/>
          </a:xfrm>
          <a:prstGeom prst="rect">
            <a:avLst/>
          </a:prstGeom>
          <a:noFill/>
        </p:spPr>
        <p:txBody>
          <a:bodyPr wrap="square">
            <a:spAutoFit/>
          </a:bodyPr>
          <a:lstStyle/>
          <a:p>
            <a:pPr algn="ctr">
              <a:buNone/>
            </a:pPr>
            <a:r>
              <a:rPr lang="en-IN" sz="2800" b="1" dirty="0">
                <a:latin typeface="Times New Roman" panose="02020603050405020304" pitchFamily="18" charset="0"/>
                <a:cs typeface="Times New Roman" panose="02020603050405020304" pitchFamily="18" charset="0"/>
              </a:rPr>
              <a:t>Business Impact</a:t>
            </a:r>
          </a:p>
          <a:p>
            <a:pPr algn="ctr">
              <a:buNone/>
            </a:pPr>
            <a:r>
              <a:rPr lang="en-IN" sz="2000" b="0" i="0" dirty="0">
                <a:effectLst/>
                <a:latin typeface="Times New Roman" panose="02020603050405020304" pitchFamily="18" charset="0"/>
                <a:cs typeface="Times New Roman" panose="02020603050405020304" pitchFamily="18" charset="0"/>
              </a:rPr>
              <a:t>Why Churn Prediction Matters</a:t>
            </a:r>
          </a:p>
        </p:txBody>
      </p:sp>
      <p:sp>
        <p:nvSpPr>
          <p:cNvPr id="16" name="TextBox 15">
            <a:extLst>
              <a:ext uri="{FF2B5EF4-FFF2-40B4-BE49-F238E27FC236}">
                <a16:creationId xmlns:a16="http://schemas.microsoft.com/office/drawing/2014/main" id="{7FCA2618-000E-FFA6-2628-A3112B98AA34}"/>
              </a:ext>
            </a:extLst>
          </p:cNvPr>
          <p:cNvSpPr txBox="1"/>
          <p:nvPr/>
        </p:nvSpPr>
        <p:spPr>
          <a:xfrm>
            <a:off x="254640" y="3019869"/>
            <a:ext cx="10556113" cy="1450654"/>
          </a:xfrm>
          <a:prstGeom prst="rect">
            <a:avLst/>
          </a:prstGeom>
          <a:noFill/>
        </p:spPr>
        <p:txBody>
          <a:bodyPr wrap="square">
            <a:spAutoFit/>
          </a:bodyPr>
          <a:lstStyle/>
          <a:p>
            <a:pPr algn="just">
              <a:lnSpc>
                <a:spcPct val="150000"/>
              </a:lnSpc>
              <a:spcAft>
                <a:spcPts val="900"/>
              </a:spcAft>
            </a:pPr>
            <a:r>
              <a:rPr lang="en-IN" sz="2000" b="1" i="0" dirty="0">
                <a:solidFill>
                  <a:srgbClr val="334155"/>
                </a:solidFill>
                <a:effectLst/>
                <a:latin typeface="Times New Roman" panose="02020603050405020304" pitchFamily="18" charset="0"/>
                <a:cs typeface="Times New Roman" panose="02020603050405020304" pitchFamily="18" charset="0"/>
              </a:rPr>
              <a:t>2. Revenue Protection and Growth</a:t>
            </a:r>
          </a:p>
          <a:p>
            <a:pPr algn="just">
              <a:lnSpc>
                <a:spcPct val="150000"/>
              </a:lnSpc>
              <a:spcAft>
                <a:spcPts val="900"/>
              </a:spcAft>
            </a:pPr>
            <a:r>
              <a:rPr lang="en-US" dirty="0">
                <a:latin typeface="Times New Roman" panose="02020603050405020304" pitchFamily="18" charset="0"/>
                <a:cs typeface="Times New Roman" panose="02020603050405020304" pitchFamily="18" charset="0"/>
              </a:rPr>
              <a:t>Every lost customer represents lost future revenue. Predictive models help prioritize high-value users for maximum profitability.</a:t>
            </a:r>
            <a:endParaRPr lang="en-IN" b="1" i="0" dirty="0">
              <a:solidFill>
                <a:srgbClr val="334155"/>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BD134F4-45CA-1D54-2440-02B3F4541077}"/>
              </a:ext>
            </a:extLst>
          </p:cNvPr>
          <p:cNvSpPr txBox="1"/>
          <p:nvPr/>
        </p:nvSpPr>
        <p:spPr>
          <a:xfrm rot="10800000" flipV="1">
            <a:off x="254636" y="4535646"/>
            <a:ext cx="10556113" cy="1450654"/>
          </a:xfrm>
          <a:prstGeom prst="rect">
            <a:avLst/>
          </a:prstGeom>
          <a:noFill/>
        </p:spPr>
        <p:txBody>
          <a:bodyPr wrap="square">
            <a:spAutoFit/>
          </a:bodyPr>
          <a:lstStyle/>
          <a:p>
            <a:pPr algn="just">
              <a:lnSpc>
                <a:spcPct val="150000"/>
              </a:lnSpc>
              <a:spcAft>
                <a:spcPts val="900"/>
              </a:spcAft>
              <a:buNone/>
            </a:pPr>
            <a:r>
              <a:rPr lang="en-IN" sz="2000" b="1" i="0" dirty="0">
                <a:solidFill>
                  <a:srgbClr val="334155"/>
                </a:solidFill>
                <a:effectLst/>
                <a:latin typeface="Times New Roman" panose="02020603050405020304" pitchFamily="18" charset="0"/>
                <a:cs typeface="Times New Roman" panose="02020603050405020304" pitchFamily="18" charset="0"/>
              </a:rPr>
              <a:t>3. Competitive Advantage and Scalability</a:t>
            </a:r>
          </a:p>
          <a:p>
            <a:pPr algn="just">
              <a:lnSpc>
                <a:spcPct val="150000"/>
              </a:lnSpc>
              <a:spcAft>
                <a:spcPts val="900"/>
              </a:spcAft>
            </a:pPr>
            <a:r>
              <a:rPr lang="en-US" dirty="0">
                <a:latin typeface="Times New Roman" panose="02020603050405020304" pitchFamily="18" charset="0"/>
                <a:cs typeface="Times New Roman" panose="02020603050405020304" pitchFamily="18" charset="0"/>
              </a:rPr>
              <a:t>Machine learning-based prediction offers real-time insights for millions of users, providing scalable intelligent retention strategies over competitors.</a:t>
            </a:r>
            <a:endParaRPr lang="en-IN" b="1" i="0" dirty="0">
              <a:solidFill>
                <a:srgbClr val="3341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68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5F63D2A-377E-A314-2744-FA9CDC560ED6}"/>
              </a:ext>
            </a:extLst>
          </p:cNvPr>
          <p:cNvSpPr txBox="1"/>
          <p:nvPr/>
        </p:nvSpPr>
        <p:spPr>
          <a:xfrm>
            <a:off x="2963119" y="1901819"/>
            <a:ext cx="6296628" cy="1025922"/>
          </a:xfrm>
          <a:prstGeom prst="rect">
            <a:avLst/>
          </a:prstGeom>
          <a:noFill/>
        </p:spPr>
        <p:txBody>
          <a:bodyPr wrap="square">
            <a:spAutoFit/>
          </a:bodyPr>
          <a:lstStyle/>
          <a:p>
            <a:pPr algn="l">
              <a:spcBef>
                <a:spcPts val="1500"/>
              </a:spcBef>
              <a:spcAft>
                <a:spcPts val="750"/>
              </a:spcAft>
              <a:buNone/>
            </a:pPr>
            <a:br>
              <a:rPr lang="en-US" dirty="0"/>
            </a:br>
            <a:endParaRPr lang="en-US" b="0" i="0" dirty="0">
              <a:solidFill>
                <a:srgbClr val="001D35"/>
              </a:solidFill>
              <a:effectLst/>
              <a:latin typeface="Georgia" panose="02040502050405020303" pitchFamily="18" charset="0"/>
            </a:endParaRPr>
          </a:p>
          <a:p>
            <a:pPr>
              <a:buNone/>
            </a:pPr>
            <a:endParaRPr lang="en-IN" dirty="0"/>
          </a:p>
        </p:txBody>
      </p:sp>
      <p:sp>
        <p:nvSpPr>
          <p:cNvPr id="6" name="TextBox 5">
            <a:extLst>
              <a:ext uri="{FF2B5EF4-FFF2-40B4-BE49-F238E27FC236}">
                <a16:creationId xmlns:a16="http://schemas.microsoft.com/office/drawing/2014/main" id="{2840FD78-0C81-D04E-0E32-497A65594F29}"/>
              </a:ext>
            </a:extLst>
          </p:cNvPr>
          <p:cNvSpPr txBox="1"/>
          <p:nvPr/>
        </p:nvSpPr>
        <p:spPr>
          <a:xfrm>
            <a:off x="2947686" y="498649"/>
            <a:ext cx="6296628" cy="523220"/>
          </a:xfrm>
          <a:prstGeom prst="rect">
            <a:avLst/>
          </a:prstGeom>
          <a:noFill/>
        </p:spPr>
        <p:txBody>
          <a:bodyPr wrap="square">
            <a:spAutoFit/>
          </a:bodyPr>
          <a:lstStyle/>
          <a:p>
            <a:pPr algn="ctr">
              <a:spcAft>
                <a:spcPts val="900"/>
              </a:spcAft>
              <a:buNone/>
            </a:pPr>
            <a:r>
              <a:rPr lang="en-IN" sz="2800" b="1" i="0" dirty="0">
                <a:solidFill>
                  <a:srgbClr val="1E293B"/>
                </a:solidFill>
                <a:effectLst/>
                <a:latin typeface="Times New Roman" panose="02020603050405020304" pitchFamily="18" charset="0"/>
                <a:cs typeface="Times New Roman" panose="02020603050405020304" pitchFamily="18" charset="0"/>
              </a:rPr>
              <a:t>Project Objective</a:t>
            </a:r>
          </a:p>
        </p:txBody>
      </p:sp>
      <p:sp>
        <p:nvSpPr>
          <p:cNvPr id="8" name="TextBox 7">
            <a:extLst>
              <a:ext uri="{FF2B5EF4-FFF2-40B4-BE49-F238E27FC236}">
                <a16:creationId xmlns:a16="http://schemas.microsoft.com/office/drawing/2014/main" id="{9C31949A-1DA8-70A6-E5DA-17EE41099136}"/>
              </a:ext>
            </a:extLst>
          </p:cNvPr>
          <p:cNvSpPr txBox="1"/>
          <p:nvPr/>
        </p:nvSpPr>
        <p:spPr>
          <a:xfrm>
            <a:off x="1406414" y="1634760"/>
            <a:ext cx="9142180" cy="1181349"/>
          </a:xfrm>
          <a:prstGeom prst="rect">
            <a:avLst/>
          </a:prstGeom>
          <a:noFill/>
        </p:spPr>
        <p:txBody>
          <a:bodyPr wrap="square">
            <a:spAutoFit/>
          </a:bodyPr>
          <a:lstStyle/>
          <a:p>
            <a:pPr marL="342900" indent="-342900" algn="just">
              <a:buFont typeface="Wingdings" panose="05000000000000000000" pitchFamily="2" charset="2"/>
              <a:buChar char="q"/>
            </a:pPr>
            <a:r>
              <a:rPr lang="en-IN" sz="2000" b="1" i="0" dirty="0">
                <a:solidFill>
                  <a:srgbClr val="334155"/>
                </a:solidFill>
                <a:effectLst/>
                <a:latin typeface="Times New Roman" panose="02020603050405020304" pitchFamily="18" charset="0"/>
                <a:cs typeface="Times New Roman" panose="02020603050405020304" pitchFamily="18" charset="0"/>
              </a:rPr>
              <a:t>Primary Goal</a:t>
            </a:r>
          </a:p>
          <a:p>
            <a:pPr algn="just">
              <a:lnSpc>
                <a:spcPct val="150000"/>
              </a:lnSpc>
            </a:pPr>
            <a:r>
              <a:rPr lang="en-US" dirty="0">
                <a:latin typeface="Times New Roman" panose="02020603050405020304" pitchFamily="18" charset="0"/>
                <a:cs typeface="Times New Roman" panose="02020603050405020304" pitchFamily="18" charset="0"/>
              </a:rPr>
              <a:t>Build a predictive machine learning model that identifies customers at risk of churning using historical data patterns.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2EC9FA2-47F5-7266-CB12-E927B9D0E52B}"/>
              </a:ext>
            </a:extLst>
          </p:cNvPr>
          <p:cNvSpPr txBox="1"/>
          <p:nvPr/>
        </p:nvSpPr>
        <p:spPr>
          <a:xfrm>
            <a:off x="1406415" y="3429000"/>
            <a:ext cx="9142179" cy="2006977"/>
          </a:xfrm>
          <a:prstGeom prst="rect">
            <a:avLst/>
          </a:prstGeom>
          <a:noFill/>
        </p:spPr>
        <p:txBody>
          <a:bodyPr wrap="square">
            <a:spAutoFit/>
          </a:bodyPr>
          <a:lstStyle/>
          <a:p>
            <a:pPr marL="285750" indent="-285750">
              <a:buFont typeface="Wingdings" panose="05000000000000000000" pitchFamily="2" charset="2"/>
              <a:buChar char="q"/>
            </a:pPr>
            <a:r>
              <a:rPr lang="en-IN" sz="2000" b="1" i="0" dirty="0">
                <a:solidFill>
                  <a:srgbClr val="334155"/>
                </a:solidFill>
                <a:effectLst/>
                <a:latin typeface="Times New Roman" panose="02020603050405020304" pitchFamily="18" charset="0"/>
                <a:cs typeface="Times New Roman" panose="02020603050405020304" pitchFamily="18" charset="0"/>
              </a:rPr>
              <a:t>Key Deliverables</a:t>
            </a:r>
          </a:p>
          <a:p>
            <a:pPr algn="just">
              <a:lnSpc>
                <a:spcPct val="150000"/>
              </a:lnSpc>
            </a:pPr>
            <a:r>
              <a:rPr lang="en-US" dirty="0">
                <a:latin typeface="Times New Roman" panose="02020603050405020304" pitchFamily="18" charset="0"/>
                <a:cs typeface="Times New Roman" panose="02020603050405020304" pitchFamily="18" charset="0"/>
              </a:rPr>
              <a:t>The model performs binary classification to predict churn likelihood, assists businesses in making proactive retention decisions, and provides insights into contributing factors. This empowers business teams to implement personalized retention strategies, reduce revenue loss, and enhance long-term customer loyalty through data-driven decision 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16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54031-E2E3-C870-6A38-28161AC99D13}"/>
              </a:ext>
            </a:extLst>
          </p:cNvPr>
          <p:cNvSpPr txBox="1"/>
          <p:nvPr/>
        </p:nvSpPr>
        <p:spPr>
          <a:xfrm>
            <a:off x="2802118" y="569477"/>
            <a:ext cx="6094428" cy="523220"/>
          </a:xfrm>
          <a:prstGeom prst="rect">
            <a:avLst/>
          </a:prstGeom>
          <a:noFill/>
        </p:spPr>
        <p:txBody>
          <a:bodyPr wrap="square">
            <a:spAutoFit/>
          </a:bodyPr>
          <a:lstStyle/>
          <a:p>
            <a:pPr algn="ctr">
              <a:spcAft>
                <a:spcPts val="1500"/>
              </a:spcAft>
              <a:buNone/>
            </a:pPr>
            <a:r>
              <a:rPr lang="en-US" sz="2800" b="1" i="0" dirty="0">
                <a:solidFill>
                  <a:srgbClr val="1E293B"/>
                </a:solidFill>
                <a:effectLst/>
                <a:latin typeface="Times New Roman" panose="02020603050405020304" pitchFamily="18" charset="0"/>
                <a:cs typeface="Times New Roman" panose="02020603050405020304" pitchFamily="18" charset="0"/>
              </a:rPr>
              <a:t>Dataset Overview and Key Features</a:t>
            </a:r>
          </a:p>
        </p:txBody>
      </p:sp>
      <p:sp>
        <p:nvSpPr>
          <p:cNvPr id="7" name="TextBox 6">
            <a:extLst>
              <a:ext uri="{FF2B5EF4-FFF2-40B4-BE49-F238E27FC236}">
                <a16:creationId xmlns:a16="http://schemas.microsoft.com/office/drawing/2014/main" id="{FC8AE6FA-C18E-5ACA-B3CF-49F8BEC95097}"/>
              </a:ext>
            </a:extLst>
          </p:cNvPr>
          <p:cNvSpPr txBox="1"/>
          <p:nvPr/>
        </p:nvSpPr>
        <p:spPr>
          <a:xfrm>
            <a:off x="1348032" y="1092697"/>
            <a:ext cx="9495934" cy="646331"/>
          </a:xfrm>
          <a:prstGeom prst="rect">
            <a:avLst/>
          </a:prstGeom>
          <a:noFill/>
        </p:spPr>
        <p:txBody>
          <a:bodyPr wrap="square">
            <a:spAutoFit/>
          </a:bodyPr>
          <a:lstStyle/>
          <a:p>
            <a:pPr algn="ctr"/>
            <a:r>
              <a:rPr lang="en-US" dirty="0"/>
              <a:t>The dataset contains 10,000 entries of customer records with 14 features related to demographics, banking activity, and churn status.</a:t>
            </a:r>
            <a:endParaRPr lang="en-IN" dirty="0"/>
          </a:p>
        </p:txBody>
      </p:sp>
      <p:graphicFrame>
        <p:nvGraphicFramePr>
          <p:cNvPr id="9" name="Table 8">
            <a:extLst>
              <a:ext uri="{FF2B5EF4-FFF2-40B4-BE49-F238E27FC236}">
                <a16:creationId xmlns:a16="http://schemas.microsoft.com/office/drawing/2014/main" id="{58A99CEA-3FE7-91D7-A1F6-EAD032F4B87A}"/>
              </a:ext>
            </a:extLst>
          </p:cNvPr>
          <p:cNvGraphicFramePr>
            <a:graphicFrameLocks noGrp="1"/>
          </p:cNvGraphicFramePr>
          <p:nvPr>
            <p:extLst>
              <p:ext uri="{D42A27DB-BD31-4B8C-83A1-F6EECF244321}">
                <p14:modId xmlns:p14="http://schemas.microsoft.com/office/powerpoint/2010/main" val="3198655934"/>
              </p:ext>
            </p:extLst>
          </p:nvPr>
        </p:nvGraphicFramePr>
        <p:xfrm>
          <a:off x="831128" y="2064285"/>
          <a:ext cx="10529742" cy="3485214"/>
        </p:xfrm>
        <a:graphic>
          <a:graphicData uri="http://schemas.openxmlformats.org/drawingml/2006/table">
            <a:tbl>
              <a:tblPr firstRow="1" bandRow="1">
                <a:tableStyleId>{5C22544A-7EE6-4342-B048-85BDC9FD1C3A}</a:tableStyleId>
              </a:tblPr>
              <a:tblGrid>
                <a:gridCol w="1754957">
                  <a:extLst>
                    <a:ext uri="{9D8B030D-6E8A-4147-A177-3AD203B41FA5}">
                      <a16:colId xmlns:a16="http://schemas.microsoft.com/office/drawing/2014/main" val="1471611580"/>
                    </a:ext>
                  </a:extLst>
                </a:gridCol>
                <a:gridCol w="1754957">
                  <a:extLst>
                    <a:ext uri="{9D8B030D-6E8A-4147-A177-3AD203B41FA5}">
                      <a16:colId xmlns:a16="http://schemas.microsoft.com/office/drawing/2014/main" val="321591634"/>
                    </a:ext>
                  </a:extLst>
                </a:gridCol>
                <a:gridCol w="1754957">
                  <a:extLst>
                    <a:ext uri="{9D8B030D-6E8A-4147-A177-3AD203B41FA5}">
                      <a16:colId xmlns:a16="http://schemas.microsoft.com/office/drawing/2014/main" val="649194689"/>
                    </a:ext>
                  </a:extLst>
                </a:gridCol>
                <a:gridCol w="1754957">
                  <a:extLst>
                    <a:ext uri="{9D8B030D-6E8A-4147-A177-3AD203B41FA5}">
                      <a16:colId xmlns:a16="http://schemas.microsoft.com/office/drawing/2014/main" val="2426018119"/>
                    </a:ext>
                  </a:extLst>
                </a:gridCol>
                <a:gridCol w="1754957">
                  <a:extLst>
                    <a:ext uri="{9D8B030D-6E8A-4147-A177-3AD203B41FA5}">
                      <a16:colId xmlns:a16="http://schemas.microsoft.com/office/drawing/2014/main" val="3629932341"/>
                    </a:ext>
                  </a:extLst>
                </a:gridCol>
                <a:gridCol w="1754957">
                  <a:extLst>
                    <a:ext uri="{9D8B030D-6E8A-4147-A177-3AD203B41FA5}">
                      <a16:colId xmlns:a16="http://schemas.microsoft.com/office/drawing/2014/main" val="4122774230"/>
                    </a:ext>
                  </a:extLst>
                </a:gridCol>
              </a:tblGrid>
              <a:tr h="546472">
                <a:tc>
                  <a:txBody>
                    <a:bodyPr/>
                    <a:lstStyle/>
                    <a:p>
                      <a:r>
                        <a:rPr lang="en-IN" sz="1800" b="1" i="0" kern="1200" dirty="0">
                          <a:solidFill>
                            <a:schemeClr val="lt1"/>
                          </a:solidFill>
                          <a:effectLst/>
                          <a:latin typeface="+mn-lt"/>
                          <a:ea typeface="+mn-ea"/>
                          <a:cs typeface="+mn-cs"/>
                        </a:rPr>
                        <a:t>Feature</a:t>
                      </a:r>
                      <a:endParaRPr lang="en-IN" dirty="0"/>
                    </a:p>
                  </a:txBody>
                  <a:tcPr/>
                </a:tc>
                <a:tc>
                  <a:txBody>
                    <a:bodyPr/>
                    <a:lstStyle/>
                    <a:p>
                      <a:r>
                        <a:rPr lang="en-IN" sz="1800" b="1" i="0" kern="1200" dirty="0">
                          <a:solidFill>
                            <a:schemeClr val="lt1"/>
                          </a:solidFill>
                          <a:effectLst/>
                          <a:latin typeface="+mn-lt"/>
                          <a:ea typeface="+mn-ea"/>
                          <a:cs typeface="+mn-cs"/>
                        </a:rPr>
                        <a:t>Type</a:t>
                      </a:r>
                      <a:endParaRPr lang="en-IN" dirty="0"/>
                    </a:p>
                  </a:txBody>
                  <a:tcPr/>
                </a:tc>
                <a:tc>
                  <a:txBody>
                    <a:bodyPr/>
                    <a:lstStyle/>
                    <a:p>
                      <a:r>
                        <a:rPr lang="en-IN" sz="1800" b="1" i="0" kern="1200" dirty="0">
                          <a:solidFill>
                            <a:schemeClr val="lt1"/>
                          </a:solidFill>
                          <a:effectLst/>
                          <a:latin typeface="+mn-lt"/>
                          <a:ea typeface="+mn-ea"/>
                          <a:cs typeface="+mn-cs"/>
                        </a:rPr>
                        <a:t>Description</a:t>
                      </a:r>
                      <a:endParaRPr lang="en-IN" dirty="0"/>
                    </a:p>
                  </a:txBody>
                  <a:tcPr/>
                </a:tc>
                <a:tc>
                  <a:txBody>
                    <a:bodyPr/>
                    <a:lstStyle/>
                    <a:p>
                      <a:pPr algn="l"/>
                      <a:r>
                        <a:rPr lang="en-IN" sz="1800" b="1" i="0" kern="1200" dirty="0">
                          <a:solidFill>
                            <a:schemeClr val="lt1"/>
                          </a:solidFill>
                          <a:effectLst/>
                          <a:latin typeface="+mn-lt"/>
                          <a:ea typeface="+mn-ea"/>
                          <a:cs typeface="+mn-cs"/>
                        </a:rPr>
                        <a:t>Values</a:t>
                      </a:r>
                      <a:endParaRPr lang="en-IN" dirty="0"/>
                    </a:p>
                  </a:txBody>
                  <a:tcPr/>
                </a:tc>
                <a:tc>
                  <a:txBody>
                    <a:bodyPr/>
                    <a:lstStyle/>
                    <a:p>
                      <a:r>
                        <a:rPr lang="en-IN" sz="1800" b="1" i="0" kern="1200" dirty="0">
                          <a:solidFill>
                            <a:schemeClr val="lt1"/>
                          </a:solidFill>
                          <a:effectLst/>
                          <a:latin typeface="+mn-lt"/>
                          <a:ea typeface="+mn-ea"/>
                          <a:cs typeface="+mn-cs"/>
                        </a:rPr>
                        <a:t>Predictive</a:t>
                      </a:r>
                      <a:endParaRPr lang="en-IN" dirty="0"/>
                    </a:p>
                  </a:txBody>
                  <a:tcPr/>
                </a:tc>
                <a:tc>
                  <a:txBody>
                    <a:bodyPr/>
                    <a:lstStyle/>
                    <a:p>
                      <a:r>
                        <a:rPr lang="en-IN" sz="1800" b="1" i="0" kern="1200" dirty="0">
                          <a:solidFill>
                            <a:schemeClr val="lt1"/>
                          </a:solidFill>
                          <a:effectLst/>
                          <a:latin typeface="+mn-lt"/>
                          <a:ea typeface="+mn-ea"/>
                          <a:cs typeface="+mn-cs"/>
                        </a:rPr>
                        <a:t>Importance</a:t>
                      </a:r>
                      <a:endParaRPr lang="en-IN" dirty="0"/>
                    </a:p>
                  </a:txBody>
                  <a:tcPr/>
                </a:tc>
                <a:extLst>
                  <a:ext uri="{0D108BD9-81ED-4DB2-BD59-A6C34878D82A}">
                    <a16:rowId xmlns:a16="http://schemas.microsoft.com/office/drawing/2014/main" val="55874046"/>
                  </a:ext>
                </a:extLst>
              </a:tr>
              <a:tr h="554063">
                <a:tc>
                  <a:txBody>
                    <a:bodyPr/>
                    <a:lstStyle/>
                    <a:p>
                      <a:r>
                        <a:rPr lang="en-IN" sz="1800" b="0" i="0" kern="1200" dirty="0">
                          <a:solidFill>
                            <a:schemeClr val="dk1"/>
                          </a:solidFill>
                          <a:effectLst/>
                          <a:latin typeface="+mn-lt"/>
                          <a:ea typeface="+mn-ea"/>
                          <a:cs typeface="+mn-cs"/>
                        </a:rPr>
                        <a:t>Age</a:t>
                      </a:r>
                      <a:endParaRPr lang="en-IN" dirty="0"/>
                    </a:p>
                  </a:txBody>
                  <a:tcPr/>
                </a:tc>
                <a:tc>
                  <a:txBody>
                    <a:bodyPr/>
                    <a:lstStyle/>
                    <a:p>
                      <a:r>
                        <a:rPr lang="en-IN" sz="1800" b="0" i="0" kern="1200" dirty="0">
                          <a:solidFill>
                            <a:schemeClr val="dk1"/>
                          </a:solidFill>
                          <a:effectLst/>
                          <a:latin typeface="+mn-lt"/>
                          <a:ea typeface="+mn-ea"/>
                          <a:cs typeface="+mn-cs"/>
                        </a:rPr>
                        <a:t>Numeric</a:t>
                      </a:r>
                      <a:endParaRPr lang="en-IN" dirty="0"/>
                    </a:p>
                  </a:txBody>
                  <a:tcPr/>
                </a:tc>
                <a:tc>
                  <a:txBody>
                    <a:bodyPr/>
                    <a:lstStyle/>
                    <a:p>
                      <a:r>
                        <a:rPr lang="en-IN" sz="1800" b="0" i="0" kern="1200" dirty="0">
                          <a:solidFill>
                            <a:schemeClr val="dk1"/>
                          </a:solidFill>
                          <a:effectLst/>
                          <a:latin typeface="+mn-lt"/>
                          <a:ea typeface="+mn-ea"/>
                          <a:cs typeface="+mn-cs"/>
                        </a:rPr>
                        <a:t>Customer age</a:t>
                      </a:r>
                      <a:endParaRPr lang="en-IN" dirty="0"/>
                    </a:p>
                  </a:txBody>
                  <a:tcPr/>
                </a:tc>
                <a:tc>
                  <a:txBody>
                    <a:bodyPr/>
                    <a:lstStyle/>
                    <a:p>
                      <a:r>
                        <a:rPr lang="en-IN" sz="1800" b="0" i="0" kern="1200" dirty="0">
                          <a:solidFill>
                            <a:schemeClr val="dk1"/>
                          </a:solidFill>
                          <a:effectLst/>
                          <a:latin typeface="+mn-lt"/>
                          <a:ea typeface="+mn-ea"/>
                          <a:cs typeface="+mn-cs"/>
                        </a:rPr>
                        <a:t>18-92</a:t>
                      </a:r>
                      <a:endParaRPr lang="en-IN" dirty="0"/>
                    </a:p>
                  </a:txBody>
                  <a:tcPr/>
                </a:tc>
                <a:tc>
                  <a:txBody>
                    <a:bodyPr/>
                    <a:lstStyle/>
                    <a:p>
                      <a:r>
                        <a:rPr lang="en-IN" sz="1800" b="0" i="0" kern="1200" dirty="0">
                          <a:solidFill>
                            <a:schemeClr val="dk1"/>
                          </a:solidFill>
                          <a:effectLst/>
                          <a:latin typeface="+mn-lt"/>
                          <a:ea typeface="+mn-ea"/>
                          <a:cs typeface="+mn-cs"/>
                        </a:rPr>
                        <a:t>High</a:t>
                      </a:r>
                      <a:endParaRPr lang="en-IN" dirty="0"/>
                    </a:p>
                  </a:txBody>
                  <a:tcPr/>
                </a:tc>
                <a:tc>
                  <a:txBody>
                    <a:bodyPr/>
                    <a:lstStyle/>
                    <a:p>
                      <a:r>
                        <a:rPr lang="en-IN" sz="1800" b="0" i="0" kern="1200" dirty="0">
                          <a:solidFill>
                            <a:schemeClr val="dk1"/>
                          </a:solidFill>
                          <a:effectLst/>
                          <a:latin typeface="+mn-lt"/>
                          <a:ea typeface="+mn-ea"/>
                          <a:cs typeface="+mn-cs"/>
                        </a:rPr>
                        <a:t>Primary</a:t>
                      </a:r>
                      <a:endParaRPr lang="en-IN" dirty="0"/>
                    </a:p>
                  </a:txBody>
                  <a:tcPr/>
                </a:tc>
                <a:extLst>
                  <a:ext uri="{0D108BD9-81ED-4DB2-BD59-A6C34878D82A}">
                    <a16:rowId xmlns:a16="http://schemas.microsoft.com/office/drawing/2014/main" val="2864777352"/>
                  </a:ext>
                </a:extLst>
              </a:tr>
              <a:tr h="554063">
                <a:tc>
                  <a:txBody>
                    <a:bodyPr/>
                    <a:lstStyle/>
                    <a:p>
                      <a:r>
                        <a:rPr lang="en-IN" sz="1800" b="0" i="0" kern="1200" dirty="0">
                          <a:solidFill>
                            <a:schemeClr val="dk1"/>
                          </a:solidFill>
                          <a:effectLst/>
                          <a:latin typeface="+mn-lt"/>
                          <a:ea typeface="+mn-ea"/>
                          <a:cs typeface="+mn-cs"/>
                        </a:rPr>
                        <a:t>Balance</a:t>
                      </a:r>
                      <a:endParaRPr lang="en-IN" dirty="0"/>
                    </a:p>
                  </a:txBody>
                  <a:tcPr/>
                </a:tc>
                <a:tc>
                  <a:txBody>
                    <a:bodyPr/>
                    <a:lstStyle/>
                    <a:p>
                      <a:r>
                        <a:rPr lang="en-IN" sz="1800" b="0" i="0" kern="1200" dirty="0">
                          <a:solidFill>
                            <a:schemeClr val="dk1"/>
                          </a:solidFill>
                          <a:effectLst/>
                          <a:latin typeface="+mn-lt"/>
                          <a:ea typeface="+mn-ea"/>
                          <a:cs typeface="+mn-cs"/>
                        </a:rPr>
                        <a:t>Numeric</a:t>
                      </a:r>
                      <a:endParaRPr lang="en-IN" dirty="0"/>
                    </a:p>
                  </a:txBody>
                  <a:tcPr/>
                </a:tc>
                <a:tc>
                  <a:txBody>
                    <a:bodyPr/>
                    <a:lstStyle/>
                    <a:p>
                      <a:r>
                        <a:rPr lang="en-IN" sz="1800" b="0" i="0" kern="1200" dirty="0">
                          <a:solidFill>
                            <a:schemeClr val="dk1"/>
                          </a:solidFill>
                          <a:effectLst/>
                          <a:latin typeface="+mn-lt"/>
                          <a:ea typeface="+mn-ea"/>
                          <a:cs typeface="+mn-cs"/>
                        </a:rPr>
                        <a:t>Account balance</a:t>
                      </a:r>
                      <a:endParaRPr lang="en-IN" dirty="0"/>
                    </a:p>
                  </a:txBody>
                  <a:tcPr/>
                </a:tc>
                <a:tc>
                  <a:txBody>
                    <a:bodyPr/>
                    <a:lstStyle/>
                    <a:p>
                      <a:r>
                        <a:rPr lang="en-IN" sz="1800" b="0" i="0" kern="1200" dirty="0">
                          <a:solidFill>
                            <a:schemeClr val="dk1"/>
                          </a:solidFill>
                          <a:effectLst/>
                          <a:latin typeface="+mn-lt"/>
                          <a:ea typeface="+mn-ea"/>
                          <a:cs typeface="+mn-cs"/>
                        </a:rPr>
                        <a:t>0-250k</a:t>
                      </a:r>
                      <a:endParaRPr lang="en-IN" dirty="0"/>
                    </a:p>
                  </a:txBody>
                  <a:tcPr/>
                </a:tc>
                <a:tc>
                  <a:txBody>
                    <a:bodyPr/>
                    <a:lstStyle/>
                    <a:p>
                      <a:r>
                        <a:rPr lang="en-IN" sz="1800" b="0" i="0" kern="1200" dirty="0">
                          <a:solidFill>
                            <a:schemeClr val="dk1"/>
                          </a:solidFill>
                          <a:effectLst/>
                          <a:latin typeface="+mn-lt"/>
                          <a:ea typeface="+mn-ea"/>
                          <a:cs typeface="+mn-cs"/>
                        </a:rPr>
                        <a:t>Moderate</a:t>
                      </a:r>
                      <a:endParaRPr lang="en-IN" dirty="0"/>
                    </a:p>
                  </a:txBody>
                  <a:tcPr/>
                </a:tc>
                <a:tc>
                  <a:txBody>
                    <a:bodyPr/>
                    <a:lstStyle/>
                    <a:p>
                      <a:r>
                        <a:rPr lang="en-IN" sz="1800" b="0" i="0" kern="1200" dirty="0">
                          <a:solidFill>
                            <a:schemeClr val="dk1"/>
                          </a:solidFill>
                          <a:effectLst/>
                          <a:latin typeface="+mn-lt"/>
                          <a:ea typeface="+mn-ea"/>
                          <a:cs typeface="+mn-cs"/>
                        </a:rPr>
                        <a:t>Secondary</a:t>
                      </a:r>
                      <a:endParaRPr lang="en-IN" dirty="0"/>
                    </a:p>
                  </a:txBody>
                  <a:tcPr/>
                </a:tc>
                <a:extLst>
                  <a:ext uri="{0D108BD9-81ED-4DB2-BD59-A6C34878D82A}">
                    <a16:rowId xmlns:a16="http://schemas.microsoft.com/office/drawing/2014/main" val="1921183895"/>
                  </a:ext>
                </a:extLst>
              </a:tr>
              <a:tr h="722490">
                <a:tc>
                  <a:txBody>
                    <a:bodyPr/>
                    <a:lstStyle/>
                    <a:p>
                      <a:r>
                        <a:rPr lang="en-IN" sz="1800" b="0" i="0" kern="1200" dirty="0">
                          <a:solidFill>
                            <a:schemeClr val="dk1"/>
                          </a:solidFill>
                          <a:effectLst/>
                          <a:latin typeface="+mn-lt"/>
                          <a:ea typeface="+mn-ea"/>
                          <a:cs typeface="+mn-cs"/>
                        </a:rPr>
                        <a:t>Geography</a:t>
                      </a:r>
                      <a:endParaRPr lang="en-IN" dirty="0"/>
                    </a:p>
                  </a:txBody>
                  <a:tcPr/>
                </a:tc>
                <a:tc>
                  <a:txBody>
                    <a:bodyPr/>
                    <a:lstStyle/>
                    <a:p>
                      <a:r>
                        <a:rPr lang="en-IN" sz="1800" b="0" i="0" kern="1200" dirty="0">
                          <a:solidFill>
                            <a:schemeClr val="dk1"/>
                          </a:solidFill>
                          <a:effectLst/>
                          <a:latin typeface="+mn-lt"/>
                          <a:ea typeface="+mn-ea"/>
                          <a:cs typeface="+mn-cs"/>
                        </a:rPr>
                        <a:t>Categorical</a:t>
                      </a:r>
                      <a:endParaRPr lang="en-IN" dirty="0"/>
                    </a:p>
                  </a:txBody>
                  <a:tcPr/>
                </a:tc>
                <a:tc>
                  <a:txBody>
                    <a:bodyPr/>
                    <a:lstStyle/>
                    <a:p>
                      <a:r>
                        <a:rPr lang="en-IN" sz="1800" b="0" i="0" kern="1200" dirty="0">
                          <a:solidFill>
                            <a:schemeClr val="dk1"/>
                          </a:solidFill>
                          <a:effectLst/>
                          <a:latin typeface="+mn-lt"/>
                          <a:ea typeface="+mn-ea"/>
                          <a:cs typeface="+mn-cs"/>
                        </a:rPr>
                        <a:t>Country location</a:t>
                      </a:r>
                      <a:endParaRPr lang="en-IN" dirty="0"/>
                    </a:p>
                  </a:txBody>
                  <a:tcPr/>
                </a:tc>
                <a:tc>
                  <a:txBody>
                    <a:bodyPr/>
                    <a:lstStyle/>
                    <a:p>
                      <a:r>
                        <a:rPr lang="en-IN" sz="1800" b="0" i="0" kern="1200" dirty="0">
                          <a:solidFill>
                            <a:schemeClr val="dk1"/>
                          </a:solidFill>
                          <a:effectLst/>
                          <a:latin typeface="+mn-lt"/>
                          <a:ea typeface="+mn-ea"/>
                          <a:cs typeface="+mn-cs"/>
                        </a:rPr>
                        <a:t>France/Spain/ Germany</a:t>
                      </a:r>
                      <a:endParaRPr lang="en-IN" dirty="0"/>
                    </a:p>
                  </a:txBody>
                  <a:tcPr/>
                </a:tc>
                <a:tc>
                  <a:txBody>
                    <a:bodyPr/>
                    <a:lstStyle/>
                    <a:p>
                      <a:r>
                        <a:rPr lang="en-IN" sz="1800" b="0" i="0" kern="1200" dirty="0">
                          <a:solidFill>
                            <a:schemeClr val="dk1"/>
                          </a:solidFill>
                          <a:effectLst/>
                          <a:latin typeface="+mn-lt"/>
                          <a:ea typeface="+mn-ea"/>
                          <a:cs typeface="+mn-cs"/>
                        </a:rPr>
                        <a:t>High</a:t>
                      </a:r>
                      <a:endParaRPr lang="en-IN" dirty="0"/>
                    </a:p>
                  </a:txBody>
                  <a:tcPr/>
                </a:tc>
                <a:tc>
                  <a:txBody>
                    <a:bodyPr/>
                    <a:lstStyle/>
                    <a:p>
                      <a:r>
                        <a:rPr lang="en-IN" sz="1800" b="0" i="0" kern="1200" dirty="0">
                          <a:solidFill>
                            <a:schemeClr val="dk1"/>
                          </a:solidFill>
                          <a:effectLst/>
                          <a:latin typeface="+mn-lt"/>
                          <a:ea typeface="+mn-ea"/>
                          <a:cs typeface="+mn-cs"/>
                        </a:rPr>
                        <a:t>Primary</a:t>
                      </a:r>
                      <a:endParaRPr lang="en-IN" dirty="0"/>
                    </a:p>
                  </a:txBody>
                  <a:tcPr/>
                </a:tc>
                <a:extLst>
                  <a:ext uri="{0D108BD9-81ED-4DB2-BD59-A6C34878D82A}">
                    <a16:rowId xmlns:a16="http://schemas.microsoft.com/office/drawing/2014/main" val="2314356999"/>
                  </a:ext>
                </a:extLst>
              </a:tr>
              <a:tr h="554063">
                <a:tc>
                  <a:txBody>
                    <a:bodyPr/>
                    <a:lstStyle/>
                    <a:p>
                      <a:r>
                        <a:rPr lang="en-IN" sz="1800" b="0" i="0" kern="1200" dirty="0" err="1">
                          <a:solidFill>
                            <a:schemeClr val="dk1"/>
                          </a:solidFill>
                          <a:effectLst/>
                          <a:latin typeface="+mn-lt"/>
                          <a:ea typeface="+mn-ea"/>
                          <a:cs typeface="+mn-cs"/>
                        </a:rPr>
                        <a:t>IsActiveMember</a:t>
                      </a:r>
                      <a:endParaRPr lang="en-IN" dirty="0"/>
                    </a:p>
                  </a:txBody>
                  <a:tcPr/>
                </a:tc>
                <a:tc>
                  <a:txBody>
                    <a:bodyPr/>
                    <a:lstStyle/>
                    <a:p>
                      <a:r>
                        <a:rPr lang="en-IN" sz="1800" b="0" i="0" kern="1200" dirty="0">
                          <a:solidFill>
                            <a:schemeClr val="dk1"/>
                          </a:solidFill>
                          <a:effectLst/>
                          <a:latin typeface="+mn-lt"/>
                          <a:ea typeface="+mn-ea"/>
                          <a:cs typeface="+mn-cs"/>
                        </a:rPr>
                        <a:t>Binary</a:t>
                      </a:r>
                      <a:endParaRPr lang="en-IN" dirty="0"/>
                    </a:p>
                  </a:txBody>
                  <a:tcPr/>
                </a:tc>
                <a:tc>
                  <a:txBody>
                    <a:bodyPr/>
                    <a:lstStyle/>
                    <a:p>
                      <a:r>
                        <a:rPr lang="en-IN" sz="1800" b="0" i="0" kern="1200" dirty="0">
                          <a:solidFill>
                            <a:schemeClr val="dk1"/>
                          </a:solidFill>
                          <a:effectLst/>
                          <a:latin typeface="+mn-lt"/>
                          <a:ea typeface="+mn-ea"/>
                          <a:cs typeface="+mn-cs"/>
                        </a:rPr>
                        <a:t>Activity status</a:t>
                      </a:r>
                      <a:endParaRPr lang="en-IN" dirty="0"/>
                    </a:p>
                  </a:txBody>
                  <a:tcPr/>
                </a:tc>
                <a:tc>
                  <a:txBody>
                    <a:bodyPr/>
                    <a:lstStyle/>
                    <a:p>
                      <a:r>
                        <a:rPr lang="en-IN" sz="1800" b="0" i="0" kern="1200" dirty="0">
                          <a:solidFill>
                            <a:schemeClr val="dk1"/>
                          </a:solidFill>
                          <a:effectLst/>
                          <a:latin typeface="+mn-lt"/>
                          <a:ea typeface="+mn-ea"/>
                          <a:cs typeface="+mn-cs"/>
                        </a:rPr>
                        <a:t>0/1</a:t>
                      </a:r>
                      <a:endParaRPr lang="en-IN" dirty="0"/>
                    </a:p>
                  </a:txBody>
                  <a:tcPr/>
                </a:tc>
                <a:tc>
                  <a:txBody>
                    <a:bodyPr/>
                    <a:lstStyle/>
                    <a:p>
                      <a:r>
                        <a:rPr lang="en-IN" sz="1800" b="0" i="0" kern="1200" dirty="0">
                          <a:solidFill>
                            <a:schemeClr val="dk1"/>
                          </a:solidFill>
                          <a:effectLst/>
                          <a:latin typeface="+mn-lt"/>
                          <a:ea typeface="+mn-ea"/>
                          <a:cs typeface="+mn-cs"/>
                        </a:rPr>
                        <a:t>High</a:t>
                      </a:r>
                      <a:endParaRPr lang="en-IN" dirty="0"/>
                    </a:p>
                  </a:txBody>
                  <a:tcPr/>
                </a:tc>
                <a:tc>
                  <a:txBody>
                    <a:bodyPr/>
                    <a:lstStyle/>
                    <a:p>
                      <a:r>
                        <a:rPr lang="en-IN" sz="1800" b="0" i="0" kern="1200" dirty="0">
                          <a:solidFill>
                            <a:schemeClr val="dk1"/>
                          </a:solidFill>
                          <a:effectLst/>
                          <a:latin typeface="+mn-lt"/>
                          <a:ea typeface="+mn-ea"/>
                          <a:cs typeface="+mn-cs"/>
                        </a:rPr>
                        <a:t>Primary</a:t>
                      </a:r>
                      <a:endParaRPr lang="en-IN" dirty="0"/>
                    </a:p>
                  </a:txBody>
                  <a:tcPr/>
                </a:tc>
                <a:extLst>
                  <a:ext uri="{0D108BD9-81ED-4DB2-BD59-A6C34878D82A}">
                    <a16:rowId xmlns:a16="http://schemas.microsoft.com/office/drawing/2014/main" val="1784610781"/>
                  </a:ext>
                </a:extLst>
              </a:tr>
              <a:tr h="554063">
                <a:tc>
                  <a:txBody>
                    <a:bodyPr/>
                    <a:lstStyle/>
                    <a:p>
                      <a:r>
                        <a:rPr lang="en-IN" sz="1800" b="0" i="0" kern="1200" dirty="0" err="1">
                          <a:solidFill>
                            <a:schemeClr val="dk1"/>
                          </a:solidFill>
                          <a:effectLst/>
                          <a:latin typeface="+mn-lt"/>
                          <a:ea typeface="+mn-ea"/>
                          <a:cs typeface="+mn-cs"/>
                        </a:rPr>
                        <a:t>NumOfProducts</a:t>
                      </a:r>
                      <a:endParaRPr lang="en-IN" dirty="0"/>
                    </a:p>
                  </a:txBody>
                  <a:tcPr/>
                </a:tc>
                <a:tc>
                  <a:txBody>
                    <a:bodyPr/>
                    <a:lstStyle/>
                    <a:p>
                      <a:r>
                        <a:rPr lang="en-IN" sz="1800" b="0" i="0" kern="1200" dirty="0">
                          <a:solidFill>
                            <a:schemeClr val="dk1"/>
                          </a:solidFill>
                          <a:effectLst/>
                          <a:latin typeface="+mn-lt"/>
                          <a:ea typeface="+mn-ea"/>
                          <a:cs typeface="+mn-cs"/>
                        </a:rPr>
                        <a:t>Numeric</a:t>
                      </a:r>
                      <a:endParaRPr lang="en-IN" dirty="0"/>
                    </a:p>
                  </a:txBody>
                  <a:tcPr/>
                </a:tc>
                <a:tc>
                  <a:txBody>
                    <a:bodyPr/>
                    <a:lstStyle/>
                    <a:p>
                      <a:r>
                        <a:rPr lang="en-IN" sz="1800" b="0" i="0" kern="1200" dirty="0">
                          <a:solidFill>
                            <a:schemeClr val="dk1"/>
                          </a:solidFill>
                          <a:effectLst/>
                          <a:latin typeface="+mn-lt"/>
                          <a:ea typeface="+mn-ea"/>
                          <a:cs typeface="+mn-cs"/>
                        </a:rPr>
                        <a:t>Products held</a:t>
                      </a:r>
                      <a:endParaRPr lang="en-IN" dirty="0"/>
                    </a:p>
                  </a:txBody>
                  <a:tcPr/>
                </a:tc>
                <a:tc>
                  <a:txBody>
                    <a:bodyPr/>
                    <a:lstStyle/>
                    <a:p>
                      <a:r>
                        <a:rPr lang="en-IN" sz="1800" b="0" i="0" kern="1200" dirty="0">
                          <a:solidFill>
                            <a:schemeClr val="dk1"/>
                          </a:solidFill>
                          <a:effectLst/>
                          <a:latin typeface="+mn-lt"/>
                          <a:ea typeface="+mn-ea"/>
                          <a:cs typeface="+mn-cs"/>
                        </a:rPr>
                        <a:t>1-4</a:t>
                      </a:r>
                      <a:endParaRPr lang="en-IN" dirty="0"/>
                    </a:p>
                  </a:txBody>
                  <a:tcPr/>
                </a:tc>
                <a:tc>
                  <a:txBody>
                    <a:bodyPr/>
                    <a:lstStyle/>
                    <a:p>
                      <a:r>
                        <a:rPr lang="en-IN" sz="1800" b="0" i="0" kern="1200" dirty="0">
                          <a:solidFill>
                            <a:schemeClr val="dk1"/>
                          </a:solidFill>
                          <a:effectLst/>
                          <a:latin typeface="+mn-lt"/>
                          <a:ea typeface="+mn-ea"/>
                          <a:cs typeface="+mn-cs"/>
                        </a:rPr>
                        <a:t>Moderate</a:t>
                      </a:r>
                      <a:endParaRPr lang="en-IN" dirty="0"/>
                    </a:p>
                  </a:txBody>
                  <a:tcPr/>
                </a:tc>
                <a:tc>
                  <a:txBody>
                    <a:bodyPr/>
                    <a:lstStyle/>
                    <a:p>
                      <a:r>
                        <a:rPr lang="en-IN" sz="1800" b="0" i="0" kern="1200" dirty="0">
                          <a:solidFill>
                            <a:schemeClr val="dk1"/>
                          </a:solidFill>
                          <a:effectLst/>
                          <a:latin typeface="+mn-lt"/>
                          <a:ea typeface="+mn-ea"/>
                          <a:cs typeface="+mn-cs"/>
                        </a:rPr>
                        <a:t>Secondary</a:t>
                      </a:r>
                      <a:endParaRPr lang="en-IN" dirty="0"/>
                    </a:p>
                  </a:txBody>
                  <a:tcPr/>
                </a:tc>
                <a:extLst>
                  <a:ext uri="{0D108BD9-81ED-4DB2-BD59-A6C34878D82A}">
                    <a16:rowId xmlns:a16="http://schemas.microsoft.com/office/drawing/2014/main" val="2047479802"/>
                  </a:ext>
                </a:extLst>
              </a:tr>
            </a:tbl>
          </a:graphicData>
        </a:graphic>
      </p:graphicFrame>
    </p:spTree>
    <p:extLst>
      <p:ext uri="{BB962C8B-B14F-4D97-AF65-F5344CB8AC3E}">
        <p14:creationId xmlns:p14="http://schemas.microsoft.com/office/powerpoint/2010/main" val="21552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3E874-5692-EEEF-8A79-3321622136BF}"/>
              </a:ext>
            </a:extLst>
          </p:cNvPr>
          <p:cNvSpPr txBox="1"/>
          <p:nvPr/>
        </p:nvSpPr>
        <p:spPr>
          <a:xfrm>
            <a:off x="1986116" y="875071"/>
            <a:ext cx="9694607" cy="830997"/>
          </a:xfrm>
          <a:prstGeom prst="rect">
            <a:avLst/>
          </a:prstGeom>
          <a:noFill/>
        </p:spPr>
        <p:txBody>
          <a:bodyPr wrap="square">
            <a:spAutoFit/>
          </a:bodyPr>
          <a:lstStyle/>
          <a:p>
            <a:r>
              <a:rPr lang="en-IN" sz="2800" b="1" i="0" dirty="0">
                <a:solidFill>
                  <a:srgbClr val="1E293B"/>
                </a:solidFill>
                <a:effectLst/>
                <a:latin typeface="Times New Roman" panose="02020603050405020304" pitchFamily="18" charset="0"/>
                <a:cs typeface="Times New Roman" panose="02020603050405020304" pitchFamily="18" charset="0"/>
              </a:rPr>
              <a:t>                         Data Preprocessing Pipeline</a:t>
            </a:r>
          </a:p>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Four-Step Transformation Process</a:t>
            </a:r>
          </a:p>
        </p:txBody>
      </p:sp>
      <p:sp>
        <p:nvSpPr>
          <p:cNvPr id="8" name="TextBox 7">
            <a:extLst>
              <a:ext uri="{FF2B5EF4-FFF2-40B4-BE49-F238E27FC236}">
                <a16:creationId xmlns:a16="http://schemas.microsoft.com/office/drawing/2014/main" id="{A5D93DEE-7A1F-DD1C-3E7D-42CF9757824A}"/>
              </a:ext>
            </a:extLst>
          </p:cNvPr>
          <p:cNvSpPr txBox="1"/>
          <p:nvPr/>
        </p:nvSpPr>
        <p:spPr>
          <a:xfrm>
            <a:off x="3223664" y="2506114"/>
            <a:ext cx="2674375" cy="1754326"/>
          </a:xfrm>
          <a:prstGeom prst="rect">
            <a:avLst/>
          </a:prstGeom>
          <a:noFill/>
        </p:spPr>
        <p:txBody>
          <a:bodyPr wrap="square">
            <a:spAutoFit/>
          </a:bodyPr>
          <a:lstStyle/>
          <a:p>
            <a:r>
              <a:rPr lang="en-IN" b="1" dirty="0">
                <a:solidFill>
                  <a:srgbClr val="334155"/>
                </a:solidFill>
                <a:latin typeface="Times New Roman" panose="02020603050405020304" pitchFamily="18" charset="0"/>
                <a:cs typeface="Times New Roman" panose="02020603050405020304" pitchFamily="18" charset="0"/>
              </a:rPr>
              <a:t>                     2.</a:t>
            </a:r>
          </a:p>
          <a:p>
            <a:endParaRPr lang="en-IN" b="1" dirty="0">
              <a:solidFill>
                <a:srgbClr val="334155"/>
              </a:solidFill>
              <a:latin typeface="Times New Roman" panose="02020603050405020304" pitchFamily="18" charset="0"/>
              <a:cs typeface="Times New Roman" panose="02020603050405020304" pitchFamily="18" charset="0"/>
            </a:endParaRPr>
          </a:p>
          <a:p>
            <a:r>
              <a:rPr lang="en-IN" b="1" dirty="0">
                <a:solidFill>
                  <a:srgbClr val="334155"/>
                </a:solidFill>
                <a:latin typeface="Times New Roman" panose="02020603050405020304" pitchFamily="18" charset="0"/>
                <a:cs typeface="Times New Roman" panose="02020603050405020304" pitchFamily="18" charset="0"/>
              </a:rPr>
              <a:t>    </a:t>
            </a:r>
            <a:r>
              <a:rPr lang="en-IN" b="1" i="0" dirty="0">
                <a:solidFill>
                  <a:srgbClr val="334155"/>
                </a:solidFill>
                <a:effectLst/>
                <a:latin typeface="Times New Roman" panose="02020603050405020304" pitchFamily="18" charset="0"/>
                <a:cs typeface="Times New Roman" panose="02020603050405020304" pitchFamily="18" charset="0"/>
              </a:rPr>
              <a:t>Categorical Encoding</a:t>
            </a:r>
          </a:p>
          <a:p>
            <a:pPr algn="ctr"/>
            <a:r>
              <a:rPr lang="en-US" dirty="0">
                <a:latin typeface="Times New Roman" panose="02020603050405020304" pitchFamily="18" charset="0"/>
                <a:cs typeface="Times New Roman" panose="02020603050405020304" pitchFamily="18" charset="0"/>
              </a:rPr>
              <a:t>Applied label encoding for Gender and one-hot encoding for Geography</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593E28C-B518-DD1A-EE29-352F7E47DFDB}"/>
              </a:ext>
            </a:extLst>
          </p:cNvPr>
          <p:cNvSpPr txBox="1"/>
          <p:nvPr/>
        </p:nvSpPr>
        <p:spPr>
          <a:xfrm>
            <a:off x="6293962" y="2506114"/>
            <a:ext cx="2776652" cy="1754326"/>
          </a:xfrm>
          <a:prstGeom prst="rect">
            <a:avLst/>
          </a:prstGeom>
          <a:noFill/>
        </p:spPr>
        <p:txBody>
          <a:bodyPr wrap="square">
            <a:spAutoFit/>
          </a:bodyPr>
          <a:lstStyle/>
          <a:p>
            <a:r>
              <a:rPr lang="en-IN" sz="1600" b="1" i="0" dirty="0">
                <a:solidFill>
                  <a:srgbClr val="334155"/>
                </a:solidFill>
                <a:effectLst/>
                <a:latin typeface="Times New Roman" panose="02020603050405020304" pitchFamily="18" charset="0"/>
                <a:cs typeface="Times New Roman" panose="02020603050405020304" pitchFamily="18" charset="0"/>
              </a:rPr>
              <a:t>                        </a:t>
            </a:r>
            <a:r>
              <a:rPr lang="en-IN" b="1" i="0" dirty="0">
                <a:solidFill>
                  <a:srgbClr val="334155"/>
                </a:solidFill>
                <a:effectLst/>
                <a:latin typeface="Times New Roman" panose="02020603050405020304" pitchFamily="18" charset="0"/>
                <a:cs typeface="Times New Roman" panose="02020603050405020304" pitchFamily="18" charset="0"/>
              </a:rPr>
              <a:t>3.</a:t>
            </a:r>
          </a:p>
          <a:p>
            <a:r>
              <a:rPr lang="en-IN" b="1" dirty="0">
                <a:solidFill>
                  <a:srgbClr val="334155"/>
                </a:solidFill>
                <a:latin typeface="Times New Roman" panose="02020603050405020304" pitchFamily="18" charset="0"/>
                <a:cs typeface="Times New Roman" panose="02020603050405020304" pitchFamily="18" charset="0"/>
              </a:rPr>
              <a:t>          </a:t>
            </a:r>
          </a:p>
          <a:p>
            <a:r>
              <a:rPr lang="en-IN" b="1" i="0" dirty="0">
                <a:solidFill>
                  <a:srgbClr val="334155"/>
                </a:solidFill>
                <a:effectLst/>
                <a:latin typeface="Times New Roman" panose="02020603050405020304" pitchFamily="18" charset="0"/>
                <a:cs typeface="Times New Roman" panose="02020603050405020304" pitchFamily="18" charset="0"/>
              </a:rPr>
              <a:t>           Feature Scaling</a:t>
            </a:r>
          </a:p>
          <a:p>
            <a:pPr algn="ctr"/>
            <a:r>
              <a:rPr lang="en-US" dirty="0">
                <a:latin typeface="Times New Roman" panose="02020603050405020304" pitchFamily="18" charset="0"/>
                <a:cs typeface="Times New Roman" panose="02020603050405020304" pitchFamily="18" charset="0"/>
              </a:rPr>
              <a:t>Standardized numerical features using Standard Scaler for consistent scaling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7DF623-B5C3-7DC4-A116-7334FC7D0618}"/>
              </a:ext>
            </a:extLst>
          </p:cNvPr>
          <p:cNvSpPr txBox="1"/>
          <p:nvPr/>
        </p:nvSpPr>
        <p:spPr>
          <a:xfrm>
            <a:off x="9192858" y="2558950"/>
            <a:ext cx="2669204" cy="1754326"/>
          </a:xfrm>
          <a:prstGeom prst="rect">
            <a:avLst/>
          </a:prstGeom>
          <a:noFill/>
        </p:spPr>
        <p:txBody>
          <a:bodyPr wrap="square">
            <a:spAutoFit/>
          </a:bodyPr>
          <a:lstStyle/>
          <a:p>
            <a:r>
              <a:rPr lang="en-IN" b="1" i="0" dirty="0">
                <a:solidFill>
                  <a:srgbClr val="334155"/>
                </a:solidFill>
                <a:effectLst/>
                <a:latin typeface="Times New Roman" panose="02020603050405020304" pitchFamily="18" charset="0"/>
                <a:cs typeface="Times New Roman" panose="02020603050405020304" pitchFamily="18" charset="0"/>
              </a:rPr>
              <a:t>                     4.</a:t>
            </a:r>
          </a:p>
          <a:p>
            <a:endParaRPr lang="en-IN" b="1" i="0" dirty="0">
              <a:solidFill>
                <a:srgbClr val="334155"/>
              </a:solidFill>
              <a:effectLst/>
              <a:latin typeface="Times New Roman" panose="02020603050405020304" pitchFamily="18" charset="0"/>
              <a:cs typeface="Times New Roman" panose="02020603050405020304" pitchFamily="18" charset="0"/>
            </a:endParaRPr>
          </a:p>
          <a:p>
            <a:pPr algn="ctr"/>
            <a:r>
              <a:rPr lang="en-IN" b="1" dirty="0">
                <a:solidFill>
                  <a:srgbClr val="334155"/>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Data Splitting</a:t>
            </a:r>
            <a:endParaRPr lang="en-IN" b="1" i="0" dirty="0">
              <a:solidFill>
                <a:srgbClr val="334155"/>
              </a:solidFill>
              <a:effectLst/>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Split dataset into 80% training and 20% testing sets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BADE52A-9493-3BFD-6709-1A519B37F350}"/>
              </a:ext>
            </a:extLst>
          </p:cNvPr>
          <p:cNvSpPr txBox="1"/>
          <p:nvPr/>
        </p:nvSpPr>
        <p:spPr>
          <a:xfrm>
            <a:off x="324769" y="2523553"/>
            <a:ext cx="2776651" cy="2031325"/>
          </a:xfrm>
          <a:prstGeom prst="rect">
            <a:avLst/>
          </a:prstGeom>
          <a:noFill/>
        </p:spPr>
        <p:txBody>
          <a:bodyPr wrap="square">
            <a:spAutoFit/>
          </a:bodyPr>
          <a:lstStyle/>
          <a:p>
            <a:r>
              <a:rPr lang="en-IN" sz="1600" b="1" dirty="0">
                <a:solidFill>
                  <a:srgbClr val="334155"/>
                </a:solidFill>
                <a:latin typeface="Times New Roman" panose="02020603050405020304" pitchFamily="18" charset="0"/>
                <a:cs typeface="Times New Roman" panose="02020603050405020304" pitchFamily="18" charset="0"/>
              </a:rPr>
              <a:t>                          </a:t>
            </a:r>
            <a:r>
              <a:rPr lang="en-IN" b="1" dirty="0">
                <a:solidFill>
                  <a:srgbClr val="334155"/>
                </a:solidFill>
                <a:latin typeface="Times New Roman" panose="02020603050405020304" pitchFamily="18" charset="0"/>
                <a:cs typeface="Times New Roman" panose="02020603050405020304" pitchFamily="18" charset="0"/>
              </a:rPr>
              <a:t>1.</a:t>
            </a:r>
          </a:p>
          <a:p>
            <a:endParaRPr lang="en-IN" b="1" dirty="0">
              <a:solidFill>
                <a:srgbClr val="334155"/>
              </a:solidFill>
              <a:latin typeface="Times New Roman" panose="02020603050405020304" pitchFamily="18" charset="0"/>
              <a:cs typeface="Times New Roman" panose="02020603050405020304" pitchFamily="18" charset="0"/>
            </a:endParaRPr>
          </a:p>
          <a:p>
            <a:r>
              <a:rPr lang="en-IN" b="1" dirty="0">
                <a:solidFill>
                  <a:srgbClr val="334155"/>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Data Cleaning</a:t>
            </a:r>
            <a:endParaRPr lang="en-IN" b="1" i="0" dirty="0">
              <a:solidFill>
                <a:srgbClr val="334155"/>
              </a:solidFill>
              <a:effectLst/>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Removed irrelevant identification columns like </a:t>
            </a:r>
            <a:r>
              <a:rPr lang="en-US" dirty="0" err="1">
                <a:latin typeface="Times New Roman" panose="02020603050405020304" pitchFamily="18" charset="0"/>
                <a:cs typeface="Times New Roman" panose="02020603050405020304" pitchFamily="18" charset="0"/>
              </a:rPr>
              <a:t>RowNumber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and Surname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7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4FD1C-813A-BF65-93EF-44B6CF370420}"/>
              </a:ext>
            </a:extLst>
          </p:cNvPr>
          <p:cNvSpPr txBox="1"/>
          <p:nvPr/>
        </p:nvSpPr>
        <p:spPr>
          <a:xfrm>
            <a:off x="2300748" y="176981"/>
            <a:ext cx="7295535" cy="1338828"/>
          </a:xfrm>
          <a:prstGeom prst="rect">
            <a:avLst/>
          </a:prstGeom>
          <a:noFill/>
        </p:spPr>
        <p:txBody>
          <a:bodyPr wrap="square">
            <a:spAutoFit/>
          </a:bodyPr>
          <a:lstStyle/>
          <a:p>
            <a:pPr algn="ctr">
              <a:spcAft>
                <a:spcPts val="900"/>
              </a:spcAft>
              <a:buNone/>
            </a:pPr>
            <a:r>
              <a:rPr lang="en-IN" sz="2800" b="1" i="0" dirty="0">
                <a:solidFill>
                  <a:srgbClr val="1E293B"/>
                </a:solidFill>
                <a:effectLst/>
                <a:latin typeface="Times New Roman" panose="02020603050405020304" pitchFamily="18" charset="0"/>
                <a:ea typeface="Cascadia Mono SemiBold" panose="020B0609020000020004" pitchFamily="49" charset="0"/>
                <a:cs typeface="Times New Roman" panose="02020603050405020304" pitchFamily="18" charset="0"/>
              </a:rPr>
              <a:t>Feature Importance Analysis</a:t>
            </a:r>
          </a:p>
          <a:p>
            <a:pPr algn="ctr">
              <a:spcAft>
                <a:spcPts val="900"/>
              </a:spcAft>
            </a:pPr>
            <a:r>
              <a:rPr lang="en-IN" sz="2000" dirty="0">
                <a:latin typeface="Times New Roman" panose="02020603050405020304" pitchFamily="18" charset="0"/>
                <a:cs typeface="Times New Roman" panose="02020603050405020304" pitchFamily="18" charset="0"/>
              </a:rPr>
              <a:t>Key Churn Predictors</a:t>
            </a:r>
          </a:p>
          <a:p>
            <a:pPr algn="ctr">
              <a:spcAft>
                <a:spcPts val="900"/>
              </a:spcAft>
              <a:buNone/>
            </a:pPr>
            <a:endParaRPr lang="en-IN" b="1" i="0" dirty="0">
              <a:solidFill>
                <a:srgbClr val="1E293B"/>
              </a:solidFill>
              <a:effectLst/>
              <a:latin typeface="Crimson Text"/>
            </a:endParaRPr>
          </a:p>
        </p:txBody>
      </p:sp>
      <p:pic>
        <p:nvPicPr>
          <p:cNvPr id="7" name="Picture 6">
            <a:extLst>
              <a:ext uri="{FF2B5EF4-FFF2-40B4-BE49-F238E27FC236}">
                <a16:creationId xmlns:a16="http://schemas.microsoft.com/office/drawing/2014/main" id="{8F723DB4-9EFD-07FD-1EB4-8B6E22BB7A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8464" y="1580942"/>
            <a:ext cx="4650658" cy="4219969"/>
          </a:xfrm>
          <a:prstGeom prst="rect">
            <a:avLst/>
          </a:prstGeom>
        </p:spPr>
      </p:pic>
      <p:sp>
        <p:nvSpPr>
          <p:cNvPr id="9" name="TextBox 8">
            <a:extLst>
              <a:ext uri="{FF2B5EF4-FFF2-40B4-BE49-F238E27FC236}">
                <a16:creationId xmlns:a16="http://schemas.microsoft.com/office/drawing/2014/main" id="{7C873483-81E4-5E3A-6818-5A6B18B377E3}"/>
              </a:ext>
            </a:extLst>
          </p:cNvPr>
          <p:cNvSpPr txBox="1"/>
          <p:nvPr/>
        </p:nvSpPr>
        <p:spPr>
          <a:xfrm>
            <a:off x="5948516" y="1485031"/>
            <a:ext cx="5515898" cy="4320670"/>
          </a:xfrm>
          <a:prstGeom prst="rect">
            <a:avLst/>
          </a:prstGeom>
          <a:noFill/>
        </p:spPr>
        <p:txBody>
          <a:bodyPr wrap="square">
            <a:spAutoFit/>
          </a:bodyPr>
          <a:lstStyle/>
          <a:p>
            <a:pPr algn="l">
              <a:spcAft>
                <a:spcPts val="1800"/>
              </a:spcAft>
              <a:buNone/>
            </a:pPr>
            <a:r>
              <a:rPr lang="en-IN" sz="2000" b="1" i="0" dirty="0">
                <a:solidFill>
                  <a:srgbClr val="334155"/>
                </a:solidFill>
                <a:effectLst/>
                <a:latin typeface="Times New Roman" panose="02020603050405020304" pitchFamily="18" charset="0"/>
                <a:cs typeface="Times New Roman" panose="02020603050405020304" pitchFamily="18" charset="0"/>
              </a:rPr>
              <a:t>Key Insights</a:t>
            </a:r>
          </a:p>
          <a:p>
            <a:pPr algn="just">
              <a:lnSpc>
                <a:spcPct val="150000"/>
              </a:lnSpc>
              <a:spcAft>
                <a:spcPts val="1800"/>
              </a:spcAft>
            </a:pPr>
            <a:r>
              <a:rPr lang="en-US" dirty="0">
                <a:latin typeface="Times New Roman" panose="02020603050405020304" pitchFamily="18" charset="0"/>
                <a:cs typeface="Times New Roman" panose="02020603050405020304" pitchFamily="18" charset="0"/>
              </a:rPr>
              <a:t>Age emerged as the strongest predictor, with older customers showing higher churn rates. </a:t>
            </a:r>
            <a:r>
              <a:rPr lang="en-US" dirty="0" err="1">
                <a:latin typeface="Times New Roman" panose="02020603050405020304" pitchFamily="18" charset="0"/>
                <a:cs typeface="Times New Roman" panose="02020603050405020304" pitchFamily="18" charset="0"/>
              </a:rPr>
              <a:t>IsActiveMember</a:t>
            </a:r>
            <a:r>
              <a:rPr lang="en-US" dirty="0">
                <a:latin typeface="Times New Roman" panose="02020603050405020304" pitchFamily="18" charset="0"/>
                <a:cs typeface="Times New Roman" panose="02020603050405020304" pitchFamily="18" charset="0"/>
              </a:rPr>
              <a:t> status proved crucial, as inactive members were significantly more likely to churn. Geography, particularly German customers, showed elevated churn tendencies compared to other regions. Balance and </a:t>
            </a:r>
            <a:r>
              <a:rPr lang="en-US" dirty="0" err="1">
                <a:latin typeface="Times New Roman" panose="02020603050405020304" pitchFamily="18" charset="0"/>
                <a:cs typeface="Times New Roman" panose="02020603050405020304" pitchFamily="18" charset="0"/>
              </a:rPr>
              <a:t>NumOfProducts</a:t>
            </a:r>
            <a:r>
              <a:rPr lang="en-US" dirty="0">
                <a:latin typeface="Times New Roman" panose="02020603050405020304" pitchFamily="18" charset="0"/>
                <a:cs typeface="Times New Roman" panose="02020603050405020304" pitchFamily="18" charset="0"/>
              </a:rPr>
              <a:t> demonstrated moderate influence, while demographic factors like Gender and </a:t>
            </a:r>
            <a:r>
              <a:rPr lang="en-US" dirty="0" err="1">
                <a:latin typeface="Times New Roman" panose="02020603050405020304" pitchFamily="18" charset="0"/>
                <a:cs typeface="Times New Roman" panose="02020603050405020304" pitchFamily="18" charset="0"/>
              </a:rPr>
              <a:t>EstimatedSalary</a:t>
            </a:r>
            <a:r>
              <a:rPr lang="en-US" dirty="0">
                <a:latin typeface="Times New Roman" panose="02020603050405020304" pitchFamily="18" charset="0"/>
                <a:cs typeface="Times New Roman" panose="02020603050405020304" pitchFamily="18" charset="0"/>
              </a:rPr>
              <a:t> had minimal predictive power.</a:t>
            </a:r>
            <a:endParaRPr lang="en-IN" sz="2000" b="1" i="0" dirty="0">
              <a:solidFill>
                <a:srgbClr val="3341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5C247E-BAF9-D403-883F-F9ABE61E94B9}"/>
              </a:ext>
            </a:extLst>
          </p:cNvPr>
          <p:cNvSpPr txBox="1"/>
          <p:nvPr/>
        </p:nvSpPr>
        <p:spPr>
          <a:xfrm>
            <a:off x="206477" y="245806"/>
            <a:ext cx="8976852" cy="830997"/>
          </a:xfrm>
          <a:prstGeom prst="rect">
            <a:avLst/>
          </a:prstGeom>
          <a:noFill/>
        </p:spPr>
        <p:txBody>
          <a:bodyPr wrap="square">
            <a:spAutoFit/>
          </a:bodyPr>
          <a:lstStyle/>
          <a:p>
            <a:r>
              <a:rPr lang="en-IN" sz="2800" b="1" i="0" dirty="0">
                <a:solidFill>
                  <a:srgbClr val="1E293B"/>
                </a:solidFill>
                <a:effectLst/>
                <a:latin typeface="Times New Roman" panose="02020603050405020304" pitchFamily="18" charset="0"/>
                <a:cs typeface="Times New Roman" panose="02020603050405020304" pitchFamily="18" charset="0"/>
              </a:rPr>
              <a:t>                                      Model Performance Comparison</a:t>
            </a:r>
          </a:p>
          <a:p>
            <a:r>
              <a:rPr lang="en-IN" sz="2000" dirty="0">
                <a:latin typeface="Times New Roman" panose="02020603050405020304" pitchFamily="18" charset="0"/>
                <a:cs typeface="Times New Roman" panose="02020603050405020304" pitchFamily="18" charset="0"/>
              </a:rPr>
              <a:t>                                                                      Classification Results</a:t>
            </a:r>
          </a:p>
        </p:txBody>
      </p:sp>
      <p:pic>
        <p:nvPicPr>
          <p:cNvPr id="7" name="Picture 6">
            <a:extLst>
              <a:ext uri="{FF2B5EF4-FFF2-40B4-BE49-F238E27FC236}">
                <a16:creationId xmlns:a16="http://schemas.microsoft.com/office/drawing/2014/main" id="{D3366105-C601-7345-0BD4-189697A54BFC}"/>
              </a:ext>
            </a:extLst>
          </p:cNvPr>
          <p:cNvPicPr>
            <a:picLocks noChangeAspect="1"/>
          </p:cNvPicPr>
          <p:nvPr/>
        </p:nvPicPr>
        <p:blipFill>
          <a:blip r:embed="rId2"/>
          <a:stretch>
            <a:fillRect/>
          </a:stretch>
        </p:blipFill>
        <p:spPr>
          <a:xfrm>
            <a:off x="931721" y="1322609"/>
            <a:ext cx="10328557" cy="2163096"/>
          </a:xfrm>
          <a:prstGeom prst="rect">
            <a:avLst/>
          </a:prstGeom>
        </p:spPr>
      </p:pic>
      <p:sp>
        <p:nvSpPr>
          <p:cNvPr id="9" name="TextBox 8">
            <a:extLst>
              <a:ext uri="{FF2B5EF4-FFF2-40B4-BE49-F238E27FC236}">
                <a16:creationId xmlns:a16="http://schemas.microsoft.com/office/drawing/2014/main" id="{1C633CEB-6A2C-3B91-C0BE-E52757A1D27D}"/>
              </a:ext>
            </a:extLst>
          </p:cNvPr>
          <p:cNvSpPr txBox="1"/>
          <p:nvPr/>
        </p:nvSpPr>
        <p:spPr>
          <a:xfrm>
            <a:off x="206476" y="3898320"/>
            <a:ext cx="11402931" cy="2073901"/>
          </a:xfrm>
          <a:prstGeom prst="rect">
            <a:avLst/>
          </a:prstGeom>
          <a:noFill/>
        </p:spPr>
        <p:txBody>
          <a:bodyPr wrap="square">
            <a:spAutoFit/>
          </a:bodyPr>
          <a:lstStyle/>
          <a:p>
            <a:r>
              <a:rPr lang="en-IN" sz="2000" b="1" i="0" dirty="0" err="1">
                <a:solidFill>
                  <a:srgbClr val="334155"/>
                </a:solidFill>
                <a:effectLst/>
                <a:latin typeface="Times New Roman" panose="02020603050405020304" pitchFamily="18" charset="0"/>
                <a:cs typeface="Times New Roman" panose="02020603050405020304" pitchFamily="18" charset="0"/>
              </a:rPr>
              <a:t>CatBoost</a:t>
            </a:r>
            <a:r>
              <a:rPr lang="en-IN" sz="2000" b="1" i="0" dirty="0">
                <a:solidFill>
                  <a:srgbClr val="334155"/>
                </a:solidFill>
                <a:effectLst/>
                <a:latin typeface="Times New Roman" panose="02020603050405020304" pitchFamily="18" charset="0"/>
                <a:cs typeface="Times New Roman" panose="02020603050405020304" pitchFamily="18" charset="0"/>
              </a:rPr>
              <a:t> Selection Rationale</a:t>
            </a:r>
          </a:p>
          <a:p>
            <a:pPr algn="just">
              <a:lnSpc>
                <a:spcPct val="150000"/>
              </a:lnSpc>
            </a:pP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was selected as the final model due to its superior performance across all metrics. It achieved the highest accuracy of 87.1% and best F1-score of 75.7%, demonstrating excellent balance between precision and recall. The model's native handling of categorical features and minimal preprocessing requirements made it ideal for this churn prediction task.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36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64AE0F-5BB2-96F9-2117-5F152BF6B6E0}"/>
              </a:ext>
            </a:extLst>
          </p:cNvPr>
          <p:cNvSpPr txBox="1"/>
          <p:nvPr/>
        </p:nvSpPr>
        <p:spPr>
          <a:xfrm>
            <a:off x="1504709" y="162046"/>
            <a:ext cx="7685589" cy="1338828"/>
          </a:xfrm>
          <a:prstGeom prst="rect">
            <a:avLst/>
          </a:prstGeom>
          <a:noFill/>
        </p:spPr>
        <p:txBody>
          <a:bodyPr wrap="square">
            <a:spAutoFit/>
          </a:bodyPr>
          <a:lstStyle/>
          <a:p>
            <a:pPr algn="ctr">
              <a:spcAft>
                <a:spcPts val="900"/>
              </a:spcAft>
              <a:buNone/>
            </a:pPr>
            <a:r>
              <a:rPr lang="en-IN" sz="2800" b="1" i="0" dirty="0">
                <a:solidFill>
                  <a:srgbClr val="1E293B"/>
                </a:solidFill>
                <a:effectLst/>
                <a:latin typeface="Times New Roman" panose="02020603050405020304" pitchFamily="18" charset="0"/>
                <a:cs typeface="Times New Roman" panose="02020603050405020304" pitchFamily="18" charset="0"/>
              </a:rPr>
              <a:t>           Evaluation Metrics</a:t>
            </a:r>
          </a:p>
          <a:p>
            <a:pPr algn="ctr">
              <a:spcAft>
                <a:spcPts val="900"/>
              </a:spcAft>
            </a:pPr>
            <a:r>
              <a:rPr lang="en-IN" sz="2000" dirty="0">
                <a:latin typeface="Times New Roman" panose="02020603050405020304" pitchFamily="18" charset="0"/>
                <a:cs typeface="Times New Roman" panose="02020603050405020304" pitchFamily="18" charset="0"/>
              </a:rPr>
              <a:t>                Model Performance Analysis</a:t>
            </a:r>
          </a:p>
          <a:p>
            <a:pPr algn="ctr">
              <a:spcAft>
                <a:spcPts val="900"/>
              </a:spcAft>
              <a:buNone/>
            </a:pPr>
            <a:endParaRPr lang="en-IN" b="1" i="0" dirty="0">
              <a:solidFill>
                <a:srgbClr val="1E293B"/>
              </a:solidFill>
              <a:effectLst/>
              <a:latin typeface="Crimson Text"/>
            </a:endParaRPr>
          </a:p>
        </p:txBody>
      </p:sp>
      <p:sp>
        <p:nvSpPr>
          <p:cNvPr id="8" name="TextBox 7">
            <a:extLst>
              <a:ext uri="{FF2B5EF4-FFF2-40B4-BE49-F238E27FC236}">
                <a16:creationId xmlns:a16="http://schemas.microsoft.com/office/drawing/2014/main" id="{1BBFA2CD-E6FC-B9DE-468A-A6EB6A13C495}"/>
              </a:ext>
            </a:extLst>
          </p:cNvPr>
          <p:cNvSpPr txBox="1"/>
          <p:nvPr/>
        </p:nvSpPr>
        <p:spPr>
          <a:xfrm>
            <a:off x="208344" y="1662921"/>
            <a:ext cx="5474826" cy="3370153"/>
          </a:xfrm>
          <a:prstGeom prst="rect">
            <a:avLst/>
          </a:prstGeom>
          <a:noFill/>
        </p:spPr>
        <p:txBody>
          <a:bodyPr wrap="square">
            <a:spAutoFit/>
          </a:bodyPr>
          <a:lstStyle/>
          <a:p>
            <a:pPr algn="ctr">
              <a:spcAft>
                <a:spcPts val="1200"/>
              </a:spcAft>
            </a:pPr>
            <a:r>
              <a:rPr lang="en-IN" sz="2000" b="1" dirty="0">
                <a:latin typeface="Times New Roman" panose="02020603050405020304" pitchFamily="18" charset="0"/>
                <a:cs typeface="Times New Roman" panose="02020603050405020304" pitchFamily="18" charset="0"/>
              </a:rPr>
              <a:t>Classification Performance</a:t>
            </a:r>
          </a:p>
          <a:p>
            <a:pPr algn="just">
              <a:lnSpc>
                <a:spcPct val="150000"/>
              </a:lnSpc>
              <a:spcAft>
                <a:spcPts val="1200"/>
              </a:spcAft>
              <a:buNone/>
            </a:pPr>
            <a:r>
              <a:rPr lang="en-US" dirty="0">
                <a:latin typeface="Times New Roman" panose="02020603050405020304" pitchFamily="18" charset="0"/>
                <a:cs typeface="Times New Roman" panose="02020603050405020304" pitchFamily="18" charset="0"/>
              </a:rPr>
              <a:t>Confusion matrix analysis revealed strong true positive and true negative rates with minimal false classifications, indicating reliable churn detection.</a:t>
            </a:r>
          </a:p>
          <a:p>
            <a:pPr algn="just">
              <a:lnSpc>
                <a:spcPct val="150000"/>
              </a:lnSpc>
              <a:spcAft>
                <a:spcPts val="1200"/>
              </a:spcAft>
              <a:buNone/>
            </a:pPr>
            <a:endParaRPr lang="en-US" dirty="0">
              <a:latin typeface="Times New Roman" panose="02020603050405020304" pitchFamily="18" charset="0"/>
              <a:cs typeface="Times New Roman" panose="02020603050405020304" pitchFamily="18" charset="0"/>
            </a:endParaRPr>
          </a:p>
          <a:p>
            <a:pPr algn="just">
              <a:lnSpc>
                <a:spcPct val="150000"/>
              </a:lnSpc>
              <a:spcAft>
                <a:spcPts val="1200"/>
              </a:spcAft>
              <a:buNone/>
            </a:pPr>
            <a:endParaRPr lang="en-IN" b="1" i="0" dirty="0">
              <a:solidFill>
                <a:srgbClr val="334155"/>
              </a:solidFill>
              <a:effectLst/>
              <a:latin typeface="Times New Roman" panose="02020603050405020304" pitchFamily="18" charset="0"/>
              <a:cs typeface="Times New Roman" panose="02020603050405020304" pitchFamily="18" charset="0"/>
            </a:endParaRPr>
          </a:p>
          <a:p>
            <a:pPr algn="ctr">
              <a:spcAft>
                <a:spcPts val="1200"/>
              </a:spcAft>
              <a:buNone/>
            </a:pPr>
            <a:endParaRPr lang="en-IN" b="1" i="0" dirty="0">
              <a:solidFill>
                <a:srgbClr val="334155"/>
              </a:solidFill>
              <a:effectLst/>
              <a:latin typeface="Inter"/>
            </a:endParaRPr>
          </a:p>
        </p:txBody>
      </p:sp>
      <p:pic>
        <p:nvPicPr>
          <p:cNvPr id="12" name="Picture 11">
            <a:extLst>
              <a:ext uri="{FF2B5EF4-FFF2-40B4-BE49-F238E27FC236}">
                <a16:creationId xmlns:a16="http://schemas.microsoft.com/office/drawing/2014/main" id="{6B7448C6-8EB2-F5B2-8AF5-DD60E610146F}"/>
              </a:ext>
            </a:extLst>
          </p:cNvPr>
          <p:cNvPicPr>
            <a:picLocks noChangeAspect="1"/>
          </p:cNvPicPr>
          <p:nvPr/>
        </p:nvPicPr>
        <p:blipFill>
          <a:blip r:embed="rId2"/>
          <a:stretch>
            <a:fillRect/>
          </a:stretch>
        </p:blipFill>
        <p:spPr>
          <a:xfrm>
            <a:off x="393540" y="3622876"/>
            <a:ext cx="4559951" cy="2569580"/>
          </a:xfrm>
          <a:prstGeom prst="rect">
            <a:avLst/>
          </a:prstGeom>
        </p:spPr>
      </p:pic>
      <p:sp>
        <p:nvSpPr>
          <p:cNvPr id="14" name="TextBox 13">
            <a:extLst>
              <a:ext uri="{FF2B5EF4-FFF2-40B4-BE49-F238E27FC236}">
                <a16:creationId xmlns:a16="http://schemas.microsoft.com/office/drawing/2014/main" id="{E8655897-F89C-8929-B5AE-F477F4028503}"/>
              </a:ext>
            </a:extLst>
          </p:cNvPr>
          <p:cNvSpPr txBox="1"/>
          <p:nvPr/>
        </p:nvSpPr>
        <p:spPr>
          <a:xfrm>
            <a:off x="6319776" y="1662920"/>
            <a:ext cx="5474826" cy="2231380"/>
          </a:xfrm>
          <a:prstGeom prst="rect">
            <a:avLst/>
          </a:prstGeom>
          <a:noFill/>
        </p:spPr>
        <p:txBody>
          <a:bodyPr wrap="square">
            <a:spAutoFit/>
          </a:bodyPr>
          <a:lstStyle/>
          <a:p>
            <a:pPr algn="ctr">
              <a:spcAft>
                <a:spcPts val="1200"/>
              </a:spcAft>
              <a:buNone/>
            </a:pPr>
            <a:r>
              <a:rPr lang="en-IN" sz="2000" b="1" i="0" dirty="0">
                <a:solidFill>
                  <a:srgbClr val="334155"/>
                </a:solidFill>
                <a:effectLst/>
                <a:latin typeface="Times New Roman" panose="02020603050405020304" pitchFamily="18" charset="0"/>
                <a:cs typeface="Times New Roman" panose="02020603050405020304" pitchFamily="18" charset="0"/>
              </a:rPr>
              <a:t>ROC Analysis</a:t>
            </a:r>
          </a:p>
          <a:p>
            <a:pPr algn="just">
              <a:lnSpc>
                <a:spcPct val="150000"/>
              </a:lnSpc>
              <a:spcAft>
                <a:spcPts val="1200"/>
              </a:spcAft>
              <a:buNone/>
            </a:pPr>
            <a:r>
              <a:rPr lang="en-US" dirty="0">
                <a:latin typeface="Times New Roman" panose="02020603050405020304" pitchFamily="18" charset="0"/>
                <a:cs typeface="Times New Roman" panose="02020603050405020304" pitchFamily="18" charset="0"/>
              </a:rPr>
              <a:t>ROC curve demonstrated excellent discrimination capability with AUC score of 0.87, showing optimal balance between sensitivity and specificity.</a:t>
            </a:r>
          </a:p>
          <a:p>
            <a:pPr algn="ctr">
              <a:spcAft>
                <a:spcPts val="1200"/>
              </a:spcAft>
              <a:buNone/>
            </a:pPr>
            <a:endParaRPr lang="en-IN" b="1" i="0" dirty="0">
              <a:solidFill>
                <a:srgbClr val="334155"/>
              </a:solidFill>
              <a:effectLst/>
              <a:latin typeface="Inter"/>
            </a:endParaRPr>
          </a:p>
        </p:txBody>
      </p:sp>
      <p:pic>
        <p:nvPicPr>
          <p:cNvPr id="16" name="Picture 15">
            <a:extLst>
              <a:ext uri="{FF2B5EF4-FFF2-40B4-BE49-F238E27FC236}">
                <a16:creationId xmlns:a16="http://schemas.microsoft.com/office/drawing/2014/main" id="{59F87B12-F4D7-0C36-5127-79CECC043446}"/>
              </a:ext>
            </a:extLst>
          </p:cNvPr>
          <p:cNvPicPr>
            <a:picLocks noChangeAspect="1"/>
          </p:cNvPicPr>
          <p:nvPr/>
        </p:nvPicPr>
        <p:blipFill>
          <a:blip r:embed="rId3"/>
          <a:stretch>
            <a:fillRect/>
          </a:stretch>
        </p:blipFill>
        <p:spPr>
          <a:xfrm>
            <a:off x="6938128" y="3622876"/>
            <a:ext cx="4428211" cy="2569580"/>
          </a:xfrm>
          <a:prstGeom prst="rect">
            <a:avLst/>
          </a:prstGeom>
        </p:spPr>
      </p:pic>
    </p:spTree>
    <p:extLst>
      <p:ext uri="{BB962C8B-B14F-4D97-AF65-F5344CB8AC3E}">
        <p14:creationId xmlns:p14="http://schemas.microsoft.com/office/powerpoint/2010/main" val="49620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6301</TotalTime>
  <Words>676</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Crimson Text</vt:lpstr>
      <vt:lpstr>Georgia</vt:lpstr>
      <vt:lpstr>Inter</vt:lpstr>
      <vt:lpstr>Times New Roman</vt:lpstr>
      <vt:lpstr>Wingdings</vt:lpstr>
      <vt:lpstr>Office Theme</vt:lpstr>
      <vt:lpstr>Customer Churn Prediction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KEZIYA DODDA</dc:creator>
  <cp:lastModifiedBy>ROJA PASUPULETI</cp:lastModifiedBy>
  <cp:revision>9</cp:revision>
  <dcterms:created xsi:type="dcterms:W3CDTF">2025-04-06T14:12:04Z</dcterms:created>
  <dcterms:modified xsi:type="dcterms:W3CDTF">2025-07-20T13:05:53Z</dcterms:modified>
</cp:coreProperties>
</file>