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3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1487" autoAdjust="0"/>
  </p:normalViewPr>
  <p:slideViewPr>
    <p:cSldViewPr snapToGrid="0">
      <p:cViewPr varScale="1">
        <p:scale>
          <a:sx n="102" d="100"/>
          <a:sy n="102" d="100"/>
        </p:scale>
        <p:origin x="9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78689-B15D-6540-623F-124A1F321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882ACB-63DF-7A46-7358-E5844FE1A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EF7E08-C347-BF2F-E975-7809E1B1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AD43-CE59-48EF-8199-08C34EF733B6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65175-A18B-EED9-A041-4879C13D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34F583-60D9-6F69-2EE1-DAD93F7A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02C8-9E3E-4247-9D60-07EAF00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07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C3913-D6F8-D433-7C72-BA7D6A50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54D707-0733-CF7E-BB00-6CD870C98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7E3D6E-2395-0AB7-EA9F-1C185318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AD43-CE59-48EF-8199-08C34EF733B6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534046-5645-D3E0-F220-835572EB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EFBF3-C393-24E7-1A60-53756A8A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02C8-9E3E-4247-9D60-07EAF00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92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D753C7-4C3E-221D-DA2F-21C3D65DB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05131A-4507-38E9-D988-AC179C3E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89B160-E0A4-7095-DD02-FF15480CD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AD43-CE59-48EF-8199-08C34EF733B6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311C88-4CEC-F5B7-CE44-4F66E4EE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6EED52-2935-CC9E-91B3-DDEF7A96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02C8-9E3E-4247-9D60-07EAF00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43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CAA99-C022-55DF-1A18-55B3A5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A1BBEC-2B07-7084-02B9-38BE5423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BB881D-4F4E-D6F5-3C67-B2E03177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AD43-CE59-48EF-8199-08C34EF733B6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C7CE8D-00A2-2313-FCB8-AA719FDD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EF5174-3E97-FFC3-33E8-5BE59CEA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02C8-9E3E-4247-9D60-07EAF00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CC256-807F-BEB3-6FE6-F7CC6F86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4641D1-6B65-80BA-93B2-0D0FCD31F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68E8B-5FFC-891A-8C81-05E499BA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AD43-CE59-48EF-8199-08C34EF733B6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C0205-949C-B357-CE64-5FBA6974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4F69A-11F5-4231-0BD0-52323B58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02C8-9E3E-4247-9D60-07EAF00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44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BD7C1-90FD-1115-94AF-7A001FF9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A62741-BB04-3C80-A89A-E0BD8677E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5B9839-1689-683E-AAE6-8172C4D4B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8ACAA0-554A-229B-A959-8B18DC73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AD43-CE59-48EF-8199-08C34EF733B6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46714E-8EBB-F248-B287-177C56B7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1BD7D6-7BAD-B315-4EEE-7AE883CC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02C8-9E3E-4247-9D60-07EAF00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87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5CCB2-47F0-13C4-C793-7795EC9F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4A492C-2761-D076-44D5-7F403469F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D665C5-C7F8-3598-9523-1DCACF630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2E56FF-AAF4-66FC-600E-B099F82B9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38CA69-1709-6D91-1A65-78F2140EA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E7CDC6-C9FE-91D7-53F7-BBED7727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AD43-CE59-48EF-8199-08C34EF733B6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1AA518-1079-EF99-D09A-F9400CF8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7B4225-2CF8-8609-B2A3-5FBFA76D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02C8-9E3E-4247-9D60-07EAF00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87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4BAAA-A1D4-EFBE-481A-61CA6F93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BBD474-FCF7-45AE-0FD7-5B1AC9FC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AD43-CE59-48EF-8199-08C34EF733B6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EB5D06-10A4-9331-7FD5-51D60F3F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BA8495-2502-8AAD-CC83-1A3900D6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02C8-9E3E-4247-9D60-07EAF00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6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034848-548B-E12E-3920-B491976C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AD43-CE59-48EF-8199-08C34EF733B6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23F70E0-18D7-C753-E17C-1F2E0354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497FCA-4524-1FF6-20EA-D7C9264D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02C8-9E3E-4247-9D60-07EAF00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1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CF805-6790-7E8A-7C1A-9147FE92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9361D-6406-EB28-DE43-C1463DDEB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C68E20-F1F7-15BB-6CE1-3850425DF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F55145-9B65-B798-465C-27ECCE18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AD43-CE59-48EF-8199-08C34EF733B6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C3D8CB-9B93-05D7-8C24-52721152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9E625D-12BA-F94D-3F65-3F736BFF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02C8-9E3E-4247-9D60-07EAF00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94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95E78-9C54-9EF9-99D5-2B8F38A5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78C458-1D03-CDC7-8262-39FB6EB63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6DEDB6-91CE-02F2-BB81-E54DCA3CB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444DED-EE45-634E-8514-78412D0C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3AD43-CE59-48EF-8199-08C34EF733B6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890345-CABB-686E-C665-47D8EB23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546874-5AF2-709A-71CC-1F2EAE42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002C8-9E3E-4247-9D60-07EAF00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64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E25C2-63FA-D856-CA48-F83A01D1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DF9E2A-98F1-F701-D6CF-0E902DBF5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1C3D0C-1280-4353-61AE-B707622E1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3AD43-CE59-48EF-8199-08C34EF733B6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043B1-1B2A-79B3-BE8A-F35D00F41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3E2046-FB32-6F04-697C-54077922D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002C8-9E3E-4247-9D60-07EAF00B7C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00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418BEC-15E1-63CD-347F-3CCE81B01D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C83-6D64-4150-5823-133220C93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350" y="3356573"/>
            <a:ext cx="9855199" cy="1188873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kk-KZ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endParaRPr lang="ru-RU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5BB1237-1ADE-DFE2-8807-3B1B91F6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676" y="3429000"/>
            <a:ext cx="1188873" cy="11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2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C3ED8-43E9-39E5-DA80-B84DF8505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DBFF06-2A4E-6644-44FF-B081549B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0"/>
            <a:ext cx="11525250" cy="65913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хабарламасын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формуласын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қолданамыз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C≡M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  n=97mod  143=48. </a:t>
            </a:r>
          </a:p>
          <a:p>
            <a:pPr algn="just">
              <a:buNone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Дешифрлау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шифрды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>
              <a:buNone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алынған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қалпына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келтіру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түрлендіруді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қолданамыз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M≡C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 n=48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  143=9. </a:t>
            </a: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ЭЦҚ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қалыптастыру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кезінде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түрлендірулер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орындарымен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ауысады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48AFF-C543-3BA8-8DAE-55DE033FF783}"/>
              </a:ext>
            </a:extLst>
          </p:cNvPr>
          <p:cNvSpPr txBox="1"/>
          <p:nvPr/>
        </p:nvSpPr>
        <p:spPr>
          <a:xfrm>
            <a:off x="1459289" y="4415986"/>
            <a:ext cx="1044696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қолданған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санды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екіншісіне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бөліп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қалдығын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аламыз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Сонымен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2, 1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өйткені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5/2=2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қалдығы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(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 1 mod 2)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термині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modulo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операциясын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білдіреді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жағдайда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модуль </a:t>
            </a:r>
          </a:p>
          <a:p>
            <a:pPr marL="457200" indent="-457200" algn="just">
              <a:buAutoNum type="arabicPeriod"/>
            </a:pP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Бағдарламалау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тілдерінің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көпшілігі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операцияны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көрсету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пайдаланады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5% 2 = 1</a:t>
            </a:r>
          </a:p>
        </p:txBody>
      </p:sp>
      <p:pic>
        <p:nvPicPr>
          <p:cNvPr id="1026" name="Picture 2" descr="Иконка комментарии, общение, comments, размер 256x256 | id37528 |  iconbird.com">
            <a:extLst>
              <a:ext uri="{FF2B5EF4-FFF2-40B4-BE49-F238E27FC236}">
                <a16:creationId xmlns:a16="http://schemas.microsoft.com/office/drawing/2014/main" id="{0044489D-8ECF-260A-BB05-AA598928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7" y="3429000"/>
            <a:ext cx="1436852" cy="143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13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DC78E-73B0-187C-BE09-4DCB898A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4063"/>
          </a:xfrm>
        </p:spPr>
        <p:txBody>
          <a:bodyPr/>
          <a:lstStyle/>
          <a:p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ТАРИХЫ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9D822-E429-6AB9-B263-AC22ECA6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18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1976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Уитфилд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Диффи мен Мартин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Хеллманның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Криптографиядағы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ағылш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Directions in Cryptography)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мақаласы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түсінікті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өзгертті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Кейіннен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әзірленген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Диффи—Хеллман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қорғалмаған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тарапқа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аутентификация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шешкен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құралдарсыз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кіммен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жасағанына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A1A01847-105E-590A-6303-823D542F5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4077" y="18256"/>
            <a:ext cx="1188873" cy="126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1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EBDB1C-EADC-0CA4-6CD3-D5166842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45" y="263524"/>
            <a:ext cx="10729110" cy="61372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мақаланы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зерттегеннен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Массачусетс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ғалымы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 Рональд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Ривест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Шамир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Леонард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Адлеман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Уитфилд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Диффи мен Мартин Хеллман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ұсынған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жүзеге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асыруға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математикалық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іздеуге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кірісті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40-тан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астам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нұсқаларды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зерттегеннен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табу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көбейтіндісін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көбейткіштерге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жіктеу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арасындағы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айырмашылыққа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негізделген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тапты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Кейіннен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жасаушылардың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алғашқы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әріптерімен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аталды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E55A4EB5-6BC6-2182-812C-9E2D060A7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7425"/>
            <a:ext cx="1593439" cy="169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43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C86C-330B-C295-420D-33923C08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 ҚАЛАЙ ЖҰМЫС ЖАСАЙДЫ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A958B-1636-9406-1ADA-66F9D1C75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733550"/>
            <a:ext cx="11601450" cy="5257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кілттері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алгоритмдерінен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айырмашылығы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әрдайым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неге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бөлек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Ассиметриялық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әсіресе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бүтіннің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бөлігі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бір-бірімен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тығыз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2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88B2C7B-41CD-0EE9-E44B-8067B0EB7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0"/>
            <a:ext cx="11525250" cy="65913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Боб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Алисаға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жібергісі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тікелей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өйткені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арасында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Стив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делдал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Боб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Алисаға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Стивке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Стивтің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оқымағаны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көмектеседі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Боб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жібермес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Алиса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кілтпен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Боб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Боб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Стив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Алисаға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Алиса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дешифрлайды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Осылайша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Стив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Алисаға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Боб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Алиса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болмаса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Стив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ұстап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тұруы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мазмұнын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БҰЛ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АЛГОРИТМІНІҢ НЕГІЗГІ ЖҰМЫС ПРИНЦИПІ. 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6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B4BED-34A4-A4A2-8AA5-ED7F185E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651DC3FC-65BB-3AC2-1663-1F9011A49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050980"/>
              </p:ext>
            </p:extLst>
          </p:nvPr>
        </p:nvGraphicFramePr>
        <p:xfrm>
          <a:off x="295274" y="1171575"/>
          <a:ext cx="11496675" cy="5620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2225">
                  <a:extLst>
                    <a:ext uri="{9D8B030D-6E8A-4147-A177-3AD203B41FA5}">
                      <a16:colId xmlns:a16="http://schemas.microsoft.com/office/drawing/2014/main" val="113814378"/>
                    </a:ext>
                  </a:extLst>
                </a:gridCol>
                <a:gridCol w="3832225">
                  <a:extLst>
                    <a:ext uri="{9D8B030D-6E8A-4147-A177-3AD203B41FA5}">
                      <a16:colId xmlns:a16="http://schemas.microsoft.com/office/drawing/2014/main" val="3256459078"/>
                    </a:ext>
                  </a:extLst>
                </a:gridCol>
                <a:gridCol w="3832225">
                  <a:extLst>
                    <a:ext uri="{9D8B030D-6E8A-4147-A177-3AD203B41FA5}">
                      <a16:colId xmlns:a16="http://schemas.microsoft.com/office/drawing/2014/main" val="990319966"/>
                    </a:ext>
                  </a:extLst>
                </a:gridCol>
              </a:tblGrid>
              <a:tr h="774185">
                <a:tc>
                  <a:txBody>
                    <a:bodyPr/>
                    <a:lstStyle/>
                    <a:p>
                      <a:pPr algn="ctr"/>
                      <a:r>
                        <a:rPr lang="kk-KZ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Формула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Қызметі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8754"/>
                  </a:ext>
                </a:extLst>
              </a:tr>
              <a:tr h="1037667"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kk-KZ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және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 </a:t>
                      </a:r>
                      <a:endParaRPr lang="ru-RU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Жай сандар</a:t>
                      </a:r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k-KZ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және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l-GR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ϕ(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  <a:r>
                        <a:rPr lang="kk-KZ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есептеудің негізі</a:t>
                      </a:r>
                      <a:endParaRPr lang="ru-RU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51821"/>
                  </a:ext>
                </a:extLst>
              </a:tr>
              <a:tr h="774185"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= p * q</a:t>
                      </a:r>
                      <a:endParaRPr lang="ru-RU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Барлық</a:t>
                      </a:r>
                      <a:r>
                        <a:rPr lang="ru-RU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операцияларға</a:t>
                      </a:r>
                      <a:r>
                        <a:rPr lang="ru-RU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арналған</a:t>
                      </a:r>
                      <a:r>
                        <a:rPr lang="ru-RU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модуль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63003"/>
                  </a:ext>
                </a:extLst>
              </a:tr>
              <a:tr h="774185">
                <a:tc>
                  <a:txBody>
                    <a:bodyPr/>
                    <a:lstStyle/>
                    <a:p>
                      <a:r>
                        <a:rPr lang="el-GR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ϕ(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  <a:endParaRPr lang="ru-RU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(p−1)*(q−1)</a:t>
                      </a:r>
                      <a:endParaRPr lang="ru-RU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k-KZ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 санын таңдау үшін және </a:t>
                      </a:r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</a:t>
                      </a:r>
                      <a:r>
                        <a:rPr lang="kk-KZ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мәнін есептеу үшін</a:t>
                      </a:r>
                      <a:endParaRPr lang="ru-RU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55663"/>
                  </a:ext>
                </a:extLst>
              </a:tr>
              <a:tr h="774185"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</a:t>
                      </a:r>
                      <a:endParaRPr lang="ru-RU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&lt; e &lt; </a:t>
                      </a:r>
                      <a:r>
                        <a:rPr lang="el-GR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ϕ(</a:t>
                      </a:r>
                      <a:r>
                        <a:rPr lang="en-US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  <a:endParaRPr lang="ru-RU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Ашық</a:t>
                      </a:r>
                      <a:r>
                        <a:rPr lang="ru-RU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көрсеткіш</a:t>
                      </a:r>
                      <a:r>
                        <a:rPr lang="ru-RU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шифрлау</a:t>
                      </a:r>
                      <a:r>
                        <a:rPr lang="ru-RU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үшін</a:t>
                      </a:r>
                      <a:r>
                        <a:rPr lang="ru-RU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қолданылады</a:t>
                      </a:r>
                      <a:r>
                        <a:rPr lang="ru-RU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38078"/>
                  </a:ext>
                </a:extLst>
              </a:tr>
              <a:tr h="1037667">
                <a:tc>
                  <a:txBody>
                    <a:bodyPr/>
                    <a:lstStyle/>
                    <a:p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= 1 mod </a:t>
                      </a:r>
                      <a:r>
                        <a:rPr lang="el-GR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ϕ(</a:t>
                      </a:r>
                      <a:r>
                        <a:rPr lang="en-US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  <a:endParaRPr lang="ru-RU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2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Құпия</a:t>
                      </a:r>
                      <a:r>
                        <a:rPr lang="ru-RU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көрсеткіш</a:t>
                      </a:r>
                      <a:r>
                        <a:rPr lang="ru-RU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дешифрлау</a:t>
                      </a:r>
                      <a:r>
                        <a:rPr lang="ru-RU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үшін</a:t>
                      </a:r>
                      <a:r>
                        <a:rPr lang="ru-RU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қолданылады</a:t>
                      </a:r>
                      <a:r>
                        <a:rPr lang="ru-RU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72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411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BE491-6E8D-AC2A-3DD1-9A611B9F4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70F2A-6789-9C5D-EC73-2DC49615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жүйесінің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параметрлері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кілттерін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генерациялау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424A4-68FD-28BD-BF46-3CFAAA019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12" y="1959888"/>
            <a:ext cx="11687175" cy="478027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таңдаңыз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сақтаңыз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p · q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есептеңіз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= (p - 1)(q - 1)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есептеңіз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таңдаңыз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өзара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ЕҮОБ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n),</a:t>
            </a:r>
            <a:r>
              <a:rPr lang="kk-K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= 1.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анықтаңыз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· e ≡ 1 (mod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шартын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қанағаттандыруы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&lt;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Нәтиже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Жалпыға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қолжетімді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параметрлер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q, n,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</a:p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n}</a:t>
            </a:r>
          </a:p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 n}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B5F72-D641-9B19-D1DE-FC9032635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6960AE8-676E-477F-EB91-F91EAA50C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0"/>
            <a:ext cx="11525250" cy="65913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қамтамасыз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түрлендіру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дешифрлау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келесідей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көрінеді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C≡M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 n; </a:t>
            </a:r>
          </a:p>
          <a:p>
            <a:pPr algn="just"/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Дешифрлау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M≡C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 n.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қолтаңбаны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(ЭЦҚ)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қалыптастыру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Аутентификацияны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қамтамасыз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криптографиялық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түрлендіру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(ЭЦҚ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қалыптастыру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келесідей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ЭЦҚ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қалыптастыру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C≡M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  n</a:t>
            </a:r>
            <a:endParaRPr lang="kk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Жіберілетін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ЭЦҚ»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түрінде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M∥C.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ЭЦҚ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M′≡C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 n</a:t>
            </a:r>
          </a:p>
          <a:p>
            <a:pPr marL="742950" lvl="1" indent="-28575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Егер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 = 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түпнұсқа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сәтті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Егер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 ≠ 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қолтаңба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сәтсіз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аяқталды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5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E97C4-4EBB-08DC-1287-C9C2F2DBE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42CD4-E5FE-A655-77DC-46FBA6E7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54" y="774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</a:t>
            </a:r>
            <a:r>
              <a:rPr lang="ru-RU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алгоритмын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AA4F87-0B26-8B47-F416-7305B0ECCA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492" y="1071365"/>
            <a:ext cx="11277015" cy="5196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сан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таңдаймыз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= 11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 = 13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Енді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мәнін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есептейміз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p×q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=11×13=143.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φ(n)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функциясын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есептейміз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φ(n)=(p−1)(q−1)=10×12=120.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санын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φ(n)-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өзара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болатындай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етіп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таңдаймыз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яғни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ЕҮОБ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(n),e)=1,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= 7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аламыз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санын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≡ 1 \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φ(n), d &lt; φ(n)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шартын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қанағаттандыратындай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етіп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табу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теңдеуді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шешеміз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7d≡1mod  120.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Эйлер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теоремасын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қолданамыз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l-G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φ(120)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mod120. </a:t>
            </a:r>
          </a:p>
          <a:p>
            <a:pPr>
              <a:buNone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Демек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d=7 </a:t>
            </a:r>
            <a:r>
              <a:rPr lang="el-G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φ(120)−1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≡7</a:t>
            </a:r>
            <a:r>
              <a:rPr lang="el-G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≡103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  120. </a:t>
            </a:r>
          </a:p>
          <a:p>
            <a:pPr>
              <a:buNone/>
            </a:pPr>
            <a:r>
              <a:rPr lang="kk-K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Жабық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d=103,n=120}. </a:t>
            </a:r>
          </a:p>
          <a:p>
            <a:pPr>
              <a:buNone/>
            </a:pP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e=7,n=120}.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66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1020</Words>
  <Application>Microsoft Office PowerPoint</Application>
  <PresentationFormat>Широкоэкранный</PresentationFormat>
  <Paragraphs>91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Тема Office</vt:lpstr>
      <vt:lpstr>RSA АЛГОРИТМІ</vt:lpstr>
      <vt:lpstr>ТАРИХЫ</vt:lpstr>
      <vt:lpstr>Презентация PowerPoint</vt:lpstr>
      <vt:lpstr>RSA АЛГОРИТМІ ҚАЛАЙ ЖҰМЫС ЖАСАЙДЫ</vt:lpstr>
      <vt:lpstr>Презентация PowerPoint</vt:lpstr>
      <vt:lpstr>RSA алгоритмі</vt:lpstr>
      <vt:lpstr>RSA жүйесінің жалпы параметрлері мен кілттерін генерациялау</vt:lpstr>
      <vt:lpstr>Презентация PowerPoint</vt:lpstr>
      <vt:lpstr>RSA алгоритмын қолдану мысалы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Еламанов Рахат Байканурович</dc:creator>
  <cp:lastModifiedBy>Рахат</cp:lastModifiedBy>
  <cp:revision>30</cp:revision>
  <dcterms:created xsi:type="dcterms:W3CDTF">2024-11-20T20:08:01Z</dcterms:created>
  <dcterms:modified xsi:type="dcterms:W3CDTF">2025-03-18T15:50:32Z</dcterms:modified>
</cp:coreProperties>
</file>