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8" r:id="rId30"/>
    <p:sldId id="289" r:id="rId31"/>
    <p:sldId id="283" r:id="rId32"/>
    <p:sldId id="284" r:id="rId33"/>
    <p:sldId id="286" r:id="rId34"/>
    <p:sldId id="285" r:id="rId3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>
      <p:cViewPr varScale="1">
        <p:scale>
          <a:sx n="212" d="100"/>
          <a:sy n="212" d="100"/>
        </p:scale>
        <p:origin x="5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5439" y="2945180"/>
            <a:ext cx="216559" cy="2874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1777" y="641463"/>
            <a:ext cx="126654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EFBD52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832" y="988122"/>
            <a:ext cx="403923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2299" y="3322038"/>
            <a:ext cx="55562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1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stm-time-series-forecasting-predicting-stock-prices-using-an-lstm-model-6223e9644a2f" TargetMode="External"/><Relationship Id="rId2" Type="http://schemas.openxmlformats.org/officeDocument/2006/relationships/hyperlink" Target="https://towardsdatascience.com/using-machine-learning-to-predict-future-bitcoin-prices-6637e7bfa5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etwatch.com/story/is-bitcoin-an-uncorrelated-asset-these-stocks-and-funds-boast-correlations-higherand-lowerthan-coinbase-11622826320" TargetMode="External"/><Relationship Id="rId5" Type="http://schemas.openxmlformats.org/officeDocument/2006/relationships/hyperlink" Target="https://www.kaggle.com/prasoonkottarathil/ethereum-historical-dataset" TargetMode="External"/><Relationship Id="rId4" Type="http://schemas.openxmlformats.org/officeDocument/2006/relationships/hyperlink" Target="https://data.world/datasets/bitcoi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544" y="808139"/>
            <a:ext cx="4331335" cy="57721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143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40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Forecasting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Crypto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currencies</a:t>
            </a:r>
            <a:endParaRPr sz="14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QDA,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KNN,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741" y="1585555"/>
            <a:ext cx="2394585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EFBD52"/>
                </a:solidFill>
                <a:latin typeface="Tahoma"/>
                <a:cs typeface="Tahoma"/>
              </a:rPr>
              <a:t>Roja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Sareddy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EFBD52"/>
                </a:solidFill>
                <a:latin typeface="Tahoma"/>
                <a:cs typeface="Tahoma"/>
              </a:rPr>
              <a:t>and</a:t>
            </a:r>
            <a:r>
              <a:rPr sz="1100" spc="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Manizheh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Zand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ahoma"/>
              <a:cs typeface="Tahoma"/>
            </a:endParaRPr>
          </a:p>
          <a:p>
            <a:pPr marL="107314" marR="63500" algn="ctr">
              <a:lnSpc>
                <a:spcPts val="950"/>
              </a:lnSpc>
            </a:pP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Santa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Clara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15,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1056246"/>
            <a:ext cx="4423410" cy="227329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83106"/>
            <a:ext cx="4423410" cy="22161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1630895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1857755"/>
            <a:ext cx="4423410" cy="735965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45720" marR="2063750">
              <a:lnSpc>
                <a:spcPct val="102600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2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05" y="991603"/>
            <a:ext cx="4423410" cy="21844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NASDAQ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1209509"/>
            <a:ext cx="4423410" cy="735965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949700">
              <a:lnSpc>
                <a:spcPct val="102600"/>
              </a:lnSpc>
              <a:spcBef>
                <a:spcPts val="22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Gold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SP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500</a:t>
            </a:r>
            <a:endParaRPr sz="1100">
              <a:latin typeface="Tahoma"/>
              <a:cs typeface="Tahoma"/>
            </a:endParaRPr>
          </a:p>
          <a:p>
            <a:pPr marL="45720" marR="3957954">
              <a:lnSpc>
                <a:spcPct val="102699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Tesla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2071992"/>
            <a:ext cx="4423410" cy="227329"/>
          </a:xfrm>
          <a:prstGeom prst="rect">
            <a:avLst/>
          </a:prstGeom>
          <a:solidFill>
            <a:srgbClr val="ED4747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Investing.com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05" y="2298852"/>
            <a:ext cx="4423410" cy="392430"/>
          </a:xfrm>
          <a:prstGeom prst="rect">
            <a:avLst/>
          </a:prstGeom>
          <a:solidFill>
            <a:srgbClr val="433232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3812540">
              <a:lnSpc>
                <a:spcPct val="102699"/>
              </a:lnSpc>
              <a:spcBef>
                <a:spcPts val="219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 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5304"/>
            <a:ext cx="4331335" cy="81153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168" y="1235075"/>
            <a:ext cx="2519680" cy="204470"/>
          </a:xfrm>
          <a:prstGeom prst="rect">
            <a:avLst/>
          </a:prstGeom>
          <a:solidFill>
            <a:srgbClr val="2F2F2F"/>
          </a:solidFill>
          <a:ln w="5060">
            <a:solidFill>
              <a:srgbClr val="EFBD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295"/>
              </a:lnSpc>
            </a:pPr>
            <a:r>
              <a:rPr sz="1100" spc="-45" dirty="0">
                <a:solidFill>
                  <a:srgbClr val="EFBD52"/>
                </a:solidFill>
                <a:latin typeface="Tahoma"/>
                <a:cs typeface="Tahoma"/>
              </a:rPr>
              <a:t>How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EFBD52"/>
                </a:solidFill>
                <a:latin typeface="Tahoma"/>
                <a:cs typeface="Tahoma"/>
              </a:rPr>
              <a:t>important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EFBD52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EFBD52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EFBD52"/>
                </a:solidFill>
                <a:latin typeface="Tahoma"/>
                <a:cs typeface="Tahoma"/>
              </a:rPr>
              <a:t>remember</a:t>
            </a:r>
            <a:r>
              <a:rPr sz="1100" spc="15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EFBD5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FBD52"/>
                </a:solidFill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" y="1608620"/>
            <a:ext cx="4411980" cy="729615"/>
          </a:xfrm>
          <a:prstGeom prst="rect">
            <a:avLst/>
          </a:prstGeom>
          <a:solidFill>
            <a:srgbClr val="2F2F2F"/>
          </a:solidFill>
          <a:ln w="5060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40005" marR="32384" algn="just">
              <a:lnSpc>
                <a:spcPts val="1350"/>
              </a:lnSpc>
              <a:spcBef>
                <a:spcPts val="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Humans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their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every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second.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read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essay,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understand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word based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understanding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previ-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ous words.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don’t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throw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everything 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away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start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thinking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scratch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again.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thoughts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persistence[</a:t>
            </a:r>
            <a:r>
              <a:rPr sz="1100" b="1" spc="-5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RNN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</a:t>
            </a:r>
            <a:r>
              <a:rPr lang="en-US" sz="1000" spc="-20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lang="en-US"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lang="en-US" sz="1000" spc="-2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830" y="826073"/>
            <a:ext cx="1732341" cy="7214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2653" y="1568965"/>
            <a:ext cx="96329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0" dirty="0">
                <a:solidFill>
                  <a:srgbClr val="5C1F1F"/>
                </a:solidFill>
                <a:latin typeface="Arial"/>
                <a:cs typeface="Arial"/>
              </a:rPr>
              <a:t>(a)</a:t>
            </a: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9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RNN.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830" y="1889108"/>
            <a:ext cx="1732341" cy="7018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7613" y="2533838"/>
            <a:ext cx="3073400" cy="48005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715"/>
              </a:spcBef>
            </a:pPr>
            <a:r>
              <a:rPr sz="900" spc="30" dirty="0">
                <a:solidFill>
                  <a:srgbClr val="5C1F1F"/>
                </a:solidFill>
                <a:latin typeface="Arial"/>
                <a:cs typeface="Arial"/>
              </a:rPr>
              <a:t>(b)</a:t>
            </a:r>
            <a:r>
              <a:rPr sz="900" spc="5" dirty="0">
                <a:solidFill>
                  <a:srgbClr val="5C1F1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LSTM.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RNN</a:t>
            </a:r>
            <a:r>
              <a:rPr lang="en-US" sz="1000" spc="-20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lang="en-US"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lang="en-US" sz="1000" spc="-2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" dirty="0">
                <a:solidFill>
                  <a:srgbClr val="FFFFFF"/>
                </a:solidFill>
                <a:latin typeface="Arial"/>
                <a:cs typeface="Arial"/>
              </a:rPr>
              <a:t>LSTM</a:t>
            </a:r>
            <a:r>
              <a:rPr sz="1400" b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948" y="956023"/>
            <a:ext cx="3600119" cy="14400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965" y="2451702"/>
            <a:ext cx="3990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variant,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introduced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Gers</a:t>
            </a:r>
            <a:r>
              <a:rPr sz="1000" spc="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Schmidhuber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(2000)</a:t>
            </a:r>
            <a:r>
              <a:rPr lang="en-US" sz="1000" spc="-4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lang="en-US" sz="1000" b="1" spc="-45" dirty="0">
                <a:solidFill>
                  <a:srgbClr val="FFFFFF"/>
                </a:solidFill>
                <a:latin typeface="Gill Sans MT"/>
                <a:cs typeface="Gill Sans MT"/>
              </a:rPr>
              <a:t>9</a:t>
            </a:r>
            <a:r>
              <a:rPr lang="en-US" sz="1000" spc="-4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Model[</a:t>
            </a:r>
            <a:r>
              <a:rPr sz="1400" spc="-15" dirty="0">
                <a:solidFill>
                  <a:srgbClr val="FFFFFF"/>
                </a:solidFill>
              </a:rPr>
              <a:t>12</a:t>
            </a: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588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03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552004"/>
            <a:ext cx="383222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66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statistical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technique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outcome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(OLS)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just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explanatory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extensively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econometrics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inference.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45" y="1489538"/>
            <a:ext cx="1439908" cy="14399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9025" y="2985127"/>
            <a:ext cx="31305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35" dirty="0">
                <a:solidFill>
                  <a:srgbClr val="5C1F1F"/>
                </a:solidFill>
                <a:latin typeface="Tahoma"/>
                <a:cs typeface="Tahoma"/>
              </a:rPr>
              <a:t>  </a:t>
            </a: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MLR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Weight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Horse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Power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MPG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207010">
              <a:lnSpc>
                <a:spcPct val="106700"/>
              </a:lnSpc>
              <a:spcBef>
                <a:spcPts val="495"/>
              </a:spcBef>
            </a:pPr>
            <a:r>
              <a:rPr sz="1400" b="0" spc="30" dirty="0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Definitions,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0850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29508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0511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8907" y="1531988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263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832" y="951532"/>
            <a:ext cx="335915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b="0" i="1" spc="-50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18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12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-37" baseline="-10416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</a:t>
            </a:r>
            <a:r>
              <a:rPr sz="1100" b="0" i="1" spc="-8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ip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-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4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15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2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5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3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-5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6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spc="-210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31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1200" baseline="-10416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330"/>
              </a:spcBef>
              <a:tabLst>
                <a:tab pos="2895600" algn="l"/>
                <a:tab pos="3307715" algn="l"/>
              </a:tabLst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Residual=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r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17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/stdDev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e</a:t>
            </a:r>
            <a:r>
              <a:rPr sz="1200" b="0" i="1" spc="-30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50" i="1" spc="45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r>
              <a:rPr sz="1650" i="1" u="sng" spc="457" baseline="2272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b="0" i="1" u="sng" spc="37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e</a:t>
            </a:r>
            <a:r>
              <a:rPr sz="900" b="0" i="1" u="sng" spc="37" baseline="32407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/>
                <a:cs typeface="Bookman Old Style"/>
              </a:rPr>
              <a:t>i	</a:t>
            </a:r>
            <a:endParaRPr sz="900" baseline="32407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62" y="1532114"/>
            <a:ext cx="695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MSE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(1</a:t>
            </a:r>
            <a:r>
              <a:rPr sz="8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900" b="0" i="1" spc="120" baseline="-9259" dirty="0">
                <a:solidFill>
                  <a:srgbClr val="FFFFFF"/>
                </a:solidFill>
                <a:latin typeface="Bookman Old Style"/>
                <a:cs typeface="Bookman Old Style"/>
              </a:rPr>
              <a:t>ii</a:t>
            </a:r>
            <a:r>
              <a:rPr sz="800" spc="8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5607" y="177267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607" y="215478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5607" y="236481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5607" y="274693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682951"/>
            <a:ext cx="401002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256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Outlier: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trend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(that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value)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Leverage: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endParaRPr sz="1100" dirty="0">
              <a:latin typeface="Tahoma"/>
              <a:cs typeface="Tahoma"/>
            </a:endParaRPr>
          </a:p>
          <a:p>
            <a:pPr marL="12700" marR="21844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Influential:</a:t>
            </a:r>
            <a:r>
              <a:rPr sz="11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Observations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unduly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influence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regression,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Cook’s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distance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Quantile-Quantile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plot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tell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Residuals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normally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distributed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results.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Ridge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95" dirty="0">
                <a:solidFill>
                  <a:srgbClr val="FFFFFF"/>
                </a:solidFill>
                <a:latin typeface="Arial"/>
                <a:cs typeface="Arial"/>
              </a:rPr>
              <a:t>Regression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3048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1083321"/>
            <a:ext cx="379095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ordinary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squares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fitting,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estimates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coeﬀicients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5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200" b="0" i="1" spc="-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200" b="0" i="1" spc="-104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minimizing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RSS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7093" y="1512098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3965" y="140818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0218" y="1485581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218" y="1590394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5485" y="146783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478" y="1570214"/>
            <a:ext cx="342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	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3672" y="1512098"/>
            <a:ext cx="52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 </a:t>
            </a:r>
            <a:r>
              <a:rPr sz="1100" b="0" i="1" spc="-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2490" y="14490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265" y="1698496"/>
            <a:ext cx="4641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6138" y="1594585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2391" y="1671979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2391" y="1776779"/>
            <a:ext cx="199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0445" y="1698496"/>
            <a:ext cx="1524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130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200" b="0" i="1" spc="165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-10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14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spc="89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spc="187" baseline="-10416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...,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40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r>
              <a:rPr sz="1650" spc="-315" baseline="15151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r>
              <a:rPr sz="1200" b="0" i="1" spc="-7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b="0" i="1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200" b="0" i="1" spc="82" baseline="-10416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200" spc="-37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1200" baseline="27777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607" y="199825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32" y="1908529"/>
            <a:ext cx="1678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Ridge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minimized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8881" y="2145613"/>
            <a:ext cx="567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" dirty="0">
                <a:solidFill>
                  <a:srgbClr val="FFFFFF"/>
                </a:solidFill>
                <a:latin typeface="Bookman Old Style"/>
                <a:cs typeface="Bookman Old Style"/>
              </a:rPr>
              <a:t>RSS</a:t>
            </a:r>
            <a:r>
              <a:rPr sz="1100" b="0" i="1" spc="-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4272" y="204170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0525" y="2115539"/>
            <a:ext cx="212090" cy="25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95"/>
              </a:spcBef>
            </a:pPr>
            <a:r>
              <a:rPr sz="800" b="0" i="1" spc="-55" dirty="0">
                <a:solidFill>
                  <a:srgbClr val="FFFFFF"/>
                </a:solidFill>
                <a:latin typeface="Bookman Old Style"/>
                <a:cs typeface="Bookman Old Style"/>
              </a:rPr>
              <a:t>p</a:t>
            </a:r>
            <a:endParaRPr sz="800">
              <a:latin typeface="Bookman Old Style"/>
              <a:cs typeface="Bookman Old Style"/>
            </a:endParaRPr>
          </a:p>
          <a:p>
            <a:pPr marL="12700">
              <a:lnSpc>
                <a:spcPts val="910"/>
              </a:lnSpc>
            </a:pPr>
            <a:r>
              <a:rPr sz="800" b="0" i="1" spc="160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800" spc="110" dirty="0">
                <a:solidFill>
                  <a:srgbClr val="FFFFFF"/>
                </a:solidFill>
                <a:latin typeface="Georgia"/>
                <a:cs typeface="Georgia"/>
              </a:rPr>
              <a:t>=1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29064" y="210904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ˆ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6692" y="2145613"/>
            <a:ext cx="91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-420" dirty="0">
                <a:solidFill>
                  <a:srgbClr val="FFFFFF"/>
                </a:solidFill>
                <a:latin typeface="Bookman Old Style"/>
                <a:cs typeface="Bookman Old Style"/>
              </a:rPr>
              <a:t>β</a:t>
            </a:r>
            <a:endParaRPr sz="110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5051" y="2203715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14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30702" y="20902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5607" y="24453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932" y="2355645"/>
            <a:ext cx="2202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estimate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5" dirty="0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100">
              <a:latin typeface="Bookman Old Style"/>
              <a:cs typeface="Bookman Old Styl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40335"/>
            <a:chOff x="0" y="50"/>
            <a:chExt cx="4608195" cy="140335"/>
          </a:xfrm>
        </p:grpSpPr>
        <p:sp>
          <p:nvSpPr>
            <p:cNvPr id="3" name="object 3"/>
            <p:cNvSpPr/>
            <p:nvPr/>
          </p:nvSpPr>
          <p:spPr>
            <a:xfrm>
              <a:off x="0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50"/>
              <a:ext cx="2304415" cy="140335"/>
            </a:xfrm>
            <a:custGeom>
              <a:avLst/>
              <a:gdLst/>
              <a:ahLst/>
              <a:cxnLst/>
              <a:rect l="l" t="t" r="r" b="b"/>
              <a:pathLst>
                <a:path w="2304415" h="140335">
                  <a:moveTo>
                    <a:pt x="2303995" y="0"/>
                  </a:moveTo>
                  <a:lnTo>
                    <a:pt x="0" y="0"/>
                  </a:lnTo>
                  <a:lnTo>
                    <a:pt x="0" y="139877"/>
                  </a:lnTo>
                  <a:lnTo>
                    <a:pt x="2303995" y="13987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799" y="109160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799" y="1547609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799" y="200362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799" y="245964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03" y="0"/>
                </a:moveTo>
                <a:lnTo>
                  <a:pt x="0" y="0"/>
                </a:lnTo>
                <a:lnTo>
                  <a:pt x="0" y="126403"/>
                </a:lnTo>
                <a:lnTo>
                  <a:pt x="126403" y="126403"/>
                </a:lnTo>
                <a:lnTo>
                  <a:pt x="126403" y="0"/>
                </a:lnTo>
                <a:close/>
              </a:path>
            </a:pathLst>
          </a:custGeom>
          <a:solidFill>
            <a:srgbClr val="EFBD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58" y="1044281"/>
            <a:ext cx="3206750" cy="156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0"/>
              </a:spcBef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Why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we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should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concerned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about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crypto-currency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5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Research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Our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Model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Prediction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1F1F"/>
              </a:buClr>
              <a:buFont typeface="Tahoma"/>
              <a:buAutoNum type="arabicPlain"/>
            </a:pPr>
            <a:endParaRPr sz="185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buClr>
                <a:srgbClr val="5C1F1F"/>
              </a:buClr>
              <a:buSzPct val="90909"/>
              <a:buAutoNum type="arabicPlain"/>
              <a:tabLst>
                <a:tab pos="184785" algn="l"/>
              </a:tabLst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Conclusion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545679"/>
            <a:ext cx="43376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(QDA)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QDA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assumes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Gaussian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prior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simply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proportion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class-specific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mean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vector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belong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032" y="1483116"/>
            <a:ext cx="1439951" cy="14399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2146" y="2978739"/>
            <a:ext cx="23641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35" dirty="0">
                <a:solidFill>
                  <a:srgbClr val="5C1F1F"/>
                </a:solidFill>
                <a:latin typeface="Tahoma"/>
                <a:cs typeface="Tahoma"/>
              </a:rPr>
              <a:t>  </a:t>
            </a: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boundary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Discriminant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731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52004"/>
            <a:ext cx="4114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density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normal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8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100" b="0" i="1" spc="-2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3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798346"/>
            <a:ext cx="768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55" dirty="0">
                <a:solidFill>
                  <a:srgbClr val="FFFFFF"/>
                </a:solidFill>
                <a:latin typeface="Bookman Old Style"/>
                <a:cs typeface="Bookman Old Style"/>
              </a:rPr>
              <a:t>f</a:t>
            </a:r>
            <a:r>
              <a:rPr sz="1100" b="0" i="1" spc="-21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1100" b="0" i="1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b="0" i="1" spc="-145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6421" y="785392"/>
            <a:ext cx="666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652780" algn="l"/>
              </a:tabLst>
            </a:pPr>
            <a:r>
              <a:rPr sz="800" spc="-25" dirty="0">
                <a:solidFill>
                  <a:srgbClr val="FFFFFF"/>
                </a:solidFill>
                <a:latin typeface="Georgia"/>
                <a:cs typeface="Georgia"/>
              </a:rPr>
              <a:t>2	</a:t>
            </a:r>
            <a:r>
              <a:rPr sz="1200" u="sng" spc="112" baseline="347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	</a:t>
            </a:r>
            <a:endParaRPr sz="1200" baseline="3472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3002" y="91495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605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0302" y="818450"/>
            <a:ext cx="115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65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4526" y="908506"/>
            <a:ext cx="307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800" b="0" i="1" spc="30" dirty="0">
                <a:solidFill>
                  <a:srgbClr val="FFFFFF"/>
                </a:solidFill>
                <a:latin typeface="Bookman Old Style"/>
                <a:cs typeface="Bookman Old Style"/>
              </a:rPr>
              <a:t>πσ</a:t>
            </a:r>
            <a:r>
              <a:rPr sz="900" spc="44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5173" y="798346"/>
            <a:ext cx="2368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exp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633" y="742701"/>
            <a:ext cx="4521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(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6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b="0" i="1" spc="95" dirty="0">
                <a:solidFill>
                  <a:srgbClr val="FFFFFF"/>
                </a:solidFill>
                <a:latin typeface="Bookman Old Style"/>
                <a:cs typeface="Bookman Old Style"/>
              </a:rPr>
              <a:t>µ</a:t>
            </a:r>
            <a:r>
              <a:rPr sz="600" spc="95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r>
              <a:rPr sz="900" spc="142" baseline="23148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900" baseline="23148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04733" y="857135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1939" y="0"/>
                </a:lnTo>
              </a:path>
            </a:pathLst>
          </a:custGeom>
          <a:ln w="455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675" y="824273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0" i="1" spc="112" baseline="-13888" dirty="0">
                <a:solidFill>
                  <a:srgbClr val="FFFFFF"/>
                </a:solidFill>
                <a:latin typeface="Bookman Old Style"/>
                <a:cs typeface="Bookman Old Style"/>
              </a:rPr>
              <a:t>σ</a:t>
            </a:r>
            <a:r>
              <a:rPr sz="600" spc="7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5607" y="1077849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607" y="142200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For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given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likelihood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25" dirty="0"/>
              <a:t>distribution</a:t>
            </a:r>
            <a:r>
              <a:rPr spc="20" dirty="0"/>
              <a:t> </a:t>
            </a:r>
            <a:r>
              <a:rPr spc="-55" dirty="0"/>
              <a:t>parameters </a:t>
            </a:r>
            <a:r>
              <a:rPr spc="-330" dirty="0"/>
              <a:t> </a:t>
            </a:r>
            <a:r>
              <a:rPr spc="-45" dirty="0"/>
              <a:t>being </a:t>
            </a:r>
            <a:r>
              <a:rPr b="0" i="1" spc="-5" dirty="0">
                <a:latin typeface="Bookman Old Style"/>
                <a:cs typeface="Bookman Old Style"/>
              </a:rPr>
              <a:t>µ, </a:t>
            </a:r>
            <a:r>
              <a:rPr b="0" i="1" spc="20" dirty="0">
                <a:latin typeface="Bookman Old Style"/>
                <a:cs typeface="Bookman Old Style"/>
              </a:rPr>
              <a:t>σ</a:t>
            </a:r>
            <a:r>
              <a:rPr sz="1200" spc="30" baseline="27777" dirty="0">
                <a:latin typeface="Georgia"/>
                <a:cs typeface="Georgia"/>
              </a:rPr>
              <a:t>2</a:t>
            </a:r>
            <a:r>
              <a:rPr sz="1200" spc="37" baseline="27777" dirty="0">
                <a:latin typeface="Georgia"/>
                <a:cs typeface="Georgia"/>
              </a:rPr>
              <a:t> </a:t>
            </a:r>
            <a:r>
              <a:rPr sz="1100" spc="-50" dirty="0"/>
              <a:t>given </a:t>
            </a:r>
            <a:r>
              <a:rPr sz="1100" spc="-40" dirty="0"/>
              <a:t>the </a:t>
            </a:r>
            <a:r>
              <a:rPr sz="1100" spc="-45" dirty="0"/>
              <a:t>observation x </a:t>
            </a:r>
            <a:r>
              <a:rPr sz="1100" spc="-50" dirty="0"/>
              <a:t>is: </a:t>
            </a:r>
            <a:r>
              <a:rPr sz="1100" b="0" i="1" spc="25" dirty="0">
                <a:latin typeface="Bookman Old Style"/>
                <a:cs typeface="Bookman Old Style"/>
              </a:rPr>
              <a:t>L</a:t>
            </a:r>
            <a:r>
              <a:rPr sz="1100" spc="25" dirty="0">
                <a:latin typeface="Georgia"/>
                <a:cs typeface="Georgia"/>
              </a:rPr>
              <a:t>(</a:t>
            </a:r>
            <a:r>
              <a:rPr sz="1100" b="0" i="1" spc="25" dirty="0">
                <a:latin typeface="Bookman Old Style"/>
                <a:cs typeface="Bookman Old Style"/>
              </a:rPr>
              <a:t>µ, 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2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25" dirty="0">
                <a:latin typeface="Georgia"/>
                <a:cs typeface="Georgia"/>
              </a:rPr>
              <a:t>)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b="0" i="1" spc="155" dirty="0">
                <a:latin typeface="Bookman Old Style"/>
                <a:cs typeface="Bookman Old Style"/>
              </a:rPr>
              <a:t>f </a:t>
            </a:r>
            <a:r>
              <a:rPr sz="1100" spc="5" dirty="0">
                <a:latin typeface="Georgia"/>
                <a:cs typeface="Georgia"/>
              </a:rPr>
              <a:t>(</a:t>
            </a:r>
            <a:r>
              <a:rPr sz="1100" b="0" i="1" spc="5" dirty="0">
                <a:latin typeface="Bookman Old Style"/>
                <a:cs typeface="Bookman Old Style"/>
              </a:rPr>
              <a:t>x</a:t>
            </a:r>
            <a:r>
              <a:rPr sz="1100" i="1" spc="5" dirty="0">
                <a:latin typeface="Times New Roman"/>
                <a:cs typeface="Times New Roman"/>
              </a:rPr>
              <a:t>|</a:t>
            </a:r>
            <a:r>
              <a:rPr sz="1100" b="0" i="1" spc="5" dirty="0">
                <a:latin typeface="Bookman Old Style"/>
                <a:cs typeface="Bookman Old Style"/>
              </a:rPr>
              <a:t>µ, </a:t>
            </a:r>
            <a:r>
              <a:rPr sz="1100" b="0" i="1" spc="35" dirty="0">
                <a:latin typeface="Bookman Old Style"/>
                <a:cs typeface="Bookman Old Style"/>
              </a:rPr>
              <a:t>σ</a:t>
            </a:r>
            <a:r>
              <a:rPr sz="1200" spc="52" baseline="27777" dirty="0">
                <a:latin typeface="Georgia"/>
                <a:cs typeface="Georgia"/>
              </a:rPr>
              <a:t>2</a:t>
            </a:r>
            <a:r>
              <a:rPr sz="1100" spc="35" dirty="0">
                <a:latin typeface="Georgia"/>
                <a:cs typeface="Georgia"/>
              </a:rPr>
              <a:t>) 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/>
              <a:t>Classification</a:t>
            </a:r>
            <a:r>
              <a:rPr sz="1100" spc="20" dirty="0"/>
              <a:t> </a:t>
            </a:r>
            <a:r>
              <a:rPr sz="1100" spc="-40" dirty="0"/>
              <a:t>Rule</a:t>
            </a:r>
            <a:r>
              <a:rPr sz="1100" spc="20" dirty="0"/>
              <a:t> </a:t>
            </a:r>
            <a:r>
              <a:rPr sz="1100" spc="-55" dirty="0"/>
              <a:t>assign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observation</a:t>
            </a:r>
            <a:r>
              <a:rPr sz="1100" spc="20" dirty="0"/>
              <a:t> </a:t>
            </a:r>
            <a:r>
              <a:rPr sz="1100" spc="-45" dirty="0"/>
              <a:t>x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class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20" dirty="0"/>
              <a:t> </a:t>
            </a:r>
            <a:r>
              <a:rPr sz="1100" spc="-40" dirty="0"/>
              <a:t>the </a:t>
            </a:r>
            <a:r>
              <a:rPr sz="1100" spc="-35" dirty="0"/>
              <a:t> </a:t>
            </a:r>
            <a:r>
              <a:rPr sz="1100" spc="-45" dirty="0"/>
              <a:t>greatest</a:t>
            </a:r>
            <a:r>
              <a:rPr sz="1100" spc="15" dirty="0"/>
              <a:t> </a:t>
            </a:r>
            <a:r>
              <a:rPr sz="1100" dirty="0"/>
              <a:t>li</a:t>
            </a:r>
            <a:r>
              <a:rPr sz="1100" spc="-30" dirty="0"/>
              <a:t>k</a:t>
            </a:r>
            <a:r>
              <a:rPr sz="1100" spc="-35" dirty="0"/>
              <a:t>elih</a:t>
            </a:r>
            <a:r>
              <a:rPr sz="1100" spc="-25" dirty="0"/>
              <a:t>oo</a:t>
            </a:r>
            <a:r>
              <a:rPr sz="1100" spc="-40" dirty="0"/>
              <a:t>d.</a:t>
            </a:r>
            <a:r>
              <a:rPr sz="1100" b="0" i="1" spc="-590" dirty="0">
                <a:latin typeface="Bookman Old Style"/>
                <a:cs typeface="Bookman Old Style"/>
              </a:rPr>
              <a:t>y</a:t>
            </a:r>
            <a:r>
              <a:rPr sz="1100" spc="-5" dirty="0">
                <a:latin typeface="Georgia"/>
                <a:cs typeface="Georgia"/>
              </a:rPr>
              <a:t>ˆ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spc="-35" dirty="0">
                <a:latin typeface="Bookman Old Style"/>
                <a:cs typeface="Bookman Old Style"/>
              </a:rPr>
              <a:t>a</a:t>
            </a:r>
            <a:r>
              <a:rPr sz="1100" b="0" i="1" dirty="0">
                <a:latin typeface="Bookman Old Style"/>
                <a:cs typeface="Bookman Old Style"/>
              </a:rPr>
              <a:t>r</a:t>
            </a:r>
            <a:r>
              <a:rPr sz="1100" b="0" i="1" spc="-65" dirty="0">
                <a:latin typeface="Bookman Old Style"/>
                <a:cs typeface="Bookman Old Style"/>
              </a:rPr>
              <a:t>g</a:t>
            </a:r>
            <a:r>
              <a:rPr sz="1100" b="0" i="1" dirty="0">
                <a:latin typeface="Bookman Old Style"/>
                <a:cs typeface="Bookman Old Style"/>
              </a:rPr>
              <a:t>maxL</a:t>
            </a:r>
            <a:r>
              <a:rPr sz="1100" spc="10" dirty="0">
                <a:latin typeface="Georgia"/>
                <a:cs typeface="Georgia"/>
              </a:rPr>
              <a:t>(</a:t>
            </a:r>
            <a:r>
              <a:rPr sz="1100" b="0" i="1" spc="-5" dirty="0">
                <a:latin typeface="Bookman Old Style"/>
                <a:cs typeface="Bookman Old Style"/>
              </a:rPr>
              <a:t>µ,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b="0" i="1" spc="65" dirty="0">
                <a:latin typeface="Bookman Old Style"/>
                <a:cs typeface="Bookman Old Style"/>
              </a:rPr>
              <a:t>σ</a:t>
            </a:r>
            <a:r>
              <a:rPr sz="1200" spc="37" baseline="27777" dirty="0">
                <a:latin typeface="Georgia"/>
                <a:cs typeface="Georgia"/>
              </a:rPr>
              <a:t>2</a:t>
            </a:r>
            <a:r>
              <a:rPr sz="1100" i="1" spc="-5" dirty="0">
                <a:latin typeface="Times New Roman"/>
                <a:cs typeface="Times New Roman"/>
              </a:rPr>
              <a:t>|</a:t>
            </a:r>
            <a:r>
              <a:rPr sz="1100" b="0" i="1" spc="25" dirty="0">
                <a:latin typeface="Bookman Old Style"/>
                <a:cs typeface="Bookman Old Style"/>
              </a:rPr>
              <a:t>x</a:t>
            </a:r>
            <a:r>
              <a:rPr sz="1100" spc="1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886346"/>
            <a:ext cx="4608195" cy="1569720"/>
            <a:chOff x="0" y="1886346"/>
            <a:chExt cx="4608195" cy="156972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9001"/>
              <a:ext cx="1732341" cy="6470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116" y="1886346"/>
              <a:ext cx="1732341" cy="15697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0"/>
              </a:spcBef>
            </a:pP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K-Nearest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Neighborhood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5" dirty="0">
                <a:solidFill>
                  <a:srgbClr val="FFFFFF"/>
                </a:solidFill>
                <a:latin typeface="Arial"/>
                <a:cs typeface="Arial"/>
              </a:rPr>
              <a:t>(KNN)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227263"/>
            <a:ext cx="433451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statistics,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k-nearest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neighbors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(k-NN)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non-parametric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Evelyn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Fix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Joseph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Hodges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1951,[1]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later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expanded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Thomas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Cover.[2]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cases,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consists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k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examples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depends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whether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k-NN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r>
              <a:rPr lang="en-US" sz="11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KNN</a:t>
            </a:r>
            <a:r>
              <a:rPr sz="1400" b="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66000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576273"/>
            <a:ext cx="40132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identifies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closest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75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represented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b="0" i="1" spc="-30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-44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9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920418"/>
            <a:ext cx="3641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fraction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points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5" dirty="0">
                <a:solidFill>
                  <a:srgbClr val="FFFFFF"/>
                </a:solidFill>
                <a:latin typeface="Bookman Old Style"/>
                <a:cs typeface="Bookman Old Style"/>
              </a:rPr>
              <a:t>N</a:t>
            </a:r>
            <a:r>
              <a:rPr sz="1200" spc="7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37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whose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equal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j: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8594" y="11506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092503"/>
            <a:ext cx="1441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spc="120" dirty="0">
                <a:solidFill>
                  <a:srgbClr val="FFFFFF"/>
                </a:solidFill>
                <a:latin typeface="Bookman Old Style"/>
                <a:cs typeface="Bookman Old Style"/>
              </a:rPr>
              <a:t>Pr</a:t>
            </a:r>
            <a:r>
              <a:rPr sz="1100" b="0" i="1" spc="-1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-4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0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1100" b="0" i="1" spc="7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-4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100" b="0" i="1" spc="13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2488" y="1075269"/>
            <a:ext cx="1016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1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2488" y="1177593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135" dirty="0">
                <a:solidFill>
                  <a:srgbClr val="FFFFFF"/>
                </a:solidFill>
                <a:latin typeface="Bookman Old Style"/>
                <a:cs typeface="Bookman Old Style"/>
              </a:rPr>
              <a:t>K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8606" y="98859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65" dirty="0">
                <a:solidFill>
                  <a:srgbClr val="FFFFFF"/>
                </a:solidFill>
                <a:latin typeface="Times New Roman"/>
                <a:cs typeface="Times New Roman"/>
              </a:rPr>
              <a:t>∑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2306" y="1150606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0" i="1" spc="60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endParaRPr sz="8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847" y="1092503"/>
            <a:ext cx="619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I</a:t>
            </a:r>
            <a:r>
              <a:rPr sz="1100" spc="25" dirty="0">
                <a:solidFill>
                  <a:srgbClr val="FFFFFF"/>
                </a:solidFill>
                <a:latin typeface="Georgia"/>
                <a:cs typeface="Georgia"/>
              </a:rPr>
              <a:t>(</a:t>
            </a:r>
            <a:r>
              <a:rPr sz="1100" b="0" i="1" spc="25" dirty="0">
                <a:solidFill>
                  <a:srgbClr val="FFFFFF"/>
                </a:solidFill>
                <a:latin typeface="Bookman Old Style"/>
                <a:cs typeface="Bookman Old Style"/>
              </a:rPr>
              <a:t>y</a:t>
            </a:r>
            <a:r>
              <a:rPr sz="1100" b="0" i="1" spc="254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b="0" i="1" spc="105" dirty="0">
                <a:solidFill>
                  <a:srgbClr val="FFFFFF"/>
                </a:solidFill>
                <a:latin typeface="Bookman Old Style"/>
                <a:cs typeface="Bookman Old Style"/>
              </a:rPr>
              <a:t>j</a:t>
            </a:r>
            <a:r>
              <a:rPr sz="1100" spc="105" dirty="0">
                <a:solidFill>
                  <a:srgbClr val="FFFFFF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5607" y="13834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832" y="1293697"/>
            <a:ext cx="36537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Classifies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observation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0" i="1" spc="-20" dirty="0">
                <a:solidFill>
                  <a:srgbClr val="FFFFFF"/>
                </a:solidFill>
                <a:latin typeface="Bookman Old Style"/>
                <a:cs typeface="Bookman Old Style"/>
              </a:rPr>
              <a:t>x</a:t>
            </a:r>
            <a:r>
              <a:rPr sz="1200" spc="-30" baseline="-10416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z="1200" spc="82" baseline="-1041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largest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probability.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48" y="1787805"/>
            <a:ext cx="1799906" cy="107998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52752" y="2923405"/>
            <a:ext cx="1702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Boundary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decision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KNN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7593" y="754"/>
            <a:ext cx="321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Rese</a:t>
            </a:r>
            <a:r>
              <a:rPr sz="6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K-fold</a:t>
            </a:r>
            <a:r>
              <a:rPr sz="1400" b="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5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6419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986396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06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3308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50317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167552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552232"/>
            <a:ext cx="3952240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7840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partitioning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strategy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generalized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intention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”unseen”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avoiding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over-fit</a:t>
            </a:r>
            <a:endParaRPr sz="1100">
              <a:latin typeface="Tahoma"/>
              <a:cs typeface="Tahoma"/>
            </a:endParaRPr>
          </a:p>
          <a:p>
            <a:pPr marL="12700" marR="1495425">
              <a:lnSpc>
                <a:spcPct val="102800"/>
              </a:lnSpc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evaluate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hyper-parameter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tuning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LOOCV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case,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k=n;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working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1835854"/>
            <a:ext cx="1799997" cy="108000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1764" y="2971487"/>
            <a:ext cx="38049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2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5-fold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cross-validation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evaluating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model’s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633" y="754"/>
            <a:ext cx="760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2979"/>
            <a:ext cx="4331335" cy="81788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6D60-10F7-F544-B6A7-0B29913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358775"/>
            <a:ext cx="1776273" cy="346658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10D88-6486-6C4C-B972-1EE824DF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892176"/>
            <a:ext cx="4232617" cy="2057400"/>
          </a:xfrm>
        </p:spPr>
        <p:txBody>
          <a:bodyPr/>
          <a:lstStyle/>
          <a:p>
            <a:r>
              <a:rPr lang="en-US" dirty="0"/>
              <a:t>There exists a positive correlation between the Price of Bitcoin(ETH) for a day and Price of </a:t>
            </a:r>
            <a:r>
              <a:rPr lang="en-US" dirty="0" err="1"/>
              <a:t>Tesla,gold</a:t>
            </a:r>
            <a:r>
              <a:rPr lang="en-US" dirty="0"/>
              <a:t> and S&amp;P Stocks. </a:t>
            </a:r>
          </a:p>
          <a:p>
            <a:endParaRPr lang="en-US" dirty="0"/>
          </a:p>
          <a:p>
            <a:r>
              <a:rPr lang="en-US" dirty="0"/>
              <a:t>Relevant Null Hypothesis: </a:t>
            </a:r>
          </a:p>
          <a:p>
            <a:r>
              <a:rPr lang="en-US" dirty="0"/>
              <a:t>H0: There is no relationship between the Price of Bitcoin(ETH) and Price of </a:t>
            </a:r>
            <a:r>
              <a:rPr lang="en-US" dirty="0" err="1"/>
              <a:t>Tesla,gold</a:t>
            </a:r>
            <a:r>
              <a:rPr lang="en-US" dirty="0"/>
              <a:t> and S&amp;P Stocks. </a:t>
            </a:r>
          </a:p>
          <a:p>
            <a:endParaRPr lang="en-US" dirty="0"/>
          </a:p>
          <a:p>
            <a:r>
              <a:rPr lang="en-US" dirty="0"/>
              <a:t>Alternative Hypothesis: </a:t>
            </a:r>
          </a:p>
          <a:p>
            <a:r>
              <a:rPr lang="en-US" dirty="0"/>
              <a:t>H1: There exists a relationship between the Price of Bitcoin(ETH) and Price of </a:t>
            </a:r>
            <a:r>
              <a:rPr lang="en-US" dirty="0" err="1"/>
              <a:t>Tesla,gold</a:t>
            </a:r>
            <a:r>
              <a:rPr lang="en-US" dirty="0"/>
              <a:t> and S&amp;P Stocks.</a:t>
            </a:r>
          </a:p>
        </p:txBody>
      </p:sp>
    </p:spTree>
    <p:extLst>
      <p:ext uri="{BB962C8B-B14F-4D97-AF65-F5344CB8AC3E}">
        <p14:creationId xmlns:p14="http://schemas.microsoft.com/office/powerpoint/2010/main" val="45851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did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010" y="609468"/>
            <a:ext cx="1799982" cy="9000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8802" y="1565089"/>
            <a:ext cx="32505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35" dirty="0">
                <a:solidFill>
                  <a:srgbClr val="5C1F1F"/>
                </a:solidFill>
                <a:latin typeface="Tahoma"/>
                <a:cs typeface="Tahoma"/>
              </a:rPr>
              <a:t>   </a:t>
            </a: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997" y="1995002"/>
            <a:ext cx="1800011" cy="8999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432" y="2950596"/>
            <a:ext cx="33832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35" dirty="0">
                <a:solidFill>
                  <a:srgbClr val="5C1F1F"/>
                </a:solidFill>
                <a:latin typeface="Tahoma"/>
                <a:cs typeface="Tahoma"/>
              </a:rPr>
              <a:t>   </a:t>
            </a: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crash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recovery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Tesla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Our</a:t>
            </a: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Prediction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57848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62865" rIns="0" bIns="0" rtlCol="0">
            <a:spAutoFit/>
          </a:bodyPr>
          <a:lstStyle/>
          <a:p>
            <a:pPr marL="107950" marR="454659">
              <a:lnSpc>
                <a:spcPct val="106700"/>
              </a:lnSpc>
              <a:spcBef>
                <a:spcPts val="495"/>
              </a:spcBef>
            </a:pP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correleted</a:t>
            </a:r>
            <a:r>
              <a:rPr sz="1400" b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1400" b="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987" y="815859"/>
            <a:ext cx="2160037" cy="21600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97977" y="3031520"/>
            <a:ext cx="1012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-3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DBBA-ED19-5649-B8AC-8CB0B4B4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1" y="206376"/>
            <a:ext cx="2209800" cy="533400"/>
          </a:xfrm>
        </p:spPr>
        <p:txBody>
          <a:bodyPr/>
          <a:lstStyle/>
          <a:p>
            <a:r>
              <a:rPr lang="en-US" dirty="0"/>
              <a:t>Pairwise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2EFE2-7DBE-9F40-A099-009C0825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2" y="663575"/>
            <a:ext cx="2720975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44" y="980071"/>
            <a:ext cx="4331335" cy="1075055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560830" marR="831850" indent="-721360">
              <a:lnSpc>
                <a:spcPct val="106700"/>
              </a:lnSpc>
            </a:pP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1400" b="0" spc="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 </a:t>
            </a:r>
            <a:r>
              <a:rPr sz="1400" b="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F847-DB58-924A-8979-69043985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376"/>
            <a:ext cx="2485027" cy="457199"/>
          </a:xfrm>
        </p:spPr>
        <p:txBody>
          <a:bodyPr/>
          <a:lstStyle/>
          <a:p>
            <a:r>
              <a:rPr lang="en-US" dirty="0"/>
              <a:t>Diagnostic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AA7AA-DBA7-0140-99C4-DD8D36EBD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" y="663576"/>
            <a:ext cx="2153323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E3F6F0-EE26-CB43-BD2A-46B1A767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958975"/>
            <a:ext cx="2153323" cy="139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51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84440"/>
            <a:ext cx="4331335" cy="814069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1540" y="754"/>
            <a:ext cx="3879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Conclusion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3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400" b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80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405" y="1044143"/>
            <a:ext cx="4423410" cy="1567815"/>
            <a:chOff x="92405" y="1044143"/>
            <a:chExt cx="4423410" cy="1567815"/>
          </a:xfrm>
        </p:grpSpPr>
        <p:sp>
          <p:nvSpPr>
            <p:cNvPr id="7" name="object 7"/>
            <p:cNvSpPr/>
            <p:nvPr/>
          </p:nvSpPr>
          <p:spPr>
            <a:xfrm>
              <a:off x="92405" y="1044143"/>
              <a:ext cx="4423410" cy="227329"/>
            </a:xfrm>
            <a:custGeom>
              <a:avLst/>
              <a:gdLst/>
              <a:ahLst/>
              <a:cxnLst/>
              <a:rect l="l" t="t" r="r" b="b"/>
              <a:pathLst>
                <a:path w="4423410" h="227330">
                  <a:moveTo>
                    <a:pt x="0" y="226720"/>
                  </a:moveTo>
                  <a:lnTo>
                    <a:pt x="4423181" y="226720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6720"/>
                  </a:lnTo>
                  <a:close/>
                </a:path>
              </a:pathLst>
            </a:custGeom>
            <a:solidFill>
              <a:srgbClr val="045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405" y="1270863"/>
              <a:ext cx="4423410" cy="1341120"/>
            </a:xfrm>
            <a:custGeom>
              <a:avLst/>
              <a:gdLst/>
              <a:ahLst/>
              <a:cxnLst/>
              <a:rect l="l" t="t" r="r" b="b"/>
              <a:pathLst>
                <a:path w="4423410" h="1341120">
                  <a:moveTo>
                    <a:pt x="4423181" y="0"/>
                  </a:moveTo>
                  <a:lnTo>
                    <a:pt x="0" y="0"/>
                  </a:lnTo>
                  <a:lnTo>
                    <a:pt x="0" y="1340967"/>
                  </a:lnTo>
                  <a:lnTo>
                    <a:pt x="4423181" y="134096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607" y="1591462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61506"/>
                  </a:moveTo>
                  <a:lnTo>
                    <a:pt x="0" y="0"/>
                  </a:lnTo>
                </a:path>
                <a:path h="901700">
                  <a:moveTo>
                    <a:pt x="0" y="271538"/>
                  </a:moveTo>
                  <a:lnTo>
                    <a:pt x="0" y="210032"/>
                  </a:lnTo>
                </a:path>
                <a:path h="901700">
                  <a:moveTo>
                    <a:pt x="0" y="481571"/>
                  </a:moveTo>
                  <a:lnTo>
                    <a:pt x="0" y="420065"/>
                  </a:lnTo>
                </a:path>
                <a:path h="901700">
                  <a:moveTo>
                    <a:pt x="0" y="691603"/>
                  </a:moveTo>
                  <a:lnTo>
                    <a:pt x="0" y="630097"/>
                  </a:lnTo>
                </a:path>
                <a:path h="901700">
                  <a:moveTo>
                    <a:pt x="0" y="901636"/>
                  </a:moveTo>
                  <a:lnTo>
                    <a:pt x="0" y="840130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844" y="948418"/>
            <a:ext cx="2678430" cy="15855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1200" spc="-80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cons?</a:t>
            </a:r>
            <a:endParaRPr sz="1200" dirty="0">
              <a:latin typeface="Arial"/>
              <a:cs typeface="Arial"/>
            </a:endParaRPr>
          </a:p>
          <a:p>
            <a:pPr marL="289560" marR="890905" indent="-277495">
              <a:lnSpc>
                <a:spcPct val="125299"/>
              </a:lnSpc>
              <a:spcBef>
                <a:spcPts val="26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models: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Multi-Linear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100" dirty="0">
              <a:latin typeface="Tahoma"/>
              <a:cs typeface="Tahoma"/>
            </a:endParaRPr>
          </a:p>
          <a:p>
            <a:pPr marL="289560" marR="74930">
              <a:lnSpc>
                <a:spcPct val="125299"/>
              </a:lnSpc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Quadratic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Discriminant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(QDA)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Nearest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Neighborhood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(KNN)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K-fold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Cross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Long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Short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Term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(LSTM)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A00B-E312-0144-A1E6-A6D190AD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130175"/>
            <a:ext cx="1700073" cy="381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1E97-E1A2-9B48-A63D-FA1D6228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41" y="663575"/>
            <a:ext cx="4229417" cy="2354491"/>
          </a:xfrm>
        </p:spPr>
        <p:txBody>
          <a:bodyPr/>
          <a:lstStyle/>
          <a:p>
            <a:r>
              <a:rPr lang="en-US" sz="900" dirty="0"/>
              <a:t>[1]"Using machine learning to predict future bitcoin prices"</a:t>
            </a:r>
            <a:br>
              <a:rPr lang="en-US" sz="900" dirty="0"/>
            </a:br>
            <a:r>
              <a:rPr lang="en-US" sz="900" dirty="0">
                <a:hlinkClick r:id="rId2"/>
              </a:rPr>
              <a:t>https://towardsdatascience.com/using-machine-learning-to-predict-future-bitcoin-prices-6637e7bfa58f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[2]"Time-Series Forecasting: Predicting Stock Prices Using An LSTM Model"</a:t>
            </a:r>
            <a:br>
              <a:rPr lang="en-US" sz="900" dirty="0"/>
            </a:br>
            <a:r>
              <a:rPr lang="en-US" sz="900" dirty="0">
                <a:hlinkClick r:id="rId3"/>
              </a:rPr>
              <a:t>https://towardsdatascience.com/lstm-time-series-forecasting-predicting-stock-prices-using-an-lstm-model-6223e9644a2f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[3]" There are 23 bitcoin datasets available on </a:t>
            </a:r>
            <a:r>
              <a:rPr lang="en-US" sz="900" dirty="0" err="1"/>
              <a:t>data.world</a:t>
            </a:r>
            <a:r>
              <a:rPr lang="en-US" sz="900" dirty="0"/>
              <a:t>.” </a:t>
            </a:r>
            <a:r>
              <a:rPr lang="en-US" sz="900" dirty="0">
                <a:hlinkClick r:id="rId4"/>
              </a:rPr>
              <a:t>https://data.world/datasets/bitcoin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[4]"Ethereum Historical Dataset"</a:t>
            </a:r>
            <a:br>
              <a:rPr lang="en-US" sz="900" dirty="0"/>
            </a:br>
            <a:r>
              <a:rPr lang="en-US" sz="900" dirty="0">
                <a:hlinkClick r:id="rId5"/>
              </a:rPr>
              <a:t>https://www.kaggle.com/prasoonkottarathil/ethereum-historical-dataset</a:t>
            </a:r>
            <a:endParaRPr lang="en-US" sz="900" dirty="0"/>
          </a:p>
          <a:p>
            <a:br>
              <a:rPr lang="en-US" sz="900" dirty="0"/>
            </a:br>
            <a:r>
              <a:rPr lang="en-US" sz="900" dirty="0"/>
              <a:t>[5]" Is bitcoin an uncorrelated asset?" </a:t>
            </a:r>
            <a:r>
              <a:rPr lang="en-US" sz="900" dirty="0">
                <a:hlinkClick r:id="rId6"/>
              </a:rPr>
              <a:t>https://www.marketwatch.com/story/is-bitcoin-an-uncorrelated-asset-these-stocks-and-funds-boast-correlations-higherand-lowerthan-coinbase-11622826320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5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777" y="641463"/>
            <a:ext cx="12649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The</a:t>
            </a:r>
            <a:r>
              <a:rPr spc="135" dirty="0"/>
              <a:t> </a:t>
            </a:r>
            <a:r>
              <a:rPr spc="-15" dirty="0"/>
              <a:t>End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061" y="1098940"/>
            <a:ext cx="1799873" cy="10799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248" y="2234506"/>
            <a:ext cx="2863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Tahoma"/>
                <a:cs typeface="Tahoma"/>
              </a:rPr>
              <a:t>ATM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locations!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late?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Cyptocurrencies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607" y="117729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607" y="138732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607" y="159735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607" y="1807387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7" y="2017420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607" y="2227452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607" y="2437485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61518"/>
                </a:moveTo>
                <a:lnTo>
                  <a:pt x="0" y="0"/>
                </a:lnTo>
              </a:path>
            </a:pathLst>
          </a:custGeom>
          <a:ln w="61513">
            <a:solidFill>
              <a:srgbClr val="EFBD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1043785"/>
            <a:ext cx="202692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8560">
              <a:lnSpc>
                <a:spcPct val="125299"/>
              </a:lnSpc>
              <a:spcBef>
                <a:spcPts val="100"/>
              </a:spcBef>
            </a:pP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Advantages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Disadvantages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0" dirty="0">
                <a:solidFill>
                  <a:srgbClr val="46C235"/>
                </a:solidFill>
                <a:latin typeface="Tahoma"/>
                <a:cs typeface="Tahoma"/>
              </a:rPr>
              <a:t>Different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46C235"/>
                </a:solidFill>
                <a:latin typeface="Tahoma"/>
                <a:cs typeface="Tahoma"/>
              </a:rPr>
              <a:t>types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of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46C235"/>
                </a:solidFill>
                <a:latin typeface="Tahoma"/>
                <a:cs typeface="Tahoma"/>
              </a:rPr>
              <a:t>Digital</a:t>
            </a:r>
            <a:r>
              <a:rPr sz="1100" spc="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46C235"/>
                </a:solidFill>
                <a:latin typeface="Tahoma"/>
                <a:cs typeface="Tahoma"/>
              </a:rPr>
              <a:t>Currency </a:t>
            </a:r>
            <a:r>
              <a:rPr sz="1100" spc="-33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Who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should</a:t>
            </a:r>
            <a:r>
              <a:rPr sz="1100" spc="10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46C235"/>
                </a:solidFill>
                <a:latin typeface="Tahoma"/>
                <a:cs typeface="Tahoma"/>
              </a:rPr>
              <a:t>invest</a:t>
            </a:r>
            <a:endParaRPr sz="1100">
              <a:latin typeface="Tahoma"/>
              <a:cs typeface="Tahoma"/>
            </a:endParaRPr>
          </a:p>
          <a:p>
            <a:pPr marL="12700" marR="1110615">
              <a:lnSpc>
                <a:spcPct val="125299"/>
              </a:lnSpc>
            </a:pPr>
            <a:r>
              <a:rPr sz="1100" spc="-70" dirty="0">
                <a:solidFill>
                  <a:srgbClr val="ED4747"/>
                </a:solidFill>
                <a:latin typeface="Tahoma"/>
                <a:cs typeface="Tahoma"/>
              </a:rPr>
              <a:t>See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ED4747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ED4747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ED4747"/>
                </a:solidFill>
                <a:latin typeface="Tahoma"/>
                <a:cs typeface="Tahoma"/>
              </a:rPr>
              <a:t>”EVIL”  </a:t>
            </a:r>
            <a:r>
              <a:rPr sz="1100" spc="-20" dirty="0">
                <a:solidFill>
                  <a:srgbClr val="46C235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solidFill>
                  <a:srgbClr val="46C235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46C235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6C235"/>
                </a:solidFill>
                <a:latin typeface="Tahoma"/>
                <a:cs typeface="Tahoma"/>
              </a:rPr>
              <a:t>Source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9390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started?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6892"/>
            <a:ext cx="4423410" cy="76327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58419">
              <a:lnSpc>
                <a:spcPct val="102600"/>
              </a:lnSpc>
              <a:spcBef>
                <a:spcPts val="220"/>
              </a:spcBef>
            </a:pP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2008,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Satoshi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Nakamoto,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Born:</a:t>
            </a:r>
            <a:r>
              <a:rPr sz="11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1975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(age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46)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(claimed);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Japan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(claimed),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wrote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pages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white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paper,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Peer-to-Peer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Electronic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Cash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65" dirty="0">
                <a:solidFill>
                  <a:srgbClr val="FFFFFF"/>
                </a:solidFill>
                <a:latin typeface="Gill Sans MT"/>
                <a:cs typeface="Gill Sans MT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$0.0008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April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jumped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$250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638287"/>
            <a:ext cx="4423410" cy="1195070"/>
            <a:chOff x="92405" y="1638287"/>
            <a:chExt cx="4423410" cy="1195070"/>
          </a:xfrm>
        </p:grpSpPr>
        <p:sp>
          <p:nvSpPr>
            <p:cNvPr id="9" name="object 9"/>
            <p:cNvSpPr/>
            <p:nvPr/>
          </p:nvSpPr>
          <p:spPr>
            <a:xfrm>
              <a:off x="92405" y="1638287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880489"/>
              <a:ext cx="4423410" cy="953135"/>
            </a:xfrm>
            <a:custGeom>
              <a:avLst/>
              <a:gdLst/>
              <a:ahLst/>
              <a:cxnLst/>
              <a:rect l="l" t="t" r="r" b="b"/>
              <a:pathLst>
                <a:path w="4423410" h="953135">
                  <a:moveTo>
                    <a:pt x="4423181" y="0"/>
                  </a:moveTo>
                  <a:lnTo>
                    <a:pt x="0" y="0"/>
                  </a:lnTo>
                  <a:lnTo>
                    <a:pt x="0" y="952766"/>
                  </a:lnTo>
                  <a:lnTo>
                    <a:pt x="4423181" y="952766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202901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06"/>
                  </a:moveTo>
                  <a:lnTo>
                    <a:pt x="0" y="0"/>
                  </a:lnTo>
                </a:path>
                <a:path h="692150">
                  <a:moveTo>
                    <a:pt x="0" y="271538"/>
                  </a:moveTo>
                  <a:lnTo>
                    <a:pt x="0" y="210032"/>
                  </a:lnTo>
                </a:path>
                <a:path h="692150">
                  <a:moveTo>
                    <a:pt x="0" y="481571"/>
                  </a:moveTo>
                  <a:lnTo>
                    <a:pt x="0" y="420065"/>
                  </a:lnTo>
                </a:path>
                <a:path h="692150">
                  <a:moveTo>
                    <a:pt x="0" y="691603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633776"/>
            <a:ext cx="315912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41020">
              <a:lnSpc>
                <a:spcPct val="125299"/>
              </a:lnSpc>
              <a:spcBef>
                <a:spcPts val="625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Microsoft,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Wikipedia,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Paypal,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Starbucks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1100" spc="85" dirty="0">
                <a:solidFill>
                  <a:srgbClr val="FFFFFF"/>
                </a:solidFill>
                <a:latin typeface="Tahoma"/>
                <a:cs typeface="Tahoma"/>
              </a:rPr>
              <a:t>&amp;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T,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Overstock,Twitch,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Amazon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Depot,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Whole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Food,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CheapAir,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Newegg,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Namecheap,Rakuten,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KFC,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Burger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921825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405" y="3346500"/>
            <a:ext cx="1443990" cy="19685"/>
          </a:xfrm>
          <a:custGeom>
            <a:avLst/>
            <a:gdLst/>
            <a:ahLst/>
            <a:cxnLst/>
            <a:rect l="l" t="t" r="r" b="b"/>
            <a:pathLst>
              <a:path w="1443990" h="19685">
                <a:moveTo>
                  <a:pt x="0" y="19189"/>
                </a:moveTo>
                <a:lnTo>
                  <a:pt x="1443570" y="19189"/>
                </a:lnTo>
                <a:lnTo>
                  <a:pt x="1443570" y="0"/>
                </a:lnTo>
                <a:lnTo>
                  <a:pt x="0" y="0"/>
                </a:lnTo>
                <a:lnTo>
                  <a:pt x="0" y="19189"/>
                </a:lnTo>
                <a:close/>
              </a:path>
            </a:pathLst>
          </a:custGeom>
          <a:solidFill>
            <a:srgbClr val="323E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405" y="3119081"/>
            <a:ext cx="4423410" cy="22796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32384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4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invested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2010,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4.9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billions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19748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Founder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85368"/>
            <a:ext cx="4423410" cy="39370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39" rIns="0" bIns="0" rtlCol="0">
            <a:spAutoFit/>
          </a:bodyPr>
          <a:lstStyle/>
          <a:p>
            <a:pPr marL="45720" marR="111760">
              <a:lnSpc>
                <a:spcPct val="102699"/>
              </a:lnSpc>
              <a:spcBef>
                <a:spcPts val="219"/>
              </a:spcBef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Vitalik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Buterin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year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old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Russian,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came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idea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was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19.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267269"/>
            <a:ext cx="4423410" cy="1193800"/>
            <a:chOff x="92405" y="1267269"/>
            <a:chExt cx="4423410" cy="1193800"/>
          </a:xfrm>
        </p:grpSpPr>
        <p:sp>
          <p:nvSpPr>
            <p:cNvPr id="9" name="object 9"/>
            <p:cNvSpPr/>
            <p:nvPr/>
          </p:nvSpPr>
          <p:spPr>
            <a:xfrm>
              <a:off x="92405" y="1267269"/>
              <a:ext cx="4423410" cy="242570"/>
            </a:xfrm>
            <a:custGeom>
              <a:avLst/>
              <a:gdLst/>
              <a:ahLst/>
              <a:cxnLst/>
              <a:rect l="l" t="t" r="r" b="b"/>
              <a:pathLst>
                <a:path w="4423410" h="242569">
                  <a:moveTo>
                    <a:pt x="0" y="242201"/>
                  </a:moveTo>
                  <a:lnTo>
                    <a:pt x="4423181" y="242201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42201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09471"/>
              <a:ext cx="4423410" cy="951230"/>
            </a:xfrm>
            <a:custGeom>
              <a:avLst/>
              <a:gdLst/>
              <a:ahLst/>
              <a:cxnLst/>
              <a:rect l="l" t="t" r="r" b="b"/>
              <a:pathLst>
                <a:path w="4423410" h="951230">
                  <a:moveTo>
                    <a:pt x="4423181" y="0"/>
                  </a:moveTo>
                  <a:lnTo>
                    <a:pt x="0" y="0"/>
                  </a:lnTo>
                  <a:lnTo>
                    <a:pt x="0" y="951103"/>
                  </a:lnTo>
                  <a:lnTo>
                    <a:pt x="4423181" y="951103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57985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61518"/>
                  </a:moveTo>
                  <a:lnTo>
                    <a:pt x="0" y="0"/>
                  </a:lnTo>
                </a:path>
                <a:path h="692150">
                  <a:moveTo>
                    <a:pt x="0" y="271551"/>
                  </a:moveTo>
                  <a:lnTo>
                    <a:pt x="0" y="210032"/>
                  </a:lnTo>
                </a:path>
                <a:path h="692150">
                  <a:moveTo>
                    <a:pt x="0" y="481584"/>
                  </a:moveTo>
                  <a:lnTo>
                    <a:pt x="0" y="420065"/>
                  </a:lnTo>
                </a:path>
                <a:path h="692150">
                  <a:moveTo>
                    <a:pt x="0" y="691616"/>
                  </a:moveTo>
                  <a:lnTo>
                    <a:pt x="0" y="630097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62745"/>
            <a:ext cx="28479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accepting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payment[</a:t>
            </a:r>
            <a:r>
              <a:rPr sz="1200" b="1" spc="-55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]?</a:t>
            </a:r>
            <a:endParaRPr sz="1200">
              <a:latin typeface="Arial"/>
              <a:cs typeface="Arial"/>
            </a:endParaRPr>
          </a:p>
          <a:p>
            <a:pPr marL="289560" marR="516255">
              <a:lnSpc>
                <a:spcPct val="125299"/>
              </a:lnSpc>
              <a:spcBef>
                <a:spcPts val="625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OverStock,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Travala.com,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Snel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OpenBazaar,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Peddler.com,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Galaxus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Ethlance,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Sirin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Labs,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Mobisun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TapJets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49144"/>
            <a:ext cx="4423410" cy="197485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35"/>
              </a:lnSpc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405" y="2746387"/>
            <a:ext cx="4423410" cy="591185"/>
          </a:xfrm>
          <a:prstGeom prst="rect">
            <a:avLst/>
          </a:prstGeom>
          <a:solidFill>
            <a:srgbClr val="323E30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20675">
              <a:lnSpc>
                <a:spcPct val="102600"/>
              </a:lnSpc>
              <a:spcBef>
                <a:spcPts val="2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Start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Aug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2015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$.66,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$2,611.43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11,2022.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correlation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0.916[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4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r>
              <a:rPr sz="11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investment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$100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2015,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$400,000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today.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969" y="754"/>
            <a:ext cx="17780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Ethereum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correlated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400" b="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60" dirty="0">
                <a:solidFill>
                  <a:srgbClr val="FFFFFF"/>
                </a:solidFill>
                <a:latin typeface="Arial"/>
                <a:cs typeface="Arial"/>
              </a:rPr>
              <a:t>market?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05" y="588111"/>
            <a:ext cx="4423410" cy="202565"/>
          </a:xfrm>
          <a:prstGeom prst="rect">
            <a:avLst/>
          </a:prstGeom>
          <a:solidFill>
            <a:srgbClr val="045FB4"/>
          </a:solidFill>
        </p:spPr>
        <p:txBody>
          <a:bodyPr vert="horz" wrap="square" lIns="0" tIns="19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Historical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correlations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05" y="790232"/>
            <a:ext cx="4423410" cy="425450"/>
          </a:xfrm>
          <a:prstGeom prst="rect">
            <a:avLst/>
          </a:prstGeom>
          <a:solidFill>
            <a:srgbClr val="2B343D"/>
          </a:solidFill>
        </p:spPr>
        <p:txBody>
          <a:bodyPr vert="horz" wrap="square" lIns="0" tIns="27940" rIns="0" bIns="0" rtlCol="0">
            <a:spAutoFit/>
          </a:bodyPr>
          <a:lstStyle/>
          <a:p>
            <a:pPr marL="45720" marR="307340">
              <a:lnSpc>
                <a:spcPct val="102600"/>
              </a:lnSpc>
              <a:spcBef>
                <a:spcPts val="220"/>
              </a:spcBef>
            </a:pP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described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alternative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gold,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historical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suggests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it’s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closely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stocks[</a:t>
            </a:r>
            <a:r>
              <a:rPr sz="1100" b="1" spc="-45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].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405" y="1303718"/>
            <a:ext cx="4423410" cy="1111885"/>
            <a:chOff x="92405" y="1303718"/>
            <a:chExt cx="4423410" cy="1111885"/>
          </a:xfrm>
        </p:grpSpPr>
        <p:sp>
          <p:nvSpPr>
            <p:cNvPr id="9" name="object 9"/>
            <p:cNvSpPr/>
            <p:nvPr/>
          </p:nvSpPr>
          <p:spPr>
            <a:xfrm>
              <a:off x="92405" y="1303718"/>
              <a:ext cx="4423410" cy="228600"/>
            </a:xfrm>
            <a:custGeom>
              <a:avLst/>
              <a:gdLst/>
              <a:ahLst/>
              <a:cxnLst/>
              <a:rect l="l" t="t" r="r" b="b"/>
              <a:pathLst>
                <a:path w="4423410" h="228600">
                  <a:moveTo>
                    <a:pt x="0" y="228384"/>
                  </a:moveTo>
                  <a:lnTo>
                    <a:pt x="4423181" y="228384"/>
                  </a:lnTo>
                  <a:lnTo>
                    <a:pt x="4423181" y="0"/>
                  </a:lnTo>
                  <a:lnTo>
                    <a:pt x="0" y="0"/>
                  </a:lnTo>
                  <a:lnTo>
                    <a:pt x="0" y="228384"/>
                  </a:lnTo>
                  <a:close/>
                </a:path>
              </a:pathLst>
            </a:custGeom>
            <a:solidFill>
              <a:srgbClr val="ED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05" y="1532102"/>
              <a:ext cx="4423410" cy="883285"/>
            </a:xfrm>
            <a:custGeom>
              <a:avLst/>
              <a:gdLst/>
              <a:ahLst/>
              <a:cxnLst/>
              <a:rect l="l" t="t" r="r" b="b"/>
              <a:pathLst>
                <a:path w="4423410" h="883285">
                  <a:moveTo>
                    <a:pt x="4423181" y="0"/>
                  </a:moveTo>
                  <a:lnTo>
                    <a:pt x="0" y="0"/>
                  </a:lnTo>
                  <a:lnTo>
                    <a:pt x="0" y="882942"/>
                  </a:lnTo>
                  <a:lnTo>
                    <a:pt x="4423181" y="882942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43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607" y="1680616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1292209"/>
            <a:ext cx="4316095" cy="104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mine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Ethererum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Bitcoin?</a:t>
            </a:r>
            <a:endParaRPr sz="12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86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takes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7.5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days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mine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Ethereum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September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13,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2021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6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Depending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electricity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miner’s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area,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it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could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potentially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$73,000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month’s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time[</a:t>
            </a:r>
            <a:r>
              <a:rPr sz="1100" b="1" spc="-50" dirty="0">
                <a:solidFill>
                  <a:srgbClr val="FFFFFF"/>
                </a:solidFill>
                <a:latin typeface="Gill Sans MT"/>
                <a:cs typeface="Gill Sans MT"/>
              </a:rPr>
              <a:t>7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05" y="2503614"/>
            <a:ext cx="4423410" cy="228600"/>
          </a:xfrm>
          <a:prstGeom prst="rect">
            <a:avLst/>
          </a:prstGeom>
          <a:solidFill>
            <a:srgbClr val="46C235"/>
          </a:solidFill>
        </p:spPr>
        <p:txBody>
          <a:bodyPr vert="horz" wrap="square" lIns="0" tIns="6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late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buy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now?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405" y="2731846"/>
            <a:ext cx="4423410" cy="711200"/>
            <a:chOff x="92405" y="2731846"/>
            <a:chExt cx="4423410" cy="711200"/>
          </a:xfrm>
        </p:grpSpPr>
        <p:sp>
          <p:nvSpPr>
            <p:cNvPr id="15" name="object 15"/>
            <p:cNvSpPr/>
            <p:nvPr/>
          </p:nvSpPr>
          <p:spPr>
            <a:xfrm>
              <a:off x="92405" y="2731846"/>
              <a:ext cx="4423410" cy="711200"/>
            </a:xfrm>
            <a:custGeom>
              <a:avLst/>
              <a:gdLst/>
              <a:ahLst/>
              <a:cxnLst/>
              <a:rect l="l" t="t" r="r" b="b"/>
              <a:pathLst>
                <a:path w="4423410" h="711200">
                  <a:moveTo>
                    <a:pt x="4423181" y="0"/>
                  </a:moveTo>
                  <a:lnTo>
                    <a:pt x="0" y="0"/>
                  </a:lnTo>
                  <a:lnTo>
                    <a:pt x="0" y="710869"/>
                  </a:lnTo>
                  <a:lnTo>
                    <a:pt x="4423181" y="710869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323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607" y="2880360"/>
              <a:ext cx="0" cy="443865"/>
            </a:xfrm>
            <a:custGeom>
              <a:avLst/>
              <a:gdLst/>
              <a:ahLst/>
              <a:cxnLst/>
              <a:rect l="l" t="t" r="r" b="b"/>
              <a:pathLst>
                <a:path h="443864">
                  <a:moveTo>
                    <a:pt x="0" y="61518"/>
                  </a:moveTo>
                  <a:lnTo>
                    <a:pt x="0" y="0"/>
                  </a:lnTo>
                </a:path>
                <a:path h="443864">
                  <a:moveTo>
                    <a:pt x="0" y="443623"/>
                  </a:moveTo>
                  <a:lnTo>
                    <a:pt x="0" y="382104"/>
                  </a:lnTo>
                </a:path>
              </a:pathLst>
            </a:custGeom>
            <a:ln w="61513">
              <a:solidFill>
                <a:srgbClr val="EFBD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405" y="2731846"/>
            <a:ext cx="4423410" cy="6146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23215" marR="57150">
              <a:lnSpc>
                <a:spcPct val="102600"/>
              </a:lnSpc>
              <a:spcBef>
                <a:spcPts val="520"/>
              </a:spcBef>
            </a:pP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market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cap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$1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Trillion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now,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10th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most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valuable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asset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1100" b="1" spc="-75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323215">
              <a:lnSpc>
                <a:spcPts val="1275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capped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21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design[</a:t>
            </a:r>
            <a:r>
              <a:rPr sz="1100" b="1" spc="-60" dirty="0">
                <a:solidFill>
                  <a:srgbClr val="FFFFFF"/>
                </a:solidFill>
                <a:latin typeface="Gill Sans MT"/>
                <a:cs typeface="Gill Sans MT"/>
              </a:rPr>
              <a:t>8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2D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35976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45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1952" y="3346500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1535976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20" dirty="0">
                <a:solidFill>
                  <a:srgbClr val="FFFFFF"/>
                </a:solidFill>
                <a:latin typeface="Arial"/>
                <a:cs typeface="Arial"/>
              </a:rPr>
              <a:t>bitcoin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FFFFFF"/>
                </a:solidFill>
                <a:latin typeface="Arial"/>
                <a:cs typeface="Arial"/>
              </a:rPr>
              <a:t>”gold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55" dirty="0">
                <a:solidFill>
                  <a:srgbClr val="FFFFFF"/>
                </a:solidFill>
                <a:latin typeface="Arial"/>
                <a:cs typeface="Arial"/>
              </a:rPr>
              <a:t>safe-haven”[5]?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93" y="668054"/>
            <a:ext cx="2880011" cy="21599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6269" y="2883654"/>
            <a:ext cx="2435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Gold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2018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SP500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Bitcoin[</a:t>
            </a:r>
            <a:r>
              <a:rPr sz="1000" b="1" spc="-20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405" y="588111"/>
            <a:ext cx="4423410" cy="242570"/>
          </a:xfrm>
          <a:custGeom>
            <a:avLst/>
            <a:gdLst/>
            <a:ahLst/>
            <a:cxnLst/>
            <a:rect l="l" t="t" r="r" b="b"/>
            <a:pathLst>
              <a:path w="4423410" h="242569">
                <a:moveTo>
                  <a:pt x="0" y="242201"/>
                </a:moveTo>
                <a:lnTo>
                  <a:pt x="4423181" y="242201"/>
                </a:lnTo>
                <a:lnTo>
                  <a:pt x="4423181" y="0"/>
                </a:lnTo>
                <a:lnTo>
                  <a:pt x="0" y="0"/>
                </a:lnTo>
                <a:lnTo>
                  <a:pt x="0" y="242201"/>
                </a:lnTo>
                <a:close/>
              </a:path>
            </a:pathLst>
          </a:custGeom>
          <a:solidFill>
            <a:srgbClr val="045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0"/>
            <a:ext cx="2304415" cy="140335"/>
          </a:xfrm>
          <a:prstGeom prst="rect">
            <a:avLst/>
          </a:prstGeom>
          <a:solidFill>
            <a:srgbClr val="2D1010"/>
          </a:solidFill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Why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4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we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should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concerned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about</a:t>
            </a:r>
            <a:r>
              <a:rPr sz="600" spc="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crypto-currency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5C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39928"/>
            <a:ext cx="4608195" cy="350520"/>
          </a:xfrm>
          <a:prstGeom prst="rect">
            <a:avLst/>
          </a:prstGeom>
          <a:solidFill>
            <a:srgbClr val="5C1F1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b="0" spc="-155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0" spc="-30" dirty="0">
                <a:solidFill>
                  <a:srgbClr val="FFFFFF"/>
                </a:solidFill>
                <a:latin typeface="Arial"/>
                <a:cs typeface="Arial"/>
              </a:rPr>
              <a:t>Evil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583587"/>
            <a:ext cx="34124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”Crypto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laundering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rises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30%,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finds”[</a:t>
            </a:r>
            <a:r>
              <a:rPr sz="1200" b="1" spc="-15" dirty="0">
                <a:solidFill>
                  <a:srgbClr val="FFFFFF"/>
                </a:solidFill>
                <a:latin typeface="Gill Sans MT"/>
                <a:cs typeface="Gill Sans MT"/>
              </a:rPr>
              <a:t>11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405" y="830313"/>
            <a:ext cx="4423410" cy="2626360"/>
            <a:chOff x="92405" y="830313"/>
            <a:chExt cx="4423410" cy="2626360"/>
          </a:xfrm>
        </p:grpSpPr>
        <p:sp>
          <p:nvSpPr>
            <p:cNvPr id="8" name="object 8"/>
            <p:cNvSpPr/>
            <p:nvPr/>
          </p:nvSpPr>
          <p:spPr>
            <a:xfrm>
              <a:off x="92405" y="830313"/>
              <a:ext cx="4423410" cy="2626360"/>
            </a:xfrm>
            <a:custGeom>
              <a:avLst/>
              <a:gdLst/>
              <a:ahLst/>
              <a:cxnLst/>
              <a:rect l="l" t="t" r="r" b="b"/>
              <a:pathLst>
                <a:path w="4423410" h="2626360">
                  <a:moveTo>
                    <a:pt x="4423181" y="0"/>
                  </a:moveTo>
                  <a:lnTo>
                    <a:pt x="0" y="0"/>
                  </a:lnTo>
                  <a:lnTo>
                    <a:pt x="0" y="2625737"/>
                  </a:lnTo>
                  <a:lnTo>
                    <a:pt x="4423181" y="2625737"/>
                  </a:lnTo>
                  <a:lnTo>
                    <a:pt x="4423181" y="0"/>
                  </a:lnTo>
                  <a:close/>
                </a:path>
              </a:pathLst>
            </a:custGeom>
            <a:solidFill>
              <a:srgbClr val="2B3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000" y="956840"/>
              <a:ext cx="2160011" cy="143996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5844" y="2452425"/>
            <a:ext cx="431927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C1F1F"/>
                </a:solidFill>
                <a:latin typeface="Tahoma"/>
                <a:cs typeface="Tahoma"/>
              </a:rPr>
              <a:t>Figure:</a:t>
            </a:r>
            <a:r>
              <a:rPr sz="1000" spc="15" dirty="0">
                <a:solidFill>
                  <a:srgbClr val="5C1F1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still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among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currency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speculators,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illicit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accounts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percent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transactions.</a:t>
            </a:r>
            <a:r>
              <a:rPr sz="10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nearly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doubled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 from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previous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year.</a:t>
            </a:r>
            <a:r>
              <a:rPr sz="10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Illegal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activity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appeared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0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Bitcoin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ahoma"/>
                <a:cs typeface="Tahoma"/>
              </a:rPr>
              <a:t>economy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impervious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price,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according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Chainalysis’s</a:t>
            </a:r>
            <a:r>
              <a:rPr sz="10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Tahoma"/>
                <a:cs typeface="Tahoma"/>
              </a:rPr>
              <a:t>new </a:t>
            </a:r>
            <a:r>
              <a:rPr sz="1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Crypto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ahoma"/>
                <a:cs typeface="Tahoma"/>
              </a:rPr>
              <a:t>Crime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Report[</a:t>
            </a:r>
            <a:r>
              <a:rPr sz="1000" b="1" spc="-35" dirty="0">
                <a:solidFill>
                  <a:srgbClr val="FFFFFF"/>
                </a:solidFill>
                <a:latin typeface="Gill Sans MT"/>
                <a:cs typeface="Gill Sans MT"/>
              </a:rPr>
              <a:t>10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D1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5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C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933" y="3334738"/>
            <a:ext cx="23177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tment)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760" y="3334738"/>
            <a:ext cx="254635" cy="111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6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rrencies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26" y="3322038"/>
            <a:ext cx="30314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(Computer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Electrical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Depar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Forecasting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Bitcoin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Ethereum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Crypto</a:t>
            </a:r>
            <a:r>
              <a:rPr sz="600" spc="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cu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March</a:t>
            </a:r>
            <a:r>
              <a:rPr spc="15" dirty="0"/>
              <a:t> </a:t>
            </a:r>
            <a:r>
              <a:rPr spc="-10" dirty="0"/>
              <a:t>15,</a:t>
            </a:r>
            <a:r>
              <a:rPr spc="20" dirty="0"/>
              <a:t> </a:t>
            </a:r>
            <a:r>
              <a:rPr spc="-20" dirty="0"/>
              <a:t>2022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2309</Words>
  <Application>Microsoft Macintosh PowerPoint</Application>
  <PresentationFormat>Custom</PresentationFormat>
  <Paragraphs>333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Bookman Old Style</vt:lpstr>
      <vt:lpstr>Calibri</vt:lpstr>
      <vt:lpstr>Cambria</vt:lpstr>
      <vt:lpstr>Georgia</vt:lpstr>
      <vt:lpstr>Gill Sans MT</vt:lpstr>
      <vt:lpstr>Tahoma</vt:lpstr>
      <vt:lpstr>Times New Roman</vt:lpstr>
      <vt:lpstr>Office Theme</vt:lpstr>
      <vt:lpstr>PowerPoint Presentation</vt:lpstr>
      <vt:lpstr>Summary</vt:lpstr>
      <vt:lpstr> Why we should be concerned about  crypto-currency</vt:lpstr>
      <vt:lpstr>Bitcoin and Ethereum Cyptocurrencies</vt:lpstr>
      <vt:lpstr>Bitcoin</vt:lpstr>
      <vt:lpstr>Ethereum</vt:lpstr>
      <vt:lpstr>Is Bitcoin or Ethereum correlated to the Stock market?</vt:lpstr>
      <vt:lpstr>Is bitcoin a ”gold safe-haven”[5]?</vt:lpstr>
      <vt:lpstr>See the Evil</vt:lpstr>
      <vt:lpstr>Models</vt:lpstr>
      <vt:lpstr>Data Source</vt:lpstr>
      <vt:lpstr>PowerPoint Presentation</vt:lpstr>
      <vt:lpstr>Long Term Short Term Memory, LSTM model</vt:lpstr>
      <vt:lpstr>LSTM model vs Standard RNN model</vt:lpstr>
      <vt:lpstr>LSTM model</vt:lpstr>
      <vt:lpstr>LSTM inner layer</vt:lpstr>
      <vt:lpstr>Multi Linear Regression Model[12]</vt:lpstr>
      <vt:lpstr>Multi Linear Regression Model Equations and Definitions,  Lecture</vt:lpstr>
      <vt:lpstr>When we need to use Ridge Regression</vt:lpstr>
      <vt:lpstr>Quadratic Discriminant Analysis</vt:lpstr>
      <vt:lpstr>Quadratic Discriminant Analysis equations and definitions</vt:lpstr>
      <vt:lpstr>K-Nearest Neighborhood Algorithm (KNN)</vt:lpstr>
      <vt:lpstr>KNN equations and definition</vt:lpstr>
      <vt:lpstr>K-fold Cross Validation</vt:lpstr>
      <vt:lpstr>PowerPoint Presentation</vt:lpstr>
      <vt:lpstr>Hypothesis</vt:lpstr>
      <vt:lpstr>How Bitcoin and Ethereum did in 2018</vt:lpstr>
      <vt:lpstr>How Bitcoin and Ethereum are correleted to the stock  market?</vt:lpstr>
      <vt:lpstr>Pairwise Plot</vt:lpstr>
      <vt:lpstr>Diagnostic Plots</vt:lpstr>
      <vt:lpstr>PowerPoint Presentation</vt:lpstr>
      <vt:lpstr>What we learned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Bitcoin and Ethereum Crypto currencies  - Using Multi-linear Regression, QDA, KNN, K fold, and LSTM models</dc:title>
  <dc:creator>Roja Reddy Sareddy and Manizheh Zand</dc:creator>
  <cp:lastModifiedBy>Roja reddy</cp:lastModifiedBy>
  <cp:revision>21</cp:revision>
  <dcterms:created xsi:type="dcterms:W3CDTF">2022-03-14T20:53:31Z</dcterms:created>
  <dcterms:modified xsi:type="dcterms:W3CDTF">2022-03-15T00:51:21Z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2022-03-14T00:00:00Z</vt:filetime>
  </property>
</Properties>
</file>