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1224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EFBD52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EFBD52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5439" y="2945180"/>
            <a:ext cx="216559" cy="2874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EFBD52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5439" y="2945180"/>
            <a:ext cx="216559" cy="2874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55439" y="2945180"/>
            <a:ext cx="216559" cy="2874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71777" y="641463"/>
            <a:ext cx="1266545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rgbClr val="EFBD52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4832" y="988122"/>
            <a:ext cx="4039235" cy="708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62299" y="3322038"/>
            <a:ext cx="555625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4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4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544" y="808139"/>
            <a:ext cx="4331335" cy="577215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51435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405"/>
              </a:spcBef>
            </a:pP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Forecasting</a:t>
            </a:r>
            <a:r>
              <a:rPr sz="14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Bitcoin</a:t>
            </a:r>
            <a:r>
              <a:rPr sz="14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Ethereum</a:t>
            </a:r>
            <a:r>
              <a:rPr sz="14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Crypto</a:t>
            </a:r>
            <a:r>
              <a:rPr sz="14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currencies</a:t>
            </a:r>
            <a:endParaRPr sz="1400">
              <a:latin typeface="Arial"/>
              <a:cs typeface="Arial"/>
            </a:endParaRPr>
          </a:p>
          <a:p>
            <a:pPr marL="144780">
              <a:lnSpc>
                <a:spcPct val="100000"/>
              </a:lnSpc>
              <a:spcBef>
                <a:spcPts val="335"/>
              </a:spcBef>
            </a:pP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Multi-linear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Regression,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QDA, 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KNN,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1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fold,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60" dirty="0">
                <a:solidFill>
                  <a:srgbClr val="FFFFFF"/>
                </a:solidFill>
                <a:latin typeface="Tahoma"/>
                <a:cs typeface="Tahoma"/>
              </a:rPr>
              <a:t>LSTM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models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741" y="1585555"/>
            <a:ext cx="2394585" cy="958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solidFill>
                  <a:srgbClr val="EFBD52"/>
                </a:solidFill>
                <a:latin typeface="Tahoma"/>
                <a:cs typeface="Tahoma"/>
              </a:rPr>
              <a:t>Roja</a:t>
            </a:r>
            <a:r>
              <a:rPr sz="1100" spc="5" dirty="0">
                <a:solidFill>
                  <a:srgbClr val="EFBD52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EFBD52"/>
                </a:solidFill>
                <a:latin typeface="Tahoma"/>
                <a:cs typeface="Tahoma"/>
              </a:rPr>
              <a:t>Reddy</a:t>
            </a:r>
            <a:r>
              <a:rPr sz="1100" spc="10" dirty="0">
                <a:solidFill>
                  <a:srgbClr val="EFBD52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EFBD52"/>
                </a:solidFill>
                <a:latin typeface="Tahoma"/>
                <a:cs typeface="Tahoma"/>
              </a:rPr>
              <a:t>Sareddy</a:t>
            </a:r>
            <a:r>
              <a:rPr sz="1100" spc="10" dirty="0">
                <a:solidFill>
                  <a:srgbClr val="EFBD52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EFBD52"/>
                </a:solidFill>
                <a:latin typeface="Tahoma"/>
                <a:cs typeface="Tahoma"/>
              </a:rPr>
              <a:t>and</a:t>
            </a:r>
            <a:r>
              <a:rPr sz="1100" spc="5" dirty="0">
                <a:solidFill>
                  <a:srgbClr val="EFBD52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EFBD52"/>
                </a:solidFill>
                <a:latin typeface="Tahoma"/>
                <a:cs typeface="Tahoma"/>
              </a:rPr>
              <a:t>Manizheh</a:t>
            </a:r>
            <a:r>
              <a:rPr sz="1100" spc="10" dirty="0">
                <a:solidFill>
                  <a:srgbClr val="EFBD52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EFBD52"/>
                </a:solidFill>
                <a:latin typeface="Tahoma"/>
                <a:cs typeface="Tahoma"/>
              </a:rPr>
              <a:t>Zand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ahoma"/>
              <a:cs typeface="Tahoma"/>
            </a:endParaRPr>
          </a:p>
          <a:p>
            <a:pPr marL="107314" marR="63500" algn="ctr">
              <a:lnSpc>
                <a:spcPts val="950"/>
              </a:lnSpc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8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Department </a:t>
            </a:r>
            <a:r>
              <a:rPr sz="8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Arial"/>
                <a:cs typeface="Arial"/>
              </a:rPr>
              <a:t>Santa</a:t>
            </a:r>
            <a:r>
              <a:rPr sz="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Clara</a:t>
            </a:r>
            <a:r>
              <a:rPr sz="8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March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15,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2022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"/>
            <a:ext cx="2304415" cy="140335"/>
          </a:xfrm>
          <a:prstGeom prst="rect">
            <a:avLst/>
          </a:prstGeom>
          <a:solidFill>
            <a:srgbClr val="2D1010"/>
          </a:solidFill>
        </p:spPr>
        <p:txBody>
          <a:bodyPr vert="horz" wrap="square" lIns="0" tIns="1270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100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Why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should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concerned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about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crypto-currency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405" y="1056246"/>
            <a:ext cx="4423410" cy="227329"/>
          </a:xfrm>
          <a:prstGeom prst="rect">
            <a:avLst/>
          </a:prstGeom>
          <a:solidFill>
            <a:srgbClr val="045FB4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43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Deep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405" y="1283106"/>
            <a:ext cx="4423410" cy="221615"/>
          </a:xfrm>
          <a:prstGeom prst="rect">
            <a:avLst/>
          </a:prstGeom>
          <a:solidFill>
            <a:srgbClr val="2B343D"/>
          </a:solidFill>
        </p:spPr>
        <p:txBody>
          <a:bodyPr vert="horz" wrap="square" lIns="0" tIns="32384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54"/>
              </a:spcBef>
            </a:pPr>
            <a:r>
              <a:rPr sz="1100" spc="60" dirty="0">
                <a:solidFill>
                  <a:srgbClr val="FFFFFF"/>
                </a:solidFill>
                <a:latin typeface="Tahoma"/>
                <a:cs typeface="Tahoma"/>
              </a:rPr>
              <a:t>LSTM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405" y="1630895"/>
            <a:ext cx="4423410" cy="227329"/>
          </a:xfrm>
          <a:prstGeom prst="rect">
            <a:avLst/>
          </a:prstGeom>
          <a:solidFill>
            <a:srgbClr val="ED4747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435"/>
              </a:lnSpc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405" y="1857755"/>
            <a:ext cx="4423410" cy="735965"/>
          </a:xfrm>
          <a:prstGeom prst="rect">
            <a:avLst/>
          </a:prstGeom>
          <a:solidFill>
            <a:srgbClr val="433232"/>
          </a:solidFill>
        </p:spPr>
        <p:txBody>
          <a:bodyPr vert="horz" wrap="square" lIns="0" tIns="32384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54"/>
              </a:spcBef>
            </a:pP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Multi-Linear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Regression</a:t>
            </a:r>
            <a:endParaRPr sz="1100">
              <a:latin typeface="Tahoma"/>
              <a:cs typeface="Tahoma"/>
            </a:endParaRPr>
          </a:p>
          <a:p>
            <a:pPr marL="45720" marR="2063750">
              <a:lnSpc>
                <a:spcPct val="102600"/>
              </a:lnSpc>
            </a:pP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Quadratic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Discriminant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Analysis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(QDA)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1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Nearest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Neighborhood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(KNN)</a:t>
            </a:r>
            <a:endParaRPr sz="11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K-fold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Cross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validation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"/>
            <a:ext cx="2304415" cy="140335"/>
          </a:xfrm>
          <a:prstGeom prst="rect">
            <a:avLst/>
          </a:prstGeom>
          <a:solidFill>
            <a:srgbClr val="2D1010"/>
          </a:solidFill>
        </p:spPr>
        <p:txBody>
          <a:bodyPr vert="horz" wrap="square" lIns="0" tIns="1270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100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Why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should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concerned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about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crypto-currency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2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400" b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85" dirty="0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405" y="991603"/>
            <a:ext cx="4423410" cy="218440"/>
          </a:xfrm>
          <a:prstGeom prst="rect">
            <a:avLst/>
          </a:prstGeom>
          <a:solidFill>
            <a:srgbClr val="045FB4"/>
          </a:solidFill>
        </p:spPr>
        <p:txBody>
          <a:bodyPr vert="horz" wrap="square" lIns="0" tIns="190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5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NASDAQ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405" y="1209509"/>
            <a:ext cx="4423410" cy="735965"/>
          </a:xfrm>
          <a:prstGeom prst="rect">
            <a:avLst/>
          </a:prstGeom>
          <a:solidFill>
            <a:srgbClr val="2B343D"/>
          </a:solidFill>
        </p:spPr>
        <p:txBody>
          <a:bodyPr vert="horz" wrap="square" lIns="0" tIns="27940" rIns="0" bIns="0" rtlCol="0">
            <a:spAutoFit/>
          </a:bodyPr>
          <a:lstStyle/>
          <a:p>
            <a:pPr marL="45720" marR="3949700">
              <a:lnSpc>
                <a:spcPct val="102600"/>
              </a:lnSpc>
              <a:spcBef>
                <a:spcPts val="220"/>
              </a:spcBef>
            </a:pP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Gold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Tahoma"/>
                <a:cs typeface="Tahoma"/>
              </a:rPr>
              <a:t>SP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500</a:t>
            </a:r>
            <a:endParaRPr sz="1100">
              <a:latin typeface="Tahoma"/>
              <a:cs typeface="Tahoma"/>
            </a:endParaRPr>
          </a:p>
          <a:p>
            <a:pPr marL="45720" marR="3957954">
              <a:lnSpc>
                <a:spcPct val="102699"/>
              </a:lnSpc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Tesla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Bitcoin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405" y="2071992"/>
            <a:ext cx="4423410" cy="227329"/>
          </a:xfrm>
          <a:prstGeom prst="rect">
            <a:avLst/>
          </a:prstGeom>
          <a:solidFill>
            <a:srgbClr val="ED4747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435"/>
              </a:lnSpc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Investing.com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405" y="2298852"/>
            <a:ext cx="4423410" cy="392430"/>
          </a:xfrm>
          <a:prstGeom prst="rect">
            <a:avLst/>
          </a:prstGeom>
          <a:solidFill>
            <a:srgbClr val="433232"/>
          </a:solidFill>
        </p:spPr>
        <p:txBody>
          <a:bodyPr vert="horz" wrap="square" lIns="0" tIns="27939" rIns="0" bIns="0" rtlCol="0">
            <a:spAutoFit/>
          </a:bodyPr>
          <a:lstStyle/>
          <a:p>
            <a:pPr marL="45720" marR="3812540">
              <a:lnSpc>
                <a:spcPct val="102699"/>
              </a:lnSpc>
              <a:spcBef>
                <a:spcPts val="219"/>
              </a:spcBef>
            </a:pP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Ethereum 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Bitcoin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7593" y="754"/>
            <a:ext cx="321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Rese</a:t>
            </a:r>
            <a:r>
              <a:rPr sz="600" spc="-6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rch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544" y="1085304"/>
            <a:ext cx="4331335" cy="81153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1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Research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27593" y="754"/>
            <a:ext cx="321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Rese</a:t>
            </a:r>
            <a:r>
              <a:rPr sz="600" spc="-6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rch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Long</a:t>
            </a:r>
            <a:r>
              <a:rPr sz="1400" b="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55" dirty="0">
                <a:solidFill>
                  <a:srgbClr val="FFFFFF"/>
                </a:solidFill>
                <a:latin typeface="Arial"/>
                <a:cs typeface="Arial"/>
              </a:rPr>
              <a:t>Term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40" dirty="0">
                <a:solidFill>
                  <a:srgbClr val="FFFFFF"/>
                </a:solidFill>
                <a:latin typeface="Arial"/>
                <a:cs typeface="Arial"/>
              </a:rPr>
              <a:t>Short</a:t>
            </a:r>
            <a:r>
              <a:rPr sz="1400" b="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55" dirty="0">
                <a:solidFill>
                  <a:srgbClr val="FFFFFF"/>
                </a:solidFill>
                <a:latin typeface="Arial"/>
                <a:cs typeface="Arial"/>
              </a:rPr>
              <a:t>Term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5" dirty="0">
                <a:solidFill>
                  <a:srgbClr val="FFFFFF"/>
                </a:solidFill>
                <a:latin typeface="Arial"/>
                <a:cs typeface="Arial"/>
              </a:rPr>
              <a:t>Memory,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5" dirty="0">
                <a:solidFill>
                  <a:srgbClr val="FFFFFF"/>
                </a:solidFill>
                <a:latin typeface="Arial"/>
                <a:cs typeface="Arial"/>
              </a:rPr>
              <a:t>LSTM</a:t>
            </a:r>
            <a:r>
              <a:rPr sz="1400" b="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4168" y="1235075"/>
            <a:ext cx="2519680" cy="204470"/>
          </a:xfrm>
          <a:prstGeom prst="rect">
            <a:avLst/>
          </a:prstGeom>
          <a:solidFill>
            <a:srgbClr val="2F2F2F"/>
          </a:solidFill>
          <a:ln w="5060">
            <a:solidFill>
              <a:srgbClr val="EFBD5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ts val="1295"/>
              </a:lnSpc>
            </a:pPr>
            <a:r>
              <a:rPr sz="1100" spc="-45" dirty="0">
                <a:solidFill>
                  <a:srgbClr val="EFBD52"/>
                </a:solidFill>
                <a:latin typeface="Tahoma"/>
                <a:cs typeface="Tahoma"/>
              </a:rPr>
              <a:t>How</a:t>
            </a:r>
            <a:r>
              <a:rPr sz="1100" spc="10" dirty="0">
                <a:solidFill>
                  <a:srgbClr val="EFBD52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EFBD52"/>
                </a:solidFill>
                <a:latin typeface="Tahoma"/>
                <a:cs typeface="Tahoma"/>
              </a:rPr>
              <a:t>important</a:t>
            </a:r>
            <a:r>
              <a:rPr sz="1100" spc="10" dirty="0">
                <a:solidFill>
                  <a:srgbClr val="EFBD52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EFBD52"/>
                </a:solidFill>
                <a:latin typeface="Tahoma"/>
                <a:cs typeface="Tahoma"/>
              </a:rPr>
              <a:t>it</a:t>
            </a:r>
            <a:r>
              <a:rPr sz="1100" spc="10" dirty="0">
                <a:solidFill>
                  <a:srgbClr val="EFBD52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EFBD52"/>
                </a:solidFill>
                <a:latin typeface="Tahoma"/>
                <a:cs typeface="Tahoma"/>
              </a:rPr>
              <a:t>is</a:t>
            </a:r>
            <a:r>
              <a:rPr sz="1100" spc="10" dirty="0">
                <a:solidFill>
                  <a:srgbClr val="EFBD52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EFBD52"/>
                </a:solidFill>
                <a:latin typeface="Tahoma"/>
                <a:cs typeface="Tahoma"/>
              </a:rPr>
              <a:t>to</a:t>
            </a:r>
            <a:r>
              <a:rPr sz="1100" spc="10" dirty="0">
                <a:solidFill>
                  <a:srgbClr val="EFBD52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EFBD52"/>
                </a:solidFill>
                <a:latin typeface="Tahoma"/>
                <a:cs typeface="Tahoma"/>
              </a:rPr>
              <a:t>remember</a:t>
            </a:r>
            <a:r>
              <a:rPr sz="1100" spc="15" dirty="0">
                <a:solidFill>
                  <a:srgbClr val="EFBD52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EFBD52"/>
                </a:solidFill>
                <a:latin typeface="Tahoma"/>
                <a:cs typeface="Tahoma"/>
              </a:rPr>
              <a:t>the</a:t>
            </a:r>
            <a:r>
              <a:rPr sz="1100" spc="10" dirty="0">
                <a:solidFill>
                  <a:srgbClr val="EFBD52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EFBD52"/>
                </a:solidFill>
                <a:latin typeface="Tahoma"/>
                <a:cs typeface="Tahoma"/>
              </a:rPr>
              <a:t>past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071" y="1608620"/>
            <a:ext cx="4411980" cy="729615"/>
          </a:xfrm>
          <a:prstGeom prst="rect">
            <a:avLst/>
          </a:prstGeom>
          <a:solidFill>
            <a:srgbClr val="2F2F2F"/>
          </a:solidFill>
          <a:ln w="5060">
            <a:solidFill>
              <a:srgbClr val="FFFFFF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40005" marR="32384" algn="just">
              <a:lnSpc>
                <a:spcPts val="1350"/>
              </a:lnSpc>
              <a:spcBef>
                <a:spcPts val="5"/>
              </a:spcBef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Humans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don’t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start their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thinking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from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scratch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every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second.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As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you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read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this 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essay,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you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understand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each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word based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on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your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understanding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previ-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ous words.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You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don’t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throw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everything 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away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start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thinking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from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scratch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again.</a:t>
            </a:r>
            <a:r>
              <a:rPr sz="1100" spc="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thoughts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persistence[</a:t>
            </a:r>
            <a:r>
              <a:rPr sz="1100" b="1" spc="-55" dirty="0">
                <a:solidFill>
                  <a:srgbClr val="FFFFFF"/>
                </a:solidFill>
                <a:latin typeface="Gill Sans MT"/>
                <a:cs typeface="Gill Sans MT"/>
              </a:rPr>
              <a:t>9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].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"/>
            <a:ext cx="2304415" cy="140335"/>
          </a:xfrm>
          <a:prstGeom prst="rect">
            <a:avLst/>
          </a:prstGeom>
          <a:solidFill>
            <a:srgbClr val="2D1010"/>
          </a:solidFill>
        </p:spPr>
        <p:txBody>
          <a:bodyPr vert="horz" wrap="square" lIns="0" tIns="12700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0"/>
              </a:spcBef>
            </a:pP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Research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5" dirty="0">
                <a:solidFill>
                  <a:srgbClr val="FFFFFF"/>
                </a:solidFill>
                <a:latin typeface="Arial"/>
                <a:cs typeface="Arial"/>
              </a:rPr>
              <a:t>LSTM</a:t>
            </a:r>
            <a:r>
              <a:rPr sz="1400" b="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110" dirty="0">
                <a:solidFill>
                  <a:srgbClr val="FFFFFF"/>
                </a:solidFill>
                <a:latin typeface="Arial"/>
                <a:cs typeface="Arial"/>
              </a:rPr>
              <a:t>vs</a:t>
            </a:r>
            <a:r>
              <a:rPr sz="1400" b="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Standard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55" dirty="0">
                <a:solidFill>
                  <a:srgbClr val="FFFFFF"/>
                </a:solidFill>
                <a:latin typeface="Arial"/>
                <a:cs typeface="Arial"/>
              </a:rPr>
              <a:t>RNN</a:t>
            </a:r>
            <a:r>
              <a:rPr sz="1400" b="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7830" y="826073"/>
            <a:ext cx="1732341" cy="72142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22653" y="1568965"/>
            <a:ext cx="96329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0" dirty="0">
                <a:solidFill>
                  <a:srgbClr val="5C1F1F"/>
                </a:solidFill>
                <a:latin typeface="Arial"/>
                <a:cs typeface="Arial"/>
              </a:rPr>
              <a:t>(a)</a:t>
            </a:r>
            <a:r>
              <a:rPr sz="900" spc="30" dirty="0">
                <a:solidFill>
                  <a:srgbClr val="5C1F1F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FFFFFF"/>
                </a:solidFill>
                <a:latin typeface="Arial"/>
                <a:cs typeface="Arial"/>
              </a:rPr>
              <a:t>Standard</a:t>
            </a:r>
            <a:r>
              <a:rPr sz="9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15" dirty="0">
                <a:solidFill>
                  <a:srgbClr val="FFFFFF"/>
                </a:solidFill>
                <a:latin typeface="Arial"/>
                <a:cs typeface="Arial"/>
              </a:rPr>
              <a:t>RNN.</a:t>
            </a:r>
            <a:endParaRPr sz="9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7830" y="1889108"/>
            <a:ext cx="1732341" cy="7018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67613" y="2533838"/>
            <a:ext cx="3073400" cy="480059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68730">
              <a:lnSpc>
                <a:spcPct val="100000"/>
              </a:lnSpc>
              <a:spcBef>
                <a:spcPts val="715"/>
              </a:spcBef>
            </a:pPr>
            <a:r>
              <a:rPr sz="900" spc="30" dirty="0">
                <a:solidFill>
                  <a:srgbClr val="5C1F1F"/>
                </a:solidFill>
                <a:latin typeface="Arial"/>
                <a:cs typeface="Arial"/>
              </a:rPr>
              <a:t>(b)</a:t>
            </a:r>
            <a:r>
              <a:rPr sz="900" spc="5" dirty="0">
                <a:solidFill>
                  <a:srgbClr val="5C1F1F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LSTM.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000" spc="-35" dirty="0">
                <a:solidFill>
                  <a:srgbClr val="5C1F1F"/>
                </a:solidFill>
                <a:latin typeface="Tahoma"/>
                <a:cs typeface="Tahoma"/>
              </a:rPr>
              <a:t>Figure:</a:t>
            </a:r>
            <a:r>
              <a:rPr sz="1000" spc="15" dirty="0">
                <a:solidFill>
                  <a:srgbClr val="5C1F1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Layer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Tahoma"/>
                <a:cs typeface="Tahoma"/>
              </a:rPr>
              <a:t>LSTM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Tahoma"/>
                <a:cs typeface="Tahoma"/>
              </a:rPr>
              <a:t>vs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Layer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Standard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RNN[</a:t>
            </a:r>
            <a:r>
              <a:rPr sz="1000" b="1" spc="-20" dirty="0">
                <a:solidFill>
                  <a:srgbClr val="FFFFFF"/>
                </a:solidFill>
                <a:latin typeface="Gill Sans MT"/>
                <a:cs typeface="Gill Sans MT"/>
              </a:rPr>
              <a:t>9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].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"/>
            <a:ext cx="2304415" cy="140335"/>
          </a:xfrm>
          <a:prstGeom prst="rect">
            <a:avLst/>
          </a:prstGeom>
          <a:solidFill>
            <a:srgbClr val="2D1010"/>
          </a:solidFill>
        </p:spPr>
        <p:txBody>
          <a:bodyPr vert="horz" wrap="square" lIns="0" tIns="12700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0"/>
              </a:spcBef>
            </a:pP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Research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5" dirty="0">
                <a:solidFill>
                  <a:srgbClr val="FFFFFF"/>
                </a:solidFill>
                <a:latin typeface="Arial"/>
                <a:cs typeface="Arial"/>
              </a:rPr>
              <a:t>LSTM</a:t>
            </a:r>
            <a:r>
              <a:rPr sz="1400" b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7830" y="826073"/>
            <a:ext cx="1732341" cy="72142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22653" y="1568965"/>
            <a:ext cx="96329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0" dirty="0">
                <a:solidFill>
                  <a:srgbClr val="5C1F1F"/>
                </a:solidFill>
                <a:latin typeface="Arial"/>
                <a:cs typeface="Arial"/>
              </a:rPr>
              <a:t>(a)</a:t>
            </a:r>
            <a:r>
              <a:rPr sz="900" spc="30" dirty="0">
                <a:solidFill>
                  <a:srgbClr val="5C1F1F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FFFFFF"/>
                </a:solidFill>
                <a:latin typeface="Arial"/>
                <a:cs typeface="Arial"/>
              </a:rPr>
              <a:t>Standard</a:t>
            </a:r>
            <a:r>
              <a:rPr sz="9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15" dirty="0">
                <a:solidFill>
                  <a:srgbClr val="FFFFFF"/>
                </a:solidFill>
                <a:latin typeface="Arial"/>
                <a:cs typeface="Arial"/>
              </a:rPr>
              <a:t>RNN.</a:t>
            </a:r>
            <a:endParaRPr sz="9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7830" y="1889108"/>
            <a:ext cx="1732341" cy="7018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67613" y="2533838"/>
            <a:ext cx="3073400" cy="480059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68730">
              <a:lnSpc>
                <a:spcPct val="100000"/>
              </a:lnSpc>
              <a:spcBef>
                <a:spcPts val="715"/>
              </a:spcBef>
            </a:pPr>
            <a:r>
              <a:rPr sz="900" spc="30" dirty="0">
                <a:solidFill>
                  <a:srgbClr val="5C1F1F"/>
                </a:solidFill>
                <a:latin typeface="Arial"/>
                <a:cs typeface="Arial"/>
              </a:rPr>
              <a:t>(b)</a:t>
            </a:r>
            <a:r>
              <a:rPr sz="900" spc="5" dirty="0">
                <a:solidFill>
                  <a:srgbClr val="5C1F1F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LSTM.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000" spc="-35" dirty="0">
                <a:solidFill>
                  <a:srgbClr val="5C1F1F"/>
                </a:solidFill>
                <a:latin typeface="Tahoma"/>
                <a:cs typeface="Tahoma"/>
              </a:rPr>
              <a:t>Figure:</a:t>
            </a:r>
            <a:r>
              <a:rPr sz="1000" spc="15" dirty="0">
                <a:solidFill>
                  <a:srgbClr val="5C1F1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Layer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Tahoma"/>
                <a:cs typeface="Tahoma"/>
              </a:rPr>
              <a:t>LSTM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Tahoma"/>
                <a:cs typeface="Tahoma"/>
              </a:rPr>
              <a:t>vs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Layer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Standard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RNN[</a:t>
            </a:r>
            <a:r>
              <a:rPr sz="1000" b="1" spc="-20" dirty="0">
                <a:solidFill>
                  <a:srgbClr val="FFFFFF"/>
                </a:solidFill>
                <a:latin typeface="Gill Sans MT"/>
                <a:cs typeface="Gill Sans MT"/>
              </a:rPr>
              <a:t>9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].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"/>
            <a:ext cx="2304415" cy="140335"/>
          </a:xfrm>
          <a:prstGeom prst="rect">
            <a:avLst/>
          </a:prstGeom>
          <a:solidFill>
            <a:srgbClr val="2D1010"/>
          </a:solidFill>
        </p:spPr>
        <p:txBody>
          <a:bodyPr vert="horz" wrap="square" lIns="0" tIns="12700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0"/>
              </a:spcBef>
            </a:pP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Research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5" dirty="0">
                <a:solidFill>
                  <a:srgbClr val="FFFFFF"/>
                </a:solidFill>
                <a:latin typeface="Arial"/>
                <a:cs typeface="Arial"/>
              </a:rPr>
              <a:t>LSTM</a:t>
            </a:r>
            <a:r>
              <a:rPr sz="1400" b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50" dirty="0">
                <a:solidFill>
                  <a:srgbClr val="FFFFFF"/>
                </a:solidFill>
                <a:latin typeface="Arial"/>
                <a:cs typeface="Arial"/>
              </a:rPr>
              <a:t>inner</a:t>
            </a:r>
            <a:r>
              <a:rPr sz="1400" b="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75" dirty="0">
                <a:solidFill>
                  <a:srgbClr val="FFFFFF"/>
                </a:solidFill>
                <a:latin typeface="Arial"/>
                <a:cs typeface="Arial"/>
              </a:rPr>
              <a:t>layer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948" y="956023"/>
            <a:ext cx="3600119" cy="144004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8965" y="2451702"/>
            <a:ext cx="39903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5C1F1F"/>
                </a:solidFill>
                <a:latin typeface="Tahoma"/>
                <a:cs typeface="Tahoma"/>
              </a:rPr>
              <a:t>Figure:</a:t>
            </a:r>
            <a:r>
              <a:rPr sz="1000" spc="25" dirty="0">
                <a:solidFill>
                  <a:srgbClr val="5C1F1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popular</a:t>
            </a:r>
            <a:r>
              <a:rPr sz="10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Tahoma"/>
                <a:cs typeface="Tahoma"/>
              </a:rPr>
              <a:t>LSTM</a:t>
            </a:r>
            <a:r>
              <a:rPr sz="10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variant,</a:t>
            </a:r>
            <a:r>
              <a:rPr sz="10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introduced</a:t>
            </a:r>
            <a:r>
              <a:rPr sz="10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0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Gers</a:t>
            </a:r>
            <a:r>
              <a:rPr sz="1000" spc="3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Schmidhuber</a:t>
            </a:r>
            <a:r>
              <a:rPr sz="10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(2000)[</a:t>
            </a:r>
            <a:r>
              <a:rPr sz="1000" b="1" spc="-45" dirty="0">
                <a:solidFill>
                  <a:srgbClr val="FFFFFF"/>
                </a:solidFill>
                <a:latin typeface="Gill Sans MT"/>
                <a:cs typeface="Gill Sans MT"/>
              </a:rPr>
              <a:t>9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27593" y="754"/>
            <a:ext cx="321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Rese</a:t>
            </a:r>
            <a:r>
              <a:rPr sz="600" spc="-6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rch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30" dirty="0">
                <a:solidFill>
                  <a:srgbClr val="FFFFFF"/>
                </a:solidFill>
                <a:latin typeface="Arial"/>
                <a:cs typeface="Arial"/>
              </a:rPr>
              <a:t>Multi</a:t>
            </a:r>
            <a:r>
              <a:rPr sz="1400" b="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Linear</a:t>
            </a:r>
            <a:r>
              <a:rPr sz="1400" b="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95" dirty="0">
                <a:solidFill>
                  <a:srgbClr val="FFFFFF"/>
                </a:solidFill>
                <a:latin typeface="Arial"/>
                <a:cs typeface="Arial"/>
              </a:rPr>
              <a:t>Regression</a:t>
            </a:r>
            <a:r>
              <a:rPr sz="1400" b="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15" dirty="0">
                <a:solidFill>
                  <a:srgbClr val="FFFFFF"/>
                </a:solidFill>
                <a:latin typeface="Arial"/>
                <a:cs typeface="Arial"/>
              </a:rPr>
              <a:t>Model[</a:t>
            </a:r>
            <a:r>
              <a:rPr sz="1400" spc="-15" dirty="0">
                <a:solidFill>
                  <a:srgbClr val="FFFFFF"/>
                </a:solidFill>
              </a:rPr>
              <a:t>12</a:t>
            </a:r>
            <a:r>
              <a:rPr sz="1400" b="0" spc="-1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5607" y="641731"/>
            <a:ext cx="0" cy="61594"/>
          </a:xfrm>
          <a:custGeom>
            <a:avLst/>
            <a:gdLst/>
            <a:ahLst/>
            <a:cxnLst/>
            <a:rect l="l" t="t" r="r" b="b"/>
            <a:pathLst>
              <a:path h="61595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5607" y="985888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607" y="1330032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2932" y="552004"/>
            <a:ext cx="3832225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06680">
              <a:lnSpc>
                <a:spcPct val="102600"/>
              </a:lnSpc>
              <a:spcBef>
                <a:spcPts val="55"/>
              </a:spcBef>
            </a:pPr>
            <a:r>
              <a:rPr sz="1100" spc="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statistical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technique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uses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several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explanatory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variables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predict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outcome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response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variable.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</a:pP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Multiple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regression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extension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linear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(OLS)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regression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that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uses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just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explanatory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variable.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55" dirty="0">
                <a:solidFill>
                  <a:srgbClr val="FFFFFF"/>
                </a:solidFill>
                <a:latin typeface="Tahoma"/>
                <a:cs typeface="Tahoma"/>
              </a:rPr>
              <a:t>MLR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extensively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econometrics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financial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inference.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4045" y="1489538"/>
            <a:ext cx="1439908" cy="143997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39025" y="2985127"/>
            <a:ext cx="31305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5C1F1F"/>
                </a:solidFill>
                <a:latin typeface="Tahoma"/>
                <a:cs typeface="Tahoma"/>
              </a:rPr>
              <a:t>Figure:</a:t>
            </a:r>
            <a:r>
              <a:rPr sz="1000" spc="15" dirty="0">
                <a:solidFill>
                  <a:srgbClr val="5C1F1F"/>
                </a:solidFill>
                <a:latin typeface="Tahoma"/>
                <a:cs typeface="Tahoma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Tahoma"/>
                <a:cs typeface="Tahoma"/>
              </a:rPr>
              <a:t>MLR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Tahoma"/>
                <a:cs typeface="Tahoma"/>
              </a:rPr>
              <a:t>Weight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Horse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Power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predict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MPG[</a:t>
            </a:r>
            <a:r>
              <a:rPr sz="1000" b="1" spc="-5" dirty="0">
                <a:solidFill>
                  <a:srgbClr val="FFFFFF"/>
                </a:solidFill>
                <a:latin typeface="Gill Sans MT"/>
                <a:cs typeface="Gill Sans MT"/>
              </a:rPr>
              <a:t>13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27593" y="754"/>
            <a:ext cx="321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Rese</a:t>
            </a:r>
            <a:r>
              <a:rPr sz="600" spc="-6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rch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578485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62865" rIns="0" bIns="0" rtlCol="0">
            <a:spAutoFit/>
          </a:bodyPr>
          <a:lstStyle/>
          <a:p>
            <a:pPr marL="107950" marR="207010">
              <a:lnSpc>
                <a:spcPct val="106700"/>
              </a:lnSpc>
              <a:spcBef>
                <a:spcPts val="495"/>
              </a:spcBef>
            </a:pPr>
            <a:r>
              <a:rPr sz="1400" b="0" spc="30" dirty="0">
                <a:solidFill>
                  <a:srgbClr val="FFFFFF"/>
                </a:solidFill>
                <a:latin typeface="Arial"/>
                <a:cs typeface="Arial"/>
              </a:rPr>
              <a:t>Multi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Linear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95" dirty="0">
                <a:solidFill>
                  <a:srgbClr val="FFFFFF"/>
                </a:solidFill>
                <a:latin typeface="Arial"/>
                <a:cs typeface="Arial"/>
              </a:rPr>
              <a:t>Regression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4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1400" b="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55" dirty="0">
                <a:solidFill>
                  <a:srgbClr val="FFFFFF"/>
                </a:solidFill>
                <a:latin typeface="Arial"/>
                <a:cs typeface="Arial"/>
              </a:rPr>
              <a:t>Equations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30" dirty="0">
                <a:solidFill>
                  <a:srgbClr val="FFFFFF"/>
                </a:solidFill>
                <a:latin typeface="Arial"/>
                <a:cs typeface="Arial"/>
              </a:rPr>
              <a:t>Definitions, </a:t>
            </a:r>
            <a:r>
              <a:rPr sz="1400" b="0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5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5607" y="1085049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06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5607" y="1295082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06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607" y="1505115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06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38907" y="1531988"/>
            <a:ext cx="734695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263" y="0"/>
                </a:lnTo>
              </a:path>
            </a:pathLst>
          </a:custGeom>
          <a:ln w="55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4832" y="951532"/>
            <a:ext cx="3359150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sz="1100" b="0" i="1" spc="-505" dirty="0">
                <a:solidFill>
                  <a:srgbClr val="FFFFFF"/>
                </a:solidFill>
                <a:latin typeface="Bookman Old Style"/>
                <a:cs typeface="Bookman Old Style"/>
              </a:rPr>
              <a:t>y</a:t>
            </a:r>
            <a:r>
              <a:rPr sz="1100" spc="-180" dirty="0">
                <a:solidFill>
                  <a:srgbClr val="FFFFFF"/>
                </a:solidFill>
                <a:latin typeface="Georgia"/>
                <a:cs typeface="Georgia"/>
              </a:rPr>
              <a:t>ˆ</a:t>
            </a:r>
            <a:r>
              <a:rPr sz="1200" b="0" i="1" spc="89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1200" b="0" i="1" spc="165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r>
              <a:rPr sz="11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b="0" i="1" spc="-55" dirty="0">
                <a:solidFill>
                  <a:srgbClr val="FFFFFF"/>
                </a:solidFill>
                <a:latin typeface="Bookman Old Style"/>
                <a:cs typeface="Bookman Old Style"/>
              </a:rPr>
              <a:t>β</a:t>
            </a:r>
            <a:r>
              <a:rPr sz="1200" spc="-104" baseline="-10416" dirty="0">
                <a:solidFill>
                  <a:srgbClr val="FFFFFF"/>
                </a:solidFill>
                <a:latin typeface="Georgia"/>
                <a:cs typeface="Georgia"/>
              </a:rPr>
              <a:t>0</a:t>
            </a:r>
            <a:r>
              <a:rPr sz="1200" baseline="-10416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142" baseline="-10416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+</a:t>
            </a:r>
            <a:r>
              <a:rPr sz="11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b="0" i="1" spc="-55" dirty="0">
                <a:solidFill>
                  <a:srgbClr val="FFFFFF"/>
                </a:solidFill>
                <a:latin typeface="Bookman Old Style"/>
                <a:cs typeface="Bookman Old Style"/>
              </a:rPr>
              <a:t>β</a:t>
            </a:r>
            <a:r>
              <a:rPr sz="1200" spc="187" baseline="-10416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sz="1100" b="0" i="1" spc="25" dirty="0">
                <a:solidFill>
                  <a:srgbClr val="FFFFFF"/>
                </a:solidFill>
                <a:latin typeface="Bookman Old Style"/>
                <a:cs typeface="Bookman Old Style"/>
              </a:rPr>
              <a:t>x</a:t>
            </a:r>
            <a:r>
              <a:rPr sz="1200" b="0" i="1" spc="89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1200" spc="112" baseline="-10416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sz="1200" baseline="-10416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142" baseline="-10416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+</a:t>
            </a:r>
            <a:r>
              <a:rPr sz="11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b="0" i="1" spc="-55" dirty="0">
                <a:solidFill>
                  <a:srgbClr val="FFFFFF"/>
                </a:solidFill>
                <a:latin typeface="Bookman Old Style"/>
                <a:cs typeface="Bookman Old Style"/>
              </a:rPr>
              <a:t>β</a:t>
            </a:r>
            <a:r>
              <a:rPr sz="1200" spc="37" baseline="-10416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r>
              <a:rPr sz="1100" b="0" i="1" spc="25" dirty="0">
                <a:solidFill>
                  <a:srgbClr val="FFFFFF"/>
                </a:solidFill>
                <a:latin typeface="Bookman Old Style"/>
                <a:cs typeface="Bookman Old Style"/>
              </a:rPr>
              <a:t>x</a:t>
            </a:r>
            <a:r>
              <a:rPr sz="1200" b="0" i="1" spc="89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1200" spc="-37" baseline="-10416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r>
              <a:rPr sz="1200" baseline="-10416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142" baseline="-10416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+</a:t>
            </a:r>
            <a:r>
              <a:rPr sz="11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b="0" i="1" spc="-30" dirty="0">
                <a:solidFill>
                  <a:srgbClr val="FFFFFF"/>
                </a:solidFill>
                <a:latin typeface="Bookman Old Style"/>
                <a:cs typeface="Bookman Old Style"/>
              </a:rPr>
              <a:t>...</a:t>
            </a:r>
            <a:r>
              <a:rPr sz="1100" b="0" i="1" spc="-85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+</a:t>
            </a:r>
            <a:r>
              <a:rPr sz="11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b="0" i="1" spc="-55" dirty="0">
                <a:solidFill>
                  <a:srgbClr val="FFFFFF"/>
                </a:solidFill>
                <a:latin typeface="Bookman Old Style"/>
                <a:cs typeface="Bookman Old Style"/>
              </a:rPr>
              <a:t>β</a:t>
            </a:r>
            <a:r>
              <a:rPr sz="1200" b="0" i="1" spc="-7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p</a:t>
            </a:r>
            <a:r>
              <a:rPr sz="1100" b="0" i="1" spc="25" dirty="0">
                <a:solidFill>
                  <a:srgbClr val="FFFFFF"/>
                </a:solidFill>
                <a:latin typeface="Bookman Old Style"/>
                <a:cs typeface="Bookman Old Style"/>
              </a:rPr>
              <a:t>x</a:t>
            </a:r>
            <a:r>
              <a:rPr sz="1200" b="0" i="1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ip</a:t>
            </a:r>
            <a:endParaRPr sz="1200" baseline="-10416">
              <a:latin typeface="Bookman Old Style"/>
              <a:cs typeface="Bookman Old Style"/>
            </a:endParaRPr>
          </a:p>
          <a:p>
            <a:pPr marL="50800">
              <a:lnSpc>
                <a:spcPct val="100000"/>
              </a:lnSpc>
              <a:spcBef>
                <a:spcPts val="334"/>
              </a:spcBef>
            </a:pP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Residual=</a:t>
            </a:r>
            <a:r>
              <a:rPr sz="1100" b="0" i="1" spc="-10" dirty="0">
                <a:solidFill>
                  <a:srgbClr val="FFFFFF"/>
                </a:solidFill>
                <a:latin typeface="Bookman Old Style"/>
                <a:cs typeface="Bookman Old Style"/>
              </a:rPr>
              <a:t>r</a:t>
            </a:r>
            <a:r>
              <a:rPr sz="1200" b="0" i="1" spc="-15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1200" b="0" i="1" spc="142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r>
              <a:rPr sz="11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b="0" i="1" spc="-15" dirty="0">
                <a:solidFill>
                  <a:srgbClr val="FFFFFF"/>
                </a:solidFill>
                <a:latin typeface="Bookman Old Style"/>
                <a:cs typeface="Bookman Old Style"/>
              </a:rPr>
              <a:t>e</a:t>
            </a:r>
            <a:r>
              <a:rPr sz="1200" b="0" i="1" spc="-22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1200" b="0" i="1" spc="150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r>
              <a:rPr sz="11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b="0" i="1" spc="-35" dirty="0">
                <a:solidFill>
                  <a:srgbClr val="FFFFFF"/>
                </a:solidFill>
                <a:latin typeface="Bookman Old Style"/>
                <a:cs typeface="Bookman Old Style"/>
              </a:rPr>
              <a:t>y</a:t>
            </a:r>
            <a:r>
              <a:rPr sz="1200" b="0" i="1" spc="-52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1200" b="0" i="1" spc="67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i="1" spc="105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100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b="0" i="1" spc="-210" dirty="0">
                <a:solidFill>
                  <a:srgbClr val="FFFFFF"/>
                </a:solidFill>
                <a:latin typeface="Bookman Old Style"/>
                <a:cs typeface="Bookman Old Style"/>
              </a:rPr>
              <a:t>y</a:t>
            </a:r>
            <a:r>
              <a:rPr sz="1100" spc="-210" dirty="0">
                <a:solidFill>
                  <a:srgbClr val="FFFFFF"/>
                </a:solidFill>
                <a:latin typeface="Georgia"/>
                <a:cs typeface="Georgia"/>
              </a:rPr>
              <a:t>ˆ</a:t>
            </a:r>
            <a:r>
              <a:rPr sz="1200" b="0" i="1" spc="-315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endParaRPr sz="1200" baseline="-10416">
              <a:latin typeface="Bookman Old Style"/>
              <a:cs typeface="Bookman Old Style"/>
            </a:endParaRPr>
          </a:p>
          <a:p>
            <a:pPr marL="50800">
              <a:lnSpc>
                <a:spcPct val="100000"/>
              </a:lnSpc>
              <a:spcBef>
                <a:spcPts val="330"/>
              </a:spcBef>
              <a:tabLst>
                <a:tab pos="2895600" algn="l"/>
                <a:tab pos="3307715" algn="l"/>
              </a:tabLst>
            </a:pP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Standard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Residual=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0" i="1" spc="55" dirty="0">
                <a:solidFill>
                  <a:srgbClr val="FFFFFF"/>
                </a:solidFill>
                <a:latin typeface="Bookman Old Style"/>
                <a:cs typeface="Bookman Old Style"/>
              </a:rPr>
              <a:t>r</a:t>
            </a:r>
            <a:r>
              <a:rPr sz="1200" b="0" i="1" spc="82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1200" b="0" i="1" spc="172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r>
              <a:rPr sz="1100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b="0" i="1" spc="-20" dirty="0">
                <a:solidFill>
                  <a:srgbClr val="FFFFFF"/>
                </a:solidFill>
                <a:latin typeface="Bookman Old Style"/>
                <a:cs typeface="Bookman Old Style"/>
              </a:rPr>
              <a:t>e</a:t>
            </a:r>
            <a:r>
              <a:rPr sz="1200" b="0" i="1" spc="-30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1100" b="0" i="1" spc="-20" dirty="0">
                <a:solidFill>
                  <a:srgbClr val="FFFFFF"/>
                </a:solidFill>
                <a:latin typeface="Bookman Old Style"/>
                <a:cs typeface="Bookman Old Style"/>
              </a:rPr>
              <a:t>/stdDev</a:t>
            </a:r>
            <a:r>
              <a:rPr sz="1100" spc="-20" dirty="0">
                <a:solidFill>
                  <a:srgbClr val="FFFFFF"/>
                </a:solidFill>
                <a:latin typeface="Georgia"/>
                <a:cs typeface="Georgia"/>
              </a:rPr>
              <a:t>(</a:t>
            </a:r>
            <a:r>
              <a:rPr sz="1100" b="0" i="1" spc="-20" dirty="0">
                <a:solidFill>
                  <a:srgbClr val="FFFFFF"/>
                </a:solidFill>
                <a:latin typeface="Bookman Old Style"/>
                <a:cs typeface="Bookman Old Style"/>
              </a:rPr>
              <a:t>e</a:t>
            </a:r>
            <a:r>
              <a:rPr sz="1200" b="0" i="1" spc="-30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1100" spc="-20" dirty="0">
                <a:solidFill>
                  <a:srgbClr val="FFFFFF"/>
                </a:solidFill>
                <a:latin typeface="Georgia"/>
                <a:cs typeface="Georgia"/>
              </a:rPr>
              <a:t>)</a:t>
            </a:r>
            <a:r>
              <a:rPr sz="11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r>
              <a:rPr sz="1100" spc="1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50" i="1" spc="457" baseline="5050" dirty="0">
                <a:solidFill>
                  <a:srgbClr val="FFFFFF"/>
                </a:solidFill>
                <a:latin typeface="Times New Roman"/>
                <a:cs typeface="Times New Roman"/>
              </a:rPr>
              <a:t>√</a:t>
            </a:r>
            <a:r>
              <a:rPr sz="1650" i="1" u="sng" spc="457" baseline="22727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b="0" i="1" u="sng" spc="37" baseline="312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man Old Style"/>
                <a:cs typeface="Bookman Old Style"/>
              </a:rPr>
              <a:t>e</a:t>
            </a:r>
            <a:r>
              <a:rPr sz="900" b="0" i="1" u="sng" spc="37" baseline="32407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man Old Style"/>
                <a:cs typeface="Bookman Old Style"/>
              </a:rPr>
              <a:t>i	</a:t>
            </a:r>
            <a:endParaRPr sz="900" baseline="32407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16262" y="1532114"/>
            <a:ext cx="6953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b="0" i="1" spc="80" dirty="0">
                <a:solidFill>
                  <a:srgbClr val="FFFFFF"/>
                </a:solidFill>
                <a:latin typeface="Bookman Old Style"/>
                <a:cs typeface="Bookman Old Style"/>
              </a:rPr>
              <a:t>MSE</a:t>
            </a:r>
            <a:r>
              <a:rPr sz="800" spc="80" dirty="0">
                <a:solidFill>
                  <a:srgbClr val="FFFFFF"/>
                </a:solidFill>
                <a:latin typeface="Georgia"/>
                <a:cs typeface="Georgia"/>
              </a:rPr>
              <a:t>(1</a:t>
            </a:r>
            <a:r>
              <a:rPr sz="800" i="1" spc="80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800" b="0" i="1" spc="80" dirty="0">
                <a:solidFill>
                  <a:srgbClr val="FFFFFF"/>
                </a:solidFill>
                <a:latin typeface="Bookman Old Style"/>
                <a:cs typeface="Bookman Old Style"/>
              </a:rPr>
              <a:t>p</a:t>
            </a:r>
            <a:r>
              <a:rPr sz="900" b="0" i="1" spc="120" baseline="-9259" dirty="0">
                <a:solidFill>
                  <a:srgbClr val="FFFFFF"/>
                </a:solidFill>
                <a:latin typeface="Bookman Old Style"/>
                <a:cs typeface="Bookman Old Style"/>
              </a:rPr>
              <a:t>ii</a:t>
            </a:r>
            <a:r>
              <a:rPr sz="800" spc="80" dirty="0">
                <a:solidFill>
                  <a:srgbClr val="FFFFFF"/>
                </a:solidFill>
                <a:latin typeface="Georgia"/>
                <a:cs typeface="Georgia"/>
              </a:rPr>
              <a:t>)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5607" y="1772678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5607" y="2154783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5607" y="2364816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5607" y="2746933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06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2932" y="1682951"/>
            <a:ext cx="4010025" cy="13385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02565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Outlier:</a:t>
            </a:r>
            <a:r>
              <a:rPr sz="1100" spc="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point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whose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response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does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not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follow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general </a:t>
            </a:r>
            <a:r>
              <a:rPr sz="1100" spc="-3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trend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(that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is,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extreme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value)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High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Leverage:</a:t>
            </a:r>
            <a:r>
              <a:rPr sz="1100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point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extreme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predictor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values</a:t>
            </a:r>
            <a:endParaRPr sz="1100">
              <a:latin typeface="Tahoma"/>
              <a:cs typeface="Tahoma"/>
            </a:endParaRPr>
          </a:p>
          <a:p>
            <a:pPr marL="12700" marR="218440">
              <a:lnSpc>
                <a:spcPct val="102600"/>
              </a:lnSpc>
              <a:spcBef>
                <a:spcPts val="300"/>
              </a:spcBef>
            </a:pP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Influential:</a:t>
            </a:r>
            <a:r>
              <a:rPr sz="1100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Observations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unduly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influence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regression,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Cook’s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distance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  <a:spcBef>
                <a:spcPts val="295"/>
              </a:spcBef>
            </a:pP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Quantile-Quantile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plot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tell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Residuals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normally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distributed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results.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8" name="object 18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27593" y="754"/>
            <a:ext cx="321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Rese</a:t>
            </a:r>
            <a:r>
              <a:rPr sz="600" spc="-6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rch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7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13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110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2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12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80" dirty="0">
                <a:solidFill>
                  <a:srgbClr val="FFFFFF"/>
                </a:solidFill>
                <a:latin typeface="Arial"/>
                <a:cs typeface="Arial"/>
              </a:rPr>
              <a:t>Ridge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95" dirty="0">
                <a:solidFill>
                  <a:srgbClr val="FFFFFF"/>
                </a:solidFill>
                <a:latin typeface="Arial"/>
                <a:cs typeface="Arial"/>
              </a:rPr>
              <a:t>Regression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5607" y="1173048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7532" y="1083321"/>
            <a:ext cx="379095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ordinary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least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squares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fitting,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estimates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regression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coeﬀicients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b="0" i="1" spc="-55" dirty="0">
                <a:solidFill>
                  <a:srgbClr val="FFFFFF"/>
                </a:solidFill>
                <a:latin typeface="Bookman Old Style"/>
                <a:cs typeface="Bookman Old Style"/>
              </a:rPr>
              <a:t>β</a:t>
            </a:r>
            <a:r>
              <a:rPr sz="1200" spc="-30" baseline="-10416" dirty="0">
                <a:solidFill>
                  <a:srgbClr val="FFFFFF"/>
                </a:solidFill>
                <a:latin typeface="Georgia"/>
                <a:cs typeface="Georgia"/>
              </a:rPr>
              <a:t>0</a:t>
            </a:r>
            <a:r>
              <a:rPr sz="1100" b="0" i="1" spc="-30" dirty="0">
                <a:solidFill>
                  <a:srgbClr val="FFFFFF"/>
                </a:solidFill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b="0" i="1" spc="-55" dirty="0">
                <a:solidFill>
                  <a:srgbClr val="FFFFFF"/>
                </a:solidFill>
                <a:latin typeface="Bookman Old Style"/>
                <a:cs typeface="Bookman Old Style"/>
              </a:rPr>
              <a:t>β</a:t>
            </a:r>
            <a:r>
              <a:rPr sz="1200" spc="187" baseline="-10416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sz="1100" b="0" i="1" spc="-30" dirty="0">
                <a:solidFill>
                  <a:srgbClr val="FFFFFF"/>
                </a:solidFill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b="0" i="1" spc="-30" dirty="0">
                <a:solidFill>
                  <a:srgbClr val="FFFFFF"/>
                </a:solidFill>
                <a:latin typeface="Bookman Old Style"/>
                <a:cs typeface="Bookman Old Style"/>
              </a:rPr>
              <a:t>...,</a:t>
            </a:r>
            <a:r>
              <a:rPr sz="1100" b="0" i="1" spc="-15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b="0" i="1" spc="-50" dirty="0">
                <a:solidFill>
                  <a:srgbClr val="FFFFFF"/>
                </a:solidFill>
                <a:latin typeface="Bookman Old Style"/>
                <a:cs typeface="Bookman Old Style"/>
              </a:rPr>
              <a:t>β</a:t>
            </a:r>
            <a:r>
              <a:rPr sz="1200" b="0" i="1" spc="-82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p</a:t>
            </a:r>
            <a:r>
              <a:rPr sz="1200" b="0" i="1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200" b="0" i="1" spc="-104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minimizing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RSS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7093" y="1512098"/>
            <a:ext cx="46418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spc="15" dirty="0">
                <a:solidFill>
                  <a:srgbClr val="FFFFFF"/>
                </a:solidFill>
                <a:latin typeface="Bookman Old Style"/>
                <a:cs typeface="Bookman Old Style"/>
              </a:rPr>
              <a:t>RSS</a:t>
            </a:r>
            <a:r>
              <a:rPr sz="1100" b="0" i="1" spc="-4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3965" y="1408187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65" dirty="0">
                <a:solidFill>
                  <a:srgbClr val="FFFFFF"/>
                </a:solidFill>
                <a:latin typeface="Times New Roman"/>
                <a:cs typeface="Times New Roman"/>
              </a:rPr>
              <a:t>∑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0218" y="1485581"/>
            <a:ext cx="908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0" i="1" spc="15" dirty="0">
                <a:solidFill>
                  <a:srgbClr val="FFFFFF"/>
                </a:solidFill>
                <a:latin typeface="Bookman Old Style"/>
                <a:cs typeface="Bookman Old Style"/>
              </a:rPr>
              <a:t>n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0218" y="1590394"/>
            <a:ext cx="1993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0" i="1" spc="60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800" spc="110" dirty="0">
                <a:solidFill>
                  <a:srgbClr val="FFFFFF"/>
                </a:solidFill>
                <a:latin typeface="Georgia"/>
                <a:cs typeface="Georgia"/>
              </a:rPr>
              <a:t>=1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45485" y="1467839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ˆ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85478" y="1570214"/>
            <a:ext cx="3422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2735" algn="l"/>
              </a:tabLst>
            </a:pPr>
            <a:r>
              <a:rPr sz="800" b="0" i="1" spc="60" dirty="0">
                <a:solidFill>
                  <a:srgbClr val="FFFFFF"/>
                </a:solidFill>
                <a:latin typeface="Bookman Old Style"/>
                <a:cs typeface="Bookman Old Style"/>
              </a:rPr>
              <a:t>i	i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63672" y="1512098"/>
            <a:ext cx="5245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" dirty="0">
                <a:solidFill>
                  <a:srgbClr val="FFFFFF"/>
                </a:solidFill>
                <a:latin typeface="Georgia"/>
                <a:cs typeface="Georgia"/>
              </a:rPr>
              <a:t>(</a:t>
            </a:r>
            <a:r>
              <a:rPr sz="1100" b="0" i="1" spc="-130" dirty="0">
                <a:solidFill>
                  <a:srgbClr val="FFFFFF"/>
                </a:solidFill>
                <a:latin typeface="Bookman Old Style"/>
                <a:cs typeface="Bookman Old Style"/>
              </a:rPr>
              <a:t>y </a:t>
            </a:r>
            <a:r>
              <a:rPr sz="1100" b="0" i="1" spc="-8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i="1" spc="105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100" i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b="0" i="1" spc="-130" dirty="0">
                <a:solidFill>
                  <a:srgbClr val="FFFFFF"/>
                </a:solidFill>
                <a:latin typeface="Bookman Old Style"/>
                <a:cs typeface="Bookman Old Style"/>
              </a:rPr>
              <a:t>y</a:t>
            </a:r>
            <a:r>
              <a:rPr sz="1100" b="0" i="1" spc="5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62490" y="1449030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89265" y="1698496"/>
            <a:ext cx="46418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spc="15" dirty="0">
                <a:solidFill>
                  <a:srgbClr val="FFFFFF"/>
                </a:solidFill>
                <a:latin typeface="Bookman Old Style"/>
                <a:cs typeface="Bookman Old Style"/>
              </a:rPr>
              <a:t>RSS</a:t>
            </a:r>
            <a:r>
              <a:rPr sz="1100" b="0" i="1" spc="-4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66138" y="1594585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65" dirty="0">
                <a:solidFill>
                  <a:srgbClr val="FFFFFF"/>
                </a:solidFill>
                <a:latin typeface="Times New Roman"/>
                <a:cs typeface="Times New Roman"/>
              </a:rPr>
              <a:t>∑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12391" y="1671979"/>
            <a:ext cx="908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0" i="1" spc="15" dirty="0">
                <a:solidFill>
                  <a:srgbClr val="FFFFFF"/>
                </a:solidFill>
                <a:latin typeface="Bookman Old Style"/>
                <a:cs typeface="Bookman Old Style"/>
              </a:rPr>
              <a:t>n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12391" y="1776779"/>
            <a:ext cx="1993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0" i="1" spc="60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800" spc="110" dirty="0">
                <a:solidFill>
                  <a:srgbClr val="FFFFFF"/>
                </a:solidFill>
                <a:latin typeface="Georgia"/>
                <a:cs typeface="Georgia"/>
              </a:rPr>
              <a:t>=1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90445" y="1698496"/>
            <a:ext cx="1524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10" dirty="0">
                <a:solidFill>
                  <a:srgbClr val="FFFFFF"/>
                </a:solidFill>
                <a:latin typeface="Georgia"/>
                <a:cs typeface="Georgia"/>
              </a:rPr>
              <a:t>(</a:t>
            </a:r>
            <a:r>
              <a:rPr sz="1100" b="0" i="1" spc="-130" dirty="0">
                <a:solidFill>
                  <a:srgbClr val="FFFFFF"/>
                </a:solidFill>
                <a:latin typeface="Bookman Old Style"/>
                <a:cs typeface="Bookman Old Style"/>
              </a:rPr>
              <a:t>y</a:t>
            </a:r>
            <a:r>
              <a:rPr sz="1200" b="0" i="1" spc="165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1100" b="0" i="1" spc="-400" dirty="0">
                <a:solidFill>
                  <a:srgbClr val="FFFFFF"/>
                </a:solidFill>
                <a:latin typeface="Bookman Old Style"/>
                <a:cs typeface="Bookman Old Style"/>
              </a:rPr>
              <a:t>β</a:t>
            </a:r>
            <a:r>
              <a:rPr sz="1650" spc="-315" baseline="15151" dirty="0">
                <a:solidFill>
                  <a:srgbClr val="FFFFFF"/>
                </a:solidFill>
                <a:latin typeface="Georgia"/>
                <a:cs typeface="Georgia"/>
              </a:rPr>
              <a:t>ˆ</a:t>
            </a:r>
            <a:r>
              <a:rPr sz="1200" spc="-104" baseline="-10416" dirty="0">
                <a:solidFill>
                  <a:srgbClr val="FFFFFF"/>
                </a:solidFill>
                <a:latin typeface="Georgia"/>
                <a:cs typeface="Georgia"/>
              </a:rPr>
              <a:t>0</a:t>
            </a:r>
            <a:r>
              <a:rPr sz="1200" baseline="-10416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142" baseline="-10416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i="1" spc="105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100" i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b="0" i="1" spc="-400" dirty="0">
                <a:solidFill>
                  <a:srgbClr val="FFFFFF"/>
                </a:solidFill>
                <a:latin typeface="Bookman Old Style"/>
                <a:cs typeface="Bookman Old Style"/>
              </a:rPr>
              <a:t>β</a:t>
            </a:r>
            <a:r>
              <a:rPr sz="1650" spc="-315" baseline="15151" dirty="0">
                <a:solidFill>
                  <a:srgbClr val="FFFFFF"/>
                </a:solidFill>
                <a:latin typeface="Georgia"/>
                <a:cs typeface="Georgia"/>
              </a:rPr>
              <a:t>ˆ</a:t>
            </a:r>
            <a:r>
              <a:rPr sz="1200" spc="187" baseline="-10416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sz="1100" b="0" i="1" spc="25" dirty="0">
                <a:solidFill>
                  <a:srgbClr val="FFFFFF"/>
                </a:solidFill>
                <a:latin typeface="Bookman Old Style"/>
                <a:cs typeface="Bookman Old Style"/>
              </a:rPr>
              <a:t>x</a:t>
            </a:r>
            <a:r>
              <a:rPr sz="1200" b="0" i="1" spc="89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1200" spc="187" baseline="-10416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sz="1100" b="0" i="1" spc="-30" dirty="0">
                <a:solidFill>
                  <a:srgbClr val="FFFFFF"/>
                </a:solidFill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b="0" i="1" spc="-30" dirty="0">
                <a:solidFill>
                  <a:srgbClr val="FFFFFF"/>
                </a:solidFill>
                <a:latin typeface="Bookman Old Style"/>
                <a:cs typeface="Bookman Old Style"/>
              </a:rPr>
              <a:t>...,</a:t>
            </a:r>
            <a:r>
              <a:rPr sz="1100" b="0" i="1" spc="-145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b="0" i="1" spc="-400" dirty="0">
                <a:solidFill>
                  <a:srgbClr val="FFFFFF"/>
                </a:solidFill>
                <a:latin typeface="Bookman Old Style"/>
                <a:cs typeface="Bookman Old Style"/>
              </a:rPr>
              <a:t>β</a:t>
            </a:r>
            <a:r>
              <a:rPr sz="1650" spc="-315" baseline="15151" dirty="0">
                <a:solidFill>
                  <a:srgbClr val="FFFFFF"/>
                </a:solidFill>
                <a:latin typeface="Georgia"/>
                <a:cs typeface="Georgia"/>
              </a:rPr>
              <a:t>ˆ</a:t>
            </a:r>
            <a:r>
              <a:rPr sz="1200" b="0" i="1" spc="-7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p</a:t>
            </a:r>
            <a:r>
              <a:rPr sz="1100" b="0" i="1" spc="25" dirty="0">
                <a:solidFill>
                  <a:srgbClr val="FFFFFF"/>
                </a:solidFill>
                <a:latin typeface="Bookman Old Style"/>
                <a:cs typeface="Bookman Old Style"/>
              </a:rPr>
              <a:t>x</a:t>
            </a:r>
            <a:r>
              <a:rPr sz="1200" b="0" i="1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1200" b="0" i="1" spc="82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p</a:t>
            </a:r>
            <a:r>
              <a:rPr sz="1100" spc="10" dirty="0">
                <a:solidFill>
                  <a:srgbClr val="FFFFFF"/>
                </a:solidFill>
                <a:latin typeface="Georgia"/>
                <a:cs typeface="Georgia"/>
              </a:rPr>
              <a:t>)</a:t>
            </a:r>
            <a:r>
              <a:rPr sz="1200" spc="-37" baseline="27777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1200" baseline="27777">
              <a:latin typeface="Georgia"/>
              <a:cs typeface="Georg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5607" y="1998256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02932" y="1908529"/>
            <a:ext cx="167893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Ridge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regression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minimized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68881" y="2145613"/>
            <a:ext cx="5676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spc="15" dirty="0">
                <a:solidFill>
                  <a:srgbClr val="FFFFFF"/>
                </a:solidFill>
                <a:latin typeface="Bookman Old Style"/>
                <a:cs typeface="Bookman Old Style"/>
              </a:rPr>
              <a:t>RSS</a:t>
            </a:r>
            <a:r>
              <a:rPr sz="1100" b="0" i="1" spc="-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+</a:t>
            </a:r>
            <a:r>
              <a:rPr sz="1100" spc="-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b="0" i="1" spc="55" dirty="0">
                <a:solidFill>
                  <a:srgbClr val="FFFFFF"/>
                </a:solidFill>
                <a:latin typeface="Bookman Old Style"/>
                <a:cs typeface="Bookman Old Style"/>
              </a:rPr>
              <a:t>λ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34272" y="2041701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65" dirty="0">
                <a:solidFill>
                  <a:srgbClr val="FFFFFF"/>
                </a:solidFill>
                <a:latin typeface="Times New Roman"/>
                <a:cs typeface="Times New Roman"/>
              </a:rPr>
              <a:t>∑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80525" y="2115539"/>
            <a:ext cx="212090" cy="255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10"/>
              </a:lnSpc>
              <a:spcBef>
                <a:spcPts val="95"/>
              </a:spcBef>
            </a:pPr>
            <a:r>
              <a:rPr sz="800" b="0" i="1" spc="-55" dirty="0">
                <a:solidFill>
                  <a:srgbClr val="FFFFFF"/>
                </a:solidFill>
                <a:latin typeface="Bookman Old Style"/>
                <a:cs typeface="Bookman Old Style"/>
              </a:rPr>
              <a:t>p</a:t>
            </a:r>
            <a:endParaRPr sz="800">
              <a:latin typeface="Bookman Old Style"/>
              <a:cs typeface="Bookman Old Style"/>
            </a:endParaRPr>
          </a:p>
          <a:p>
            <a:pPr marL="12700">
              <a:lnSpc>
                <a:spcPts val="910"/>
              </a:lnSpc>
            </a:pPr>
            <a:r>
              <a:rPr sz="800" b="0" i="1" spc="160" dirty="0">
                <a:solidFill>
                  <a:srgbClr val="FFFFFF"/>
                </a:solidFill>
                <a:latin typeface="Bookman Old Style"/>
                <a:cs typeface="Bookman Old Style"/>
              </a:rPr>
              <a:t>j</a:t>
            </a:r>
            <a:r>
              <a:rPr sz="800" spc="110" dirty="0">
                <a:solidFill>
                  <a:srgbClr val="FFFFFF"/>
                </a:solidFill>
                <a:latin typeface="Georgia"/>
                <a:cs typeface="Georgia"/>
              </a:rPr>
              <a:t>=1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29064" y="2109049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ˆ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96692" y="2145613"/>
            <a:ext cx="914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spc="-420" dirty="0">
                <a:solidFill>
                  <a:srgbClr val="FFFFFF"/>
                </a:solidFill>
                <a:latin typeface="Bookman Old Style"/>
                <a:cs typeface="Bookman Old Style"/>
              </a:rPr>
              <a:t>β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75051" y="2203715"/>
            <a:ext cx="692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0" i="1" spc="114" dirty="0">
                <a:solidFill>
                  <a:srgbClr val="FFFFFF"/>
                </a:solidFill>
                <a:latin typeface="Bookman Old Style"/>
                <a:cs typeface="Bookman Old Style"/>
              </a:rPr>
              <a:t>j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30702" y="209022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5607" y="2445372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2932" y="2355645"/>
            <a:ext cx="22028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Cross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validation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estimate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0" i="1" spc="55" dirty="0">
                <a:solidFill>
                  <a:srgbClr val="FFFFFF"/>
                </a:solidFill>
                <a:latin typeface="Bookman Old Style"/>
                <a:cs typeface="Bookman Old Style"/>
              </a:rPr>
              <a:t>λ</a:t>
            </a:r>
            <a:endParaRPr sz="1100">
              <a:latin typeface="Bookman Old Style"/>
              <a:cs typeface="Bookman Old Style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3" name="object 33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40335"/>
            <a:chOff x="0" y="50"/>
            <a:chExt cx="4608195" cy="140335"/>
          </a:xfrm>
        </p:grpSpPr>
        <p:sp>
          <p:nvSpPr>
            <p:cNvPr id="3" name="object 3"/>
            <p:cNvSpPr/>
            <p:nvPr/>
          </p:nvSpPr>
          <p:spPr>
            <a:xfrm>
              <a:off x="0" y="5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39877"/>
                  </a:lnTo>
                  <a:lnTo>
                    <a:pt x="2303995" y="13987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03995" y="5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39877"/>
                  </a:lnTo>
                  <a:lnTo>
                    <a:pt x="2303995" y="13987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75" dirty="0">
                <a:solidFill>
                  <a:srgbClr val="FFFFFF"/>
                </a:solidFill>
                <a:latin typeface="Arial"/>
                <a:cs typeface="Arial"/>
              </a:rPr>
              <a:t>Summary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9799" y="1091603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03" y="0"/>
                </a:moveTo>
                <a:lnTo>
                  <a:pt x="0" y="0"/>
                </a:lnTo>
                <a:lnTo>
                  <a:pt x="0" y="126403"/>
                </a:lnTo>
                <a:lnTo>
                  <a:pt x="126403" y="126403"/>
                </a:lnTo>
                <a:lnTo>
                  <a:pt x="126403" y="0"/>
                </a:lnTo>
                <a:close/>
              </a:path>
            </a:pathLst>
          </a:custGeom>
          <a:solidFill>
            <a:srgbClr val="EFBD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9799" y="1547609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03" y="0"/>
                </a:moveTo>
                <a:lnTo>
                  <a:pt x="0" y="0"/>
                </a:lnTo>
                <a:lnTo>
                  <a:pt x="0" y="126403"/>
                </a:lnTo>
                <a:lnTo>
                  <a:pt x="126403" y="126403"/>
                </a:lnTo>
                <a:lnTo>
                  <a:pt x="126403" y="0"/>
                </a:lnTo>
                <a:close/>
              </a:path>
            </a:pathLst>
          </a:custGeom>
          <a:solidFill>
            <a:srgbClr val="EFBD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799" y="2003628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03" y="0"/>
                </a:moveTo>
                <a:lnTo>
                  <a:pt x="0" y="0"/>
                </a:lnTo>
                <a:lnTo>
                  <a:pt x="0" y="126403"/>
                </a:lnTo>
                <a:lnTo>
                  <a:pt x="126403" y="126403"/>
                </a:lnTo>
                <a:lnTo>
                  <a:pt x="126403" y="0"/>
                </a:lnTo>
                <a:close/>
              </a:path>
            </a:pathLst>
          </a:custGeom>
          <a:solidFill>
            <a:srgbClr val="EFBD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9799" y="2459647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03" y="0"/>
                </a:moveTo>
                <a:lnTo>
                  <a:pt x="0" y="0"/>
                </a:lnTo>
                <a:lnTo>
                  <a:pt x="0" y="126403"/>
                </a:lnTo>
                <a:lnTo>
                  <a:pt x="126403" y="126403"/>
                </a:lnTo>
                <a:lnTo>
                  <a:pt x="126403" y="0"/>
                </a:lnTo>
                <a:close/>
              </a:path>
            </a:pathLst>
          </a:custGeom>
          <a:solidFill>
            <a:srgbClr val="EFBD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8658" y="1044281"/>
            <a:ext cx="3206750" cy="1560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2085">
              <a:lnSpc>
                <a:spcPct val="100000"/>
              </a:lnSpc>
              <a:spcBef>
                <a:spcPts val="90"/>
              </a:spcBef>
              <a:buClr>
                <a:srgbClr val="5C1F1F"/>
              </a:buClr>
              <a:buSzPct val="90909"/>
              <a:buAutoNum type="arabicPlain"/>
              <a:tabLst>
                <a:tab pos="184785" algn="l"/>
              </a:tabLst>
            </a:pPr>
            <a:r>
              <a:rPr sz="1100" spc="-2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Why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1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we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should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be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concerned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about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crypto-currency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C1F1F"/>
              </a:buClr>
              <a:buFont typeface="Tahoma"/>
              <a:buAutoNum type="arabicPlain"/>
            </a:pPr>
            <a:endParaRPr sz="1850">
              <a:latin typeface="Tahoma"/>
              <a:cs typeface="Tahoma"/>
            </a:endParaRPr>
          </a:p>
          <a:p>
            <a:pPr marL="184150" indent="-172085">
              <a:lnSpc>
                <a:spcPct val="100000"/>
              </a:lnSpc>
              <a:buClr>
                <a:srgbClr val="5C1F1F"/>
              </a:buClr>
              <a:buSzPct val="90909"/>
              <a:buAutoNum type="arabicPlain"/>
              <a:tabLst>
                <a:tab pos="184785" algn="l"/>
              </a:tabLst>
            </a:pPr>
            <a:r>
              <a:rPr sz="1100" spc="-5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Research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C1F1F"/>
              </a:buClr>
              <a:buFont typeface="Tahoma"/>
              <a:buAutoNum type="arabicPlain"/>
            </a:pPr>
            <a:endParaRPr sz="1850">
              <a:latin typeface="Tahoma"/>
              <a:cs typeface="Tahoma"/>
            </a:endParaRPr>
          </a:p>
          <a:p>
            <a:pPr marL="184150" indent="-172085">
              <a:lnSpc>
                <a:spcPct val="100000"/>
              </a:lnSpc>
              <a:buClr>
                <a:srgbClr val="5C1F1F"/>
              </a:buClr>
              <a:buSzPct val="90909"/>
              <a:buAutoNum type="arabicPlain"/>
              <a:tabLst>
                <a:tab pos="184785" algn="l"/>
              </a:tabLst>
            </a:pPr>
            <a:r>
              <a:rPr sz="1100" spc="-2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Our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Model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Prediction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C1F1F"/>
              </a:buClr>
              <a:buFont typeface="Tahoma"/>
              <a:buAutoNum type="arabicPlain"/>
            </a:pPr>
            <a:endParaRPr sz="1850">
              <a:latin typeface="Tahoma"/>
              <a:cs typeface="Tahoma"/>
            </a:endParaRPr>
          </a:p>
          <a:p>
            <a:pPr marL="184150" indent="-172085">
              <a:lnSpc>
                <a:spcPct val="100000"/>
              </a:lnSpc>
              <a:buClr>
                <a:srgbClr val="5C1F1F"/>
              </a:buClr>
              <a:buSzPct val="90909"/>
              <a:buAutoNum type="arabicPlain"/>
              <a:tabLst>
                <a:tab pos="184785" algn="l"/>
              </a:tabLst>
            </a:pPr>
            <a:r>
              <a:rPr sz="1100" spc="-3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Conclusion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"/>
            <a:ext cx="2304415" cy="140335"/>
          </a:xfrm>
          <a:prstGeom prst="rect">
            <a:avLst/>
          </a:prstGeom>
          <a:solidFill>
            <a:srgbClr val="2D1010"/>
          </a:solidFill>
        </p:spPr>
        <p:txBody>
          <a:bodyPr vert="horz" wrap="square" lIns="0" tIns="12700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0"/>
              </a:spcBef>
            </a:pP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Research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35" dirty="0">
                <a:solidFill>
                  <a:srgbClr val="FFFFFF"/>
                </a:solidFill>
                <a:latin typeface="Arial"/>
                <a:cs typeface="Arial"/>
              </a:rPr>
              <a:t>Quadratic</a:t>
            </a:r>
            <a:r>
              <a:rPr sz="1400" b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30" dirty="0">
                <a:solidFill>
                  <a:srgbClr val="FFFFFF"/>
                </a:solidFill>
                <a:latin typeface="Arial"/>
                <a:cs typeface="Arial"/>
              </a:rPr>
              <a:t>Discriminant</a:t>
            </a:r>
            <a:r>
              <a:rPr sz="1400" b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44" y="545679"/>
            <a:ext cx="4337685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Quadratic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Discriminant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Analysis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(QDA)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generative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model.</a:t>
            </a:r>
            <a:r>
              <a:rPr sz="1100" spc="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QDA 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assumes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each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class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follow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Gaussian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distribution.</a:t>
            </a:r>
            <a:r>
              <a:rPr sz="1100" spc="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class-specific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prior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simply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proportion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points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belong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class.</a:t>
            </a:r>
            <a:r>
              <a:rPr sz="1100" spc="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class-specific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mean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vector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average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input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variables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belong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class[</a:t>
            </a:r>
            <a:r>
              <a:rPr sz="1100" b="1" spc="-50" dirty="0">
                <a:solidFill>
                  <a:srgbClr val="FFFFFF"/>
                </a:solidFill>
                <a:latin typeface="Gill Sans MT"/>
                <a:cs typeface="Gill Sans MT"/>
              </a:rPr>
              <a:t>14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].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4032" y="1483116"/>
            <a:ext cx="1439951" cy="143999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2146" y="2978739"/>
            <a:ext cx="2364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5C1F1F"/>
                </a:solidFill>
                <a:latin typeface="Tahoma"/>
                <a:cs typeface="Tahoma"/>
              </a:rPr>
              <a:t>Figure:</a:t>
            </a:r>
            <a:r>
              <a:rPr sz="1000" spc="10" dirty="0">
                <a:solidFill>
                  <a:srgbClr val="5C1F1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0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over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0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decision</a:t>
            </a:r>
            <a:r>
              <a:rPr sz="10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boundary[</a:t>
            </a:r>
            <a:r>
              <a:rPr sz="1000" b="1" spc="-45" dirty="0">
                <a:solidFill>
                  <a:srgbClr val="FFFFFF"/>
                </a:solidFill>
                <a:latin typeface="Gill Sans MT"/>
                <a:cs typeface="Gill Sans MT"/>
              </a:rPr>
              <a:t>14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27593" y="754"/>
            <a:ext cx="321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Rese</a:t>
            </a:r>
            <a:r>
              <a:rPr sz="600" spc="-6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rch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35" dirty="0">
                <a:solidFill>
                  <a:srgbClr val="FFFFFF"/>
                </a:solidFill>
                <a:latin typeface="Arial"/>
                <a:cs typeface="Arial"/>
              </a:rPr>
              <a:t>Quadratic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30" dirty="0">
                <a:solidFill>
                  <a:srgbClr val="FFFFFF"/>
                </a:solidFill>
                <a:latin typeface="Arial"/>
                <a:cs typeface="Arial"/>
              </a:rPr>
              <a:t>Discriminant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equations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35" dirty="0">
                <a:solidFill>
                  <a:srgbClr val="FFFFFF"/>
                </a:solidFill>
                <a:latin typeface="Arial"/>
                <a:cs typeface="Arial"/>
              </a:rPr>
              <a:t>definitions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5607" y="641731"/>
            <a:ext cx="0" cy="61594"/>
          </a:xfrm>
          <a:custGeom>
            <a:avLst/>
            <a:gdLst/>
            <a:ahLst/>
            <a:cxnLst/>
            <a:rect l="l" t="t" r="r" b="b"/>
            <a:pathLst>
              <a:path h="61595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7532" y="552004"/>
            <a:ext cx="41148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probability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density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function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normal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distribution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0" i="1" spc="80" dirty="0">
                <a:solidFill>
                  <a:srgbClr val="FFFFFF"/>
                </a:solidFill>
                <a:latin typeface="Bookman Old Style"/>
                <a:cs typeface="Bookman Old Style"/>
              </a:rPr>
              <a:t>N</a:t>
            </a:r>
            <a:r>
              <a:rPr sz="1100" b="0" i="1" spc="-21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(</a:t>
            </a:r>
            <a:r>
              <a:rPr sz="1100" b="0" i="1" dirty="0">
                <a:solidFill>
                  <a:srgbClr val="FFFFFF"/>
                </a:solidFill>
                <a:latin typeface="Bookman Old Style"/>
                <a:cs typeface="Bookman Old Style"/>
              </a:rPr>
              <a:t>µ,</a:t>
            </a:r>
            <a:r>
              <a:rPr sz="1100" b="0" i="1" spc="-15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b="0" i="1" spc="35" dirty="0">
                <a:solidFill>
                  <a:srgbClr val="FFFFFF"/>
                </a:solidFill>
                <a:latin typeface="Bookman Old Style"/>
                <a:cs typeface="Bookman Old Style"/>
              </a:rPr>
              <a:t>σ</a:t>
            </a:r>
            <a:r>
              <a:rPr sz="1200" spc="52" baseline="27777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r>
              <a:rPr sz="1100" spc="35" dirty="0">
                <a:solidFill>
                  <a:srgbClr val="FFFFFF"/>
                </a:solidFill>
                <a:latin typeface="Georgia"/>
                <a:cs typeface="Georgia"/>
              </a:rPr>
              <a:t>)</a:t>
            </a:r>
            <a:r>
              <a:rPr sz="1100" spc="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is: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32" y="798346"/>
            <a:ext cx="768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spc="155" dirty="0">
                <a:solidFill>
                  <a:srgbClr val="FFFFFF"/>
                </a:solidFill>
                <a:latin typeface="Bookman Old Style"/>
                <a:cs typeface="Bookman Old Style"/>
              </a:rPr>
              <a:t>f</a:t>
            </a:r>
            <a:r>
              <a:rPr sz="1100" b="0" i="1" spc="-215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Georgia"/>
                <a:cs typeface="Georgia"/>
              </a:rPr>
              <a:t>(</a:t>
            </a:r>
            <a:r>
              <a:rPr sz="1100" b="0" i="1" spc="25" dirty="0">
                <a:solidFill>
                  <a:srgbClr val="FFFFFF"/>
                </a:solidFill>
                <a:latin typeface="Bookman Old Style"/>
                <a:cs typeface="Bookman Old Style"/>
              </a:rPr>
              <a:t>x</a:t>
            </a:r>
            <a:r>
              <a:rPr sz="11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|</a:t>
            </a:r>
            <a:r>
              <a:rPr sz="1100" b="0" i="1" spc="-5" dirty="0">
                <a:solidFill>
                  <a:srgbClr val="FFFFFF"/>
                </a:solidFill>
                <a:latin typeface="Bookman Old Style"/>
                <a:cs typeface="Bookman Old Style"/>
              </a:rPr>
              <a:t>µ,</a:t>
            </a:r>
            <a:r>
              <a:rPr sz="1100" b="0" i="1" spc="-15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b="0" i="1" spc="25" dirty="0">
                <a:solidFill>
                  <a:srgbClr val="FFFFFF"/>
                </a:solidFill>
                <a:latin typeface="Bookman Old Style"/>
                <a:cs typeface="Bookman Old Style"/>
              </a:rPr>
              <a:t>σ</a:t>
            </a:r>
            <a:r>
              <a:rPr sz="1100" b="0" i="1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b="0" i="1" spc="-145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Georgia"/>
                <a:cs typeface="Georgia"/>
              </a:rPr>
              <a:t>)</a:t>
            </a:r>
            <a:r>
              <a:rPr sz="11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6421" y="785392"/>
            <a:ext cx="6661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5925" algn="l"/>
                <a:tab pos="652780" algn="l"/>
              </a:tabLst>
            </a:pPr>
            <a:r>
              <a:rPr sz="800" spc="-25" dirty="0">
                <a:solidFill>
                  <a:srgbClr val="FFFFFF"/>
                </a:solidFill>
                <a:latin typeface="Georgia"/>
                <a:cs typeface="Georgia"/>
              </a:rPr>
              <a:t>2	</a:t>
            </a:r>
            <a:r>
              <a:rPr sz="1200" u="sng" spc="112" baseline="3472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1	</a:t>
            </a:r>
            <a:endParaRPr sz="1200" baseline="3472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13002" y="914958"/>
            <a:ext cx="327025" cy="0"/>
          </a:xfrm>
          <a:custGeom>
            <a:avLst/>
            <a:gdLst/>
            <a:ahLst/>
            <a:cxnLst/>
            <a:rect l="l" t="t" r="r" b="b"/>
            <a:pathLst>
              <a:path w="327025">
                <a:moveTo>
                  <a:pt x="0" y="0"/>
                </a:moveTo>
                <a:lnTo>
                  <a:pt x="326605" y="0"/>
                </a:lnTo>
              </a:path>
            </a:pathLst>
          </a:custGeom>
          <a:ln w="55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00302" y="818450"/>
            <a:ext cx="1155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65" dirty="0">
                <a:solidFill>
                  <a:srgbClr val="FFFFFF"/>
                </a:solidFill>
                <a:latin typeface="Times New Roman"/>
                <a:cs typeface="Times New Roman"/>
              </a:rPr>
              <a:t>√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4526" y="908506"/>
            <a:ext cx="3073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spc="30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r>
              <a:rPr sz="800" b="0" i="1" spc="30" dirty="0">
                <a:solidFill>
                  <a:srgbClr val="FFFFFF"/>
                </a:solidFill>
                <a:latin typeface="Bookman Old Style"/>
                <a:cs typeface="Bookman Old Style"/>
              </a:rPr>
              <a:t>πσ</a:t>
            </a:r>
            <a:r>
              <a:rPr sz="900" spc="44" baseline="23148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900" baseline="23148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65173" y="798346"/>
            <a:ext cx="23685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FFFFFF"/>
                </a:solidFill>
                <a:latin typeface="Georgia"/>
                <a:cs typeface="Georgia"/>
              </a:rPr>
              <a:t>exp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66633" y="742701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i="1" spc="95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600" spc="95" dirty="0">
                <a:solidFill>
                  <a:srgbClr val="FFFFFF"/>
                </a:solidFill>
                <a:latin typeface="Cambria"/>
                <a:cs typeface="Cambria"/>
              </a:rPr>
              <a:t>(</a:t>
            </a:r>
            <a:r>
              <a:rPr sz="600" b="0" i="1" spc="95" dirty="0">
                <a:solidFill>
                  <a:srgbClr val="FFFFFF"/>
                </a:solidFill>
                <a:latin typeface="Bookman Old Style"/>
                <a:cs typeface="Bookman Old Style"/>
              </a:rPr>
              <a:t>x</a:t>
            </a:r>
            <a:r>
              <a:rPr sz="600" i="1" spc="95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600" b="0" i="1" spc="95" dirty="0">
                <a:solidFill>
                  <a:srgbClr val="FFFFFF"/>
                </a:solidFill>
                <a:latin typeface="Bookman Old Style"/>
                <a:cs typeface="Bookman Old Style"/>
              </a:rPr>
              <a:t>µ</a:t>
            </a:r>
            <a:r>
              <a:rPr sz="600" spc="95" dirty="0">
                <a:solidFill>
                  <a:srgbClr val="FFFFFF"/>
                </a:solidFill>
                <a:latin typeface="Cambria"/>
                <a:cs typeface="Cambria"/>
              </a:rPr>
              <a:t>)</a:t>
            </a:r>
            <a:r>
              <a:rPr sz="900" spc="142" baseline="23148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900" baseline="23148"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04733" y="857135"/>
            <a:ext cx="382270" cy="0"/>
          </a:xfrm>
          <a:custGeom>
            <a:avLst/>
            <a:gdLst/>
            <a:ahLst/>
            <a:cxnLst/>
            <a:rect l="l" t="t" r="r" b="b"/>
            <a:pathLst>
              <a:path w="382269">
                <a:moveTo>
                  <a:pt x="0" y="0"/>
                </a:moveTo>
                <a:lnTo>
                  <a:pt x="381939" y="0"/>
                </a:lnTo>
              </a:path>
            </a:pathLst>
          </a:custGeom>
          <a:ln w="45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02675" y="824273"/>
            <a:ext cx="1797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b="0" i="1" spc="112" baseline="-13888" dirty="0">
                <a:solidFill>
                  <a:srgbClr val="FFFFFF"/>
                </a:solidFill>
                <a:latin typeface="Bookman Old Style"/>
                <a:cs typeface="Bookman Old Style"/>
              </a:rPr>
              <a:t>σ</a:t>
            </a:r>
            <a:r>
              <a:rPr sz="600" spc="75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5607" y="1077849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5607" y="1422006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06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43180">
              <a:lnSpc>
                <a:spcPct val="102600"/>
              </a:lnSpc>
              <a:spcBef>
                <a:spcPts val="55"/>
              </a:spcBef>
            </a:pPr>
            <a:r>
              <a:rPr spc="-35" dirty="0"/>
              <a:t>For</a:t>
            </a:r>
            <a:r>
              <a:rPr spc="20" dirty="0"/>
              <a:t> </a:t>
            </a:r>
            <a:r>
              <a:rPr spc="-55" dirty="0"/>
              <a:t>a</a:t>
            </a:r>
            <a:r>
              <a:rPr spc="20" dirty="0"/>
              <a:t> </a:t>
            </a:r>
            <a:r>
              <a:rPr spc="-50" dirty="0"/>
              <a:t>given</a:t>
            </a:r>
            <a:r>
              <a:rPr spc="20" dirty="0"/>
              <a:t> </a:t>
            </a:r>
            <a:r>
              <a:rPr spc="-25" dirty="0"/>
              <a:t>distribution</a:t>
            </a:r>
            <a:r>
              <a:rPr spc="20" dirty="0"/>
              <a:t> </a:t>
            </a:r>
            <a:r>
              <a:rPr spc="-40" dirty="0"/>
              <a:t>the</a:t>
            </a:r>
            <a:r>
              <a:rPr spc="20" dirty="0"/>
              <a:t> </a:t>
            </a:r>
            <a:r>
              <a:rPr spc="-25" dirty="0"/>
              <a:t>likelihood</a:t>
            </a:r>
            <a:r>
              <a:rPr spc="25" dirty="0"/>
              <a:t> </a:t>
            </a:r>
            <a:r>
              <a:rPr spc="-35" dirty="0"/>
              <a:t>of</a:t>
            </a:r>
            <a:r>
              <a:rPr spc="20" dirty="0"/>
              <a:t> </a:t>
            </a:r>
            <a:r>
              <a:rPr spc="-40" dirty="0"/>
              <a:t>the</a:t>
            </a:r>
            <a:r>
              <a:rPr spc="20" dirty="0"/>
              <a:t> </a:t>
            </a:r>
            <a:r>
              <a:rPr spc="-25" dirty="0"/>
              <a:t>distribution</a:t>
            </a:r>
            <a:r>
              <a:rPr spc="20" dirty="0"/>
              <a:t> </a:t>
            </a:r>
            <a:r>
              <a:rPr spc="-55" dirty="0"/>
              <a:t>parameters </a:t>
            </a:r>
            <a:r>
              <a:rPr spc="-330" dirty="0"/>
              <a:t> </a:t>
            </a:r>
            <a:r>
              <a:rPr spc="-45" dirty="0"/>
              <a:t>being </a:t>
            </a:r>
            <a:r>
              <a:rPr b="0" i="1" spc="-5" dirty="0">
                <a:latin typeface="Bookman Old Style"/>
                <a:cs typeface="Bookman Old Style"/>
              </a:rPr>
              <a:t>µ, </a:t>
            </a:r>
            <a:r>
              <a:rPr b="0" i="1" spc="20" dirty="0">
                <a:latin typeface="Bookman Old Style"/>
                <a:cs typeface="Bookman Old Style"/>
              </a:rPr>
              <a:t>σ</a:t>
            </a:r>
            <a:r>
              <a:rPr sz="1200" spc="30" baseline="27777" dirty="0">
                <a:latin typeface="Georgia"/>
                <a:cs typeface="Georgia"/>
              </a:rPr>
              <a:t>2</a:t>
            </a:r>
            <a:r>
              <a:rPr sz="1200" spc="37" baseline="27777" dirty="0">
                <a:latin typeface="Georgia"/>
                <a:cs typeface="Georgia"/>
              </a:rPr>
              <a:t> </a:t>
            </a:r>
            <a:r>
              <a:rPr sz="1100" spc="-50" dirty="0"/>
              <a:t>given </a:t>
            </a:r>
            <a:r>
              <a:rPr sz="1100" spc="-40" dirty="0"/>
              <a:t>the </a:t>
            </a:r>
            <a:r>
              <a:rPr sz="1100" spc="-45" dirty="0"/>
              <a:t>observation x </a:t>
            </a:r>
            <a:r>
              <a:rPr sz="1100" spc="-50" dirty="0"/>
              <a:t>is: </a:t>
            </a:r>
            <a:r>
              <a:rPr sz="1100" b="0" i="1" spc="25" dirty="0">
                <a:latin typeface="Bookman Old Style"/>
                <a:cs typeface="Bookman Old Style"/>
              </a:rPr>
              <a:t>L</a:t>
            </a:r>
            <a:r>
              <a:rPr sz="1100" spc="25" dirty="0">
                <a:latin typeface="Georgia"/>
                <a:cs typeface="Georgia"/>
              </a:rPr>
              <a:t>(</a:t>
            </a:r>
            <a:r>
              <a:rPr sz="1100" b="0" i="1" spc="25" dirty="0">
                <a:latin typeface="Bookman Old Style"/>
                <a:cs typeface="Bookman Old Style"/>
              </a:rPr>
              <a:t>µ, σ</a:t>
            </a:r>
            <a:r>
              <a:rPr sz="1200" spc="37" baseline="27777" dirty="0">
                <a:latin typeface="Georgia"/>
                <a:cs typeface="Georgia"/>
              </a:rPr>
              <a:t>2</a:t>
            </a:r>
            <a:r>
              <a:rPr sz="1100" i="1" spc="25" dirty="0">
                <a:latin typeface="Times New Roman"/>
                <a:cs typeface="Times New Roman"/>
              </a:rPr>
              <a:t>|</a:t>
            </a:r>
            <a:r>
              <a:rPr sz="1100" b="0" i="1" spc="25" dirty="0">
                <a:latin typeface="Bookman Old Style"/>
                <a:cs typeface="Bookman Old Style"/>
              </a:rPr>
              <a:t>x</a:t>
            </a:r>
            <a:r>
              <a:rPr sz="1100" spc="25" dirty="0">
                <a:latin typeface="Georgia"/>
                <a:cs typeface="Georgia"/>
              </a:rPr>
              <a:t>) </a:t>
            </a:r>
            <a:r>
              <a:rPr sz="1100" spc="140" dirty="0">
                <a:latin typeface="Georgia"/>
                <a:cs typeface="Georgia"/>
              </a:rPr>
              <a:t>= </a:t>
            </a:r>
            <a:r>
              <a:rPr sz="1100" b="0" i="1" spc="155" dirty="0">
                <a:latin typeface="Bookman Old Style"/>
                <a:cs typeface="Bookman Old Style"/>
              </a:rPr>
              <a:t>f </a:t>
            </a:r>
            <a:r>
              <a:rPr sz="1100" spc="5" dirty="0">
                <a:latin typeface="Georgia"/>
                <a:cs typeface="Georgia"/>
              </a:rPr>
              <a:t>(</a:t>
            </a:r>
            <a:r>
              <a:rPr sz="1100" b="0" i="1" spc="5" dirty="0">
                <a:latin typeface="Bookman Old Style"/>
                <a:cs typeface="Bookman Old Style"/>
              </a:rPr>
              <a:t>x</a:t>
            </a:r>
            <a:r>
              <a:rPr sz="1100" i="1" spc="5" dirty="0">
                <a:latin typeface="Times New Roman"/>
                <a:cs typeface="Times New Roman"/>
              </a:rPr>
              <a:t>|</a:t>
            </a:r>
            <a:r>
              <a:rPr sz="1100" b="0" i="1" spc="5" dirty="0">
                <a:latin typeface="Bookman Old Style"/>
                <a:cs typeface="Bookman Old Style"/>
              </a:rPr>
              <a:t>µ, </a:t>
            </a:r>
            <a:r>
              <a:rPr sz="1100" b="0" i="1" spc="35" dirty="0">
                <a:latin typeface="Bookman Old Style"/>
                <a:cs typeface="Bookman Old Style"/>
              </a:rPr>
              <a:t>σ</a:t>
            </a:r>
            <a:r>
              <a:rPr sz="1200" spc="52" baseline="27777" dirty="0">
                <a:latin typeface="Georgia"/>
                <a:cs typeface="Georgia"/>
              </a:rPr>
              <a:t>2</a:t>
            </a:r>
            <a:r>
              <a:rPr sz="1100" spc="35" dirty="0">
                <a:latin typeface="Georgia"/>
                <a:cs typeface="Georgia"/>
              </a:rPr>
              <a:t>) 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25" dirty="0"/>
              <a:t>Classification</a:t>
            </a:r>
            <a:r>
              <a:rPr sz="1100" spc="20" dirty="0"/>
              <a:t> </a:t>
            </a:r>
            <a:r>
              <a:rPr sz="1100" spc="-40" dirty="0"/>
              <a:t>Rule</a:t>
            </a:r>
            <a:r>
              <a:rPr sz="1100" spc="20" dirty="0"/>
              <a:t> </a:t>
            </a:r>
            <a:r>
              <a:rPr sz="1100" spc="-55" dirty="0"/>
              <a:t>assign</a:t>
            </a:r>
            <a:r>
              <a:rPr sz="1100" spc="20" dirty="0"/>
              <a:t> </a:t>
            </a:r>
            <a:r>
              <a:rPr sz="1100" spc="-40" dirty="0"/>
              <a:t>the</a:t>
            </a:r>
            <a:r>
              <a:rPr sz="1100" spc="20" dirty="0"/>
              <a:t> </a:t>
            </a:r>
            <a:r>
              <a:rPr sz="1100" spc="-45" dirty="0"/>
              <a:t>observation</a:t>
            </a:r>
            <a:r>
              <a:rPr sz="1100" spc="20" dirty="0"/>
              <a:t> </a:t>
            </a:r>
            <a:r>
              <a:rPr sz="1100" spc="-45" dirty="0"/>
              <a:t>x</a:t>
            </a:r>
            <a:r>
              <a:rPr sz="1100" spc="20" dirty="0"/>
              <a:t> </a:t>
            </a:r>
            <a:r>
              <a:rPr sz="1100" spc="-15" dirty="0"/>
              <a:t>to</a:t>
            </a:r>
            <a:r>
              <a:rPr sz="1100" spc="20" dirty="0"/>
              <a:t> </a:t>
            </a:r>
            <a:r>
              <a:rPr sz="1100" spc="-40" dirty="0"/>
              <a:t>the</a:t>
            </a:r>
            <a:r>
              <a:rPr sz="1100" spc="20" dirty="0"/>
              <a:t> </a:t>
            </a:r>
            <a:r>
              <a:rPr sz="1100" spc="-45" dirty="0"/>
              <a:t>class</a:t>
            </a:r>
            <a:r>
              <a:rPr sz="1100" spc="20" dirty="0"/>
              <a:t> </a:t>
            </a:r>
            <a:r>
              <a:rPr sz="1100" spc="-25" dirty="0"/>
              <a:t>with</a:t>
            </a:r>
            <a:r>
              <a:rPr sz="1100" spc="20" dirty="0"/>
              <a:t> </a:t>
            </a:r>
            <a:r>
              <a:rPr sz="1100" spc="-40" dirty="0"/>
              <a:t>the </a:t>
            </a:r>
            <a:r>
              <a:rPr sz="1100" spc="-35" dirty="0"/>
              <a:t> </a:t>
            </a:r>
            <a:r>
              <a:rPr sz="1100" spc="-45" dirty="0"/>
              <a:t>greatest</a:t>
            </a:r>
            <a:r>
              <a:rPr sz="1100" spc="15" dirty="0"/>
              <a:t> </a:t>
            </a:r>
            <a:r>
              <a:rPr sz="1100" dirty="0"/>
              <a:t>li</a:t>
            </a:r>
            <a:r>
              <a:rPr sz="1100" spc="-30" dirty="0"/>
              <a:t>k</a:t>
            </a:r>
            <a:r>
              <a:rPr sz="1100" spc="-35" dirty="0"/>
              <a:t>elih</a:t>
            </a:r>
            <a:r>
              <a:rPr sz="1100" spc="-25" dirty="0"/>
              <a:t>oo</a:t>
            </a:r>
            <a:r>
              <a:rPr sz="1100" spc="-40" dirty="0"/>
              <a:t>d.</a:t>
            </a:r>
            <a:r>
              <a:rPr sz="1100" b="0" i="1" spc="-590" dirty="0">
                <a:latin typeface="Bookman Old Style"/>
                <a:cs typeface="Bookman Old Style"/>
              </a:rPr>
              <a:t>y</a:t>
            </a:r>
            <a:r>
              <a:rPr sz="1100" spc="-5" dirty="0">
                <a:latin typeface="Georgia"/>
                <a:cs typeface="Georgia"/>
              </a:rPr>
              <a:t>ˆ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140" dirty="0">
                <a:latin typeface="Georgia"/>
                <a:cs typeface="Georgia"/>
              </a:rPr>
              <a:t>=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a</a:t>
            </a:r>
            <a:r>
              <a:rPr sz="1100" b="0" i="1" dirty="0">
                <a:latin typeface="Bookman Old Style"/>
                <a:cs typeface="Bookman Old Style"/>
              </a:rPr>
              <a:t>r</a:t>
            </a:r>
            <a:r>
              <a:rPr sz="1100" b="0" i="1" spc="-65" dirty="0">
                <a:latin typeface="Bookman Old Style"/>
                <a:cs typeface="Bookman Old Style"/>
              </a:rPr>
              <a:t>g</a:t>
            </a:r>
            <a:r>
              <a:rPr sz="1100" b="0" i="1" dirty="0">
                <a:latin typeface="Bookman Old Style"/>
                <a:cs typeface="Bookman Old Style"/>
              </a:rPr>
              <a:t>maxL</a:t>
            </a:r>
            <a:r>
              <a:rPr sz="1100" spc="10" dirty="0">
                <a:latin typeface="Georgia"/>
                <a:cs typeface="Georgia"/>
              </a:rPr>
              <a:t>(</a:t>
            </a:r>
            <a:r>
              <a:rPr sz="1100" b="0" i="1" spc="-5" dirty="0">
                <a:latin typeface="Bookman Old Style"/>
                <a:cs typeface="Bookman Old Style"/>
              </a:rPr>
              <a:t>µ,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b="0" i="1" spc="65" dirty="0">
                <a:latin typeface="Bookman Old Style"/>
                <a:cs typeface="Bookman Old Style"/>
              </a:rPr>
              <a:t>σ</a:t>
            </a:r>
            <a:r>
              <a:rPr sz="1200" spc="37" baseline="27777" dirty="0">
                <a:latin typeface="Georgia"/>
                <a:cs typeface="Georgia"/>
              </a:rPr>
              <a:t>2</a:t>
            </a:r>
            <a:r>
              <a:rPr sz="1100" i="1" spc="-5" dirty="0">
                <a:latin typeface="Times New Roman"/>
                <a:cs typeface="Times New Roman"/>
              </a:rPr>
              <a:t>|</a:t>
            </a:r>
            <a:r>
              <a:rPr sz="1100" b="0" i="1" spc="25" dirty="0">
                <a:latin typeface="Bookman Old Style"/>
                <a:cs typeface="Bookman Old Style"/>
              </a:rPr>
              <a:t>x</a:t>
            </a:r>
            <a:r>
              <a:rPr sz="1100" spc="1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1886346"/>
            <a:ext cx="4608195" cy="1569720"/>
            <a:chOff x="0" y="1886346"/>
            <a:chExt cx="4608195" cy="156972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809001"/>
              <a:ext cx="1732341" cy="64704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37116" y="1886346"/>
              <a:ext cx="1732341" cy="156970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"/>
            <a:ext cx="2304415" cy="140335"/>
          </a:xfrm>
          <a:prstGeom prst="rect">
            <a:avLst/>
          </a:prstGeom>
          <a:solidFill>
            <a:srgbClr val="2D1010"/>
          </a:solidFill>
        </p:spPr>
        <p:txBody>
          <a:bodyPr vert="horz" wrap="square" lIns="0" tIns="12700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0"/>
              </a:spcBef>
            </a:pP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Research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55" dirty="0">
                <a:solidFill>
                  <a:srgbClr val="FFFFFF"/>
                </a:solidFill>
                <a:latin typeface="Arial"/>
                <a:cs typeface="Arial"/>
              </a:rPr>
              <a:t>K-Nearest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55" dirty="0">
                <a:solidFill>
                  <a:srgbClr val="FFFFFF"/>
                </a:solidFill>
                <a:latin typeface="Arial"/>
                <a:cs typeface="Arial"/>
              </a:rPr>
              <a:t>Neighborhood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20" dirty="0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25" dirty="0">
                <a:solidFill>
                  <a:srgbClr val="FFFFFF"/>
                </a:solidFill>
                <a:latin typeface="Arial"/>
                <a:cs typeface="Arial"/>
              </a:rPr>
              <a:t>(KNN)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44" y="1227263"/>
            <a:ext cx="4334510" cy="10521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statistics,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k-nearest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neighbors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algorithm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(k-NN)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non-parametric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supervised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learning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method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first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developed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Evelyn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Fix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Joseph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Hodges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1951,[1]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later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expanded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Thomas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Cover.[2]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classification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regression.</a:t>
            </a:r>
            <a:r>
              <a:rPr sz="1100" spc="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both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cases,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input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consists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k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closest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training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examples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set.</a:t>
            </a:r>
            <a:r>
              <a:rPr sz="1100" spc="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depends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whether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k-NN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classification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regression[</a:t>
            </a:r>
            <a:r>
              <a:rPr sz="1100" b="1" spc="-55" dirty="0">
                <a:solidFill>
                  <a:srgbClr val="FFFFFF"/>
                </a:solidFill>
                <a:latin typeface="Gill Sans MT"/>
                <a:cs typeface="Gill Sans MT"/>
              </a:rPr>
              <a:t>15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27593" y="754"/>
            <a:ext cx="321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Rese</a:t>
            </a:r>
            <a:r>
              <a:rPr sz="600" spc="-6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rch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10" dirty="0">
                <a:solidFill>
                  <a:srgbClr val="FFFFFF"/>
                </a:solidFill>
                <a:latin typeface="Arial"/>
                <a:cs typeface="Arial"/>
              </a:rPr>
              <a:t>KNN</a:t>
            </a:r>
            <a:r>
              <a:rPr sz="1400" b="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equations</a:t>
            </a:r>
            <a:r>
              <a:rPr sz="1400" b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00" b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20" dirty="0">
                <a:solidFill>
                  <a:srgbClr val="FFFFFF"/>
                </a:solidFill>
                <a:latin typeface="Arial"/>
                <a:cs typeface="Arial"/>
              </a:rPr>
              <a:t>definition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5607" y="666000"/>
            <a:ext cx="0" cy="61594"/>
          </a:xfrm>
          <a:custGeom>
            <a:avLst/>
            <a:gdLst/>
            <a:ahLst/>
            <a:cxnLst/>
            <a:rect l="l" t="t" r="r" b="b"/>
            <a:pathLst>
              <a:path h="61595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7532" y="576273"/>
            <a:ext cx="401320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60" dirty="0">
                <a:solidFill>
                  <a:srgbClr val="FFFFFF"/>
                </a:solidFill>
                <a:latin typeface="Tahoma"/>
                <a:cs typeface="Tahoma"/>
              </a:rPr>
              <a:t>KNN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classifier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identifies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1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points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training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are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closest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0" i="1" spc="-20" dirty="0">
                <a:solidFill>
                  <a:srgbClr val="FFFFFF"/>
                </a:solidFill>
                <a:latin typeface="Bookman Old Style"/>
                <a:cs typeface="Bookman Old Style"/>
              </a:rPr>
              <a:t>x</a:t>
            </a:r>
            <a:r>
              <a:rPr sz="1200" spc="-30" baseline="-10416" dirty="0">
                <a:solidFill>
                  <a:srgbClr val="FFFFFF"/>
                </a:solidFill>
                <a:latin typeface="Georgia"/>
                <a:cs typeface="Georgia"/>
              </a:rPr>
              <a:t>0</a:t>
            </a:r>
            <a:r>
              <a:rPr sz="1200" spc="75" baseline="-10416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represented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100" b="0" i="1" spc="-30" dirty="0">
                <a:solidFill>
                  <a:srgbClr val="FFFFFF"/>
                </a:solidFill>
                <a:latin typeface="Bookman Old Style"/>
                <a:cs typeface="Bookman Old Style"/>
              </a:rPr>
              <a:t>N</a:t>
            </a:r>
            <a:r>
              <a:rPr sz="1200" spc="-44" baseline="-10416" dirty="0">
                <a:solidFill>
                  <a:srgbClr val="FFFFFF"/>
                </a:solidFill>
                <a:latin typeface="Georgia"/>
                <a:cs typeface="Georgia"/>
              </a:rPr>
              <a:t>0</a:t>
            </a:r>
            <a:r>
              <a:rPr sz="1200" spc="89" baseline="-10416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conditional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probability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class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532" y="920418"/>
            <a:ext cx="3641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fraction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points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0" i="1" spc="5" dirty="0">
                <a:solidFill>
                  <a:srgbClr val="FFFFFF"/>
                </a:solidFill>
                <a:latin typeface="Bookman Old Style"/>
                <a:cs typeface="Bookman Old Style"/>
              </a:rPr>
              <a:t>N</a:t>
            </a:r>
            <a:r>
              <a:rPr sz="1200" spc="7" baseline="-10416" dirty="0">
                <a:solidFill>
                  <a:srgbClr val="FFFFFF"/>
                </a:solidFill>
                <a:latin typeface="Georgia"/>
                <a:cs typeface="Georgia"/>
              </a:rPr>
              <a:t>0</a:t>
            </a:r>
            <a:r>
              <a:rPr sz="1200" spc="37" baseline="-10416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whose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response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values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equal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j: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8594" y="115060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70" dirty="0">
                <a:solidFill>
                  <a:srgbClr val="FFFFFF"/>
                </a:solidFill>
                <a:latin typeface="Georgia"/>
                <a:cs typeface="Georgia"/>
              </a:rPr>
              <a:t>0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932" y="1092503"/>
            <a:ext cx="14414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spc="120" dirty="0">
                <a:solidFill>
                  <a:srgbClr val="FFFFFF"/>
                </a:solidFill>
                <a:latin typeface="Bookman Old Style"/>
                <a:cs typeface="Bookman Old Style"/>
              </a:rPr>
              <a:t>Pr</a:t>
            </a:r>
            <a:r>
              <a:rPr sz="1100" b="0" i="1" spc="-1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r>
              <a:rPr sz="11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Georgia"/>
                <a:cs typeface="Georgia"/>
              </a:rPr>
              <a:t>(</a:t>
            </a:r>
            <a:r>
              <a:rPr sz="1100" b="0" i="1" spc="-45" dirty="0">
                <a:solidFill>
                  <a:srgbClr val="FFFFFF"/>
                </a:solidFill>
                <a:latin typeface="Bookman Old Style"/>
                <a:cs typeface="Bookman Old Style"/>
              </a:rPr>
              <a:t>Y</a:t>
            </a:r>
            <a:r>
              <a:rPr sz="1100" b="0" i="1" spc="20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r>
              <a:rPr sz="11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b="0" i="1" spc="75" dirty="0">
                <a:solidFill>
                  <a:srgbClr val="FFFFFF"/>
                </a:solidFill>
                <a:latin typeface="Bookman Old Style"/>
                <a:cs typeface="Bookman Old Style"/>
              </a:rPr>
              <a:t>j</a:t>
            </a:r>
            <a:r>
              <a:rPr sz="1100" i="1" spc="75" dirty="0">
                <a:solidFill>
                  <a:srgbClr val="FFFFFF"/>
                </a:solidFill>
                <a:latin typeface="Times New Roman"/>
                <a:cs typeface="Times New Roman"/>
              </a:rPr>
              <a:t>|</a:t>
            </a:r>
            <a:r>
              <a:rPr sz="1100" b="0" i="1" spc="75" dirty="0">
                <a:solidFill>
                  <a:srgbClr val="FFFFFF"/>
                </a:solidFill>
                <a:latin typeface="Bookman Old Style"/>
                <a:cs typeface="Bookman Old Style"/>
              </a:rPr>
              <a:t>x</a:t>
            </a:r>
            <a:r>
              <a:rPr sz="1100" b="0" i="1" spc="-4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r>
              <a:rPr sz="11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b="0" i="1" spc="25" dirty="0">
                <a:solidFill>
                  <a:srgbClr val="FFFFFF"/>
                </a:solidFill>
                <a:latin typeface="Bookman Old Style"/>
                <a:cs typeface="Bookman Old Style"/>
              </a:rPr>
              <a:t>x</a:t>
            </a:r>
            <a:r>
              <a:rPr sz="1100" b="0" i="1" spc="13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Georgia"/>
                <a:cs typeface="Georgia"/>
              </a:rPr>
              <a:t>)</a:t>
            </a:r>
            <a:r>
              <a:rPr sz="11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72488" y="1075269"/>
            <a:ext cx="1016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u="sng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u="sng" spc="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1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72488" y="1177593"/>
            <a:ext cx="1162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0" i="1" spc="135" dirty="0">
                <a:solidFill>
                  <a:srgbClr val="FFFFFF"/>
                </a:solidFill>
                <a:latin typeface="Bookman Old Style"/>
                <a:cs typeface="Bookman Old Style"/>
              </a:rPr>
              <a:t>K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08606" y="988592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65" dirty="0">
                <a:solidFill>
                  <a:srgbClr val="FFFFFF"/>
                </a:solidFill>
                <a:latin typeface="Times New Roman"/>
                <a:cs typeface="Times New Roman"/>
              </a:rPr>
              <a:t>∑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02306" y="1150606"/>
            <a:ext cx="622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0" i="1" spc="60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54847" y="1092503"/>
            <a:ext cx="6197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5" dirty="0">
                <a:solidFill>
                  <a:srgbClr val="FFFFFF"/>
                </a:solidFill>
                <a:latin typeface="Georgia"/>
                <a:cs typeface="Georgia"/>
              </a:rPr>
              <a:t>(</a:t>
            </a:r>
            <a:r>
              <a:rPr sz="1100" b="0" i="1" spc="25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1100" spc="25" dirty="0">
                <a:solidFill>
                  <a:srgbClr val="FFFFFF"/>
                </a:solidFill>
                <a:latin typeface="Georgia"/>
                <a:cs typeface="Georgia"/>
              </a:rPr>
              <a:t>(</a:t>
            </a:r>
            <a:r>
              <a:rPr sz="1100" b="0" i="1" spc="25" dirty="0">
                <a:solidFill>
                  <a:srgbClr val="FFFFFF"/>
                </a:solidFill>
                <a:latin typeface="Bookman Old Style"/>
                <a:cs typeface="Bookman Old Style"/>
              </a:rPr>
              <a:t>y</a:t>
            </a:r>
            <a:r>
              <a:rPr sz="1100" b="0" i="1" spc="254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r>
              <a:rPr sz="11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b="0" i="1" spc="105" dirty="0">
                <a:solidFill>
                  <a:srgbClr val="FFFFFF"/>
                </a:solidFill>
                <a:latin typeface="Bookman Old Style"/>
                <a:cs typeface="Bookman Old Style"/>
              </a:rPr>
              <a:t>j</a:t>
            </a:r>
            <a:r>
              <a:rPr sz="1100" spc="105" dirty="0">
                <a:solidFill>
                  <a:srgbClr val="FFFFFF"/>
                </a:solidFill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5607" y="1383423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4832" y="1293697"/>
            <a:ext cx="365379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43180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Classifies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test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observation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0" i="1" spc="-20" dirty="0">
                <a:solidFill>
                  <a:srgbClr val="FFFFFF"/>
                </a:solidFill>
                <a:latin typeface="Bookman Old Style"/>
                <a:cs typeface="Bookman Old Style"/>
              </a:rPr>
              <a:t>x</a:t>
            </a:r>
            <a:r>
              <a:rPr sz="1200" spc="-30" baseline="-10416" dirty="0">
                <a:solidFill>
                  <a:srgbClr val="FFFFFF"/>
                </a:solidFill>
                <a:latin typeface="Georgia"/>
                <a:cs typeface="Georgia"/>
              </a:rPr>
              <a:t>0</a:t>
            </a:r>
            <a:r>
              <a:rPr sz="1200" spc="82" baseline="-10416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class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largest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probability.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4048" y="1787805"/>
            <a:ext cx="1799906" cy="1079981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452752" y="2923405"/>
            <a:ext cx="17024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5C1F1F"/>
                </a:solidFill>
                <a:latin typeface="Tahoma"/>
                <a:cs typeface="Tahoma"/>
              </a:rPr>
              <a:t>Figure:</a:t>
            </a:r>
            <a:r>
              <a:rPr sz="1000" dirty="0">
                <a:solidFill>
                  <a:srgbClr val="5C1F1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Boundary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decision</a:t>
            </a:r>
            <a:r>
              <a:rPr sz="10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Tahoma"/>
                <a:cs typeface="Tahoma"/>
              </a:rPr>
              <a:t>KNN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21" name="object 21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27593" y="754"/>
            <a:ext cx="321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Rese</a:t>
            </a:r>
            <a:r>
              <a:rPr sz="600" spc="-6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rch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10" dirty="0">
                <a:solidFill>
                  <a:srgbClr val="FFFFFF"/>
                </a:solidFill>
                <a:latin typeface="Arial"/>
                <a:cs typeface="Arial"/>
              </a:rPr>
              <a:t>K-fold</a:t>
            </a:r>
            <a:r>
              <a:rPr sz="1400" b="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105" dirty="0">
                <a:solidFill>
                  <a:srgbClr val="FFFFFF"/>
                </a:solidFill>
                <a:latin typeface="Arial"/>
                <a:cs typeface="Arial"/>
              </a:rPr>
              <a:t>Cross</a:t>
            </a:r>
            <a:r>
              <a:rPr sz="1400" b="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30" dirty="0">
                <a:solidFill>
                  <a:srgbClr val="FFFFFF"/>
                </a:solidFill>
                <a:latin typeface="Arial"/>
                <a:cs typeface="Arial"/>
              </a:rPr>
              <a:t>Validation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5607" y="641972"/>
            <a:ext cx="0" cy="61594"/>
          </a:xfrm>
          <a:custGeom>
            <a:avLst/>
            <a:gdLst/>
            <a:ahLst/>
            <a:cxnLst/>
            <a:rect l="l" t="t" r="r" b="b"/>
            <a:pathLst>
              <a:path h="61595">
                <a:moveTo>
                  <a:pt x="0" y="61506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5607" y="986396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06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607" y="1330820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5607" y="1503172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5607" y="1675523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2932" y="552232"/>
            <a:ext cx="3952240" cy="12255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497840">
              <a:lnSpc>
                <a:spcPct val="102600"/>
              </a:lnSpc>
              <a:spcBef>
                <a:spcPts val="55"/>
              </a:spcBef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partitioning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strategy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build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more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generalized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</a:pP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intention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train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predict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”unseen”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avoiding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over-fit</a:t>
            </a:r>
            <a:endParaRPr sz="1100">
              <a:latin typeface="Tahoma"/>
              <a:cs typeface="Tahoma"/>
            </a:endParaRPr>
          </a:p>
          <a:p>
            <a:pPr marL="12700" marR="1495425">
              <a:lnSpc>
                <a:spcPct val="102800"/>
              </a:lnSpc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evaluate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model’s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performance </a:t>
            </a:r>
            <a:r>
              <a:rPr sz="1100" spc="-3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hyper-parameter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tuning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100" spc="40" dirty="0">
                <a:solidFill>
                  <a:srgbClr val="FFFFFF"/>
                </a:solidFill>
                <a:latin typeface="Tahoma"/>
                <a:cs typeface="Tahoma"/>
              </a:rPr>
              <a:t>LOOCV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special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case,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k=n;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useful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working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small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dataset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4010" y="1835854"/>
            <a:ext cx="1799997" cy="108000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01764" y="2971487"/>
            <a:ext cx="38049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5C1F1F"/>
                </a:solidFill>
                <a:latin typeface="Tahoma"/>
                <a:cs typeface="Tahoma"/>
              </a:rPr>
              <a:t>Figure:</a:t>
            </a:r>
            <a:r>
              <a:rPr sz="1000" spc="20" dirty="0">
                <a:solidFill>
                  <a:srgbClr val="5C1F1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5-fold</a:t>
            </a:r>
            <a:r>
              <a:rPr sz="10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cross-validation</a:t>
            </a:r>
            <a:r>
              <a:rPr sz="10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0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evaluating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0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model’s</a:t>
            </a:r>
            <a:r>
              <a:rPr sz="10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performance[</a:t>
            </a:r>
            <a:r>
              <a:rPr sz="1000" b="1" spc="-45" dirty="0">
                <a:solidFill>
                  <a:srgbClr val="FFFFFF"/>
                </a:solidFill>
                <a:latin typeface="Gill Sans MT"/>
                <a:cs typeface="Gill Sans MT"/>
              </a:rPr>
              <a:t>16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5" name="object 15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9633" y="754"/>
            <a:ext cx="760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Our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544" y="1082979"/>
            <a:ext cx="4331335" cy="81788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3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Our</a:t>
            </a:r>
            <a:r>
              <a:rPr sz="1400" spc="3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1400" spc="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"/>
            <a:ext cx="2304415" cy="140335"/>
          </a:xfrm>
          <a:prstGeom prst="rect">
            <a:avLst/>
          </a:prstGeom>
          <a:solidFill>
            <a:srgbClr val="2D101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501775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Our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600" spc="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70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10" dirty="0">
                <a:solidFill>
                  <a:srgbClr val="FFFFFF"/>
                </a:solidFill>
                <a:latin typeface="Arial"/>
                <a:cs typeface="Arial"/>
              </a:rPr>
              <a:t>Bitcoin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Ethereum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35" dirty="0">
                <a:solidFill>
                  <a:srgbClr val="FFFFFF"/>
                </a:solidFill>
                <a:latin typeface="Arial"/>
                <a:cs typeface="Arial"/>
              </a:rPr>
              <a:t>did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2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80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4010" y="609468"/>
            <a:ext cx="1799982" cy="90000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78802" y="1565089"/>
            <a:ext cx="32505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5C1F1F"/>
                </a:solidFill>
                <a:latin typeface="Tahoma"/>
                <a:cs typeface="Tahoma"/>
              </a:rPr>
              <a:t>Figure:</a:t>
            </a:r>
            <a:r>
              <a:rPr sz="1000" spc="15" dirty="0">
                <a:solidFill>
                  <a:srgbClr val="5C1F1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Bitcoin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Tahoma"/>
                <a:cs typeface="Tahoma"/>
              </a:rPr>
              <a:t>crash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recovery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Tahoma"/>
                <a:cs typeface="Tahoma"/>
              </a:rPr>
              <a:t>vs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Gold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Tahoma"/>
                <a:cs typeface="Tahoma"/>
              </a:rPr>
              <a:t>Tesla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2018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3997" y="1995002"/>
            <a:ext cx="1800011" cy="89996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2432" y="2950596"/>
            <a:ext cx="338327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5C1F1F"/>
                </a:solidFill>
                <a:latin typeface="Tahoma"/>
                <a:cs typeface="Tahoma"/>
              </a:rPr>
              <a:t>Figure:</a:t>
            </a:r>
            <a:r>
              <a:rPr sz="1000" spc="15" dirty="0">
                <a:solidFill>
                  <a:srgbClr val="5C1F1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Ethereum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Tahoma"/>
                <a:cs typeface="Tahoma"/>
              </a:rPr>
              <a:t>crash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recovery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Tahoma"/>
                <a:cs typeface="Tahoma"/>
              </a:rPr>
              <a:t>vs</a:t>
            </a:r>
            <a:r>
              <a:rPr sz="10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Gold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Tahoma"/>
                <a:cs typeface="Tahoma"/>
              </a:rPr>
              <a:t>Tesla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2018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"/>
            <a:ext cx="2304415" cy="140335"/>
          </a:xfrm>
          <a:prstGeom prst="rect">
            <a:avLst/>
          </a:prstGeom>
          <a:solidFill>
            <a:srgbClr val="2D101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501775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Our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600" spc="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578485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62865" rIns="0" bIns="0" rtlCol="0">
            <a:spAutoFit/>
          </a:bodyPr>
          <a:lstStyle/>
          <a:p>
            <a:pPr marL="107950" marR="454659">
              <a:lnSpc>
                <a:spcPct val="106700"/>
              </a:lnSpc>
              <a:spcBef>
                <a:spcPts val="495"/>
              </a:spcBef>
            </a:pPr>
            <a:r>
              <a:rPr sz="1400" b="0" spc="-70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10" dirty="0">
                <a:solidFill>
                  <a:srgbClr val="FFFFFF"/>
                </a:solidFill>
                <a:latin typeface="Arial"/>
                <a:cs typeface="Arial"/>
              </a:rPr>
              <a:t>Bitcoin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00" b="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Ethereum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10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correleted</a:t>
            </a:r>
            <a:r>
              <a:rPr sz="1400" b="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2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3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40" dirty="0">
                <a:solidFill>
                  <a:srgbClr val="FFFFFF"/>
                </a:solidFill>
                <a:latin typeface="Arial"/>
                <a:cs typeface="Arial"/>
              </a:rPr>
              <a:t>stock </a:t>
            </a:r>
            <a:r>
              <a:rPr sz="1400" b="0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market?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3987" y="815859"/>
            <a:ext cx="2160037" cy="216004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97977" y="3031520"/>
            <a:ext cx="10121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5C1F1F"/>
                </a:solidFill>
                <a:latin typeface="Tahoma"/>
                <a:cs typeface="Tahoma"/>
              </a:rPr>
              <a:t>Figure:</a:t>
            </a:r>
            <a:r>
              <a:rPr sz="1000" spc="-30" dirty="0">
                <a:solidFill>
                  <a:srgbClr val="5C1F1F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Tahoma"/>
                <a:cs typeface="Tahoma"/>
              </a:rPr>
              <a:t>Correlation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1540" y="754"/>
            <a:ext cx="387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Conclusion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544" y="1084440"/>
            <a:ext cx="4331335" cy="814069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6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Conclusion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61540" y="754"/>
            <a:ext cx="387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Conclusion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15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1400" b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13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400" b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80" dirty="0">
                <a:solidFill>
                  <a:srgbClr val="FFFFFF"/>
                </a:solidFill>
                <a:latin typeface="Arial"/>
                <a:cs typeface="Arial"/>
              </a:rPr>
              <a:t>learned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2405" y="1044143"/>
            <a:ext cx="4423410" cy="1567815"/>
            <a:chOff x="92405" y="1044143"/>
            <a:chExt cx="4423410" cy="1567815"/>
          </a:xfrm>
        </p:grpSpPr>
        <p:sp>
          <p:nvSpPr>
            <p:cNvPr id="7" name="object 7"/>
            <p:cNvSpPr/>
            <p:nvPr/>
          </p:nvSpPr>
          <p:spPr>
            <a:xfrm>
              <a:off x="92405" y="1044143"/>
              <a:ext cx="4423410" cy="227329"/>
            </a:xfrm>
            <a:custGeom>
              <a:avLst/>
              <a:gdLst/>
              <a:ahLst/>
              <a:cxnLst/>
              <a:rect l="l" t="t" r="r" b="b"/>
              <a:pathLst>
                <a:path w="4423410" h="227330">
                  <a:moveTo>
                    <a:pt x="0" y="226720"/>
                  </a:moveTo>
                  <a:lnTo>
                    <a:pt x="4423181" y="226720"/>
                  </a:lnTo>
                  <a:lnTo>
                    <a:pt x="4423181" y="0"/>
                  </a:lnTo>
                  <a:lnTo>
                    <a:pt x="0" y="0"/>
                  </a:lnTo>
                  <a:lnTo>
                    <a:pt x="0" y="226720"/>
                  </a:lnTo>
                  <a:close/>
                </a:path>
              </a:pathLst>
            </a:custGeom>
            <a:solidFill>
              <a:srgbClr val="045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405" y="1270863"/>
              <a:ext cx="4423410" cy="1341120"/>
            </a:xfrm>
            <a:custGeom>
              <a:avLst/>
              <a:gdLst/>
              <a:ahLst/>
              <a:cxnLst/>
              <a:rect l="l" t="t" r="r" b="b"/>
              <a:pathLst>
                <a:path w="4423410" h="1341120">
                  <a:moveTo>
                    <a:pt x="4423181" y="0"/>
                  </a:moveTo>
                  <a:lnTo>
                    <a:pt x="0" y="0"/>
                  </a:lnTo>
                  <a:lnTo>
                    <a:pt x="0" y="1340967"/>
                  </a:lnTo>
                  <a:lnTo>
                    <a:pt x="4423181" y="1340967"/>
                  </a:lnTo>
                  <a:lnTo>
                    <a:pt x="4423181" y="0"/>
                  </a:lnTo>
                  <a:close/>
                </a:path>
              </a:pathLst>
            </a:custGeom>
            <a:solidFill>
              <a:srgbClr val="2B34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607" y="1591462"/>
              <a:ext cx="0" cy="901700"/>
            </a:xfrm>
            <a:custGeom>
              <a:avLst/>
              <a:gdLst/>
              <a:ahLst/>
              <a:cxnLst/>
              <a:rect l="l" t="t" r="r" b="b"/>
              <a:pathLst>
                <a:path h="901700">
                  <a:moveTo>
                    <a:pt x="0" y="61506"/>
                  </a:moveTo>
                  <a:lnTo>
                    <a:pt x="0" y="0"/>
                  </a:lnTo>
                </a:path>
                <a:path h="901700">
                  <a:moveTo>
                    <a:pt x="0" y="271538"/>
                  </a:moveTo>
                  <a:lnTo>
                    <a:pt x="0" y="210032"/>
                  </a:lnTo>
                </a:path>
                <a:path h="901700">
                  <a:moveTo>
                    <a:pt x="0" y="481571"/>
                  </a:moveTo>
                  <a:lnTo>
                    <a:pt x="0" y="420065"/>
                  </a:lnTo>
                </a:path>
                <a:path h="901700">
                  <a:moveTo>
                    <a:pt x="0" y="691603"/>
                  </a:moveTo>
                  <a:lnTo>
                    <a:pt x="0" y="630097"/>
                  </a:lnTo>
                </a:path>
                <a:path h="901700">
                  <a:moveTo>
                    <a:pt x="0" y="901636"/>
                  </a:moveTo>
                  <a:lnTo>
                    <a:pt x="0" y="840130"/>
                  </a:lnTo>
                </a:path>
              </a:pathLst>
            </a:custGeom>
            <a:ln w="61513">
              <a:solidFill>
                <a:srgbClr val="EFBD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5844" y="948418"/>
            <a:ext cx="2678430" cy="158559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pors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cons?</a:t>
            </a:r>
            <a:endParaRPr sz="1200">
              <a:latin typeface="Arial"/>
              <a:cs typeface="Arial"/>
            </a:endParaRPr>
          </a:p>
          <a:p>
            <a:pPr marL="289560" marR="890905" indent="-277495">
              <a:lnSpc>
                <a:spcPct val="125299"/>
              </a:lnSpc>
              <a:spcBef>
                <a:spcPts val="265"/>
              </a:spcBef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following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models: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Multi-Linear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Regression</a:t>
            </a:r>
            <a:endParaRPr sz="1100">
              <a:latin typeface="Tahoma"/>
              <a:cs typeface="Tahoma"/>
            </a:endParaRPr>
          </a:p>
          <a:p>
            <a:pPr marL="289560" marR="74930">
              <a:lnSpc>
                <a:spcPct val="125299"/>
              </a:lnSpc>
            </a:pP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Quadratic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Discriminant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Analysis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(QDA)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1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Nearest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Neighborhood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(KNN)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K-fold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Cross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validation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Long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Term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Short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Term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Memory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Tahoma"/>
                <a:cs typeface="Tahoma"/>
              </a:rPr>
              <a:t>(LSTM)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4969" y="754"/>
            <a:ext cx="1778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Why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should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concerned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about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crypto-currency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8544" y="980071"/>
            <a:ext cx="4331335" cy="1075055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560830" marR="831850" indent="-721360">
              <a:lnSpc>
                <a:spcPct val="106700"/>
              </a:lnSpc>
            </a:pPr>
            <a:r>
              <a:rPr sz="1400" b="0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Why</a:t>
            </a:r>
            <a:r>
              <a:rPr sz="1400" b="0" spc="6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400" b="0" spc="-1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we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400" b="0" spc="-7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should</a:t>
            </a:r>
            <a:r>
              <a:rPr sz="1400" b="0" spc="6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400" b="0" spc="-9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400" b="0" spc="-8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concerned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400" b="0" spc="-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about </a:t>
            </a:r>
            <a:r>
              <a:rPr sz="1400" b="0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crypto-currency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1777" y="641463"/>
            <a:ext cx="12649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5" dirty="0"/>
              <a:t>The</a:t>
            </a:r>
            <a:r>
              <a:rPr spc="135" dirty="0"/>
              <a:t> </a:t>
            </a:r>
            <a:r>
              <a:rPr spc="-15" dirty="0"/>
              <a:t>End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4061" y="1098940"/>
            <a:ext cx="1799873" cy="107993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2248" y="2234506"/>
            <a:ext cx="28638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5C1F1F"/>
                </a:solidFill>
                <a:latin typeface="Tahoma"/>
                <a:cs typeface="Tahoma"/>
              </a:rPr>
              <a:t>Figure:</a:t>
            </a:r>
            <a:r>
              <a:rPr sz="1000" spc="15" dirty="0">
                <a:solidFill>
                  <a:srgbClr val="5C1F1F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Some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Bitcoin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Tahoma"/>
                <a:cs typeface="Tahoma"/>
              </a:rPr>
              <a:t>ATM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Tahoma"/>
                <a:cs typeface="Tahoma"/>
              </a:rPr>
              <a:t>locations!</a:t>
            </a:r>
            <a:r>
              <a:rPr sz="1000" spc="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90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late?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4969" y="754"/>
            <a:ext cx="1778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Why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should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concerned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about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crypto-currency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10" dirty="0">
                <a:solidFill>
                  <a:srgbClr val="FFFFFF"/>
                </a:solidFill>
                <a:latin typeface="Arial"/>
                <a:cs typeface="Arial"/>
              </a:rPr>
              <a:t>Bitcoin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Ethereum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Cyptocurrencies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5607" y="1177290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5607" y="1387322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607" y="1597355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5607" y="1807387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5607" y="2017420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5607" y="2227452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5607" y="2437485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2932" y="1043785"/>
            <a:ext cx="2026920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78560">
              <a:lnSpc>
                <a:spcPct val="125299"/>
              </a:lnSpc>
              <a:spcBef>
                <a:spcPts val="100"/>
              </a:spcBef>
            </a:pPr>
            <a:r>
              <a:rPr sz="1100" spc="-45" dirty="0">
                <a:solidFill>
                  <a:srgbClr val="46C235"/>
                </a:solidFill>
                <a:latin typeface="Tahoma"/>
                <a:cs typeface="Tahoma"/>
              </a:rPr>
              <a:t>Advantages </a:t>
            </a:r>
            <a:r>
              <a:rPr sz="1100" spc="-40" dirty="0">
                <a:solidFill>
                  <a:srgbClr val="46C235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46C235"/>
                </a:solidFill>
                <a:latin typeface="Tahoma"/>
                <a:cs typeface="Tahoma"/>
              </a:rPr>
              <a:t>Disadvantages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25299"/>
              </a:lnSpc>
            </a:pPr>
            <a:r>
              <a:rPr sz="1100" spc="-30" dirty="0">
                <a:solidFill>
                  <a:srgbClr val="46C235"/>
                </a:solidFill>
                <a:latin typeface="Tahoma"/>
                <a:cs typeface="Tahoma"/>
              </a:rPr>
              <a:t>Different</a:t>
            </a:r>
            <a:r>
              <a:rPr sz="1100" spc="5" dirty="0">
                <a:solidFill>
                  <a:srgbClr val="46C235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46C235"/>
                </a:solidFill>
                <a:latin typeface="Tahoma"/>
                <a:cs typeface="Tahoma"/>
              </a:rPr>
              <a:t>types</a:t>
            </a:r>
            <a:r>
              <a:rPr sz="1100" spc="5" dirty="0">
                <a:solidFill>
                  <a:srgbClr val="46C235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46C235"/>
                </a:solidFill>
                <a:latin typeface="Tahoma"/>
                <a:cs typeface="Tahoma"/>
              </a:rPr>
              <a:t>of</a:t>
            </a:r>
            <a:r>
              <a:rPr sz="1100" spc="5" dirty="0">
                <a:solidFill>
                  <a:srgbClr val="46C235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46C235"/>
                </a:solidFill>
                <a:latin typeface="Tahoma"/>
                <a:cs typeface="Tahoma"/>
              </a:rPr>
              <a:t>Digital</a:t>
            </a:r>
            <a:r>
              <a:rPr sz="1100" spc="5" dirty="0">
                <a:solidFill>
                  <a:srgbClr val="46C235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46C235"/>
                </a:solidFill>
                <a:latin typeface="Tahoma"/>
                <a:cs typeface="Tahoma"/>
              </a:rPr>
              <a:t>Currency </a:t>
            </a:r>
            <a:r>
              <a:rPr sz="1100" spc="-330" dirty="0">
                <a:solidFill>
                  <a:srgbClr val="46C235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46C235"/>
                </a:solidFill>
                <a:latin typeface="Tahoma"/>
                <a:cs typeface="Tahoma"/>
              </a:rPr>
              <a:t>Who</a:t>
            </a:r>
            <a:r>
              <a:rPr sz="1100" spc="10" dirty="0">
                <a:solidFill>
                  <a:srgbClr val="46C235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46C235"/>
                </a:solidFill>
                <a:latin typeface="Tahoma"/>
                <a:cs typeface="Tahoma"/>
              </a:rPr>
              <a:t>should</a:t>
            </a:r>
            <a:r>
              <a:rPr sz="1100" spc="10" dirty="0">
                <a:solidFill>
                  <a:srgbClr val="46C235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46C235"/>
                </a:solidFill>
                <a:latin typeface="Tahoma"/>
                <a:cs typeface="Tahoma"/>
              </a:rPr>
              <a:t>invest</a:t>
            </a:r>
            <a:endParaRPr sz="1100">
              <a:latin typeface="Tahoma"/>
              <a:cs typeface="Tahoma"/>
            </a:endParaRPr>
          </a:p>
          <a:p>
            <a:pPr marL="12700" marR="1110615">
              <a:lnSpc>
                <a:spcPct val="125299"/>
              </a:lnSpc>
            </a:pPr>
            <a:r>
              <a:rPr sz="1100" spc="-70" dirty="0">
                <a:solidFill>
                  <a:srgbClr val="ED4747"/>
                </a:solidFill>
                <a:latin typeface="Tahoma"/>
                <a:cs typeface="Tahoma"/>
              </a:rPr>
              <a:t>See</a:t>
            </a:r>
            <a:r>
              <a:rPr sz="1100" spc="15" dirty="0">
                <a:solidFill>
                  <a:srgbClr val="ED4747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ED4747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ED4747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ED4747"/>
                </a:solidFill>
                <a:latin typeface="Tahoma"/>
                <a:cs typeface="Tahoma"/>
              </a:rPr>
              <a:t>”EVIL”  </a:t>
            </a:r>
            <a:r>
              <a:rPr sz="1100" spc="-20" dirty="0">
                <a:solidFill>
                  <a:srgbClr val="46C235"/>
                </a:solidFill>
                <a:latin typeface="Tahoma"/>
                <a:cs typeface="Tahoma"/>
              </a:rPr>
              <a:t>Models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solidFill>
                  <a:srgbClr val="46C235"/>
                </a:solidFill>
                <a:latin typeface="Tahoma"/>
                <a:cs typeface="Tahoma"/>
              </a:rPr>
              <a:t>Data</a:t>
            </a:r>
            <a:r>
              <a:rPr sz="1100" spc="-25" dirty="0">
                <a:solidFill>
                  <a:srgbClr val="46C235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46C235"/>
                </a:solidFill>
                <a:latin typeface="Tahoma"/>
                <a:cs typeface="Tahoma"/>
              </a:rPr>
              <a:t>Source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5" name="object 15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4969" y="754"/>
            <a:ext cx="1778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Why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should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concerned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about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crypto-currency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10" dirty="0">
                <a:solidFill>
                  <a:srgbClr val="FFFFFF"/>
                </a:solidFill>
                <a:latin typeface="Arial"/>
                <a:cs typeface="Arial"/>
              </a:rPr>
              <a:t>Bitcoin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405" y="588111"/>
            <a:ext cx="4423410" cy="199390"/>
          </a:xfrm>
          <a:prstGeom prst="rect">
            <a:avLst/>
          </a:prstGeom>
          <a:solidFill>
            <a:srgbClr val="045FB4"/>
          </a:solidFill>
        </p:spPr>
        <p:txBody>
          <a:bodyPr vert="horz" wrap="square" lIns="0" tIns="63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5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who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started?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405" y="786892"/>
            <a:ext cx="4423410" cy="763270"/>
          </a:xfrm>
          <a:prstGeom prst="rect">
            <a:avLst/>
          </a:prstGeom>
          <a:solidFill>
            <a:srgbClr val="2B343D"/>
          </a:solidFill>
        </p:spPr>
        <p:txBody>
          <a:bodyPr vert="horz" wrap="square" lIns="0" tIns="27940" rIns="0" bIns="0" rtlCol="0">
            <a:spAutoFit/>
          </a:bodyPr>
          <a:lstStyle/>
          <a:p>
            <a:pPr marL="45720" marR="58419">
              <a:lnSpc>
                <a:spcPct val="102600"/>
              </a:lnSpc>
              <a:spcBef>
                <a:spcPts val="220"/>
              </a:spcBef>
            </a:pP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2008,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Satoshi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Nakamoto,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Born:</a:t>
            </a:r>
            <a:r>
              <a:rPr sz="1100" spc="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April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1975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(age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46)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(claimed);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Japan </a:t>
            </a:r>
            <a:r>
              <a:rPr sz="1100" spc="-3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(claimed),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wrote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pages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white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paper,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Peer-to-Peer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Electronic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Cash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[</a:t>
            </a:r>
            <a:r>
              <a:rPr sz="1100" b="1" spc="-65" dirty="0">
                <a:solidFill>
                  <a:srgbClr val="FFFFFF"/>
                </a:solidFill>
                <a:latin typeface="Gill Sans MT"/>
                <a:cs typeface="Gill Sans MT"/>
              </a:rPr>
              <a:t>1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].</a:t>
            </a:r>
            <a:r>
              <a:rPr sz="1100" spc="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2010,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Bitcoin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value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was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$0.0008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April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2013,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it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jumped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$250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2405" y="1638287"/>
            <a:ext cx="4423410" cy="1195070"/>
            <a:chOff x="92405" y="1638287"/>
            <a:chExt cx="4423410" cy="1195070"/>
          </a:xfrm>
        </p:grpSpPr>
        <p:sp>
          <p:nvSpPr>
            <p:cNvPr id="9" name="object 9"/>
            <p:cNvSpPr/>
            <p:nvPr/>
          </p:nvSpPr>
          <p:spPr>
            <a:xfrm>
              <a:off x="92405" y="1638287"/>
              <a:ext cx="4423410" cy="242570"/>
            </a:xfrm>
            <a:custGeom>
              <a:avLst/>
              <a:gdLst/>
              <a:ahLst/>
              <a:cxnLst/>
              <a:rect l="l" t="t" r="r" b="b"/>
              <a:pathLst>
                <a:path w="4423410" h="242569">
                  <a:moveTo>
                    <a:pt x="0" y="242201"/>
                  </a:moveTo>
                  <a:lnTo>
                    <a:pt x="4423181" y="242201"/>
                  </a:lnTo>
                  <a:lnTo>
                    <a:pt x="4423181" y="0"/>
                  </a:lnTo>
                  <a:lnTo>
                    <a:pt x="0" y="0"/>
                  </a:lnTo>
                  <a:lnTo>
                    <a:pt x="0" y="242201"/>
                  </a:lnTo>
                  <a:close/>
                </a:path>
              </a:pathLst>
            </a:custGeom>
            <a:solidFill>
              <a:srgbClr val="ED4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405" y="1880489"/>
              <a:ext cx="4423410" cy="953135"/>
            </a:xfrm>
            <a:custGeom>
              <a:avLst/>
              <a:gdLst/>
              <a:ahLst/>
              <a:cxnLst/>
              <a:rect l="l" t="t" r="r" b="b"/>
              <a:pathLst>
                <a:path w="4423410" h="953135">
                  <a:moveTo>
                    <a:pt x="4423181" y="0"/>
                  </a:moveTo>
                  <a:lnTo>
                    <a:pt x="0" y="0"/>
                  </a:lnTo>
                  <a:lnTo>
                    <a:pt x="0" y="952766"/>
                  </a:lnTo>
                  <a:lnTo>
                    <a:pt x="4423181" y="952766"/>
                  </a:lnTo>
                  <a:lnTo>
                    <a:pt x="4423181" y="0"/>
                  </a:lnTo>
                  <a:close/>
                </a:path>
              </a:pathLst>
            </a:custGeom>
            <a:solidFill>
              <a:srgbClr val="43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5607" y="2029015"/>
              <a:ext cx="0" cy="692150"/>
            </a:xfrm>
            <a:custGeom>
              <a:avLst/>
              <a:gdLst/>
              <a:ahLst/>
              <a:cxnLst/>
              <a:rect l="l" t="t" r="r" b="b"/>
              <a:pathLst>
                <a:path h="692150">
                  <a:moveTo>
                    <a:pt x="0" y="61506"/>
                  </a:moveTo>
                  <a:lnTo>
                    <a:pt x="0" y="0"/>
                  </a:lnTo>
                </a:path>
                <a:path h="692150">
                  <a:moveTo>
                    <a:pt x="0" y="271538"/>
                  </a:moveTo>
                  <a:lnTo>
                    <a:pt x="0" y="210032"/>
                  </a:lnTo>
                </a:path>
                <a:path h="692150">
                  <a:moveTo>
                    <a:pt x="0" y="481571"/>
                  </a:moveTo>
                  <a:lnTo>
                    <a:pt x="0" y="420065"/>
                  </a:lnTo>
                </a:path>
                <a:path h="692150">
                  <a:moveTo>
                    <a:pt x="0" y="691603"/>
                  </a:moveTo>
                  <a:lnTo>
                    <a:pt x="0" y="630097"/>
                  </a:lnTo>
                </a:path>
              </a:pathLst>
            </a:custGeom>
            <a:ln w="61513">
              <a:solidFill>
                <a:srgbClr val="EFBD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5844" y="1633776"/>
            <a:ext cx="3159125" cy="1127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Who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accepting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bitcoin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3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payment[</a:t>
            </a:r>
            <a:r>
              <a:rPr sz="1200" b="1" spc="-55" dirty="0">
                <a:solidFill>
                  <a:srgbClr val="FFFFFF"/>
                </a:solidFill>
                <a:latin typeface="Gill Sans MT"/>
                <a:cs typeface="Gill Sans MT"/>
              </a:rPr>
              <a:t>2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]?</a:t>
            </a:r>
            <a:endParaRPr sz="1200">
              <a:latin typeface="Arial"/>
              <a:cs typeface="Arial"/>
            </a:endParaRPr>
          </a:p>
          <a:p>
            <a:pPr marL="289560" marR="541020">
              <a:lnSpc>
                <a:spcPct val="125299"/>
              </a:lnSpc>
              <a:spcBef>
                <a:spcPts val="625"/>
              </a:spcBef>
            </a:pP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Microsoft,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Wikipedia,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Paypal,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Starbucks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AT </a:t>
            </a:r>
            <a:r>
              <a:rPr sz="1100" spc="85" dirty="0">
                <a:solidFill>
                  <a:srgbClr val="FFFFFF"/>
                </a:solidFill>
                <a:latin typeface="Tahoma"/>
                <a:cs typeface="Tahoma"/>
              </a:rPr>
              <a:t>&amp; 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T,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Overstock,Twitch,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Amazon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Home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Depot,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Whole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Food,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CheapAir,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Newegg,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Namecheap,Rakuten,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KFC,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Burger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King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405" y="2921825"/>
            <a:ext cx="4423410" cy="197485"/>
          </a:xfrm>
          <a:prstGeom prst="rect">
            <a:avLst/>
          </a:prstGeom>
          <a:solidFill>
            <a:srgbClr val="46C235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435"/>
              </a:lnSpc>
            </a:pP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2405" y="3346500"/>
            <a:ext cx="1443990" cy="19685"/>
          </a:xfrm>
          <a:custGeom>
            <a:avLst/>
            <a:gdLst/>
            <a:ahLst/>
            <a:cxnLst/>
            <a:rect l="l" t="t" r="r" b="b"/>
            <a:pathLst>
              <a:path w="1443990" h="19685">
                <a:moveTo>
                  <a:pt x="0" y="19189"/>
                </a:moveTo>
                <a:lnTo>
                  <a:pt x="1443570" y="19189"/>
                </a:lnTo>
                <a:lnTo>
                  <a:pt x="1443570" y="0"/>
                </a:lnTo>
                <a:lnTo>
                  <a:pt x="0" y="0"/>
                </a:lnTo>
                <a:lnTo>
                  <a:pt x="0" y="19189"/>
                </a:lnTo>
                <a:close/>
              </a:path>
            </a:pathLst>
          </a:custGeom>
          <a:solidFill>
            <a:srgbClr val="323E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2405" y="3119081"/>
            <a:ext cx="4423410" cy="227965"/>
          </a:xfrm>
          <a:prstGeom prst="rect">
            <a:avLst/>
          </a:prstGeom>
          <a:solidFill>
            <a:srgbClr val="323E30"/>
          </a:solidFill>
        </p:spPr>
        <p:txBody>
          <a:bodyPr vert="horz" wrap="square" lIns="0" tIns="32384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54"/>
              </a:spcBef>
            </a:pP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you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invested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$100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2010,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today,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you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would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4.9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billions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7" name="object 17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4969" y="754"/>
            <a:ext cx="1778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Why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should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concerned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about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crypto-currency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Ethereum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405" y="588111"/>
            <a:ext cx="4423410" cy="197485"/>
          </a:xfrm>
          <a:prstGeom prst="rect">
            <a:avLst/>
          </a:prstGeom>
          <a:solidFill>
            <a:srgbClr val="045FB4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435"/>
              </a:lnSpc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Founder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405" y="785368"/>
            <a:ext cx="4423410" cy="393700"/>
          </a:xfrm>
          <a:prstGeom prst="rect">
            <a:avLst/>
          </a:prstGeom>
          <a:solidFill>
            <a:srgbClr val="2B343D"/>
          </a:solidFill>
        </p:spPr>
        <p:txBody>
          <a:bodyPr vert="horz" wrap="square" lIns="0" tIns="27939" rIns="0" bIns="0" rtlCol="0">
            <a:spAutoFit/>
          </a:bodyPr>
          <a:lstStyle/>
          <a:p>
            <a:pPr marL="45720" marR="111760">
              <a:lnSpc>
                <a:spcPct val="102699"/>
              </a:lnSpc>
              <a:spcBef>
                <a:spcPts val="219"/>
              </a:spcBef>
            </a:pP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Vitalik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Buterin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27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year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old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Russian,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came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up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idea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when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he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was </a:t>
            </a:r>
            <a:r>
              <a:rPr sz="1100" spc="-3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19.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2405" y="1267269"/>
            <a:ext cx="4423410" cy="1193800"/>
            <a:chOff x="92405" y="1267269"/>
            <a:chExt cx="4423410" cy="1193800"/>
          </a:xfrm>
        </p:grpSpPr>
        <p:sp>
          <p:nvSpPr>
            <p:cNvPr id="9" name="object 9"/>
            <p:cNvSpPr/>
            <p:nvPr/>
          </p:nvSpPr>
          <p:spPr>
            <a:xfrm>
              <a:off x="92405" y="1267269"/>
              <a:ext cx="4423410" cy="242570"/>
            </a:xfrm>
            <a:custGeom>
              <a:avLst/>
              <a:gdLst/>
              <a:ahLst/>
              <a:cxnLst/>
              <a:rect l="l" t="t" r="r" b="b"/>
              <a:pathLst>
                <a:path w="4423410" h="242569">
                  <a:moveTo>
                    <a:pt x="0" y="242201"/>
                  </a:moveTo>
                  <a:lnTo>
                    <a:pt x="4423181" y="242201"/>
                  </a:lnTo>
                  <a:lnTo>
                    <a:pt x="4423181" y="0"/>
                  </a:lnTo>
                  <a:lnTo>
                    <a:pt x="0" y="0"/>
                  </a:lnTo>
                  <a:lnTo>
                    <a:pt x="0" y="242201"/>
                  </a:lnTo>
                  <a:close/>
                </a:path>
              </a:pathLst>
            </a:custGeom>
            <a:solidFill>
              <a:srgbClr val="ED4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405" y="1509471"/>
              <a:ext cx="4423410" cy="951230"/>
            </a:xfrm>
            <a:custGeom>
              <a:avLst/>
              <a:gdLst/>
              <a:ahLst/>
              <a:cxnLst/>
              <a:rect l="l" t="t" r="r" b="b"/>
              <a:pathLst>
                <a:path w="4423410" h="951230">
                  <a:moveTo>
                    <a:pt x="4423181" y="0"/>
                  </a:moveTo>
                  <a:lnTo>
                    <a:pt x="0" y="0"/>
                  </a:lnTo>
                  <a:lnTo>
                    <a:pt x="0" y="951103"/>
                  </a:lnTo>
                  <a:lnTo>
                    <a:pt x="4423181" y="951103"/>
                  </a:lnTo>
                  <a:lnTo>
                    <a:pt x="4423181" y="0"/>
                  </a:lnTo>
                  <a:close/>
                </a:path>
              </a:pathLst>
            </a:custGeom>
            <a:solidFill>
              <a:srgbClr val="43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5607" y="1657985"/>
              <a:ext cx="0" cy="692150"/>
            </a:xfrm>
            <a:custGeom>
              <a:avLst/>
              <a:gdLst/>
              <a:ahLst/>
              <a:cxnLst/>
              <a:rect l="l" t="t" r="r" b="b"/>
              <a:pathLst>
                <a:path h="692150">
                  <a:moveTo>
                    <a:pt x="0" y="61518"/>
                  </a:moveTo>
                  <a:lnTo>
                    <a:pt x="0" y="0"/>
                  </a:lnTo>
                </a:path>
                <a:path h="692150">
                  <a:moveTo>
                    <a:pt x="0" y="271551"/>
                  </a:moveTo>
                  <a:lnTo>
                    <a:pt x="0" y="210032"/>
                  </a:lnTo>
                </a:path>
                <a:path h="692150">
                  <a:moveTo>
                    <a:pt x="0" y="481584"/>
                  </a:moveTo>
                  <a:lnTo>
                    <a:pt x="0" y="420065"/>
                  </a:lnTo>
                </a:path>
                <a:path h="692150">
                  <a:moveTo>
                    <a:pt x="0" y="691616"/>
                  </a:moveTo>
                  <a:lnTo>
                    <a:pt x="0" y="630097"/>
                  </a:lnTo>
                </a:path>
              </a:pathLst>
            </a:custGeom>
            <a:ln w="61513">
              <a:solidFill>
                <a:srgbClr val="EFBD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5844" y="1262745"/>
            <a:ext cx="2847975" cy="1127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Who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accepting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Ethereum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3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payment[</a:t>
            </a:r>
            <a:r>
              <a:rPr sz="1200" b="1" spc="-55" dirty="0">
                <a:solidFill>
                  <a:srgbClr val="FFFFFF"/>
                </a:solidFill>
                <a:latin typeface="Gill Sans MT"/>
                <a:cs typeface="Gill Sans MT"/>
              </a:rPr>
              <a:t>3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]?</a:t>
            </a:r>
            <a:endParaRPr sz="1200">
              <a:latin typeface="Arial"/>
              <a:cs typeface="Arial"/>
            </a:endParaRPr>
          </a:p>
          <a:p>
            <a:pPr marL="289560" marR="516255">
              <a:lnSpc>
                <a:spcPct val="125299"/>
              </a:lnSpc>
              <a:spcBef>
                <a:spcPts val="625"/>
              </a:spcBef>
            </a:pP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OverStock,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Travala.com,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Snel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OpenBazaar,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Peddler.com,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Galaxus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Ethlance,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Sirin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Labs,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Mobisun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TapJets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405" y="2549144"/>
            <a:ext cx="4423410" cy="197485"/>
          </a:xfrm>
          <a:prstGeom prst="rect">
            <a:avLst/>
          </a:prstGeom>
          <a:solidFill>
            <a:srgbClr val="46C235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435"/>
              </a:lnSpc>
            </a:pP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Volumes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405" y="2746387"/>
            <a:ext cx="4423410" cy="591185"/>
          </a:xfrm>
          <a:prstGeom prst="rect">
            <a:avLst/>
          </a:prstGeom>
          <a:solidFill>
            <a:srgbClr val="323E30"/>
          </a:solidFill>
        </p:spPr>
        <p:txBody>
          <a:bodyPr vert="horz" wrap="square" lIns="0" tIns="27940" rIns="0" bIns="0" rtlCol="0">
            <a:spAutoFit/>
          </a:bodyPr>
          <a:lstStyle/>
          <a:p>
            <a:pPr marL="45720" marR="320675">
              <a:lnSpc>
                <a:spcPct val="102600"/>
              </a:lnSpc>
              <a:spcBef>
                <a:spcPts val="220"/>
              </a:spcBef>
            </a:pP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Start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value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Aug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2015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$.66,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$2,611.43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Mar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11,2022.</a:t>
            </a:r>
            <a:r>
              <a:rPr sz="1100" spc="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Bitcoin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correlation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Ethereum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0.916[</a:t>
            </a:r>
            <a:r>
              <a:rPr sz="1100" b="1" spc="-60" dirty="0">
                <a:solidFill>
                  <a:srgbClr val="FFFFFF"/>
                </a:solidFill>
                <a:latin typeface="Gill Sans MT"/>
                <a:cs typeface="Gill Sans MT"/>
              </a:rPr>
              <a:t>4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].</a:t>
            </a:r>
            <a:r>
              <a:rPr sz="1100" spc="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investment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$100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back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2015,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would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worth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$400,000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today.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4969" y="754"/>
            <a:ext cx="1778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Why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should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concerned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about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crypto-currency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8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10" dirty="0">
                <a:solidFill>
                  <a:srgbClr val="FFFFFF"/>
                </a:solidFill>
                <a:latin typeface="Arial"/>
                <a:cs typeface="Arial"/>
              </a:rPr>
              <a:t>Bitcoin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5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Ethereum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55" dirty="0">
                <a:solidFill>
                  <a:srgbClr val="FFFFFF"/>
                </a:solidFill>
                <a:latin typeface="Arial"/>
                <a:cs typeface="Arial"/>
              </a:rPr>
              <a:t>correlated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2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3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35" dirty="0">
                <a:solidFill>
                  <a:srgbClr val="FFFFFF"/>
                </a:solidFill>
                <a:latin typeface="Arial"/>
                <a:cs typeface="Arial"/>
              </a:rPr>
              <a:t>Stock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market?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405" y="588111"/>
            <a:ext cx="4423410" cy="202565"/>
          </a:xfrm>
          <a:prstGeom prst="rect">
            <a:avLst/>
          </a:prstGeom>
          <a:solidFill>
            <a:srgbClr val="045FB4"/>
          </a:solidFill>
        </p:spPr>
        <p:txBody>
          <a:bodyPr vert="horz" wrap="square" lIns="0" tIns="190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5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Historical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correlations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Stock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market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405" y="790232"/>
            <a:ext cx="4423410" cy="425450"/>
          </a:xfrm>
          <a:prstGeom prst="rect">
            <a:avLst/>
          </a:prstGeom>
          <a:solidFill>
            <a:srgbClr val="2B343D"/>
          </a:solidFill>
        </p:spPr>
        <p:txBody>
          <a:bodyPr vert="horz" wrap="square" lIns="0" tIns="27940" rIns="0" bIns="0" rtlCol="0">
            <a:spAutoFit/>
          </a:bodyPr>
          <a:lstStyle/>
          <a:p>
            <a:pPr marL="45720" marR="307340">
              <a:lnSpc>
                <a:spcPct val="102600"/>
              </a:lnSpc>
              <a:spcBef>
                <a:spcPts val="220"/>
              </a:spcBef>
            </a:pP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While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bitcoin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often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described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alternative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gold,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its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historical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price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action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suggests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it’s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more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closely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related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stocks[</a:t>
            </a:r>
            <a:r>
              <a:rPr sz="1100" b="1" spc="-45" dirty="0">
                <a:solidFill>
                  <a:srgbClr val="FFFFFF"/>
                </a:solidFill>
                <a:latin typeface="Gill Sans MT"/>
                <a:cs typeface="Gill Sans MT"/>
              </a:rPr>
              <a:t>5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].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2405" y="1303718"/>
            <a:ext cx="4423410" cy="1111885"/>
            <a:chOff x="92405" y="1303718"/>
            <a:chExt cx="4423410" cy="1111885"/>
          </a:xfrm>
        </p:grpSpPr>
        <p:sp>
          <p:nvSpPr>
            <p:cNvPr id="9" name="object 9"/>
            <p:cNvSpPr/>
            <p:nvPr/>
          </p:nvSpPr>
          <p:spPr>
            <a:xfrm>
              <a:off x="92405" y="1303718"/>
              <a:ext cx="4423410" cy="228600"/>
            </a:xfrm>
            <a:custGeom>
              <a:avLst/>
              <a:gdLst/>
              <a:ahLst/>
              <a:cxnLst/>
              <a:rect l="l" t="t" r="r" b="b"/>
              <a:pathLst>
                <a:path w="4423410" h="228600">
                  <a:moveTo>
                    <a:pt x="0" y="228384"/>
                  </a:moveTo>
                  <a:lnTo>
                    <a:pt x="4423181" y="228384"/>
                  </a:lnTo>
                  <a:lnTo>
                    <a:pt x="4423181" y="0"/>
                  </a:lnTo>
                  <a:lnTo>
                    <a:pt x="0" y="0"/>
                  </a:lnTo>
                  <a:lnTo>
                    <a:pt x="0" y="228384"/>
                  </a:lnTo>
                  <a:close/>
                </a:path>
              </a:pathLst>
            </a:custGeom>
            <a:solidFill>
              <a:srgbClr val="ED4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405" y="1532102"/>
              <a:ext cx="4423410" cy="883285"/>
            </a:xfrm>
            <a:custGeom>
              <a:avLst/>
              <a:gdLst/>
              <a:ahLst/>
              <a:cxnLst/>
              <a:rect l="l" t="t" r="r" b="b"/>
              <a:pathLst>
                <a:path w="4423410" h="883285">
                  <a:moveTo>
                    <a:pt x="4423181" y="0"/>
                  </a:moveTo>
                  <a:lnTo>
                    <a:pt x="0" y="0"/>
                  </a:lnTo>
                  <a:lnTo>
                    <a:pt x="0" y="882942"/>
                  </a:lnTo>
                  <a:lnTo>
                    <a:pt x="4423181" y="882942"/>
                  </a:lnTo>
                  <a:lnTo>
                    <a:pt x="4423181" y="0"/>
                  </a:lnTo>
                  <a:close/>
                </a:path>
              </a:pathLst>
            </a:custGeom>
            <a:solidFill>
              <a:srgbClr val="43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5607" y="1680616"/>
              <a:ext cx="0" cy="443865"/>
            </a:xfrm>
            <a:custGeom>
              <a:avLst/>
              <a:gdLst/>
              <a:ahLst/>
              <a:cxnLst/>
              <a:rect l="l" t="t" r="r" b="b"/>
              <a:pathLst>
                <a:path h="443864">
                  <a:moveTo>
                    <a:pt x="0" y="61518"/>
                  </a:moveTo>
                  <a:lnTo>
                    <a:pt x="0" y="0"/>
                  </a:lnTo>
                </a:path>
                <a:path h="443864">
                  <a:moveTo>
                    <a:pt x="0" y="443623"/>
                  </a:moveTo>
                  <a:lnTo>
                    <a:pt x="0" y="382104"/>
                  </a:lnTo>
                </a:path>
              </a:pathLst>
            </a:custGeom>
            <a:ln w="61513">
              <a:solidFill>
                <a:srgbClr val="EFBD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5844" y="1292209"/>
            <a:ext cx="4316095" cy="1044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long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does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take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mine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Ethererum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Bitcoin?</a:t>
            </a:r>
            <a:endParaRPr sz="12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869"/>
              </a:spcBef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takes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around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7.5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days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mine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Ethereum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September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13,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2021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[</a:t>
            </a:r>
            <a:r>
              <a:rPr sz="1100" b="1" spc="-75" dirty="0">
                <a:solidFill>
                  <a:srgbClr val="FFFFFF"/>
                </a:solidFill>
                <a:latin typeface="Gill Sans MT"/>
                <a:cs typeface="Gill Sans MT"/>
              </a:rPr>
              <a:t>6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  <a:p>
            <a:pPr marL="289560" marR="85090">
              <a:lnSpc>
                <a:spcPct val="102600"/>
              </a:lnSpc>
              <a:spcBef>
                <a:spcPts val="300"/>
              </a:spcBef>
            </a:pP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Depending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cost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electricity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miner’s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area,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it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could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potentially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cost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$73,000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process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bitcoin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month’s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time[</a:t>
            </a:r>
            <a:r>
              <a:rPr sz="1100" b="1" spc="-50" dirty="0">
                <a:solidFill>
                  <a:srgbClr val="FFFFFF"/>
                </a:solidFill>
                <a:latin typeface="Gill Sans MT"/>
                <a:cs typeface="Gill Sans MT"/>
              </a:rPr>
              <a:t>7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405" y="2503614"/>
            <a:ext cx="4423410" cy="228600"/>
          </a:xfrm>
          <a:prstGeom prst="rect">
            <a:avLst/>
          </a:prstGeom>
          <a:solidFill>
            <a:srgbClr val="46C235"/>
          </a:solidFill>
        </p:spPr>
        <p:txBody>
          <a:bodyPr vert="horz" wrap="square" lIns="0" tIns="63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5"/>
              </a:spcBef>
            </a:pP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too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late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buy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Bitcoin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now?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2405" y="2731846"/>
            <a:ext cx="4423410" cy="711200"/>
            <a:chOff x="92405" y="2731846"/>
            <a:chExt cx="4423410" cy="711200"/>
          </a:xfrm>
        </p:grpSpPr>
        <p:sp>
          <p:nvSpPr>
            <p:cNvPr id="15" name="object 15"/>
            <p:cNvSpPr/>
            <p:nvPr/>
          </p:nvSpPr>
          <p:spPr>
            <a:xfrm>
              <a:off x="92405" y="2731846"/>
              <a:ext cx="4423410" cy="711200"/>
            </a:xfrm>
            <a:custGeom>
              <a:avLst/>
              <a:gdLst/>
              <a:ahLst/>
              <a:cxnLst/>
              <a:rect l="l" t="t" r="r" b="b"/>
              <a:pathLst>
                <a:path w="4423410" h="711200">
                  <a:moveTo>
                    <a:pt x="4423181" y="0"/>
                  </a:moveTo>
                  <a:lnTo>
                    <a:pt x="0" y="0"/>
                  </a:lnTo>
                  <a:lnTo>
                    <a:pt x="0" y="710869"/>
                  </a:lnTo>
                  <a:lnTo>
                    <a:pt x="4423181" y="710869"/>
                  </a:lnTo>
                  <a:lnTo>
                    <a:pt x="4423181" y="0"/>
                  </a:lnTo>
                  <a:close/>
                </a:path>
              </a:pathLst>
            </a:custGeom>
            <a:solidFill>
              <a:srgbClr val="323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5607" y="2880360"/>
              <a:ext cx="0" cy="443865"/>
            </a:xfrm>
            <a:custGeom>
              <a:avLst/>
              <a:gdLst/>
              <a:ahLst/>
              <a:cxnLst/>
              <a:rect l="l" t="t" r="r" b="b"/>
              <a:pathLst>
                <a:path h="443864">
                  <a:moveTo>
                    <a:pt x="0" y="61518"/>
                  </a:moveTo>
                  <a:lnTo>
                    <a:pt x="0" y="0"/>
                  </a:lnTo>
                </a:path>
                <a:path h="443864">
                  <a:moveTo>
                    <a:pt x="0" y="443623"/>
                  </a:moveTo>
                  <a:lnTo>
                    <a:pt x="0" y="382104"/>
                  </a:lnTo>
                </a:path>
              </a:pathLst>
            </a:custGeom>
            <a:ln w="61513">
              <a:solidFill>
                <a:srgbClr val="EFBD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2405" y="2731846"/>
            <a:ext cx="4423410" cy="61468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23215" marR="57150">
              <a:lnSpc>
                <a:spcPct val="102600"/>
              </a:lnSpc>
              <a:spcBef>
                <a:spcPts val="520"/>
              </a:spcBef>
            </a:pP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market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cap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Bitcoin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$1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Trillion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now,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10th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most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valuable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asset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world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[</a:t>
            </a:r>
            <a:r>
              <a:rPr sz="1100" b="1" spc="-75" dirty="0">
                <a:solidFill>
                  <a:srgbClr val="FFFFFF"/>
                </a:solidFill>
                <a:latin typeface="Gill Sans MT"/>
                <a:cs typeface="Gill Sans MT"/>
              </a:rPr>
              <a:t>8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  <a:p>
            <a:pPr marL="323215">
              <a:lnSpc>
                <a:spcPts val="1275"/>
              </a:lnSpc>
              <a:spcBef>
                <a:spcPts val="330"/>
              </a:spcBef>
            </a:pP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Bitcoin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supply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capped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21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million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design[</a:t>
            </a:r>
            <a:r>
              <a:rPr sz="1100" b="1" spc="-60" dirty="0">
                <a:solidFill>
                  <a:srgbClr val="FFFFFF"/>
                </a:solidFill>
                <a:latin typeface="Gill Sans MT"/>
                <a:cs typeface="Gill Sans MT"/>
              </a:rPr>
              <a:t>8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45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"/>
            <a:ext cx="2304415" cy="140335"/>
          </a:xfrm>
          <a:prstGeom prst="rect">
            <a:avLst/>
          </a:prstGeom>
          <a:solidFill>
            <a:srgbClr val="2D1010"/>
          </a:solidFill>
        </p:spPr>
        <p:txBody>
          <a:bodyPr vert="horz" wrap="square" lIns="0" tIns="1270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100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Why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should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concerned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about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crypto-currency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8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20" dirty="0">
                <a:solidFill>
                  <a:srgbClr val="FFFFFF"/>
                </a:solidFill>
                <a:latin typeface="Arial"/>
                <a:cs typeface="Arial"/>
              </a:rPr>
              <a:t>bitcoin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1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FFFFFF"/>
                </a:solidFill>
                <a:latin typeface="Arial"/>
                <a:cs typeface="Arial"/>
              </a:rPr>
              <a:t>”gold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55" dirty="0">
                <a:solidFill>
                  <a:srgbClr val="FFFFFF"/>
                </a:solidFill>
                <a:latin typeface="Arial"/>
                <a:cs typeface="Arial"/>
              </a:rPr>
              <a:t>safe-haven”[5]?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993" y="668054"/>
            <a:ext cx="2880011" cy="215998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86269" y="2883654"/>
            <a:ext cx="24358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5C1F1F"/>
                </a:solidFill>
                <a:latin typeface="Tahoma"/>
                <a:cs typeface="Tahoma"/>
              </a:rPr>
              <a:t>Figure:</a:t>
            </a:r>
            <a:r>
              <a:rPr sz="1000" spc="10" dirty="0">
                <a:solidFill>
                  <a:srgbClr val="5C1F1F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Gold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2018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Tahoma"/>
                <a:cs typeface="Tahoma"/>
              </a:rPr>
              <a:t>vs</a:t>
            </a:r>
            <a:r>
              <a:rPr sz="10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SP500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Bitcoin[</a:t>
            </a:r>
            <a:r>
              <a:rPr sz="1000" b="1" spc="-20" dirty="0">
                <a:solidFill>
                  <a:srgbClr val="FFFFFF"/>
                </a:solidFill>
                <a:latin typeface="Gill Sans MT"/>
                <a:cs typeface="Gill Sans MT"/>
              </a:rPr>
              <a:t>5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405" y="588111"/>
            <a:ext cx="4423410" cy="242570"/>
          </a:xfrm>
          <a:custGeom>
            <a:avLst/>
            <a:gdLst/>
            <a:ahLst/>
            <a:cxnLst/>
            <a:rect l="l" t="t" r="r" b="b"/>
            <a:pathLst>
              <a:path w="4423410" h="242569">
                <a:moveTo>
                  <a:pt x="0" y="242201"/>
                </a:moveTo>
                <a:lnTo>
                  <a:pt x="4423181" y="242201"/>
                </a:lnTo>
                <a:lnTo>
                  <a:pt x="4423181" y="0"/>
                </a:lnTo>
                <a:lnTo>
                  <a:pt x="0" y="0"/>
                </a:lnTo>
                <a:lnTo>
                  <a:pt x="0" y="242201"/>
                </a:lnTo>
                <a:close/>
              </a:path>
            </a:pathLst>
          </a:custGeom>
          <a:solidFill>
            <a:srgbClr val="045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50"/>
            <a:ext cx="2304415" cy="140335"/>
          </a:xfrm>
          <a:prstGeom prst="rect">
            <a:avLst/>
          </a:prstGeom>
          <a:solidFill>
            <a:srgbClr val="2D1010"/>
          </a:solidFill>
        </p:spPr>
        <p:txBody>
          <a:bodyPr vert="horz" wrap="square" lIns="0" tIns="1270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100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Why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should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concerned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about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crypto-currency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155" dirty="0">
                <a:solidFill>
                  <a:srgbClr val="FFFFFF"/>
                </a:solidFill>
                <a:latin typeface="Arial"/>
                <a:cs typeface="Arial"/>
              </a:rPr>
              <a:t>See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3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30" dirty="0">
                <a:solidFill>
                  <a:srgbClr val="FFFFFF"/>
                </a:solidFill>
                <a:latin typeface="Arial"/>
                <a:cs typeface="Arial"/>
              </a:rPr>
              <a:t>Evil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844" y="583587"/>
            <a:ext cx="34124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”Crypto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money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laundering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rises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30%,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finds”[</a:t>
            </a:r>
            <a:r>
              <a:rPr sz="1200" b="1" spc="-15" dirty="0">
                <a:solidFill>
                  <a:srgbClr val="FFFFFF"/>
                </a:solidFill>
                <a:latin typeface="Gill Sans MT"/>
                <a:cs typeface="Gill Sans MT"/>
              </a:rPr>
              <a:t>11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2405" y="830313"/>
            <a:ext cx="4423410" cy="2626360"/>
            <a:chOff x="92405" y="830313"/>
            <a:chExt cx="4423410" cy="2626360"/>
          </a:xfrm>
        </p:grpSpPr>
        <p:sp>
          <p:nvSpPr>
            <p:cNvPr id="8" name="object 8"/>
            <p:cNvSpPr/>
            <p:nvPr/>
          </p:nvSpPr>
          <p:spPr>
            <a:xfrm>
              <a:off x="92405" y="830313"/>
              <a:ext cx="4423410" cy="2626360"/>
            </a:xfrm>
            <a:custGeom>
              <a:avLst/>
              <a:gdLst/>
              <a:ahLst/>
              <a:cxnLst/>
              <a:rect l="l" t="t" r="r" b="b"/>
              <a:pathLst>
                <a:path w="4423410" h="2626360">
                  <a:moveTo>
                    <a:pt x="4423181" y="0"/>
                  </a:moveTo>
                  <a:lnTo>
                    <a:pt x="0" y="0"/>
                  </a:lnTo>
                  <a:lnTo>
                    <a:pt x="0" y="2625737"/>
                  </a:lnTo>
                  <a:lnTo>
                    <a:pt x="4423181" y="2625737"/>
                  </a:lnTo>
                  <a:lnTo>
                    <a:pt x="4423181" y="0"/>
                  </a:lnTo>
                  <a:close/>
                </a:path>
              </a:pathLst>
            </a:custGeom>
            <a:solidFill>
              <a:srgbClr val="2B34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4000" y="956840"/>
              <a:ext cx="2160011" cy="143996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25844" y="2452425"/>
            <a:ext cx="4319270" cy="784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5C1F1F"/>
                </a:solidFill>
                <a:latin typeface="Tahoma"/>
                <a:cs typeface="Tahoma"/>
              </a:rPr>
              <a:t>Figure:</a:t>
            </a:r>
            <a:r>
              <a:rPr sz="1000" spc="15" dirty="0">
                <a:solidFill>
                  <a:srgbClr val="5C1F1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Bitcoin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still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popular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among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Tahoma"/>
                <a:cs typeface="Tahoma"/>
              </a:rPr>
              <a:t>currency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speculators,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Tahoma"/>
                <a:cs typeface="Tahoma"/>
              </a:rPr>
              <a:t>illicit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activity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accounts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only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percent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Bitcoin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transactions.</a:t>
            </a:r>
            <a:r>
              <a:rPr sz="1000" spc="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But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nearly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Tahoma"/>
                <a:cs typeface="Tahoma"/>
              </a:rPr>
              <a:t>doubled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 from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previous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Tahoma"/>
                <a:cs typeface="Tahoma"/>
              </a:rPr>
              <a:t>year.</a:t>
            </a:r>
            <a:r>
              <a:rPr sz="1000" spc="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Tahoma"/>
                <a:cs typeface="Tahoma"/>
              </a:rPr>
              <a:t>Illegal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activity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appeared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Tahoma"/>
                <a:cs typeface="Tahoma"/>
              </a:rPr>
              <a:t>few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parts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000" spc="-2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Bitcoin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economy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impervious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Tahoma"/>
                <a:cs typeface="Tahoma"/>
              </a:rPr>
              <a:t>changes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price,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according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Tahoma"/>
                <a:cs typeface="Tahoma"/>
              </a:rPr>
              <a:t>Chainalysis’s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65" dirty="0">
                <a:solidFill>
                  <a:srgbClr val="FFFFFF"/>
                </a:solidFill>
                <a:latin typeface="Tahoma"/>
                <a:cs typeface="Tahoma"/>
              </a:rPr>
              <a:t>new </a:t>
            </a:r>
            <a:r>
              <a:rPr sz="1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Crypto</a:t>
            </a:r>
            <a:r>
              <a:rPr sz="10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Tahoma"/>
                <a:cs typeface="Tahoma"/>
              </a:rPr>
              <a:t>Crime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Report[</a:t>
            </a:r>
            <a:r>
              <a:rPr sz="1000" b="1" spc="-35" dirty="0">
                <a:solidFill>
                  <a:srgbClr val="FFFFFF"/>
                </a:solidFill>
                <a:latin typeface="Gill Sans MT"/>
                <a:cs typeface="Gill Sans MT"/>
              </a:rPr>
              <a:t>10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2116</Words>
  <Application>Microsoft Office PowerPoint</Application>
  <PresentationFormat>Custom</PresentationFormat>
  <Paragraphs>317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Bookman Old Style</vt:lpstr>
      <vt:lpstr>Calibri</vt:lpstr>
      <vt:lpstr>Cambria</vt:lpstr>
      <vt:lpstr>Georgia</vt:lpstr>
      <vt:lpstr>Gill Sans MT</vt:lpstr>
      <vt:lpstr>Tahoma</vt:lpstr>
      <vt:lpstr>Times New Roman</vt:lpstr>
      <vt:lpstr>Office Theme</vt:lpstr>
      <vt:lpstr>PowerPoint Presentation</vt:lpstr>
      <vt:lpstr>Summary</vt:lpstr>
      <vt:lpstr> Why we should be concerned about  crypto-currency</vt:lpstr>
      <vt:lpstr>Bitcoin and Ethereum Cyptocurrencies</vt:lpstr>
      <vt:lpstr>Bitcoin</vt:lpstr>
      <vt:lpstr>Ethereum</vt:lpstr>
      <vt:lpstr>Is Bitcoin or Ethereum correlated to the Stock market?</vt:lpstr>
      <vt:lpstr>Is bitcoin a ”gold safe-haven”[5]?</vt:lpstr>
      <vt:lpstr>See the Evil</vt:lpstr>
      <vt:lpstr>Models</vt:lpstr>
      <vt:lpstr>Data Source</vt:lpstr>
      <vt:lpstr>PowerPoint Presentation</vt:lpstr>
      <vt:lpstr>Long Term Short Term Memory, LSTM model</vt:lpstr>
      <vt:lpstr>LSTM model vs Standard RNN model</vt:lpstr>
      <vt:lpstr>LSTM model</vt:lpstr>
      <vt:lpstr>LSTM inner layer</vt:lpstr>
      <vt:lpstr>Multi Linear Regression Model[12]</vt:lpstr>
      <vt:lpstr>Multi Linear Regression Model Equations and Definitions,  Lecture</vt:lpstr>
      <vt:lpstr>When we need to use Ridge Regression</vt:lpstr>
      <vt:lpstr>Quadratic Discriminant Analysis</vt:lpstr>
      <vt:lpstr>Quadratic Discriminant Analysis equations and definitions</vt:lpstr>
      <vt:lpstr>K-Nearest Neighborhood Algorithm (KNN)</vt:lpstr>
      <vt:lpstr>KNN equations and definition</vt:lpstr>
      <vt:lpstr>K-fold Cross Validation</vt:lpstr>
      <vt:lpstr>PowerPoint Presentation</vt:lpstr>
      <vt:lpstr>How Bitcoin and Ethereum did in 2018</vt:lpstr>
      <vt:lpstr>How Bitcoin and Ethereum are correleted to the stock  market?</vt:lpstr>
      <vt:lpstr>PowerPoint Presentation</vt:lpstr>
      <vt:lpstr>What we learned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Bitcoin and Ethereum Crypto currencies  - Using Multi-linear Regression, QDA, KNN, K fold, and LSTM models</dc:title>
  <dc:creator>Roja Reddy Sareddy and Manizheh Zand</dc:creator>
  <cp:lastModifiedBy>Manizheh Zand</cp:lastModifiedBy>
  <cp:revision>1</cp:revision>
  <dcterms:created xsi:type="dcterms:W3CDTF">2022-03-14T20:53:31Z</dcterms:created>
  <dcterms:modified xsi:type="dcterms:W3CDTF">2022-03-14T20:55:31Z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2022-03-14T00:00:00Z</vt:filetime>
  </property>
</Properties>
</file>