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30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1B1822-E561-42C4-81A7-4FFBFCDB1A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0E4D8-C51A-4AE8-ADE4-536643C1C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2EF5C-46D2-4756-BD08-A1AD817005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0705C-1770-4822-B076-25A1F2A2EF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0E8F-580D-444D-A2BA-293333A9554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5DFAA-4C47-4EE9-AF19-8ECB91D7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1"/>
            <a:ext cx="1263162" cy="879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1AFDC-3DCF-4EE6-9769-1D69E7548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8" y="0"/>
            <a:ext cx="1616198" cy="78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360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503CC-618B-4DF0-B22B-BE5BB50A72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8E6C4-743F-4036-BE97-423215F0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9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5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75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157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4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3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9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4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7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34B92-8720-4FC9-ACFE-196A6C37E0E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8A2C2D-A8B8-4858-A7F7-7D5C51F7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0555-7D94-4F6A-BE19-053DA1DF3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CASE STUDY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CREDIT EDA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9D5D8-B3B3-4284-AD17-A820A83F1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330751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Kakarla Roja Ramani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1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FED7-6331-4655-8E9E-AD7DAB4A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DISTRIBUTION OF INCOME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C4A56-256E-47AC-82D9-14FF9263C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038" y="811763"/>
            <a:ext cx="5270856" cy="504928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11BBB-883E-49C8-B01E-BFEF5D58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Observations from the graph on the right side: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Income type ‘working’, ’commercial associate’, and ‘State Servant’ are higher than others.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this Females are having more number than male.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Income type ‘student’ ,’pensioner’, ‘Businessman’ and ‘Maternity leave’ are less in number.</a:t>
            </a:r>
          </a:p>
        </p:txBody>
      </p:sp>
    </p:spTree>
    <p:extLst>
      <p:ext uri="{BB962C8B-B14F-4D97-AF65-F5344CB8AC3E}">
        <p14:creationId xmlns:p14="http://schemas.microsoft.com/office/powerpoint/2010/main" val="147635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6866-A9CB-4E11-BAE3-959D1ED2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DISTRIBUTION OF CONTRACT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17956-BD93-464D-9B6F-1A7B12B06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Observations from the graph on the right side: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Contract type ‘cash loans’ is having higher number than ‘Revolving loans’ contract type.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Female counts are higher than male.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085A56-ABE4-4553-8E15-C8EA1A7FC0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924" y="1394839"/>
            <a:ext cx="4177778" cy="446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78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F925-F65E-4970-BD8C-FD4E46E2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DISTRIBUTION OF ORGANIZATION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2DFEE-CAD4-4ABF-842C-B5BA97BD8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1" y="446087"/>
            <a:ext cx="5391573" cy="624396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0A414-DCE3-45C2-A765-A6D8E244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Observations from the graph on the right side: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clients are from the organization type ‘Business entity Type 3’ , ‘Self employed’, ‘Other’ , ‘Medicine’ and ‘Government’.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Less clients are from Industry type 8, Trade type 5, Industry type 13, Trade type 4, Religion and Industry type 10.</a:t>
            </a:r>
          </a:p>
        </p:txBody>
      </p:sp>
    </p:spTree>
    <p:extLst>
      <p:ext uri="{BB962C8B-B14F-4D97-AF65-F5344CB8AC3E}">
        <p14:creationId xmlns:p14="http://schemas.microsoft.com/office/powerpoint/2010/main" val="95277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BDAD-6498-4D46-8298-973B8B07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600" y="3133428"/>
            <a:ext cx="8915399" cy="59114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Univariate analysis for variables Target=0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</a:b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69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DA5F-CE52-4AFD-8B87-ECC95557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BOX PLOT FOR INCOME AMOUNT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4A4EE-97BB-43B0-A0AD-E7C8545D7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outliers are noticed in income amount.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third quartiles is very slim for income amount.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first quartile is bigger than third quartile which means most clients are from first quartile.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B517F4-F5B1-495A-83B4-77B600262D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924" y="1502229"/>
            <a:ext cx="4177778" cy="435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2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0A07-6795-4C78-95D9-5DC49874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BOXPLOT FOR CREDIT AMOUNT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0191F-14E4-4118-8FFB-0348B5DF8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outliers are noticed in credit amount.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first quartile is bigger than third quartile for credit amount.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of the credits of clients are present in the first quartile.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CC8731-7F3D-471C-ACE7-BD48950C3E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29" y="1864679"/>
            <a:ext cx="4253968" cy="409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66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C42-530D-411E-AC17-7BF572C1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BOXPLOT FOR ANNUITY AMOUNT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5739-8E8A-46F0-9378-E998E5FD2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outliers are noticed in annuity amount.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first quartile is bigger than third quartile for annuity amount which means most of the annuity clients are from first quartile.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842A93-20C6-4F2C-8A62-BB4F02B9AC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29" y="1864679"/>
            <a:ext cx="4253968" cy="39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9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6015-571D-4759-8063-E3AA51F4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955" y="3128763"/>
            <a:ext cx="8915399" cy="6004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Univariate analysis for variables Target=1</a:t>
            </a:r>
          </a:p>
        </p:txBody>
      </p:sp>
    </p:spTree>
    <p:extLst>
      <p:ext uri="{BB962C8B-B14F-4D97-AF65-F5344CB8AC3E}">
        <p14:creationId xmlns:p14="http://schemas.microsoft.com/office/powerpoint/2010/main" val="333657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BF87-CBB4-4367-B609-351E05BE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BOXPLOT FOR INCOME AMOUNT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3CA0D-6F9A-4472-BF09-596C9A63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outliers are noticed in income amount.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third quartiles is very slim for income amount.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of the clients of income are present in first quartile.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E29ABD-3980-4C3F-9C53-989B53EAF8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29" y="1864679"/>
            <a:ext cx="4253968" cy="39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6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5D6E-2B56-4823-BA9A-6D28F334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BOXPLOT FOR CREDIT AMOUNT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7F25C-E5E6-4980-B7C0-8A7BBD042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413" y="1598613"/>
            <a:ext cx="3921838" cy="410239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5E718-361B-48AC-825D-CF084ABCE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outliers are noticed in credit amount.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first quartile is bigger than third quartile for credit amount which means most of the credits of clients are present in the first quartile.</a:t>
            </a:r>
          </a:p>
        </p:txBody>
      </p:sp>
    </p:spTree>
    <p:extLst>
      <p:ext uri="{BB962C8B-B14F-4D97-AF65-F5344CB8AC3E}">
        <p14:creationId xmlns:p14="http://schemas.microsoft.com/office/powerpoint/2010/main" val="188047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945BA4-4809-49AB-BB6B-ABD70DA1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Table of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970BB-F0FA-429F-BE60-9869E564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Categorical Univariate Analysis for Target = 0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Categorical Univariate Analysis for Target = 1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Univariate analysis for variables Target = 0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Univariate analysis for variables Target =1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Bivariate analysis For Target = 0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Bivariate analysis For Target = 1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Correlation for Target = 0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Correlation for Target = 1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Bivariate Analysis</a:t>
            </a: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8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CB5D-21D3-4CB9-A325-6864AD36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BOXPLOT FOR ANNUITY AMOUNT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D155B-2363-4209-BA8B-F04078A8E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743" y="1422401"/>
            <a:ext cx="3912507" cy="436258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893FC-5C07-47D5-A60A-D089DBDE7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outliers are noticed in annuity amount.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first quartile is bigger than third quartile for annuity amount which means most of the annuity clients are from first quartile.</a:t>
            </a:r>
          </a:p>
        </p:txBody>
      </p:sp>
    </p:spTree>
    <p:extLst>
      <p:ext uri="{BB962C8B-B14F-4D97-AF65-F5344CB8AC3E}">
        <p14:creationId xmlns:p14="http://schemas.microsoft.com/office/powerpoint/2010/main" val="221090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5775-C621-4673-840A-A63EB6F1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624" y="3138093"/>
            <a:ext cx="8915399" cy="581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Bivariate analysis For Target = 0</a:t>
            </a:r>
          </a:p>
        </p:txBody>
      </p:sp>
    </p:spTree>
    <p:extLst>
      <p:ext uri="{BB962C8B-B14F-4D97-AF65-F5344CB8AC3E}">
        <p14:creationId xmlns:p14="http://schemas.microsoft.com/office/powerpoint/2010/main" val="2151780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3C72-93C0-42E5-8FB5-D5396089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763" y="407583"/>
            <a:ext cx="3505199" cy="976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Income amount vs Education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79112-C3BF-49E3-BAA5-9F3E58FF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4154" y="1541860"/>
            <a:ext cx="3303038" cy="4262436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Education type 'Higher education' the income amount is mostly equal with family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status.It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contains many outliers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Less outlier are having for Academic degree but there income amount is little higher than that of Higher education.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Lower secondary are have less income amount than others especially of civil marriage family status.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E0E8F41-C0AC-4F9D-A6BA-B218690C62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92" y="763502"/>
            <a:ext cx="7134808" cy="51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9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9200-CEEA-41D0-B51C-CACA6447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682" y="349274"/>
            <a:ext cx="3505199" cy="976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Credit amount vs Education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A1B22-222F-4545-A9D9-C9FA781D6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159" y="1052559"/>
            <a:ext cx="6335454" cy="48084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DA51A-53B4-42D5-BAAB-3E98A97AA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8132" y="1598613"/>
            <a:ext cx="3331028" cy="4262436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Family status of 'civil marriage', 'marriage' and 'separated' of Academic degree education are having higher number of credits than others.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Higher education are having more outliers.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'Civil marriage' and 'separated' for Academic degree is having most of the credits in the third quartile.</a:t>
            </a:r>
          </a:p>
        </p:txBody>
      </p:sp>
    </p:spTree>
    <p:extLst>
      <p:ext uri="{BB962C8B-B14F-4D97-AF65-F5344CB8AC3E}">
        <p14:creationId xmlns:p14="http://schemas.microsoft.com/office/powerpoint/2010/main" val="100194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9C6A-0ECA-41B9-A6DA-AFFDA61B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302" y="3147424"/>
            <a:ext cx="8915399" cy="563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Bivariate analysis For Target = 1</a:t>
            </a:r>
          </a:p>
        </p:txBody>
      </p:sp>
    </p:spTree>
    <p:extLst>
      <p:ext uri="{BB962C8B-B14F-4D97-AF65-F5344CB8AC3E}">
        <p14:creationId xmlns:p14="http://schemas.microsoft.com/office/powerpoint/2010/main" val="3944789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686C-387D-4A92-B551-39221B81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Income amount vs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EC6FA-FA46-45E4-9CEC-CAB9F481F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396" y="1598613"/>
            <a:ext cx="3951579" cy="40277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EAB68-6284-4BF1-839C-D8B52D0F6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Females defaulters as well as payee are equal.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Males has the higher percentage of payee than defaulter.</a:t>
            </a:r>
          </a:p>
        </p:txBody>
      </p:sp>
    </p:spTree>
    <p:extLst>
      <p:ext uri="{BB962C8B-B14F-4D97-AF65-F5344CB8AC3E}">
        <p14:creationId xmlns:p14="http://schemas.microsoft.com/office/powerpoint/2010/main" val="307443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1B08-A526-4307-ADAF-D6317A7C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Income amount vs Education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239E8D-D92D-488E-805F-16ACBA20B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518" y="1386681"/>
            <a:ext cx="5710335" cy="447436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4767D-4010-43AA-B9F8-1D2795D67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242421" cy="4262436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Males irrespective of the education status and total income they earn which is slightly higher than females default more than females.</a:t>
            </a:r>
          </a:p>
        </p:txBody>
      </p:sp>
    </p:spTree>
    <p:extLst>
      <p:ext uri="{BB962C8B-B14F-4D97-AF65-F5344CB8AC3E}">
        <p14:creationId xmlns:p14="http://schemas.microsoft.com/office/powerpoint/2010/main" val="3553734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A9CA-C506-4072-BADD-A8382EFA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Income amount vs Family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C8823-9126-4C93-BA1F-DDC83F2FE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140" y="1643856"/>
            <a:ext cx="4479536" cy="414112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CFBBD-2C22-4A56-AE6A-445E27064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Males irrespective of the family status and total income they earn (which is slightly higher than females) default more than females.</a:t>
            </a:r>
          </a:p>
        </p:txBody>
      </p:sp>
    </p:spTree>
    <p:extLst>
      <p:ext uri="{BB962C8B-B14F-4D97-AF65-F5344CB8AC3E}">
        <p14:creationId xmlns:p14="http://schemas.microsoft.com/office/powerpoint/2010/main" val="247848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4616-28E0-43BE-96D2-70B092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640" y="508795"/>
            <a:ext cx="3505199" cy="976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Income amount vs Education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D3B72-A181-49A5-82C6-719D5A046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4392" y="763502"/>
            <a:ext cx="6677607" cy="50975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6C3D1-785B-4972-9863-18B6D209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9194" y="1598613"/>
            <a:ext cx="3505199" cy="4262436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Education type 'Higher education' and 'Secondary' the income amount is mostly equal with family status.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Less outlier are having for Academic degree, there income amount is little higher that Higher education. There is no data other than single and married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Lower secondary are have less income amount than others.</a:t>
            </a:r>
          </a:p>
        </p:txBody>
      </p:sp>
    </p:spTree>
    <p:extLst>
      <p:ext uri="{BB962C8B-B14F-4D97-AF65-F5344CB8AC3E}">
        <p14:creationId xmlns:p14="http://schemas.microsoft.com/office/powerpoint/2010/main" val="1524256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80E1-F99A-4F1B-9A9C-B781A979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45" y="399434"/>
            <a:ext cx="3505199" cy="976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Credit amount vs Education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DC7A9D-7244-464B-BB7B-FFB8F4E48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820" y="763502"/>
            <a:ext cx="7004180" cy="50975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EF758-84DD-4CD5-B3E8-91F669678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4114" y="1598613"/>
            <a:ext cx="3181739" cy="4262436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of the outliers are from Education type 'Higher education' and 'Secondary'.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'Married' for Academic degree is having higher credit than others. There is no data other than single and married.</a:t>
            </a:r>
          </a:p>
        </p:txBody>
      </p:sp>
    </p:spTree>
    <p:extLst>
      <p:ext uri="{BB962C8B-B14F-4D97-AF65-F5344CB8AC3E}">
        <p14:creationId xmlns:p14="http://schemas.microsoft.com/office/powerpoint/2010/main" val="157347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970BB-F0FA-429F-BE60-9869E564F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2998800"/>
            <a:ext cx="8915399" cy="860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Categorical Univariate Analysis for Target =0</a:t>
            </a:r>
          </a:p>
        </p:txBody>
      </p:sp>
    </p:spTree>
    <p:extLst>
      <p:ext uri="{BB962C8B-B14F-4D97-AF65-F5344CB8AC3E}">
        <p14:creationId xmlns:p14="http://schemas.microsoft.com/office/powerpoint/2010/main" val="855737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6641-A382-4195-A2B5-E564C701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367" y="3133428"/>
            <a:ext cx="8915399" cy="591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Correlation for target = 0</a:t>
            </a:r>
          </a:p>
        </p:txBody>
      </p:sp>
    </p:spTree>
    <p:extLst>
      <p:ext uri="{BB962C8B-B14F-4D97-AF65-F5344CB8AC3E}">
        <p14:creationId xmlns:p14="http://schemas.microsoft.com/office/powerpoint/2010/main" val="1930060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A585B-B1FB-4DC8-A706-09F5D67D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72" y="0"/>
            <a:ext cx="9972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1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F2D2-CB5A-4A19-84A8-5464A9B1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Correlation for target =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D6B3-091A-41F4-A0BC-5E929C99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Credit amount is inversely proportional to the date of birth, which means Credit amount is higher for low age and vice-versa.</a:t>
            </a:r>
          </a:p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Credit amount is inversely proportional to the number of children client have, means Credit amount is higher for less children count client have and vice-versa.</a:t>
            </a:r>
          </a:p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Income amount is inversely proportional to the number of children client have, means more income for less children client have and vice-versa.</a:t>
            </a:r>
          </a:p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less children client have in densely populated area.</a:t>
            </a:r>
          </a:p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Credit amount is higher to densely populated area.</a:t>
            </a:r>
          </a:p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income is also higher in densely populated area.</a:t>
            </a:r>
          </a:p>
        </p:txBody>
      </p:sp>
    </p:spTree>
    <p:extLst>
      <p:ext uri="{BB962C8B-B14F-4D97-AF65-F5344CB8AC3E}">
        <p14:creationId xmlns:p14="http://schemas.microsoft.com/office/powerpoint/2010/main" val="1550368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6688-2BB9-4B45-B56C-9F6726BC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906" y="3107769"/>
            <a:ext cx="8915399" cy="6424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Correlation for target = 1</a:t>
            </a:r>
          </a:p>
        </p:txBody>
      </p:sp>
    </p:spTree>
    <p:extLst>
      <p:ext uri="{BB962C8B-B14F-4D97-AF65-F5344CB8AC3E}">
        <p14:creationId xmlns:p14="http://schemas.microsoft.com/office/powerpoint/2010/main" val="1549968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217AB1-307B-43A5-AA17-58DEE30E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72" y="0"/>
            <a:ext cx="10298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06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516FFE-F179-4E24-9226-03AB1977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Correlation for target =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DDC6E-4839-4531-BAE7-6CB3ADFE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This heat map for Target 1 is also having quite a same observation just like Target 0. But for few points are different. They are listed below.</a:t>
            </a:r>
          </a:p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client's permanent address does not match contact address are having less children and vice-versa the client's permanent address does not match work address are having less children and vice-versa.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47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3647-3ED4-4BC5-B318-9051FB77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Distribution of contract status with purposes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BBECD-D8C3-4A9A-8EF9-09CED8C94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1" y="446087"/>
            <a:ext cx="6097589" cy="62812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7245B-A508-4C1B-AACC-39E399AB7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rejection of loans came from purpose 'repairs'.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education purposes we have equal number of approves and rejection.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Paying other loans and buying a new car is having significant higher rejection than approves.</a:t>
            </a:r>
          </a:p>
        </p:txBody>
      </p:sp>
    </p:spTree>
    <p:extLst>
      <p:ext uri="{BB962C8B-B14F-4D97-AF65-F5344CB8AC3E}">
        <p14:creationId xmlns:p14="http://schemas.microsoft.com/office/powerpoint/2010/main" val="568621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BC41-30BF-485C-9FAC-2FB5819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Distribution of purposes with target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74E13-1A26-49CC-8B3B-0F70B34D7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196" y="1"/>
            <a:ext cx="6005804" cy="67553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CEFCD-6348-4790-AE02-59A1E682A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Loan purposes with 'Repairs' are facing more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difficulites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payment on time.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There are few places where loan payment is significant higher than facing difficulties. They are 'Buying a garage', 'Business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developemt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 'Buying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land','Buying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new car' and 'Education'.</a:t>
            </a:r>
          </a:p>
        </p:txBody>
      </p:sp>
    </p:spTree>
    <p:extLst>
      <p:ext uri="{BB962C8B-B14F-4D97-AF65-F5344CB8AC3E}">
        <p14:creationId xmlns:p14="http://schemas.microsoft.com/office/powerpoint/2010/main" val="3349026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9D92-FE11-4E4E-920E-A321321A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89" y="3100771"/>
            <a:ext cx="8915399" cy="656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642494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D12523-9503-456D-A50A-8E51A26B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82" y="0"/>
            <a:ext cx="10291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7BEB-DA87-4792-82B9-2AD04A72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Distribution Of Income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02AEA-73EE-4E6E-827F-65410CC21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502229"/>
            <a:ext cx="5181600" cy="43588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6081F-2C54-4923-8D15-F3D0FEDF5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Observations from the graph on the right side: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Income range from 75000-100000 to 200000-225000 is having more in number.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Very less count from income range 40000 and above.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Female counts are higher than Male.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25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E163-21C0-4B24-9ED7-3513693B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Previous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115F-4E70-40F6-9C2B-9C7DD036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credit amount of Loan purposes like 'Buying a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home','Buying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land','Buying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new car'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and'Building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house' is higher.</a:t>
            </a:r>
          </a:p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credit amount of Loan purposes like 'Everyday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eexpenses'and'Purchase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electronic equipment' is lower.</a:t>
            </a:r>
          </a:p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Money for 'third person' or a 'Hobby' is having less credits applied for.</a:t>
            </a:r>
          </a:p>
        </p:txBody>
      </p:sp>
    </p:spTree>
    <p:extLst>
      <p:ext uri="{BB962C8B-B14F-4D97-AF65-F5344CB8AC3E}">
        <p14:creationId xmlns:p14="http://schemas.microsoft.com/office/powerpoint/2010/main" val="188690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CFB0-2867-454C-8D92-6FEFCEF2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Previous Credit amount vs Housing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21A7F-3535-4F03-8633-F0EBD0F72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365265"/>
            <a:ext cx="5181600" cy="449578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E6E3C-1AE1-4004-8D66-7AB28848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housing type, office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appartment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having higher credit of target 0 and co-op apartment is having higher credit of target 1.</a:t>
            </a:r>
          </a:p>
          <a:p>
            <a:pPr algn="just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So, we can conclude that bank should avoid giving loans to the housing type of co-op apartment as they are having difficulties in payment.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Bank can focus mostly on housing type with parents or House\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appartment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muncipal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appartment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599008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F64D-28F0-4FB6-AC3A-1C4876BC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C07D-DCCA-462D-A208-F660656E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Banks should focus more on contract type ‘Student’ ,‘pensioner’ and ‘Businessman’ for successful payments.</a:t>
            </a:r>
          </a:p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 as much as clients from housing type ‘With parents 'or House\apartment or municipal apartment as they are having least number of unsuccessful payments.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29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5146-4DD1-4D27-987E-B3E4C658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682826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556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A685-BD95-413E-AD6C-1E32D336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Distribution of Income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41833-5D87-4B65-BAF2-EADFA8342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038" y="1705769"/>
            <a:ext cx="4781550" cy="415528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C205-F303-4002-AD59-78B79340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Observations from the graph on the right side: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Income type ‘Working’ ,Commercial Associate’,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 ‘State Servant’ the number are higher than others.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Income type ‘student’ ,’pensioner’, ‘Businessman’ and ‘Maternity leave’ are less in number.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Female counts are higher than male</a:t>
            </a:r>
          </a:p>
          <a:p>
            <a:pPr algn="just">
              <a:buFont typeface="+mj-lt"/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9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A1AA-C804-4BBB-9EDC-ED6F84BB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Distribution of Contract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5A574-221D-4210-ADDB-875ECB01C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Observations from the graph on the right side: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Contract type ‘cash loans’ is having higher number than ‘Revolving loans’ contract type.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Female counts are higher than male.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90324A-3C2E-4785-AB7D-18E048DF5D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924" y="1063690"/>
            <a:ext cx="4177778" cy="439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89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9D01-50C7-4DB8-B2E6-A16ADC74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DISTRIBUTION OF ORGANIZATION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B7D08-CADF-4971-A9E5-FC14CF9A4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971" y="446088"/>
            <a:ext cx="5728996" cy="596582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DCA96-54F5-406F-BCB4-10D0AAA49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065139" cy="426243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Observations from the graph on the right side: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Most clients are from the organization type ‘Business entity Type 3’ , ‘Self employed’, ‘Other’ , ‘Medicine’ and ‘Government’.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Less clients are from Industry type 8, Trade type 5, Industry type 13, Trade type 4, Religion and Industry type 10 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2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850F0D-D31C-476B-8376-FE4196E6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947" y="2900163"/>
            <a:ext cx="8915399" cy="1057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Categorical Univariate Analysis for Target = 1</a:t>
            </a:r>
          </a:p>
        </p:txBody>
      </p:sp>
    </p:spTree>
    <p:extLst>
      <p:ext uri="{BB962C8B-B14F-4D97-AF65-F5344CB8AC3E}">
        <p14:creationId xmlns:p14="http://schemas.microsoft.com/office/powerpoint/2010/main" val="15605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9669-F6FD-4F06-941B-A528D1DE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DISTRIBUTION OF INCOME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B1B57-F0E2-487A-9AA1-8F2DCA48C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335902"/>
            <a:ext cx="5181600" cy="55251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C1326-D62C-45A1-A175-A6889D6D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9922" y="1598613"/>
            <a:ext cx="3505199" cy="426243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Observations from the graph on the right side: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Male counts are higher than female in higher income range whereas below 250000 female are higher than male.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Income range from 75000-100000 to 175000-200000 are more number.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Very less count for income range 400000 and above.</a:t>
            </a:r>
          </a:p>
        </p:txBody>
      </p:sp>
    </p:spTree>
    <p:extLst>
      <p:ext uri="{BB962C8B-B14F-4D97-AF65-F5344CB8AC3E}">
        <p14:creationId xmlns:p14="http://schemas.microsoft.com/office/powerpoint/2010/main" val="31896277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1526</Words>
  <Application>Microsoft Office PowerPoint</Application>
  <PresentationFormat>Widescreen</PresentationFormat>
  <Paragraphs>132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</vt:lpstr>
      <vt:lpstr>Century Gothic</vt:lpstr>
      <vt:lpstr>Wingdings 3</vt:lpstr>
      <vt:lpstr>Wisp</vt:lpstr>
      <vt:lpstr>CASE STUDY CREDIT EDA</vt:lpstr>
      <vt:lpstr>Table of Contents</vt:lpstr>
      <vt:lpstr>PowerPoint Presentation</vt:lpstr>
      <vt:lpstr>Distribution Of Income Range</vt:lpstr>
      <vt:lpstr>Distribution of Income Type</vt:lpstr>
      <vt:lpstr>Distribution of Contract type</vt:lpstr>
      <vt:lpstr>DISTRIBUTION OF ORGANIZATION TYPE</vt:lpstr>
      <vt:lpstr>Categorical Univariate Analysis for Target = 1</vt:lpstr>
      <vt:lpstr>DISTRIBUTION OF INCOME RANGE</vt:lpstr>
      <vt:lpstr>DISTRIBUTION OF INCOME TYPE</vt:lpstr>
      <vt:lpstr>DISTRIBUTION OF CONTRACT TYPE</vt:lpstr>
      <vt:lpstr>DISTRIBUTION OF ORGANIZATION TYPE</vt:lpstr>
      <vt:lpstr>Univariate analysis for variables Target=0 </vt:lpstr>
      <vt:lpstr>BOX PLOT FOR INCOME AMOUNT</vt:lpstr>
      <vt:lpstr>BOXPLOT FOR CREDIT AMOUNT</vt:lpstr>
      <vt:lpstr>BOXPLOT FOR ANNUITY AMOUNT</vt:lpstr>
      <vt:lpstr>Univariate analysis for variables Target=1</vt:lpstr>
      <vt:lpstr>BOXPLOT FOR INCOME AMOUNT</vt:lpstr>
      <vt:lpstr>BOXPLOT FOR CREDIT AMOUNT</vt:lpstr>
      <vt:lpstr>BOXPLOT FOR ANNUITY AMOUNT</vt:lpstr>
      <vt:lpstr>Bivariate analysis For Target = 0</vt:lpstr>
      <vt:lpstr>Income amount vs Education Status</vt:lpstr>
      <vt:lpstr>Credit amount vs Education Status</vt:lpstr>
      <vt:lpstr>Bivariate analysis For Target = 1</vt:lpstr>
      <vt:lpstr>Income amount vs Gender</vt:lpstr>
      <vt:lpstr>Income amount vs Education Status</vt:lpstr>
      <vt:lpstr>Income amount vs Family Status</vt:lpstr>
      <vt:lpstr>Income amount vs Education Status</vt:lpstr>
      <vt:lpstr>Credit amount vs Education Status</vt:lpstr>
      <vt:lpstr>Correlation for target = 0</vt:lpstr>
      <vt:lpstr>PowerPoint Presentation</vt:lpstr>
      <vt:lpstr>Correlation for target = 0</vt:lpstr>
      <vt:lpstr>Correlation for target = 1</vt:lpstr>
      <vt:lpstr>PowerPoint Presentation</vt:lpstr>
      <vt:lpstr>Correlation for target = 1</vt:lpstr>
      <vt:lpstr>Distribution of contract status with purposes</vt:lpstr>
      <vt:lpstr>Distribution of purposes with target</vt:lpstr>
      <vt:lpstr>Bivariate analysis</vt:lpstr>
      <vt:lpstr>PowerPoint Presentation</vt:lpstr>
      <vt:lpstr>Previous Credit amount vs Loan Purpose</vt:lpstr>
      <vt:lpstr>Previous Credit amount vs Housing type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CREDIT EDA</dc:title>
  <dc:creator>Roja Ramani</dc:creator>
  <cp:lastModifiedBy>Roja Ramani</cp:lastModifiedBy>
  <cp:revision>63</cp:revision>
  <dcterms:created xsi:type="dcterms:W3CDTF">2021-03-01T10:22:26Z</dcterms:created>
  <dcterms:modified xsi:type="dcterms:W3CDTF">2021-07-22T14:53:57Z</dcterms:modified>
</cp:coreProperties>
</file>