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Corbel" panose="020B0503020204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X Education - Lead Scoring Case Study</a:t>
            </a:r>
            <a:endParaRPr sz="4800" dirty="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Verdana"/>
                <a:ea typeface="Verdana"/>
                <a:cs typeface="Verdana"/>
                <a:sym typeface="Verdana"/>
              </a:rPr>
              <a:t>Identification of Hot Leads to focus more on them and thus enhancing the conversion ratio for X Education</a:t>
            </a:r>
            <a:endParaRPr sz="1800" dirty="0">
              <a:latin typeface="Verdana"/>
              <a:ea typeface="Verdana"/>
              <a:cs typeface="Verdana"/>
              <a:sym typeface="Verdana"/>
            </a:endParaRPr>
          </a:p>
        </p:txBody>
      </p:sp>
      <p:sp>
        <p:nvSpPr>
          <p:cNvPr id="166" name="Google Shape;166;p25"/>
          <p:cNvSpPr txBox="1"/>
          <p:nvPr/>
        </p:nvSpPr>
        <p:spPr>
          <a:xfrm>
            <a:off x="598100" y="4153800"/>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By</a:t>
            </a:r>
          </a:p>
          <a:p>
            <a:pPr marL="0" lvl="0" indent="0" algn="l" rtl="0">
              <a:spcBef>
                <a:spcPts val="0"/>
              </a:spcBef>
              <a:spcAft>
                <a:spcPts val="0"/>
              </a:spcAft>
              <a:buNone/>
            </a:pPr>
            <a:r>
              <a:rPr lang="en" b="1" dirty="0">
                <a:solidFill>
                  <a:srgbClr val="FFFFFF"/>
                </a:solidFill>
                <a:latin typeface="Roboto"/>
                <a:ea typeface="Roboto"/>
                <a:cs typeface="Roboto"/>
                <a:sym typeface="Roboto"/>
              </a:rPr>
              <a:t>Kakarla Roja Ramani</a:t>
            </a:r>
            <a:endParaRPr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1139250" y="4060472"/>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numerical columns for those who Converted and those who didn't.</a:t>
            </a:r>
            <a:endParaRPr sz="1800" b="1" dirty="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1051856"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(Last Activity) for those who Converted and those who didn't.</a:t>
            </a:r>
            <a:endParaRPr sz="1800" b="1" dirty="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73884" y="4237681"/>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(A free copy of Mastering The Interview) for those who Converted and those who didn't.</a:t>
            </a:r>
            <a:endParaRPr sz="1800" b="1" dirty="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(Do Not Email) for those who Converted and those who didn't.</a:t>
            </a:r>
            <a:endParaRPr sz="1800" b="1" dirty="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Origin) for those who Converted and those who didn't.</a:t>
            </a:r>
            <a:endParaRPr sz="18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1023503" y="4081737"/>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(Lead Source) for those who Converted and those who didn't.</a:t>
            </a:r>
            <a:endParaRPr sz="1800" b="1" dirty="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categorical column (Last Notable Activity) for those who Converted and those who didn't.</a:t>
            </a:r>
            <a:endParaRPr sz="1800" b="1"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X Education , An education company named sells online courses to industry professionals</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Many interested professionals land on their website</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dirty="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correlation (Heat Map) of all selected numerical columns.</a:t>
            </a:r>
            <a:endParaRPr sz="1800" b="1" dirty="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6925"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3"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Linear Regression Final Model Parameters</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Area under ROC = 0.84</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Intermediate cut-off = 0.35</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Final cut-off = 0.42</a:t>
            </a:r>
            <a:endParaRPr sz="1800" b="1"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Performance of our Final Model</a:t>
            </a:r>
            <a:endParaRPr dirty="0"/>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Overall accuracy on Test set: 0.786</a:t>
            </a:r>
            <a:br>
              <a:rPr lang="en" dirty="0"/>
            </a:br>
            <a:endParaRPr dirty="0"/>
          </a:p>
          <a:p>
            <a:pPr marL="0" lvl="0" indent="0" algn="l" rtl="0">
              <a:spcBef>
                <a:spcPts val="1600"/>
              </a:spcBef>
              <a:spcAft>
                <a:spcPts val="0"/>
              </a:spcAft>
              <a:buNone/>
            </a:pPr>
            <a:r>
              <a:rPr lang="en" dirty="0"/>
              <a:t>Sensitivity of our logistic regression model: 0.733</a:t>
            </a:r>
            <a:br>
              <a:rPr lang="en" dirty="0"/>
            </a:br>
            <a:endParaRPr dirty="0"/>
          </a:p>
          <a:p>
            <a:pPr marL="0" lvl="0" indent="0" algn="l" rtl="0">
              <a:spcBef>
                <a:spcPts val="1600"/>
              </a:spcBef>
              <a:spcAft>
                <a:spcPts val="1600"/>
              </a:spcAft>
              <a:buNone/>
            </a:pPr>
            <a:r>
              <a:rPr lang="en" dirty="0"/>
              <a:t>Specificity of our logistic regression model: 0.823</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526800" y="1105199"/>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1 (LR Model)</a:t>
            </a:r>
            <a:endParaRPr/>
          </a:p>
        </p:txBody>
      </p:sp>
      <p:sp>
        <p:nvSpPr>
          <p:cNvPr id="416" name="Google Shape;416;p52"/>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Logistic Regression Model is decent and accurate enough, when compared to the model derived using PCA, with 78.6 % Accuracy on Test Set, 73.3 % Sensitivity and 82.3 % Specificity. </a:t>
            </a:r>
            <a:endParaRPr/>
          </a:p>
          <a:p>
            <a:pPr marL="0" lvl="0" indent="0" algn="l" rtl="0">
              <a:spcBef>
                <a:spcPts val="0"/>
              </a:spcBef>
              <a:spcAft>
                <a:spcPts val="0"/>
              </a:spcAft>
              <a:buNone/>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2 (Recommendation)</a:t>
            </a:r>
            <a:endParaRPr/>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Education Company needs to focus on following key aspects to improve the overall conversion rate:</a:t>
            </a:r>
            <a:endParaRPr/>
          </a:p>
          <a:p>
            <a:pPr marL="457200" lvl="0" indent="-361950" algn="l" rtl="0">
              <a:spcBef>
                <a:spcPts val="0"/>
              </a:spcBef>
              <a:spcAft>
                <a:spcPts val="0"/>
              </a:spcAft>
              <a:buSzPts val="2100"/>
              <a:buChar char="●"/>
            </a:pPr>
            <a:r>
              <a:rPr lang="en" sz="1800"/>
              <a:t>Increase user engagement on their website since this helps in higher conversion</a:t>
            </a:r>
            <a:endParaRPr sz="1800"/>
          </a:p>
          <a:p>
            <a:pPr marL="457200" lvl="0" indent="-361950" algn="l" rtl="0">
              <a:spcBef>
                <a:spcPts val="0"/>
              </a:spcBef>
              <a:spcAft>
                <a:spcPts val="0"/>
              </a:spcAft>
              <a:buSzPts val="2100"/>
              <a:buChar char="●"/>
            </a:pPr>
            <a:r>
              <a:rPr lang="en" sz="1800"/>
              <a:t>Increase on sending SMS notifications since this helps in higher conversion</a:t>
            </a:r>
            <a:endParaRPr sz="1800"/>
          </a:p>
          <a:p>
            <a:pPr marL="457200" lvl="0" indent="-361950" algn="l" rtl="0">
              <a:spcBef>
                <a:spcPts val="0"/>
              </a:spcBef>
              <a:spcAft>
                <a:spcPts val="0"/>
              </a:spcAft>
              <a:buSzPts val="2100"/>
              <a:buChar char="●"/>
            </a:pPr>
            <a:r>
              <a:rPr lang="en" sz="1800"/>
              <a:t>Get Total visits increased by advertising etc. since this helps in higher conversion</a:t>
            </a:r>
            <a:endParaRPr sz="1800"/>
          </a:p>
          <a:p>
            <a:pPr marL="457200" lvl="0" indent="-361950" algn="l" rtl="0">
              <a:spcBef>
                <a:spcPts val="0"/>
              </a:spcBef>
              <a:spcAft>
                <a:spcPts val="0"/>
              </a:spcAft>
              <a:buSzPts val="2100"/>
              <a:buChar char="●"/>
            </a:pPr>
            <a:r>
              <a:rPr lang="en" sz="1800"/>
              <a:t>Improve the Olark Chat service since this is affecting the conversion negatively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When these people fill up a form providing their email address or phone number, they are classified to be a lead</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Once these leads are acquired, employees from the sales team start making calls, writing emails, etc. Through this process, some of the leads get converted while most do not</a:t>
            </a:r>
            <a:endParaRPr dirty="0">
              <a:latin typeface="Verdana"/>
              <a:ea typeface="Verdana"/>
              <a:cs typeface="Verdana"/>
              <a:sym typeface="Verdana"/>
            </a:endParaRPr>
          </a:p>
          <a:p>
            <a:pPr marL="457200" lvl="0" indent="-342900" algn="l" rtl="0">
              <a:spcBef>
                <a:spcPts val="0"/>
              </a:spcBef>
              <a:spcAft>
                <a:spcPts val="0"/>
              </a:spcAft>
              <a:buSzPts val="1800"/>
              <a:buChar char="●"/>
            </a:pPr>
            <a:r>
              <a:rPr lang="en" dirty="0">
                <a:latin typeface="Verdana"/>
                <a:ea typeface="Verdana"/>
                <a:cs typeface="Verdana"/>
                <a:sym typeface="Verdana"/>
              </a:rPr>
              <a:t>The typical lead conversion rate at X education is around 30%</a:t>
            </a:r>
            <a:br>
              <a:rPr lang="e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X Education gets a lot of leads but its lead conversion rate is very poor </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To make this process more efficient, the company wishes to identify the most potential leads, also known as ‘Hot Leads’</a:t>
            </a:r>
            <a:endParaRPr dirty="0">
              <a:latin typeface="Verdana"/>
              <a:ea typeface="Verdana"/>
              <a:cs typeface="Verdana"/>
              <a:sym typeface="Verdana"/>
            </a:endParaRPr>
          </a:p>
          <a:p>
            <a:pPr marL="457200" lvl="0" indent="-342900" algn="l" rtl="0">
              <a:spcBef>
                <a:spcPts val="0"/>
              </a:spcBef>
              <a:spcAft>
                <a:spcPts val="0"/>
              </a:spcAft>
              <a:buSzPts val="1800"/>
              <a:buChar char="●"/>
            </a:pPr>
            <a:r>
              <a:rPr lang="en"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br>
              <a:rPr lang="en"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93" name="Google Shape;193;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We will help them to select the most promising leads, i.e. the leads that are most likely to convert into paying customers. </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The CEO, in particular, has given a ballpark of the target lead conversion rate to be 80%.</a:t>
            </a:r>
            <a:endParaRPr dirty="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700"/>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2654" y="3217729"/>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661441" y="36731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dirty="0">
                <a:solidFill>
                  <a:schemeClr val="lt1"/>
                </a:solidFill>
                <a:latin typeface="Corbel"/>
                <a:ea typeface="Corbel"/>
                <a:cs typeface="Corbel"/>
                <a:sym typeface="Corbel"/>
              </a:rPr>
              <a:t>Proposed Solution: </a:t>
            </a:r>
            <a:endParaRPr sz="1100" dirty="0"/>
          </a:p>
          <a:p>
            <a:pPr marL="0" marR="0" lvl="0" indent="0" algn="ctr" rtl="0">
              <a:spcBef>
                <a:spcPts val="0"/>
              </a:spcBef>
              <a:spcAft>
                <a:spcPts val="0"/>
              </a:spcAft>
              <a:buNone/>
            </a:pPr>
            <a:r>
              <a:rPr lang="en" sz="1400" dirty="0">
                <a:solidFill>
                  <a:schemeClr val="lt1"/>
                </a:solidFill>
                <a:latin typeface="Corbel"/>
                <a:ea typeface="Corbel"/>
                <a:cs typeface="Corbel"/>
                <a:sym typeface="Corbel"/>
              </a:rPr>
              <a:t>A model to filter leads so that leads to conversion ratio is  80%+</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Solution</a:t>
            </a:r>
            <a:endParaRPr dirty="0"/>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Selection of Hot Leads</a:t>
            </a:r>
            <a:endParaRPr dirty="0">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Leads Clustering</a:t>
            </a:r>
            <a:endParaRPr sz="1600" b="1" dirty="0"/>
          </a:p>
          <a:p>
            <a:pPr marL="0" lvl="0" indent="0" algn="just" rtl="0">
              <a:spcBef>
                <a:spcPts val="800"/>
              </a:spcBef>
              <a:spcAft>
                <a:spcPts val="800"/>
              </a:spcAft>
              <a:buNone/>
            </a:pPr>
            <a:r>
              <a:rPr lang="en" sz="1600" dirty="0"/>
              <a:t>We cluster the leads into certain categories based on their tendency or probability to convert, thus, getting a smaller section of hot leads to focus more on.</a:t>
            </a:r>
            <a:endParaRPr sz="1600" dirty="0"/>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Focus Communication</a:t>
            </a:r>
            <a:endParaRPr sz="1600" b="1"/>
          </a:p>
          <a:p>
            <a:pPr marL="0" lvl="0" indent="0" algn="just" rtl="0">
              <a:spcBef>
                <a:spcPts val="800"/>
              </a:spcBef>
              <a:spcAft>
                <a:spcPts val="800"/>
              </a:spcAft>
              <a:buNone/>
            </a:pPr>
            <a:r>
              <a:rPr lang="en" sz="1600"/>
              <a:t>Since we would have a smaller set of leads to have communication with, we might make more impact with effective communication.</a:t>
            </a:r>
            <a:endParaRPr sz="1600"/>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just" rtl="0">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For our Problem Solution, the crucial part is to accurately identify hot leads.</a:t>
            </a:r>
            <a:endParaRPr dirty="0"/>
          </a:p>
          <a:p>
            <a:pPr marL="0" lvl="0" indent="0" algn="l" rtl="0">
              <a:spcBef>
                <a:spcPts val="1600"/>
              </a:spcBef>
              <a:spcAft>
                <a:spcPts val="0"/>
              </a:spcAft>
              <a:buNone/>
            </a:pPr>
            <a:r>
              <a:rPr lang="en" dirty="0"/>
              <a:t>The more accurate we obtain the hot lead, the more chance we get of higher conversion ratio.</a:t>
            </a:r>
            <a:endParaRPr dirty="0"/>
          </a:p>
          <a:p>
            <a:pPr marL="0" lvl="0" indent="0" algn="l" rtl="0">
              <a:spcBef>
                <a:spcPts val="1600"/>
              </a:spcBef>
              <a:spcAft>
                <a:spcPts val="1600"/>
              </a:spcAft>
              <a:buNone/>
            </a:pPr>
            <a:r>
              <a:rPr lang="en" dirty="0"/>
              <a:t>Since we have a target of 80% conversion rate, we would want to obtain a high accuracy in obtaining hot leads.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1164</Words>
  <Application>Microsoft Office PowerPoint</Application>
  <PresentationFormat>On-screen Show (16:9)</PresentationFormat>
  <Paragraphs>115</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Corbel</vt:lpstr>
      <vt:lpstr>Noto Sans Symbols</vt:lpstr>
      <vt:lpstr>Roboto</vt:lpstr>
      <vt:lpstr>Verdana</vt:lpstr>
      <vt:lpstr>Arial</vt:lpstr>
      <vt:lpstr>Geometric</vt:lpstr>
      <vt:lpstr>Frame</vt:lpstr>
      <vt:lpstr>X Education - Lead Scoring Case Study</vt:lpstr>
      <vt:lpstr>Background</vt:lpstr>
      <vt:lpstr>Background</vt:lpstr>
      <vt:lpstr>Problem Statement</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1 (LR Model)</vt:lpstr>
      <vt:lpstr>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cp:lastModifiedBy>Roja Ramani</cp:lastModifiedBy>
  <cp:revision>9</cp:revision>
  <dcterms:modified xsi:type="dcterms:W3CDTF">2021-05-30T07:38:51Z</dcterms:modified>
</cp:coreProperties>
</file>