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2" r:id="rId8"/>
    <p:sldId id="266" r:id="rId9"/>
    <p:sldId id="264" r:id="rId10"/>
    <p:sldId id="265" r:id="rId11"/>
    <p:sldId id="267" r:id="rId12"/>
    <p:sldId id="268" r:id="rId13"/>
    <p:sldId id="260" r:id="rId14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28901-C1B7-4A46-AE37-B09485427F0B}" v="112" dt="2023-12-05T05:03:12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MX" noProof="0" dirty="0"/>
            <a:t>Introducción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MX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MX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MX" noProof="0" dirty="0"/>
            <a:t>Problema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MX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MX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MX" noProof="0" dirty="0"/>
            <a:t>Resultados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MX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MX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208184" custLinFactNeighborX="300000" custLinFactNeighborY="-145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X="7566" custLinFactNeighborY="-44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-217642" custLinFactNeighborX="-300000" custLinFactNeighborY="-145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893299" y="284558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Introducción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419792" y="430919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Problema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589663" y="284558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Resultados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04/12/2023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04/12/2023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ineproxy.org/wiki/convolutional-neural-networks-cn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2" y="2679192"/>
            <a:ext cx="11226798" cy="2788054"/>
          </a:xfrm>
        </p:spPr>
        <p:txBody>
          <a:bodyPr rtlCol="0">
            <a:noAutofit/>
          </a:bodyPr>
          <a:lstStyle/>
          <a:p>
            <a:pPr rtl="0"/>
            <a:r>
              <a:rPr lang="es-MX" sz="4400" dirty="0">
                <a:solidFill>
                  <a:schemeClr val="bg1"/>
                </a:solidFill>
              </a:rPr>
              <a:t>Identificación de números y vocales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677801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Alumno: rojas Martínez jonathan francisco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887069"/>
            <a:ext cx="3081576" cy="702182"/>
          </a:xfrm>
        </p:spPr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rgbClr val="FFFFFF"/>
                </a:solidFill>
              </a:rPr>
              <a:t>Gracias</a:t>
            </a:r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chemeClr val="bg2"/>
              </a:solidFill>
            </a:endParaRPr>
          </a:p>
          <a:p>
            <a:pPr rtl="0"/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3" y="713664"/>
            <a:ext cx="7538870" cy="5676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79EF06-D312-26E4-99A0-F4206F13833A}"/>
              </a:ext>
            </a:extLst>
          </p:cNvPr>
          <p:cNvSpPr txBox="1"/>
          <p:nvPr/>
        </p:nvSpPr>
        <p:spPr>
          <a:xfrm>
            <a:off x="8042147" y="1599486"/>
            <a:ext cx="3737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/>
                </a:solidFill>
              </a:rPr>
              <a:t>Referencias: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/>
                </a:solidFill>
              </a:rPr>
              <a:t>De Marchi, L., \&amp; Mitchell, L. (2019). </a:t>
            </a:r>
            <a:r>
              <a:rPr lang="es-MX" dirty="0" err="1">
                <a:solidFill>
                  <a:schemeClr val="bg2"/>
                </a:solidFill>
              </a:rPr>
              <a:t>Hands-On</a:t>
            </a:r>
            <a:r>
              <a:rPr lang="es-MX" dirty="0">
                <a:solidFill>
                  <a:schemeClr val="bg2"/>
                </a:solidFill>
              </a:rPr>
              <a:t> Neural Networks: </a:t>
            </a:r>
            <a:r>
              <a:rPr lang="es-MX" dirty="0" err="1">
                <a:solidFill>
                  <a:schemeClr val="bg2"/>
                </a:solidFill>
              </a:rPr>
              <a:t>Learn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how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to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build</a:t>
            </a:r>
            <a:r>
              <a:rPr lang="es-MX" dirty="0">
                <a:solidFill>
                  <a:schemeClr val="bg2"/>
                </a:solidFill>
              </a:rPr>
              <a:t> and </a:t>
            </a:r>
            <a:r>
              <a:rPr lang="es-MX" dirty="0" err="1">
                <a:solidFill>
                  <a:schemeClr val="bg2"/>
                </a:solidFill>
              </a:rPr>
              <a:t>train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your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first</a:t>
            </a:r>
            <a:r>
              <a:rPr lang="es-MX" dirty="0">
                <a:solidFill>
                  <a:schemeClr val="bg2"/>
                </a:solidFill>
              </a:rPr>
              <a:t> neural </a:t>
            </a:r>
            <a:r>
              <a:rPr lang="es-MX" dirty="0" err="1">
                <a:solidFill>
                  <a:schemeClr val="bg2"/>
                </a:solidFill>
              </a:rPr>
              <a:t>network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model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using</a:t>
            </a:r>
            <a:r>
              <a:rPr lang="es-MX" dirty="0">
                <a:solidFill>
                  <a:schemeClr val="bg2"/>
                </a:solidFill>
              </a:rPr>
              <a:t> Python. </a:t>
            </a:r>
            <a:r>
              <a:rPr lang="es-MX" dirty="0" err="1">
                <a:solidFill>
                  <a:schemeClr val="bg2"/>
                </a:solidFill>
              </a:rPr>
              <a:t>Packt</a:t>
            </a:r>
            <a:r>
              <a:rPr lang="es-MX" dirty="0">
                <a:solidFill>
                  <a:schemeClr val="bg2"/>
                </a:solidFill>
              </a:rPr>
              <a:t> Publishing. </a:t>
            </a:r>
          </a:p>
          <a:p>
            <a:endParaRPr lang="es-MX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/>
                </a:solidFill>
              </a:rPr>
              <a:t>De Marchi, L., \&amp; Mitchell, L. (2019). </a:t>
            </a:r>
            <a:r>
              <a:rPr lang="es-MX" dirty="0" err="1">
                <a:solidFill>
                  <a:schemeClr val="bg2"/>
                </a:solidFill>
              </a:rPr>
              <a:t>Hands-On</a:t>
            </a:r>
            <a:r>
              <a:rPr lang="es-MX" dirty="0">
                <a:solidFill>
                  <a:schemeClr val="bg2"/>
                </a:solidFill>
              </a:rPr>
              <a:t> Neural Networks: </a:t>
            </a:r>
            <a:r>
              <a:rPr lang="es-MX" dirty="0" err="1">
                <a:solidFill>
                  <a:schemeClr val="bg2"/>
                </a:solidFill>
              </a:rPr>
              <a:t>Learn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how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to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build</a:t>
            </a:r>
            <a:r>
              <a:rPr lang="es-MX" dirty="0">
                <a:solidFill>
                  <a:schemeClr val="bg2"/>
                </a:solidFill>
              </a:rPr>
              <a:t> and </a:t>
            </a:r>
            <a:r>
              <a:rPr lang="es-MX" dirty="0" err="1">
                <a:solidFill>
                  <a:schemeClr val="bg2"/>
                </a:solidFill>
              </a:rPr>
              <a:t>train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your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first</a:t>
            </a:r>
            <a:r>
              <a:rPr lang="es-MX" dirty="0">
                <a:solidFill>
                  <a:schemeClr val="bg2"/>
                </a:solidFill>
              </a:rPr>
              <a:t> neural </a:t>
            </a:r>
            <a:r>
              <a:rPr lang="es-MX" dirty="0" err="1">
                <a:solidFill>
                  <a:schemeClr val="bg2"/>
                </a:solidFill>
              </a:rPr>
              <a:t>network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model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using</a:t>
            </a:r>
            <a:r>
              <a:rPr lang="es-MX" dirty="0">
                <a:solidFill>
                  <a:schemeClr val="bg2"/>
                </a:solidFill>
              </a:rPr>
              <a:t> Python. </a:t>
            </a:r>
            <a:r>
              <a:rPr lang="es-MX" dirty="0" err="1">
                <a:solidFill>
                  <a:schemeClr val="bg2"/>
                </a:solidFill>
              </a:rPr>
              <a:t>Packt</a:t>
            </a:r>
            <a:r>
              <a:rPr lang="es-MX" dirty="0">
                <a:solidFill>
                  <a:schemeClr val="bg2"/>
                </a:solidFill>
              </a:rPr>
              <a:t> Publishing. </a:t>
            </a:r>
          </a:p>
          <a:p>
            <a:endParaRPr lang="es-MX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2"/>
                </a:solidFill>
              </a:rPr>
              <a:t>Vanderplas</a:t>
            </a:r>
            <a:r>
              <a:rPr lang="es-MX" dirty="0">
                <a:solidFill>
                  <a:schemeClr val="bg2"/>
                </a:solidFill>
              </a:rPr>
              <a:t>, J. (2022). Python data </a:t>
            </a:r>
            <a:r>
              <a:rPr lang="es-MX" dirty="0" err="1">
                <a:solidFill>
                  <a:schemeClr val="bg2"/>
                </a:solidFill>
              </a:rPr>
              <a:t>science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handbook</a:t>
            </a:r>
            <a:r>
              <a:rPr lang="es-MX" dirty="0">
                <a:solidFill>
                  <a:schemeClr val="bg2"/>
                </a:solidFill>
              </a:rPr>
              <a:t>: </a:t>
            </a:r>
            <a:r>
              <a:rPr lang="es-MX" dirty="0" err="1">
                <a:solidFill>
                  <a:schemeClr val="bg2"/>
                </a:solidFill>
              </a:rPr>
              <a:t>Essential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tools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for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working</a:t>
            </a:r>
            <a:r>
              <a:rPr lang="es-MX" dirty="0">
                <a:solidFill>
                  <a:schemeClr val="bg2"/>
                </a:solidFill>
              </a:rPr>
              <a:t> </a:t>
            </a:r>
            <a:r>
              <a:rPr lang="es-MX" dirty="0" err="1">
                <a:solidFill>
                  <a:schemeClr val="bg2"/>
                </a:solidFill>
              </a:rPr>
              <a:t>with</a:t>
            </a:r>
            <a:r>
              <a:rPr lang="es-MX" dirty="0">
                <a:solidFill>
                  <a:schemeClr val="bg2"/>
                </a:solidFill>
              </a:rPr>
              <a:t> data (2a ed.). O’Reilly Media.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EFF"/>
                </a:solidFill>
              </a:rPr>
              <a:t>ÍNDICE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83414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400"/>
              <a:t>Redes neuronales convolucionales</a:t>
            </a:r>
            <a:endParaRPr lang="es-MX" sz="4400" dirty="0"/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141055E7-A3DB-7FBF-2443-6E3D0B58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68" y="1867757"/>
            <a:ext cx="8577263" cy="45912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F800B1-1F83-3C5E-6D08-AEC7DB49C1D2}"/>
              </a:ext>
            </a:extLst>
          </p:cNvPr>
          <p:cNvSpPr txBox="1"/>
          <p:nvPr/>
        </p:nvSpPr>
        <p:spPr>
          <a:xfrm>
            <a:off x="1937385" y="6458993"/>
            <a:ext cx="854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4"/>
              </a:rPr>
              <a:t>Imagen recuperada de: https://fineproxy.org/wiki/convolutional-neural-networks-cnn/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DA11DC3F-B8F5-8CB3-0B50-82F0F3D5A937}"/>
              </a:ext>
            </a:extLst>
          </p:cNvPr>
          <p:cNvSpPr/>
          <p:nvPr/>
        </p:nvSpPr>
        <p:spPr>
          <a:xfrm>
            <a:off x="844296" y="3291840"/>
            <a:ext cx="3374136" cy="25054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ln>
                  <a:solidFill>
                    <a:schemeClr val="bg2"/>
                  </a:solidFill>
                </a:ln>
              </a:rPr>
              <a:t>Identificar números y letras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E53EA4-271F-A2C0-376D-37C63A905592}"/>
              </a:ext>
            </a:extLst>
          </p:cNvPr>
          <p:cNvSpPr/>
          <p:nvPr/>
        </p:nvSpPr>
        <p:spPr>
          <a:xfrm>
            <a:off x="6007608" y="3291840"/>
            <a:ext cx="5603200" cy="24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Transcripción de documentos.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Lectura para gente discapacitada.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Identificación de errores en impresiones.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Traducción automática de textos escritos a mano.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B5E4E8-4A22-8B64-B82F-ADE3929A04E8}"/>
              </a:ext>
            </a:extLst>
          </p:cNvPr>
          <p:cNvSpPr/>
          <p:nvPr/>
        </p:nvSpPr>
        <p:spPr>
          <a:xfrm>
            <a:off x="1078992" y="2176272"/>
            <a:ext cx="2916936" cy="85039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Problema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9D8BB2-8B3D-541A-BFAD-A8A894861E0A}"/>
              </a:ext>
            </a:extLst>
          </p:cNvPr>
          <p:cNvSpPr/>
          <p:nvPr/>
        </p:nvSpPr>
        <p:spPr>
          <a:xfrm>
            <a:off x="7251192" y="2176272"/>
            <a:ext cx="2746248" cy="7406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Aplicaciones</a:t>
            </a:r>
            <a:endParaRPr lang="es-MX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D076FE-2C7C-FE16-899E-1F9BD91E53ED}"/>
              </a:ext>
            </a:extLst>
          </p:cNvPr>
          <p:cNvSpPr/>
          <p:nvPr/>
        </p:nvSpPr>
        <p:spPr>
          <a:xfrm>
            <a:off x="438539" y="606490"/>
            <a:ext cx="11308702" cy="11948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4F94C-337B-05AB-F98C-ABDEB274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82" y="697029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s-MX" sz="6600" dirty="0"/>
              <a:t>Problema y su importancia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45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0CA6B-2577-CC3C-A93E-3946710C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CONFIGURACIÓN RED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A012334A-E93F-2390-0B63-D4CD5284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488" y="2159510"/>
            <a:ext cx="7161320" cy="4170070"/>
          </a:xfrm>
          <a:ln>
            <a:solidFill>
              <a:schemeClr val="tx1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7F674F2-F994-87B1-ED0C-777A027DC58D}"/>
              </a:ext>
            </a:extLst>
          </p:cNvPr>
          <p:cNvCxnSpPr/>
          <p:nvPr/>
        </p:nvCxnSpPr>
        <p:spPr>
          <a:xfrm>
            <a:off x="4604296" y="29116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03FF03B-EB7F-578B-B7D8-C562B0E91E06}"/>
              </a:ext>
            </a:extLst>
          </p:cNvPr>
          <p:cNvCxnSpPr/>
          <p:nvPr/>
        </p:nvCxnSpPr>
        <p:spPr>
          <a:xfrm>
            <a:off x="4604296" y="32545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4A7197-CAC7-20C5-E8D1-51DC39B1ADAB}"/>
              </a:ext>
            </a:extLst>
          </p:cNvPr>
          <p:cNvCxnSpPr/>
          <p:nvPr/>
        </p:nvCxnSpPr>
        <p:spPr>
          <a:xfrm>
            <a:off x="4604296" y="371805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6C9EE6-0273-F752-9732-D65251054EC8}"/>
              </a:ext>
            </a:extLst>
          </p:cNvPr>
          <p:cNvCxnSpPr/>
          <p:nvPr/>
        </p:nvCxnSpPr>
        <p:spPr>
          <a:xfrm>
            <a:off x="4604296" y="40419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67644E-30BA-56C5-0A5A-9655D3A871A1}"/>
              </a:ext>
            </a:extLst>
          </p:cNvPr>
          <p:cNvCxnSpPr/>
          <p:nvPr/>
        </p:nvCxnSpPr>
        <p:spPr>
          <a:xfrm>
            <a:off x="4604296" y="44737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BDCB639-734C-1CDB-134F-13FE9E1DFF3C}"/>
              </a:ext>
            </a:extLst>
          </p:cNvPr>
          <p:cNvCxnSpPr/>
          <p:nvPr/>
        </p:nvCxnSpPr>
        <p:spPr>
          <a:xfrm>
            <a:off x="4604296" y="47912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E7F804B-5492-BA76-FF5F-B5468F3D9C9F}"/>
              </a:ext>
            </a:extLst>
          </p:cNvPr>
          <p:cNvCxnSpPr/>
          <p:nvPr/>
        </p:nvCxnSpPr>
        <p:spPr>
          <a:xfrm>
            <a:off x="4604296" y="5121402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9BCE05C-414B-98B9-59B5-78BFEBBAEE94}"/>
              </a:ext>
            </a:extLst>
          </p:cNvPr>
          <p:cNvSpPr/>
          <p:nvPr/>
        </p:nvSpPr>
        <p:spPr>
          <a:xfrm>
            <a:off x="457200" y="1874520"/>
            <a:ext cx="3904488" cy="4773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dirty="0"/>
              <a:t>Características de los </a:t>
            </a:r>
            <a:r>
              <a:rPr lang="es-MX" dirty="0" err="1"/>
              <a:t>datasets</a:t>
            </a:r>
            <a:r>
              <a:rPr lang="es-MX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Imágenes de 28x28x3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Números alrededor de 60 mil datos para los 10 números, es un dataset precargado (MNIST) de la librería </a:t>
            </a:r>
            <a:r>
              <a:rPr lang="es-MX" dirty="0" err="1"/>
              <a:t>tensorflow</a:t>
            </a:r>
            <a:r>
              <a:rPr lang="es-MX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Vocales: 120 imágenes por vocal, tomados de capturas de pantalla de las tipografías disponibles del software WORD.</a:t>
            </a:r>
          </a:p>
        </p:txBody>
      </p:sp>
    </p:spTree>
    <p:extLst>
      <p:ext uri="{BB962C8B-B14F-4D97-AF65-F5344CB8AC3E}">
        <p14:creationId xmlns:p14="http://schemas.microsoft.com/office/powerpoint/2010/main" val="15308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D0BB32F-AD8A-469D-993A-DD1B97680770}"/>
              </a:ext>
            </a:extLst>
          </p:cNvPr>
          <p:cNvSpPr/>
          <p:nvPr/>
        </p:nvSpPr>
        <p:spPr>
          <a:xfrm>
            <a:off x="441649" y="645934"/>
            <a:ext cx="11308702" cy="1194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57F2B-0296-B606-8718-2B4CBE4C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226"/>
            <a:ext cx="11029616" cy="988332"/>
          </a:xfrm>
        </p:spPr>
        <p:txBody>
          <a:bodyPr>
            <a:normAutofit/>
          </a:bodyPr>
          <a:lstStyle/>
          <a:p>
            <a:r>
              <a:rPr lang="es-MX" sz="4800" dirty="0">
                <a:ln>
                  <a:solidFill>
                    <a:schemeClr val="tx1"/>
                  </a:solidFill>
                </a:ln>
              </a:rPr>
              <a:t>Matrices de confusión </a:t>
            </a:r>
            <a:r>
              <a:rPr lang="es-MX" sz="1600" dirty="0">
                <a:ln>
                  <a:solidFill>
                    <a:schemeClr val="bg1"/>
                  </a:solidFill>
                </a:ln>
              </a:rPr>
              <a:t>(y </a:t>
            </a:r>
            <a:r>
              <a:rPr lang="es-MX" sz="1600" dirty="0" err="1">
                <a:ln>
                  <a:solidFill>
                    <a:schemeClr val="bg1"/>
                  </a:solidFill>
                </a:ln>
              </a:rPr>
              <a:t>accuracy</a:t>
            </a:r>
            <a:r>
              <a:rPr lang="es-MX" sz="1600" dirty="0">
                <a:ln>
                  <a:solidFill>
                    <a:schemeClr val="bg1"/>
                  </a:solidFill>
                </a:ln>
              </a:rPr>
              <a:t>)</a:t>
            </a:r>
            <a:endParaRPr lang="es-MX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4FEBA-3CBC-1F45-0890-DF687340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206" y="1991066"/>
            <a:ext cx="4428493" cy="536005"/>
          </a:xfrm>
        </p:spPr>
        <p:txBody>
          <a:bodyPr/>
          <a:lstStyle/>
          <a:p>
            <a:r>
              <a:rPr lang="es-MX" dirty="0"/>
              <a:t>Números:</a:t>
            </a:r>
          </a:p>
        </p:txBody>
      </p:sp>
      <p:pic>
        <p:nvPicPr>
          <p:cNvPr id="8" name="Marcador de contenido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D9FA49C-66CC-0FC9-374F-1020C0DE6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498" t="5994" r="12734" b="2375"/>
          <a:stretch/>
        </p:blipFill>
        <p:spPr>
          <a:xfrm>
            <a:off x="6523736" y="2684913"/>
            <a:ext cx="4862117" cy="4037097"/>
          </a:xfrm>
          <a:ln>
            <a:solidFill>
              <a:schemeClr val="tx1"/>
            </a:solidFill>
          </a:ln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FFC8A8-A1B8-81AD-7FF4-E7AA45462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1969283"/>
            <a:ext cx="4600172" cy="553373"/>
          </a:xfrm>
        </p:spPr>
        <p:txBody>
          <a:bodyPr/>
          <a:lstStyle/>
          <a:p>
            <a:r>
              <a:rPr lang="es-MX" dirty="0"/>
              <a:t>Vocales</a:t>
            </a:r>
          </a:p>
        </p:txBody>
      </p:sp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38414B1-93A8-6905-F967-457B2F41DC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6276" t="7409" r="11926" b="4409"/>
          <a:stretch/>
        </p:blipFill>
        <p:spPr>
          <a:xfrm>
            <a:off x="514750" y="2684914"/>
            <a:ext cx="4681028" cy="4037098"/>
          </a:xfrm>
          <a:ln>
            <a:solidFill>
              <a:schemeClr val="tx1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1FA99B2-BF7B-9EAE-2192-3105401F750C}"/>
              </a:ext>
            </a:extLst>
          </p:cNvPr>
          <p:cNvSpPr txBox="1"/>
          <p:nvPr/>
        </p:nvSpPr>
        <p:spPr>
          <a:xfrm>
            <a:off x="3126188" y="2153324"/>
            <a:ext cx="20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Accurracy: 0.98919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4074C3-9346-4071-57F1-C387A75AF48B}"/>
              </a:ext>
            </a:extLst>
          </p:cNvPr>
          <p:cNvSpPr txBox="1"/>
          <p:nvPr/>
        </p:nvSpPr>
        <p:spPr>
          <a:xfrm>
            <a:off x="9089439" y="2148909"/>
            <a:ext cx="1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Accurracy: 0.3394</a:t>
            </a:r>
          </a:p>
        </p:txBody>
      </p:sp>
    </p:spTree>
    <p:extLst>
      <p:ext uri="{BB962C8B-B14F-4D97-AF65-F5344CB8AC3E}">
        <p14:creationId xmlns:p14="http://schemas.microsoft.com/office/powerpoint/2010/main" val="290432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D0BB32F-AD8A-469D-993A-DD1B97680770}"/>
              </a:ext>
            </a:extLst>
          </p:cNvPr>
          <p:cNvSpPr/>
          <p:nvPr/>
        </p:nvSpPr>
        <p:spPr>
          <a:xfrm>
            <a:off x="441649" y="645934"/>
            <a:ext cx="11308702" cy="1194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57F2B-0296-B606-8718-2B4CBE4C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226"/>
            <a:ext cx="11029616" cy="988332"/>
          </a:xfrm>
        </p:spPr>
        <p:txBody>
          <a:bodyPr>
            <a:normAutofit/>
          </a:bodyPr>
          <a:lstStyle/>
          <a:p>
            <a:r>
              <a:rPr lang="es-MX" sz="4800" dirty="0">
                <a:ln>
                  <a:solidFill>
                    <a:schemeClr val="tx1"/>
                  </a:solidFill>
                </a:ln>
              </a:rPr>
              <a:t>Ejemplos de clasificación</a:t>
            </a:r>
            <a:endParaRPr lang="es-MX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FFC8A8-A1B8-81AD-7FF4-E7AA45462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889" y="1858978"/>
            <a:ext cx="4600172" cy="553373"/>
          </a:xfrm>
        </p:spPr>
        <p:txBody>
          <a:bodyPr/>
          <a:lstStyle/>
          <a:p>
            <a:r>
              <a:rPr lang="es-MX" dirty="0"/>
              <a:t>Vocales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4074C3-9346-4071-57F1-C387A75AF48B}"/>
              </a:ext>
            </a:extLst>
          </p:cNvPr>
          <p:cNvSpPr txBox="1"/>
          <p:nvPr/>
        </p:nvSpPr>
        <p:spPr>
          <a:xfrm>
            <a:off x="9887561" y="1950998"/>
            <a:ext cx="1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Accurracy: 0.3394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017A8E-FCEB-1D51-E90B-57A70F38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53" y="2018577"/>
            <a:ext cx="6775893" cy="4621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5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D0BB32F-AD8A-469D-993A-DD1B97680770}"/>
              </a:ext>
            </a:extLst>
          </p:cNvPr>
          <p:cNvSpPr/>
          <p:nvPr/>
        </p:nvSpPr>
        <p:spPr>
          <a:xfrm>
            <a:off x="441649" y="645934"/>
            <a:ext cx="11308702" cy="1194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57F2B-0296-B606-8718-2B4CBE4C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226"/>
            <a:ext cx="11029616" cy="988332"/>
          </a:xfrm>
        </p:spPr>
        <p:txBody>
          <a:bodyPr>
            <a:normAutofit/>
          </a:bodyPr>
          <a:lstStyle/>
          <a:p>
            <a:r>
              <a:rPr lang="es-MX" sz="4800" dirty="0">
                <a:ln>
                  <a:solidFill>
                    <a:schemeClr val="tx1"/>
                  </a:solidFill>
                </a:ln>
              </a:rPr>
              <a:t>Ejemplos de clasificación</a:t>
            </a:r>
            <a:endParaRPr lang="es-MX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45D1A-5DEB-FE20-1FCD-59A79AB4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649" y="1869523"/>
            <a:ext cx="4428493" cy="536005"/>
          </a:xfrm>
        </p:spPr>
        <p:txBody>
          <a:bodyPr/>
          <a:lstStyle/>
          <a:p>
            <a:r>
              <a:rPr lang="es-MX" dirty="0"/>
              <a:t>Números: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7FBB5A-5B33-A7E9-7A73-D1F54E955A24}"/>
              </a:ext>
            </a:extLst>
          </p:cNvPr>
          <p:cNvSpPr txBox="1"/>
          <p:nvPr/>
        </p:nvSpPr>
        <p:spPr>
          <a:xfrm>
            <a:off x="9680761" y="1968554"/>
            <a:ext cx="20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Accurracy: 0.98919</a:t>
            </a:r>
          </a:p>
        </p:txBody>
      </p:sp>
      <p:pic>
        <p:nvPicPr>
          <p:cNvPr id="10" name="Imagen 9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D718EEF1-8247-C304-A444-6D6A3E229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3"/>
          <a:stretch/>
        </p:blipFill>
        <p:spPr>
          <a:xfrm>
            <a:off x="55837" y="2405528"/>
            <a:ext cx="12080325" cy="40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EC2EA-6717-861D-F251-5E9BADCD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MEJORAS A LA RED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8A558B-1859-051E-A638-34A718E22B36}"/>
              </a:ext>
            </a:extLst>
          </p:cNvPr>
          <p:cNvSpPr/>
          <p:nvPr/>
        </p:nvSpPr>
        <p:spPr>
          <a:xfrm>
            <a:off x="676478" y="1964300"/>
            <a:ext cx="11029616" cy="804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Aumento del dataset para identificación de vocales.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C068F4-FA1B-9755-23E6-0809F8DAD07E}"/>
              </a:ext>
            </a:extLst>
          </p:cNvPr>
          <p:cNvSpPr/>
          <p:nvPr/>
        </p:nvSpPr>
        <p:spPr>
          <a:xfrm>
            <a:off x="676478" y="5022563"/>
            <a:ext cx="11029616" cy="804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Nueva configuración de la red para la identificación de vocales.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468603-CEFA-BEFE-3E94-6CAB9F8379FF}"/>
              </a:ext>
            </a:extLst>
          </p:cNvPr>
          <p:cNvSpPr/>
          <p:nvPr/>
        </p:nvSpPr>
        <p:spPr>
          <a:xfrm>
            <a:off x="1262968" y="2950193"/>
            <a:ext cx="10443126" cy="8046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Inclusión de vocales escritas a mano.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89D6B2-6C46-8278-DD22-6635B3CB01C6}"/>
              </a:ext>
            </a:extLst>
          </p:cNvPr>
          <p:cNvSpPr/>
          <p:nvPr/>
        </p:nvSpPr>
        <p:spPr>
          <a:xfrm>
            <a:off x="1262968" y="3936086"/>
            <a:ext cx="10443126" cy="8046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Aumento de la cantidad de imágenes para cada vocal en al menos 1000 por cada una.</a:t>
            </a:r>
          </a:p>
        </p:txBody>
      </p:sp>
    </p:spTree>
    <p:extLst>
      <p:ext uri="{BB962C8B-B14F-4D97-AF65-F5344CB8AC3E}">
        <p14:creationId xmlns:p14="http://schemas.microsoft.com/office/powerpoint/2010/main" val="40422221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EC0F4923A8584381386898F711497A" ma:contentTypeVersion="15" ma:contentTypeDescription="Create a new document." ma:contentTypeScope="" ma:versionID="706620151f22c7fdb11decb68acee182">
  <xsd:schema xmlns:xsd="http://www.w3.org/2001/XMLSchema" xmlns:xs="http://www.w3.org/2001/XMLSchema" xmlns:p="http://schemas.microsoft.com/office/2006/metadata/properties" xmlns:ns3="206ff3c0-d90d-4252-a158-8a37aa753f0e" xmlns:ns4="0d2a1a8e-c564-4ca9-85a9-98209e363462" targetNamespace="http://schemas.microsoft.com/office/2006/metadata/properties" ma:root="true" ma:fieldsID="089fb03e2ccb68f4155dcbe9303cde08" ns3:_="" ns4:_="">
    <xsd:import namespace="206ff3c0-d90d-4252-a158-8a37aa753f0e"/>
    <xsd:import namespace="0d2a1a8e-c564-4ca9-85a9-98209e363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ff3c0-d90d-4252-a158-8a37aa753f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a1a8e-c564-4ca9-85a9-98209e363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6ff3c0-d90d-4252-a158-8a37aa753f0e" xsi:nil="true"/>
  </documentManagement>
</p:properties>
</file>

<file path=customXml/itemProps1.xml><?xml version="1.0" encoding="utf-8"?>
<ds:datastoreItem xmlns:ds="http://schemas.openxmlformats.org/officeDocument/2006/customXml" ds:itemID="{41E48C36-88C7-446E-9A0B-F6D54C337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ff3c0-d90d-4252-a158-8a37aa753f0e"/>
    <ds:schemaRef ds:uri="0d2a1a8e-c564-4ca9-85a9-98209e363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8284F-3FD7-402E-9064-40394EA39A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DAE8F0-4F4A-4AEC-9422-6B8204A73AE7}">
  <ds:schemaRefs>
    <ds:schemaRef ds:uri="http://purl.org/dc/dcmitype/"/>
    <ds:schemaRef ds:uri="206ff3c0-d90d-4252-a158-8a37aa753f0e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d2a1a8e-c564-4ca9-85a9-98209e3634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{22FE58B6-68E4-49E6-B362-C75971AD6AFC}tf56390039_win32</Template>
  <TotalTime>96</TotalTime>
  <Words>296</Words>
  <Application>Microsoft Office PowerPoint</Application>
  <PresentationFormat>Panorámica</PresentationFormat>
  <Paragraphs>48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Dividendo</vt:lpstr>
      <vt:lpstr>Identificación de números y vocales</vt:lpstr>
      <vt:lpstr>ÍNDICE</vt:lpstr>
      <vt:lpstr>Redes neuronales convolucionales</vt:lpstr>
      <vt:lpstr>Problema y su importancia</vt:lpstr>
      <vt:lpstr>CONFIGURACIÓN RED</vt:lpstr>
      <vt:lpstr>Matrices de confusión (y accuracy)</vt:lpstr>
      <vt:lpstr>Ejemplos de clasificación</vt:lpstr>
      <vt:lpstr>Ejemplos de clasificación</vt:lpstr>
      <vt:lpstr>MEJORAS A LA RED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números y vocales</dc:title>
  <dc:creator>JONATHAN FRANCISCO ROJAS MARTINEZ</dc:creator>
  <cp:lastModifiedBy>JONATHAN FRANCISCO ROJAS MARTINEZ</cp:lastModifiedBy>
  <cp:revision>2</cp:revision>
  <dcterms:created xsi:type="dcterms:W3CDTF">2023-12-05T03:28:05Z</dcterms:created>
  <dcterms:modified xsi:type="dcterms:W3CDTF">2023-12-05T05:04:40Z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0x010100B9EC0F4923A8584381386898F711497A</vt:lpwstr>
  </property>
</Properties>
</file>