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0"/>
  </p:notesMasterIdLst>
  <p:handoutMasterIdLst>
    <p:handoutMasterId r:id="rId21"/>
  </p:handoutMasterIdLst>
  <p:sldIdLst>
    <p:sldId id="256" r:id="rId5"/>
    <p:sldId id="257" r:id="rId6"/>
    <p:sldId id="258" r:id="rId7"/>
    <p:sldId id="259" r:id="rId8"/>
    <p:sldId id="268" r:id="rId9"/>
    <p:sldId id="269" r:id="rId10"/>
    <p:sldId id="273" r:id="rId11"/>
    <p:sldId id="261" r:id="rId12"/>
    <p:sldId id="260" r:id="rId13"/>
    <p:sldId id="270" r:id="rId14"/>
    <p:sldId id="271" r:id="rId15"/>
    <p:sldId id="272" r:id="rId16"/>
    <p:sldId id="265" r:id="rId17"/>
    <p:sldId id="266"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5/26/2023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5/26/2023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5/26/2023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5/26/2023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fabhotels.com/hotels-with-quarantine-facility" TargetMode="External"/><Relationship Id="rId2" Type="http://schemas.openxmlformats.org/officeDocument/2006/relationships/hyperlink" Target="https://www.mohfw.gov.in/" TargetMode="External"/><Relationship Id="rId1" Type="http://schemas.openxmlformats.org/officeDocument/2006/relationships/slideLayout" Target="../slideLayouts/slideLayout2.xml"/><Relationship Id="rId4" Type="http://schemas.openxmlformats.org/officeDocument/2006/relationships/hyperlink" Target="https://www.travelguru.com/hotels/quarantine-self-isolation-hotels-in-coch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presentation on </a:t>
            </a:r>
            <a:br>
              <a:rPr lang="en-US" sz="5400" dirty="0">
                <a:latin typeface="Rockwell" panose="02060603020205020403" pitchFamily="18" charset="0"/>
              </a:rPr>
            </a:br>
            <a:r>
              <a:rPr lang="en-US" sz="5400" dirty="0">
                <a:latin typeface="Rockwell" panose="02060603020205020403" pitchFamily="18" charset="0"/>
              </a:rPr>
              <a:t>mini project</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4" y="4705350"/>
            <a:ext cx="9525001" cy="1781174"/>
          </a:xfrm>
        </p:spPr>
        <p:txBody>
          <a:bodyPr>
            <a:normAutofit/>
          </a:bodyPr>
          <a:lstStyle/>
          <a:p>
            <a:pPr algn="r"/>
            <a:r>
              <a:rPr lang="en-US" sz="2400" dirty="0">
                <a:latin typeface="Tahoma" panose="020B0604030504040204" pitchFamily="34" charset="0"/>
                <a:ea typeface="Tahoma" panose="020B0604030504040204" pitchFamily="34" charset="0"/>
                <a:cs typeface="Tahoma" panose="020B0604030504040204" pitchFamily="34" charset="0"/>
              </a:rPr>
              <a:t>Rojila </a:t>
            </a:r>
            <a:r>
              <a:rPr lang="en-US" sz="2400" dirty="0" err="1">
                <a:latin typeface="Tahoma" panose="020B0604030504040204" pitchFamily="34" charset="0"/>
                <a:ea typeface="Tahoma" panose="020B0604030504040204" pitchFamily="34" charset="0"/>
                <a:cs typeface="Tahoma" panose="020B0604030504040204" pitchFamily="34" charset="0"/>
              </a:rPr>
              <a:t>santhosh</a:t>
            </a:r>
            <a:endParaRPr lang="en-US" sz="2400" dirty="0">
              <a:latin typeface="Tahoma" panose="020B0604030504040204" pitchFamily="34" charset="0"/>
              <a:ea typeface="Tahoma" panose="020B0604030504040204" pitchFamily="34" charset="0"/>
              <a:cs typeface="Tahoma" panose="020B0604030504040204" pitchFamily="34" charset="0"/>
            </a:endParaRPr>
          </a:p>
          <a:p>
            <a:pPr algn="r"/>
            <a:r>
              <a:rPr lang="en-US" sz="2400" dirty="0">
                <a:latin typeface="Tahoma" panose="020B0604030504040204" pitchFamily="34" charset="0"/>
                <a:ea typeface="Tahoma" panose="020B0604030504040204" pitchFamily="34" charset="0"/>
                <a:cs typeface="Tahoma" panose="020B0604030504040204" pitchFamily="34" charset="0"/>
              </a:rPr>
              <a:t>22pmc146</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F220134-505A-B0B4-0CC0-0D89C9E88B20}"/>
              </a:ext>
            </a:extLst>
          </p:cNvPr>
          <p:cNvSpPr txBox="1"/>
          <p:nvPr/>
        </p:nvSpPr>
        <p:spPr>
          <a:xfrm>
            <a:off x="1287624" y="4460033"/>
            <a:ext cx="4357396" cy="369332"/>
          </a:xfrm>
          <a:prstGeom prst="rect">
            <a:avLst/>
          </a:prstGeom>
          <a:noFill/>
        </p:spPr>
        <p:txBody>
          <a:bodyPr wrap="square" rtlCol="0">
            <a:spAutoFit/>
          </a:bodyPr>
          <a:lstStyle/>
          <a:p>
            <a:r>
              <a:rPr lang="en-IN" dirty="0"/>
              <a:t>Owner  home page</a:t>
            </a:r>
          </a:p>
        </p:txBody>
      </p:sp>
      <p:sp>
        <p:nvSpPr>
          <p:cNvPr id="10" name="TextBox 9">
            <a:extLst>
              <a:ext uri="{FF2B5EF4-FFF2-40B4-BE49-F238E27FC236}">
                <a16:creationId xmlns:a16="http://schemas.microsoft.com/office/drawing/2014/main" id="{86D34D01-FF92-95F8-0195-49F55B890021}"/>
              </a:ext>
            </a:extLst>
          </p:cNvPr>
          <p:cNvSpPr txBox="1"/>
          <p:nvPr/>
        </p:nvSpPr>
        <p:spPr>
          <a:xfrm>
            <a:off x="6366587" y="4418818"/>
            <a:ext cx="4357396" cy="369332"/>
          </a:xfrm>
          <a:prstGeom prst="rect">
            <a:avLst/>
          </a:prstGeom>
          <a:noFill/>
        </p:spPr>
        <p:txBody>
          <a:bodyPr wrap="square" rtlCol="0">
            <a:spAutoFit/>
          </a:bodyPr>
          <a:lstStyle/>
          <a:p>
            <a:r>
              <a:rPr lang="en-IN" dirty="0"/>
              <a:t>Stay home details adding page</a:t>
            </a:r>
          </a:p>
        </p:txBody>
      </p:sp>
      <p:pic>
        <p:nvPicPr>
          <p:cNvPr id="3" name="Picture 2">
            <a:extLst>
              <a:ext uri="{FF2B5EF4-FFF2-40B4-BE49-F238E27FC236}">
                <a16:creationId xmlns:a16="http://schemas.microsoft.com/office/drawing/2014/main" id="{FACCD7C9-8845-BB15-6855-E7E2764914D9}"/>
              </a:ext>
            </a:extLst>
          </p:cNvPr>
          <p:cNvPicPr>
            <a:picLocks noChangeAspect="1"/>
          </p:cNvPicPr>
          <p:nvPr/>
        </p:nvPicPr>
        <p:blipFill>
          <a:blip r:embed="rId2"/>
          <a:stretch>
            <a:fillRect/>
          </a:stretch>
        </p:blipFill>
        <p:spPr>
          <a:xfrm>
            <a:off x="1287624" y="727788"/>
            <a:ext cx="4611395" cy="3422035"/>
          </a:xfrm>
          <a:prstGeom prst="rect">
            <a:avLst/>
          </a:prstGeom>
        </p:spPr>
      </p:pic>
      <p:pic>
        <p:nvPicPr>
          <p:cNvPr id="7" name="Picture 6">
            <a:extLst>
              <a:ext uri="{FF2B5EF4-FFF2-40B4-BE49-F238E27FC236}">
                <a16:creationId xmlns:a16="http://schemas.microsoft.com/office/drawing/2014/main" id="{4449D387-0799-1D6B-6BEA-6EEEBC69B7F5}"/>
              </a:ext>
            </a:extLst>
          </p:cNvPr>
          <p:cNvPicPr>
            <a:picLocks noChangeAspect="1"/>
          </p:cNvPicPr>
          <p:nvPr/>
        </p:nvPicPr>
        <p:blipFill>
          <a:blip r:embed="rId3"/>
          <a:stretch>
            <a:fillRect/>
          </a:stretch>
        </p:blipFill>
        <p:spPr>
          <a:xfrm>
            <a:off x="6294020" y="727788"/>
            <a:ext cx="4611395" cy="3422036"/>
          </a:xfrm>
          <a:prstGeom prst="rect">
            <a:avLst/>
          </a:prstGeom>
        </p:spPr>
      </p:pic>
    </p:spTree>
    <p:extLst>
      <p:ext uri="{BB962C8B-B14F-4D97-AF65-F5344CB8AC3E}">
        <p14:creationId xmlns:p14="http://schemas.microsoft.com/office/powerpoint/2010/main" val="2588292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F220134-505A-B0B4-0CC0-0D89C9E88B20}"/>
              </a:ext>
            </a:extLst>
          </p:cNvPr>
          <p:cNvSpPr txBox="1"/>
          <p:nvPr/>
        </p:nvSpPr>
        <p:spPr>
          <a:xfrm>
            <a:off x="737118" y="4234152"/>
            <a:ext cx="4357396" cy="646331"/>
          </a:xfrm>
          <a:prstGeom prst="rect">
            <a:avLst/>
          </a:prstGeom>
          <a:noFill/>
        </p:spPr>
        <p:txBody>
          <a:bodyPr wrap="square" rtlCol="0">
            <a:spAutoFit/>
          </a:bodyPr>
          <a:lstStyle/>
          <a:p>
            <a:r>
              <a:rPr lang="en-IN" dirty="0"/>
              <a:t>My bookings where users can see their booking</a:t>
            </a:r>
          </a:p>
        </p:txBody>
      </p:sp>
      <p:sp>
        <p:nvSpPr>
          <p:cNvPr id="10" name="TextBox 9">
            <a:extLst>
              <a:ext uri="{FF2B5EF4-FFF2-40B4-BE49-F238E27FC236}">
                <a16:creationId xmlns:a16="http://schemas.microsoft.com/office/drawing/2014/main" id="{86D34D01-FF92-95F8-0195-49F55B890021}"/>
              </a:ext>
            </a:extLst>
          </p:cNvPr>
          <p:cNvSpPr txBox="1"/>
          <p:nvPr/>
        </p:nvSpPr>
        <p:spPr>
          <a:xfrm>
            <a:off x="6301272" y="4234152"/>
            <a:ext cx="4357396" cy="646331"/>
          </a:xfrm>
          <a:prstGeom prst="rect">
            <a:avLst/>
          </a:prstGeom>
          <a:noFill/>
        </p:spPr>
        <p:txBody>
          <a:bodyPr wrap="square" rtlCol="0">
            <a:spAutoFit/>
          </a:bodyPr>
          <a:lstStyle/>
          <a:p>
            <a:r>
              <a:rPr lang="en-IN" dirty="0"/>
              <a:t>Owner can see the booking request that user send.</a:t>
            </a:r>
          </a:p>
        </p:txBody>
      </p:sp>
      <p:pic>
        <p:nvPicPr>
          <p:cNvPr id="8" name="Picture 7">
            <a:extLst>
              <a:ext uri="{FF2B5EF4-FFF2-40B4-BE49-F238E27FC236}">
                <a16:creationId xmlns:a16="http://schemas.microsoft.com/office/drawing/2014/main" id="{BB40E2C8-2872-5856-1EDA-A5D3D9C1F6FC}"/>
              </a:ext>
            </a:extLst>
          </p:cNvPr>
          <p:cNvPicPr>
            <a:picLocks noChangeAspect="1"/>
          </p:cNvPicPr>
          <p:nvPr/>
        </p:nvPicPr>
        <p:blipFill>
          <a:blip r:embed="rId2"/>
          <a:stretch>
            <a:fillRect/>
          </a:stretch>
        </p:blipFill>
        <p:spPr>
          <a:xfrm>
            <a:off x="830424" y="933061"/>
            <a:ext cx="5067557" cy="3101879"/>
          </a:xfrm>
          <a:prstGeom prst="rect">
            <a:avLst/>
          </a:prstGeom>
        </p:spPr>
      </p:pic>
      <p:pic>
        <p:nvPicPr>
          <p:cNvPr id="12" name="Picture 11">
            <a:extLst>
              <a:ext uri="{FF2B5EF4-FFF2-40B4-BE49-F238E27FC236}">
                <a16:creationId xmlns:a16="http://schemas.microsoft.com/office/drawing/2014/main" id="{11FCA3BA-FB08-B0DD-76FA-C55057DA8C67}"/>
              </a:ext>
            </a:extLst>
          </p:cNvPr>
          <p:cNvPicPr>
            <a:picLocks noChangeAspect="1"/>
          </p:cNvPicPr>
          <p:nvPr/>
        </p:nvPicPr>
        <p:blipFill>
          <a:blip r:embed="rId3"/>
          <a:stretch>
            <a:fillRect/>
          </a:stretch>
        </p:blipFill>
        <p:spPr>
          <a:xfrm>
            <a:off x="6095999" y="917349"/>
            <a:ext cx="5514451" cy="3101879"/>
          </a:xfrm>
          <a:prstGeom prst="rect">
            <a:avLst/>
          </a:prstGeom>
        </p:spPr>
      </p:pic>
    </p:spTree>
    <p:extLst>
      <p:ext uri="{BB962C8B-B14F-4D97-AF65-F5344CB8AC3E}">
        <p14:creationId xmlns:p14="http://schemas.microsoft.com/office/powerpoint/2010/main" val="1087334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F220134-505A-B0B4-0CC0-0D89C9E88B20}"/>
              </a:ext>
            </a:extLst>
          </p:cNvPr>
          <p:cNvSpPr txBox="1"/>
          <p:nvPr/>
        </p:nvSpPr>
        <p:spPr>
          <a:xfrm>
            <a:off x="4870579" y="5232528"/>
            <a:ext cx="4357396" cy="369332"/>
          </a:xfrm>
          <a:prstGeom prst="rect">
            <a:avLst/>
          </a:prstGeom>
          <a:noFill/>
        </p:spPr>
        <p:txBody>
          <a:bodyPr wrap="square" rtlCol="0">
            <a:spAutoFit/>
          </a:bodyPr>
          <a:lstStyle/>
          <a:p>
            <a:r>
              <a:rPr lang="en-IN" dirty="0"/>
              <a:t>Admin dashboard</a:t>
            </a:r>
          </a:p>
        </p:txBody>
      </p:sp>
      <p:pic>
        <p:nvPicPr>
          <p:cNvPr id="3" name="Picture 2">
            <a:extLst>
              <a:ext uri="{FF2B5EF4-FFF2-40B4-BE49-F238E27FC236}">
                <a16:creationId xmlns:a16="http://schemas.microsoft.com/office/drawing/2014/main" id="{19CFC733-DC9B-FD4D-B78F-84C6E0861799}"/>
              </a:ext>
            </a:extLst>
          </p:cNvPr>
          <p:cNvPicPr>
            <a:picLocks noChangeAspect="1"/>
          </p:cNvPicPr>
          <p:nvPr/>
        </p:nvPicPr>
        <p:blipFill>
          <a:blip r:embed="rId2"/>
          <a:stretch>
            <a:fillRect/>
          </a:stretch>
        </p:blipFill>
        <p:spPr>
          <a:xfrm>
            <a:off x="2335762" y="899227"/>
            <a:ext cx="7293429" cy="4102554"/>
          </a:xfrm>
          <a:prstGeom prst="rect">
            <a:avLst/>
          </a:prstGeom>
        </p:spPr>
      </p:pic>
    </p:spTree>
    <p:extLst>
      <p:ext uri="{BB962C8B-B14F-4D97-AF65-F5344CB8AC3E}">
        <p14:creationId xmlns:p14="http://schemas.microsoft.com/office/powerpoint/2010/main" val="3698292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D4E0-391A-19DE-DB87-21F4B1FCDF3E}"/>
              </a:ext>
            </a:extLst>
          </p:cNvPr>
          <p:cNvSpPr>
            <a:spLocks noGrp="1"/>
          </p:cNvSpPr>
          <p:nvPr>
            <p:ph type="title"/>
          </p:nvPr>
        </p:nvSpPr>
        <p:spPr/>
        <p:txBody>
          <a:bodyPr>
            <a:normAutofit/>
          </a:bodyPr>
          <a:lstStyle/>
          <a:p>
            <a:r>
              <a:rPr lang="en-IN" sz="3200" dirty="0">
                <a:latin typeface="Rockwell" panose="02060603020205020403" pitchFamily="18" charset="0"/>
              </a:rPr>
              <a:t>Future enhancement</a:t>
            </a:r>
          </a:p>
        </p:txBody>
      </p:sp>
      <p:sp>
        <p:nvSpPr>
          <p:cNvPr id="3" name="Content Placeholder 2">
            <a:extLst>
              <a:ext uri="{FF2B5EF4-FFF2-40B4-BE49-F238E27FC236}">
                <a16:creationId xmlns:a16="http://schemas.microsoft.com/office/drawing/2014/main" id="{49F7655F-9C25-230B-CCBE-5F574771BE5A}"/>
              </a:ext>
            </a:extLst>
          </p:cNvPr>
          <p:cNvSpPr>
            <a:spLocks noGrp="1"/>
          </p:cNvSpPr>
          <p:nvPr>
            <p:ph idx="1"/>
          </p:nvPr>
        </p:nvSpPr>
        <p:spPr/>
        <p:txBody>
          <a:bodyPr/>
          <a:lstStyle/>
          <a:p>
            <a:r>
              <a:rPr lang="en-IN" dirty="0"/>
              <a:t>Payment option.</a:t>
            </a:r>
          </a:p>
          <a:p>
            <a:r>
              <a:rPr lang="en-IN" dirty="0"/>
              <a:t>Chat option between users and owner</a:t>
            </a:r>
          </a:p>
          <a:p>
            <a:r>
              <a:rPr lang="en-IN" dirty="0"/>
              <a:t>Daily updates of covid positive.</a:t>
            </a:r>
          </a:p>
          <a:p>
            <a:endParaRPr lang="en-IN" dirty="0"/>
          </a:p>
        </p:txBody>
      </p:sp>
    </p:spTree>
    <p:extLst>
      <p:ext uri="{BB962C8B-B14F-4D97-AF65-F5344CB8AC3E}">
        <p14:creationId xmlns:p14="http://schemas.microsoft.com/office/powerpoint/2010/main" val="1011042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39490-0478-2446-47E2-D3D040517832}"/>
              </a:ext>
            </a:extLst>
          </p:cNvPr>
          <p:cNvSpPr>
            <a:spLocks noGrp="1"/>
          </p:cNvSpPr>
          <p:nvPr>
            <p:ph type="title"/>
          </p:nvPr>
        </p:nvSpPr>
        <p:spPr/>
        <p:txBody>
          <a:bodyPr>
            <a:normAutofit/>
          </a:bodyPr>
          <a:lstStyle/>
          <a:p>
            <a:r>
              <a:rPr lang="en-IN" sz="3200" dirty="0">
                <a:latin typeface="Rockwell" panose="02060603020205020403" pitchFamily="18" charset="0"/>
              </a:rPr>
              <a:t>conclusion</a:t>
            </a:r>
          </a:p>
        </p:txBody>
      </p:sp>
      <p:sp>
        <p:nvSpPr>
          <p:cNvPr id="3" name="Content Placeholder 2">
            <a:extLst>
              <a:ext uri="{FF2B5EF4-FFF2-40B4-BE49-F238E27FC236}">
                <a16:creationId xmlns:a16="http://schemas.microsoft.com/office/drawing/2014/main" id="{437C2453-F689-832B-A6EE-E49AAA9E0ECE}"/>
              </a:ext>
            </a:extLst>
          </p:cNvPr>
          <p:cNvSpPr>
            <a:spLocks noGrp="1"/>
          </p:cNvSpPr>
          <p:nvPr>
            <p:ph idx="1"/>
          </p:nvPr>
        </p:nvSpPr>
        <p:spPr/>
        <p:txBody>
          <a:bodyPr/>
          <a:lstStyle/>
          <a:p>
            <a:pPr marL="0" indent="0" algn="just">
              <a:buNone/>
            </a:pPr>
            <a:r>
              <a:rPr lang="en-US" b="0" i="0" dirty="0">
                <a:effectLst/>
                <a:latin typeface="Söhne"/>
              </a:rPr>
              <a:t>In conclusion, a quarantine home management system is a vital tool for efficiently and effectively managing individuals' isolation and quarantine periods.</a:t>
            </a:r>
            <a:r>
              <a:rPr lang="en-IN" dirty="0"/>
              <a:t>The system provides  an easy medium for citizens to access its features. The objective of the project is to provide an online portal for the user. The purpose is to design a system which reduces the burden of having to visit people and house for rent. </a:t>
            </a:r>
          </a:p>
        </p:txBody>
      </p:sp>
    </p:spTree>
    <p:extLst>
      <p:ext uri="{BB962C8B-B14F-4D97-AF65-F5344CB8AC3E}">
        <p14:creationId xmlns:p14="http://schemas.microsoft.com/office/powerpoint/2010/main" val="28920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3D6-2C8A-054E-A3EC-48DAD33172F2}"/>
              </a:ext>
            </a:extLst>
          </p:cNvPr>
          <p:cNvSpPr>
            <a:spLocks noGrp="1"/>
          </p:cNvSpPr>
          <p:nvPr>
            <p:ph type="title"/>
          </p:nvPr>
        </p:nvSpPr>
        <p:spPr/>
        <p:txBody>
          <a:bodyPr>
            <a:normAutofit/>
          </a:bodyPr>
          <a:lstStyle/>
          <a:p>
            <a:r>
              <a:rPr lang="en-IN" sz="3200" dirty="0">
                <a:latin typeface="Rockwell" panose="02060603020205020403" pitchFamily="18" charset="0"/>
              </a:rPr>
              <a:t>reference</a:t>
            </a:r>
          </a:p>
        </p:txBody>
      </p:sp>
      <p:sp>
        <p:nvSpPr>
          <p:cNvPr id="3" name="Content Placeholder 2">
            <a:extLst>
              <a:ext uri="{FF2B5EF4-FFF2-40B4-BE49-F238E27FC236}">
                <a16:creationId xmlns:a16="http://schemas.microsoft.com/office/drawing/2014/main" id="{018C401D-6031-D6A8-E48F-3C05003A10E0}"/>
              </a:ext>
            </a:extLst>
          </p:cNvPr>
          <p:cNvSpPr>
            <a:spLocks noGrp="1"/>
          </p:cNvSpPr>
          <p:nvPr>
            <p:ph idx="1"/>
          </p:nvPr>
        </p:nvSpPr>
        <p:spPr/>
        <p:txBody>
          <a:bodyPr/>
          <a:lstStyle/>
          <a:p>
            <a:pPr marL="0" indent="0">
              <a:buNone/>
            </a:pPr>
            <a:r>
              <a:rPr lang="en-IN" dirty="0">
                <a:hlinkClick r:id="rId2">
                  <a:extLst>
                    <a:ext uri="{A12FA001-AC4F-418D-AE19-62706E023703}">
                      <ahyp:hlinkClr xmlns:ahyp="http://schemas.microsoft.com/office/drawing/2018/hyperlinkcolor" val="tx"/>
                    </a:ext>
                  </a:extLst>
                </a:hlinkClick>
              </a:rPr>
              <a:t>https://www.mohfw.gov.in/</a:t>
            </a:r>
            <a:r>
              <a:rPr lang="en-IN" dirty="0"/>
              <a:t> </a:t>
            </a:r>
          </a:p>
          <a:p>
            <a:pPr marL="0" indent="0">
              <a:buNone/>
            </a:pPr>
            <a:r>
              <a:rPr lang="en-IN" dirty="0">
                <a:hlinkClick r:id="rId3">
                  <a:extLst>
                    <a:ext uri="{A12FA001-AC4F-418D-AE19-62706E023703}">
                      <ahyp:hlinkClr xmlns:ahyp="http://schemas.microsoft.com/office/drawing/2018/hyperlinkcolor" val="tx"/>
                    </a:ext>
                  </a:extLst>
                </a:hlinkClick>
              </a:rPr>
              <a:t>https://www.fabhotels.com/hotels-with-quarantine-facility</a:t>
            </a:r>
            <a:endParaRPr lang="en-IN" dirty="0"/>
          </a:p>
          <a:p>
            <a:pPr marL="0" indent="0">
              <a:buNone/>
            </a:pPr>
            <a:r>
              <a:rPr lang="en-IN" dirty="0">
                <a:hlinkClick r:id="rId4">
                  <a:extLst>
                    <a:ext uri="{A12FA001-AC4F-418D-AE19-62706E023703}">
                      <ahyp:hlinkClr xmlns:ahyp="http://schemas.microsoft.com/office/drawing/2018/hyperlinkcolor" val="tx"/>
                    </a:ext>
                  </a:extLst>
                </a:hlinkClick>
              </a:rPr>
              <a:t>https://www.travelguru.com/hotels/quarantine-self-isolation-hotels-in-cochin</a:t>
            </a: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130489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89491" y="627849"/>
            <a:ext cx="9767251" cy="943582"/>
          </a:xfrm>
        </p:spPr>
        <p:txBody>
          <a:bodyPr>
            <a:normAutofit/>
          </a:bodyPr>
          <a:lstStyle/>
          <a:p>
            <a:r>
              <a:rPr lang="en-US" sz="3200" dirty="0">
                <a:latin typeface="Rockwell" panose="02060603020205020403" pitchFamily="18" charset="0"/>
              </a:rPr>
              <a:t>abstract</a:t>
            </a:r>
          </a:p>
        </p:txBody>
      </p:sp>
      <p:sp>
        <p:nvSpPr>
          <p:cNvPr id="5" name="Content Placeholder 4">
            <a:extLst>
              <a:ext uri="{FF2B5EF4-FFF2-40B4-BE49-F238E27FC236}">
                <a16:creationId xmlns:a16="http://schemas.microsoft.com/office/drawing/2014/main" id="{563F2363-BEFD-A6D5-C03C-B8F1F8953B27}"/>
              </a:ext>
            </a:extLst>
          </p:cNvPr>
          <p:cNvSpPr>
            <a:spLocks noGrp="1"/>
          </p:cNvSpPr>
          <p:nvPr>
            <p:ph idx="1"/>
          </p:nvPr>
        </p:nvSpPr>
        <p:spPr>
          <a:xfrm>
            <a:off x="1005840" y="1423851"/>
            <a:ext cx="10041571" cy="4367350"/>
          </a:xfrm>
        </p:spPr>
        <p:txBody>
          <a:bodyPr>
            <a:normAutofit fontScale="92500"/>
          </a:bodyPr>
          <a:lstStyle/>
          <a:p>
            <a:pPr indent="0" algn="just">
              <a:lnSpc>
                <a:spcPct val="150000"/>
              </a:lnSpc>
              <a:buNone/>
            </a:pPr>
            <a:r>
              <a:rPr lang="en-US" dirty="0">
                <a:effectLst/>
                <a:ea typeface="Times New Roman" panose="02020603050405020304" pitchFamily="18" charset="0"/>
              </a:rPr>
              <a:t>The COVID-19 pandemic has highlighted the critical importance of efficient quarantine management systems in curbing the spread of infectious diseases. </a:t>
            </a:r>
            <a:r>
              <a:rPr lang="en-US" spc="-5" dirty="0">
                <a:effectLst/>
                <a:ea typeface="Times New Roman" panose="02020603050405020304" pitchFamily="18" charset="0"/>
              </a:rPr>
              <a:t> </a:t>
            </a:r>
            <a:r>
              <a:rPr lang="en-US" dirty="0">
                <a:effectLst/>
                <a:ea typeface="Times New Roman" panose="02020603050405020304" pitchFamily="18" charset="0"/>
              </a:rPr>
              <a:t>is</a:t>
            </a:r>
            <a:r>
              <a:rPr lang="en-US" spc="15" dirty="0">
                <a:effectLst/>
                <a:ea typeface="Times New Roman" panose="02020603050405020304" pitchFamily="18" charset="0"/>
              </a:rPr>
              <a:t> </a:t>
            </a:r>
            <a:r>
              <a:rPr lang="en-US" dirty="0">
                <a:effectLst/>
                <a:ea typeface="Times New Roman" panose="02020603050405020304" pitchFamily="18" charset="0"/>
              </a:rPr>
              <a:t>to help people through the unfortunate virus outbreak. The QMS offers a user-friendly web or mobile interface for individuals to register and provide essential personal and contact information.  The website provide information about the quarantine centers in each district and the users will be able to search location by district and choose available centers. </a:t>
            </a:r>
            <a:r>
              <a:rPr lang="en-US" dirty="0">
                <a:ea typeface="Times New Roman" panose="02020603050405020304" pitchFamily="18" charset="0"/>
              </a:rPr>
              <a:t>T</a:t>
            </a:r>
            <a:r>
              <a:rPr lang="en-US" dirty="0">
                <a:effectLst/>
                <a:ea typeface="Times New Roman" panose="02020603050405020304" pitchFamily="18" charset="0"/>
              </a:rPr>
              <a:t>he Quarantine Management System offers a comprehensive solution to enhance the efficiency and safety of managing quarantine facilities.</a:t>
            </a:r>
            <a:endParaRPr lang="en-IN" dirty="0">
              <a:effectLst/>
              <a:ea typeface="Times New Roman" panose="02020603050405020304" pitchFamily="18" charset="0"/>
            </a:endParaRPr>
          </a:p>
          <a:p>
            <a:pPr indent="0">
              <a:lnSpc>
                <a:spcPct val="107000"/>
              </a:lnSpc>
              <a:buNone/>
            </a:pPr>
            <a:endParaRPr lang="en-IN" sz="1800" dirty="0">
              <a:effectLst/>
              <a:latin typeface="Calibri" panose="020F0502020204030204" pitchFamily="34" charset="0"/>
              <a:ea typeface="Calibri" panose="020F0502020204030204" pitchFamily="34" charset="0"/>
              <a:cs typeface="Kartika" panose="02020503030404060203" pitchFamily="18" charset="0"/>
            </a:endParaRPr>
          </a:p>
        </p:txBody>
      </p:sp>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3000" y="1541416"/>
            <a:ext cx="9905999" cy="3644537"/>
          </a:xfrm>
        </p:spPr>
        <p:txBody>
          <a:bodyPr>
            <a:normAutofit/>
          </a:bodyPr>
          <a:lstStyle/>
          <a:p>
            <a:pPr marL="0" indent="0" algn="just">
              <a:buNone/>
            </a:pPr>
            <a:r>
              <a:rPr lang="en-US" dirty="0">
                <a:effectLst/>
                <a:ea typeface="Times New Roman" panose="02020603050405020304" pitchFamily="18" charset="0"/>
              </a:rPr>
              <a:t>The proposed system is completely integrated online and the users are needed to register in order to book a house to stay. </a:t>
            </a:r>
            <a:r>
              <a:rPr lang="en-US" b="0" i="0" dirty="0">
                <a:effectLst/>
                <a:latin typeface="+mj-lt"/>
              </a:rPr>
              <a:t>Its implementation can significantly contribute to minimizing the spread of contagious diseases and maintaining the well-being of individuals under quarantine.</a:t>
            </a:r>
            <a:endParaRPr lang="en-US" dirty="0">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494413"/>
            <a:ext cx="9905998" cy="953588"/>
          </a:xfrm>
        </p:spPr>
        <p:txBody>
          <a:bodyPr>
            <a:normAutofit/>
          </a:bodyPr>
          <a:lstStyle/>
          <a:p>
            <a:r>
              <a:rPr lang="en-US" sz="3200" dirty="0">
                <a:latin typeface="Rockwell" panose="02060603020205020403" pitchFamily="18" charset="0"/>
              </a:rPr>
              <a:t> requirements </a:t>
            </a:r>
          </a:p>
        </p:txBody>
      </p:sp>
      <p:sp>
        <p:nvSpPr>
          <p:cNvPr id="5" name="Content Placeholder 4">
            <a:extLst>
              <a:ext uri="{FF2B5EF4-FFF2-40B4-BE49-F238E27FC236}">
                <a16:creationId xmlns:a16="http://schemas.microsoft.com/office/drawing/2014/main" id="{33307964-8902-68E8-DE98-FF99D43EB166}"/>
              </a:ext>
            </a:extLst>
          </p:cNvPr>
          <p:cNvSpPr>
            <a:spLocks noGrp="1"/>
          </p:cNvSpPr>
          <p:nvPr>
            <p:ph idx="1"/>
          </p:nvPr>
        </p:nvSpPr>
        <p:spPr>
          <a:xfrm>
            <a:off x="1141412" y="1448001"/>
            <a:ext cx="9905999" cy="4343200"/>
          </a:xfrm>
        </p:spPr>
        <p:txBody>
          <a:bodyPr/>
          <a:lstStyle/>
          <a:p>
            <a:pPr algn="just"/>
            <a:r>
              <a:rPr lang="en-US" b="1" dirty="0">
                <a:latin typeface="+mj-lt"/>
              </a:rPr>
              <a:t>User Registration and Authentication.</a:t>
            </a:r>
          </a:p>
          <a:p>
            <a:pPr algn="just"/>
            <a:r>
              <a:rPr lang="en-US" b="1" dirty="0">
                <a:latin typeface="+mj-lt"/>
              </a:rPr>
              <a:t>User can view houses on home page.</a:t>
            </a:r>
          </a:p>
          <a:p>
            <a:pPr algn="just"/>
            <a:r>
              <a:rPr lang="en-US" b="1" dirty="0">
                <a:latin typeface="+mj-lt"/>
              </a:rPr>
              <a:t>Search functionality.</a:t>
            </a:r>
          </a:p>
          <a:p>
            <a:pPr algn="just"/>
            <a:r>
              <a:rPr lang="en-US" b="1" dirty="0">
                <a:latin typeface="+mj-lt"/>
              </a:rPr>
              <a:t>House booking.</a:t>
            </a:r>
          </a:p>
          <a:p>
            <a:pPr algn="just"/>
            <a:r>
              <a:rPr lang="en-US" b="1" dirty="0">
                <a:latin typeface="+mj-lt"/>
              </a:rPr>
              <a:t>Document upload and verification.</a:t>
            </a:r>
          </a:p>
          <a:p>
            <a:pPr algn="just"/>
            <a:r>
              <a:rPr lang="en-US" b="1" dirty="0">
                <a:latin typeface="+mj-lt"/>
              </a:rPr>
              <a:t>Owner approve or reject user booking.</a:t>
            </a:r>
          </a:p>
          <a:p>
            <a:pPr algn="just"/>
            <a:r>
              <a:rPr lang="en-US" b="1" dirty="0">
                <a:latin typeface="+mj-lt"/>
              </a:rPr>
              <a:t>Owner add houses.</a:t>
            </a:r>
          </a:p>
          <a:p>
            <a:pPr algn="just"/>
            <a:endParaRPr lang="en-US" b="1" dirty="0">
              <a:latin typeface="+mj-lt"/>
            </a:endParaRPr>
          </a:p>
          <a:p>
            <a:pPr algn="just"/>
            <a:endParaRPr lang="en-US" b="1" dirty="0">
              <a:latin typeface="+mj-lt"/>
            </a:endParaRPr>
          </a:p>
          <a:p>
            <a:pPr algn="just"/>
            <a:endParaRPr lang="en-US" b="1" dirty="0">
              <a:latin typeface="+mj-lt"/>
            </a:endParaRPr>
          </a:p>
          <a:p>
            <a:pPr algn="just"/>
            <a:endParaRPr lang="en-US" b="1" dirty="0">
              <a:latin typeface="+mj-lt"/>
            </a:endParaRPr>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494413"/>
            <a:ext cx="9905998" cy="953588"/>
          </a:xfrm>
        </p:spPr>
        <p:txBody>
          <a:bodyPr>
            <a:normAutofit/>
          </a:bodyPr>
          <a:lstStyle/>
          <a:p>
            <a:r>
              <a:rPr lang="en-US" sz="3200" dirty="0">
                <a:latin typeface="Rockwell" panose="02060603020205020403" pitchFamily="18" charset="0"/>
              </a:rPr>
              <a:t> Features and highlights </a:t>
            </a:r>
          </a:p>
        </p:txBody>
      </p:sp>
      <p:sp>
        <p:nvSpPr>
          <p:cNvPr id="5" name="Content Placeholder 4">
            <a:extLst>
              <a:ext uri="{FF2B5EF4-FFF2-40B4-BE49-F238E27FC236}">
                <a16:creationId xmlns:a16="http://schemas.microsoft.com/office/drawing/2014/main" id="{33307964-8902-68E8-DE98-FF99D43EB166}"/>
              </a:ext>
            </a:extLst>
          </p:cNvPr>
          <p:cNvSpPr>
            <a:spLocks noGrp="1"/>
          </p:cNvSpPr>
          <p:nvPr>
            <p:ph idx="1"/>
          </p:nvPr>
        </p:nvSpPr>
        <p:spPr>
          <a:xfrm>
            <a:off x="1141412" y="1448001"/>
            <a:ext cx="9905999" cy="4343200"/>
          </a:xfrm>
        </p:spPr>
        <p:txBody>
          <a:bodyPr>
            <a:normAutofit fontScale="92500" lnSpcReduction="10000"/>
          </a:bodyPr>
          <a:lstStyle/>
          <a:p>
            <a:pPr algn="just"/>
            <a:r>
              <a:rPr lang="en-US" b="1" dirty="0">
                <a:latin typeface="+mj-lt"/>
              </a:rPr>
              <a:t>There are 3 users in the system admin, owner, user.</a:t>
            </a:r>
          </a:p>
          <a:p>
            <a:pPr algn="just"/>
            <a:r>
              <a:rPr lang="en-US" b="1" dirty="0">
                <a:latin typeface="+mj-lt"/>
              </a:rPr>
              <a:t>User can search a house based on location and capacity.</a:t>
            </a:r>
          </a:p>
          <a:p>
            <a:pPr algn="just"/>
            <a:r>
              <a:rPr lang="en-US" b="1" dirty="0">
                <a:latin typeface="+mj-lt"/>
              </a:rPr>
              <a:t>During booking user can select check in and check out date.</a:t>
            </a:r>
          </a:p>
          <a:p>
            <a:pPr algn="just"/>
            <a:r>
              <a:rPr lang="en-US" b="1" dirty="0">
                <a:latin typeface="+mj-lt"/>
              </a:rPr>
              <a:t>Users can upload documents while booking </a:t>
            </a:r>
          </a:p>
          <a:p>
            <a:pPr algn="just"/>
            <a:r>
              <a:rPr lang="en-US" b="1" dirty="0">
                <a:latin typeface="+mj-lt"/>
              </a:rPr>
              <a:t>Owner verifies the documents  upload by user and approve or reject bookings.</a:t>
            </a:r>
          </a:p>
          <a:p>
            <a:pPr algn="just"/>
            <a:r>
              <a:rPr lang="en-US" b="1" dirty="0">
                <a:latin typeface="+mj-lt"/>
              </a:rPr>
              <a:t>Owner can add stay homes details.</a:t>
            </a:r>
          </a:p>
          <a:p>
            <a:pPr algn="just"/>
            <a:r>
              <a:rPr lang="en-US" b="1" dirty="0">
                <a:latin typeface="+mj-lt"/>
              </a:rPr>
              <a:t>Admin  approves or reject the owner based on the documents they upload during registration</a:t>
            </a:r>
          </a:p>
          <a:p>
            <a:pPr algn="just"/>
            <a:r>
              <a:rPr lang="en-US" b="1" dirty="0">
                <a:latin typeface="+mj-lt"/>
              </a:rPr>
              <a:t>The owner will be able to login to the system if the admin approves him/her.</a:t>
            </a:r>
          </a:p>
          <a:p>
            <a:pPr algn="just"/>
            <a:endParaRPr lang="en-US" b="1" dirty="0">
              <a:latin typeface="+mj-lt"/>
            </a:endParaRPr>
          </a:p>
          <a:p>
            <a:pPr algn="just"/>
            <a:endParaRPr lang="en-US" b="1" dirty="0">
              <a:latin typeface="+mj-lt"/>
            </a:endParaRPr>
          </a:p>
          <a:p>
            <a:pPr algn="just"/>
            <a:endParaRPr lang="en-US" b="1" dirty="0">
              <a:latin typeface="+mj-lt"/>
            </a:endParaRPr>
          </a:p>
          <a:p>
            <a:pPr algn="just"/>
            <a:endParaRPr lang="en-US" b="1" dirty="0">
              <a:latin typeface="+mj-lt"/>
            </a:endParaRPr>
          </a:p>
          <a:p>
            <a:pPr algn="just"/>
            <a:endParaRPr lang="en-US" b="1" dirty="0">
              <a:latin typeface="+mj-lt"/>
            </a:endParaRPr>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3837053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494413"/>
            <a:ext cx="9905998" cy="953588"/>
          </a:xfrm>
        </p:spPr>
        <p:txBody>
          <a:bodyPr>
            <a:normAutofit/>
          </a:bodyPr>
          <a:lstStyle/>
          <a:p>
            <a:r>
              <a:rPr lang="en-US" sz="3200" dirty="0">
                <a:latin typeface="Rockwell" panose="02060603020205020403" pitchFamily="18" charset="0"/>
              </a:rPr>
              <a:t> third party libraries </a:t>
            </a:r>
          </a:p>
        </p:txBody>
      </p:sp>
      <p:sp>
        <p:nvSpPr>
          <p:cNvPr id="5" name="Content Placeholder 4">
            <a:extLst>
              <a:ext uri="{FF2B5EF4-FFF2-40B4-BE49-F238E27FC236}">
                <a16:creationId xmlns:a16="http://schemas.microsoft.com/office/drawing/2014/main" id="{33307964-8902-68E8-DE98-FF99D43EB166}"/>
              </a:ext>
            </a:extLst>
          </p:cNvPr>
          <p:cNvSpPr>
            <a:spLocks noGrp="1"/>
          </p:cNvSpPr>
          <p:nvPr>
            <p:ph idx="1"/>
          </p:nvPr>
        </p:nvSpPr>
        <p:spPr>
          <a:xfrm>
            <a:off x="1141412" y="1448001"/>
            <a:ext cx="9905999" cy="4343200"/>
          </a:xfrm>
        </p:spPr>
        <p:txBody>
          <a:bodyPr>
            <a:normAutofit/>
          </a:bodyPr>
          <a:lstStyle/>
          <a:p>
            <a:pPr algn="just"/>
            <a:r>
              <a:rPr lang="en-US" b="1" dirty="0">
                <a:latin typeface="+mj-lt"/>
              </a:rPr>
              <a:t>Django-</a:t>
            </a:r>
            <a:r>
              <a:rPr lang="en-US" b="1" dirty="0" err="1">
                <a:latin typeface="+mj-lt"/>
              </a:rPr>
              <a:t>jazzmin</a:t>
            </a:r>
            <a:r>
              <a:rPr lang="en-US" b="1" dirty="0">
                <a:latin typeface="+mj-lt"/>
              </a:rPr>
              <a:t>: </a:t>
            </a:r>
            <a:r>
              <a:rPr lang="en-US" sz="2400" b="0" i="0" dirty="0">
                <a:effectLst/>
              </a:rPr>
              <a:t>a drop-in app to jazz up your Django admin site, with plenty of things you can easily customize, including a built-in UI customizer</a:t>
            </a:r>
            <a:r>
              <a:rPr lang="en-US" sz="1600" b="0" i="0" dirty="0">
                <a:effectLst/>
                <a:latin typeface="-apple-system"/>
              </a:rPr>
              <a:t>.</a:t>
            </a:r>
          </a:p>
          <a:p>
            <a:pPr algn="just"/>
            <a:r>
              <a:rPr lang="en-US" b="1" dirty="0">
                <a:latin typeface="-apple-system"/>
              </a:rPr>
              <a:t>Pillow</a:t>
            </a:r>
            <a:r>
              <a:rPr lang="en-US" b="1" dirty="0">
                <a:latin typeface="+mj-lt"/>
              </a:rPr>
              <a:t>: </a:t>
            </a:r>
            <a:r>
              <a:rPr lang="en-US" sz="2800" b="0" i="0" dirty="0">
                <a:effectLst/>
                <a:latin typeface="+mj-lt"/>
              </a:rPr>
              <a:t>Pillow library is for image processing tasks such as opening, manipulating, and saving images. </a:t>
            </a:r>
            <a:endParaRPr lang="en-US" sz="3600" b="1" i="0" dirty="0">
              <a:effectLst/>
              <a:latin typeface="+mj-lt"/>
            </a:endParaRPr>
          </a:p>
          <a:p>
            <a:pPr algn="just"/>
            <a:endParaRPr lang="en-US" b="1" dirty="0">
              <a:latin typeface="+mj-lt"/>
            </a:endParaRPr>
          </a:p>
          <a:p>
            <a:pPr algn="just"/>
            <a:endParaRPr lang="en-US" b="1" dirty="0">
              <a:latin typeface="+mj-lt"/>
            </a:endParaRPr>
          </a:p>
          <a:p>
            <a:pPr algn="just"/>
            <a:endParaRPr lang="en-US" b="1" dirty="0">
              <a:latin typeface="+mj-lt"/>
            </a:endParaRPr>
          </a:p>
          <a:p>
            <a:pPr algn="just"/>
            <a:endParaRPr lang="en-US" b="1" dirty="0">
              <a:latin typeface="+mj-lt"/>
            </a:endParaRPr>
          </a:p>
          <a:p>
            <a:pPr algn="just"/>
            <a:endParaRPr lang="en-US" b="1" dirty="0">
              <a:latin typeface="+mj-lt"/>
            </a:endParaRPr>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101932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494413"/>
            <a:ext cx="9905998" cy="953588"/>
          </a:xfrm>
        </p:spPr>
        <p:txBody>
          <a:bodyPr>
            <a:normAutofit/>
          </a:bodyPr>
          <a:lstStyle/>
          <a:p>
            <a:r>
              <a:rPr lang="en-US" sz="3200" dirty="0">
                <a:latin typeface="Rockwell" panose="02060603020205020403" pitchFamily="18" charset="0"/>
              </a:rPr>
              <a:t> class diagram </a:t>
            </a:r>
          </a:p>
        </p:txBody>
      </p:sp>
      <p:pic>
        <p:nvPicPr>
          <p:cNvPr id="7" name="Content Placeholder 6">
            <a:extLst>
              <a:ext uri="{FF2B5EF4-FFF2-40B4-BE49-F238E27FC236}">
                <a16:creationId xmlns:a16="http://schemas.microsoft.com/office/drawing/2014/main" id="{52F6AF48-2B65-8269-A9FA-C9CEFA418FF2}"/>
              </a:ext>
            </a:extLst>
          </p:cNvPr>
          <p:cNvPicPr>
            <a:picLocks noGrp="1" noChangeAspect="1"/>
          </p:cNvPicPr>
          <p:nvPr>
            <p:ph idx="1"/>
          </p:nvPr>
        </p:nvPicPr>
        <p:blipFill>
          <a:blip r:embed="rId2"/>
          <a:stretch>
            <a:fillRect/>
          </a:stretch>
        </p:blipFill>
        <p:spPr>
          <a:xfrm>
            <a:off x="2929812" y="1318961"/>
            <a:ext cx="5924939" cy="5057677"/>
          </a:xfrm>
        </p:spPr>
      </p:pic>
    </p:spTree>
    <p:extLst>
      <p:ext uri="{BB962C8B-B14F-4D97-AF65-F5344CB8AC3E}">
        <p14:creationId xmlns:p14="http://schemas.microsoft.com/office/powerpoint/2010/main" val="423335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3200" dirty="0">
                <a:latin typeface="Rockwell" panose="02060603020205020403" pitchFamily="18" charset="0"/>
              </a:rPr>
              <a:t>challenges faced </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702873" y="1792287"/>
            <a:ext cx="10540515" cy="3541714"/>
          </a:xfrm>
        </p:spPr>
        <p:txBody>
          <a:bodyPr>
            <a:normAutofit/>
          </a:bodyPr>
          <a:lstStyle/>
          <a:p>
            <a:pPr lvl="1" algn="just"/>
            <a:r>
              <a:rPr lang="en-US" sz="2400" dirty="0">
                <a:latin typeface="Tahoma" panose="020B0604030504040204" pitchFamily="34" charset="0"/>
                <a:ea typeface="Tahoma" panose="020B0604030504040204" pitchFamily="34" charset="0"/>
                <a:cs typeface="Tahoma" panose="020B0604030504040204" pitchFamily="34" charset="0"/>
              </a:rPr>
              <a:t>When it comes to the validation area i found difficulties in validating check in and check out fields.</a:t>
            </a:r>
          </a:p>
          <a:p>
            <a:pPr lvl="1" algn="just"/>
            <a:r>
              <a:rPr lang="en-US" sz="2400" dirty="0">
                <a:latin typeface="Tahoma" panose="020B0604030504040204" pitchFamily="34" charset="0"/>
                <a:ea typeface="Tahoma" panose="020B0604030504040204" pitchFamily="34" charset="0"/>
                <a:cs typeface="Tahoma" panose="020B0604030504040204" pitchFamily="34" charset="0"/>
              </a:rPr>
              <a:t>I felt its difficult to set the validation for a home stay date for a particular house taken by one person can’t be taken by another one.</a:t>
            </a:r>
          </a:p>
          <a:p>
            <a:pPr lvl="1" algn="just"/>
            <a:r>
              <a:rPr lang="en-US" sz="2400" dirty="0">
                <a:latin typeface="Tahoma" panose="020B0604030504040204" pitchFamily="34" charset="0"/>
                <a:ea typeface="Tahoma" panose="020B0604030504040204" pitchFamily="34" charset="0"/>
                <a:cs typeface="Tahoma" panose="020B0604030504040204" pitchFamily="34" charset="0"/>
              </a:rPr>
              <a:t>The documents uploaded by the owner during registration should be approved by the </a:t>
            </a:r>
            <a:r>
              <a:rPr lang="en-US" sz="2400" dirty="0" err="1">
                <a:latin typeface="Tahoma" panose="020B0604030504040204" pitchFamily="34" charset="0"/>
                <a:ea typeface="Tahoma" panose="020B0604030504040204" pitchFamily="34" charset="0"/>
                <a:cs typeface="Tahoma" panose="020B0604030504040204" pitchFamily="34" charset="0"/>
              </a:rPr>
              <a:t>admin.Implementing</a:t>
            </a:r>
            <a:r>
              <a:rPr lang="en-US" sz="2400">
                <a:latin typeface="Tahoma" panose="020B0604030504040204" pitchFamily="34" charset="0"/>
                <a:ea typeface="Tahoma" panose="020B0604030504040204" pitchFamily="34" charset="0"/>
                <a:cs typeface="Tahoma" panose="020B0604030504040204" pitchFamily="34" charset="0"/>
              </a:rPr>
              <a:t> this condition into my project was difficult</a:t>
            </a:r>
            <a:endParaRPr lang="en-US" sz="2400" dirty="0">
              <a:latin typeface="Tahoma" panose="020B0604030504040204" pitchFamily="34" charset="0"/>
              <a:ea typeface="Tahoma" panose="020B0604030504040204" pitchFamily="34" charset="0"/>
              <a:cs typeface="Tahoma" panose="020B0604030504040204" pitchFamily="34" charset="0"/>
            </a:endParaRPr>
          </a:p>
          <a:p>
            <a:pPr lvl="1" algn="just"/>
            <a:endParaRPr lang="en-US" sz="2400" dirty="0">
              <a:latin typeface="Tahoma" panose="020B0604030504040204" pitchFamily="34" charset="0"/>
              <a:ea typeface="Tahoma" panose="020B0604030504040204" pitchFamily="34" charset="0"/>
              <a:cs typeface="Tahoma" panose="020B0604030504040204" pitchFamily="34" charset="0"/>
            </a:endParaRPr>
          </a:p>
          <a:p>
            <a:pPr lvl="1" algn="just"/>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8318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71886C-38F8-B362-1598-275F5264F23F}"/>
              </a:ext>
            </a:extLst>
          </p:cNvPr>
          <p:cNvSpPr>
            <a:spLocks noGrp="1"/>
          </p:cNvSpPr>
          <p:nvPr>
            <p:ph type="title"/>
          </p:nvPr>
        </p:nvSpPr>
        <p:spPr>
          <a:xfrm>
            <a:off x="1287624" y="77343"/>
            <a:ext cx="9905998" cy="1478570"/>
          </a:xfrm>
        </p:spPr>
        <p:txBody>
          <a:bodyPr>
            <a:normAutofit/>
          </a:bodyPr>
          <a:lstStyle/>
          <a:p>
            <a:r>
              <a:rPr lang="en-US" sz="3200" dirty="0">
                <a:latin typeface="Rockwell" panose="02060603020205020403" pitchFamily="18" charset="0"/>
              </a:rPr>
              <a:t>screenshots</a:t>
            </a:r>
          </a:p>
        </p:txBody>
      </p:sp>
      <p:pic>
        <p:nvPicPr>
          <p:cNvPr id="6" name="Picture 5">
            <a:extLst>
              <a:ext uri="{FF2B5EF4-FFF2-40B4-BE49-F238E27FC236}">
                <a16:creationId xmlns:a16="http://schemas.microsoft.com/office/drawing/2014/main" id="{EFC1608F-5B1C-3FD0-6283-8BA5B46F1142}"/>
              </a:ext>
            </a:extLst>
          </p:cNvPr>
          <p:cNvPicPr>
            <a:picLocks noChangeAspect="1"/>
          </p:cNvPicPr>
          <p:nvPr/>
        </p:nvPicPr>
        <p:blipFill>
          <a:blip r:embed="rId2"/>
          <a:stretch>
            <a:fillRect/>
          </a:stretch>
        </p:blipFill>
        <p:spPr>
          <a:xfrm>
            <a:off x="1287624" y="1805473"/>
            <a:ext cx="4441372" cy="2498272"/>
          </a:xfrm>
          <a:prstGeom prst="rect">
            <a:avLst/>
          </a:prstGeom>
        </p:spPr>
      </p:pic>
      <p:pic>
        <p:nvPicPr>
          <p:cNvPr id="8" name="Picture 7">
            <a:extLst>
              <a:ext uri="{FF2B5EF4-FFF2-40B4-BE49-F238E27FC236}">
                <a16:creationId xmlns:a16="http://schemas.microsoft.com/office/drawing/2014/main" id="{3FEE0F55-E571-75B5-E3D2-730CED40AE1B}"/>
              </a:ext>
            </a:extLst>
          </p:cNvPr>
          <p:cNvPicPr>
            <a:picLocks noChangeAspect="1"/>
          </p:cNvPicPr>
          <p:nvPr/>
        </p:nvPicPr>
        <p:blipFill>
          <a:blip r:embed="rId3"/>
          <a:stretch>
            <a:fillRect/>
          </a:stretch>
        </p:blipFill>
        <p:spPr>
          <a:xfrm>
            <a:off x="6463006" y="1805473"/>
            <a:ext cx="4441370" cy="2498271"/>
          </a:xfrm>
          <a:prstGeom prst="rect">
            <a:avLst/>
          </a:prstGeom>
        </p:spPr>
      </p:pic>
      <p:sp>
        <p:nvSpPr>
          <p:cNvPr id="9" name="TextBox 8">
            <a:extLst>
              <a:ext uri="{FF2B5EF4-FFF2-40B4-BE49-F238E27FC236}">
                <a16:creationId xmlns:a16="http://schemas.microsoft.com/office/drawing/2014/main" id="{CF220134-505A-B0B4-0CC0-0D89C9E88B20}"/>
              </a:ext>
            </a:extLst>
          </p:cNvPr>
          <p:cNvSpPr txBox="1"/>
          <p:nvPr/>
        </p:nvSpPr>
        <p:spPr>
          <a:xfrm>
            <a:off x="1287624" y="4460033"/>
            <a:ext cx="4357396" cy="369332"/>
          </a:xfrm>
          <a:prstGeom prst="rect">
            <a:avLst/>
          </a:prstGeom>
          <a:noFill/>
        </p:spPr>
        <p:txBody>
          <a:bodyPr wrap="square" rtlCol="0">
            <a:spAutoFit/>
          </a:bodyPr>
          <a:lstStyle/>
          <a:p>
            <a:r>
              <a:rPr lang="en-IN" dirty="0"/>
              <a:t>User home page</a:t>
            </a:r>
          </a:p>
        </p:txBody>
      </p:sp>
      <p:sp>
        <p:nvSpPr>
          <p:cNvPr id="10" name="TextBox 9">
            <a:extLst>
              <a:ext uri="{FF2B5EF4-FFF2-40B4-BE49-F238E27FC236}">
                <a16:creationId xmlns:a16="http://schemas.microsoft.com/office/drawing/2014/main" id="{86D34D01-FF92-95F8-0195-49F55B890021}"/>
              </a:ext>
            </a:extLst>
          </p:cNvPr>
          <p:cNvSpPr txBox="1"/>
          <p:nvPr/>
        </p:nvSpPr>
        <p:spPr>
          <a:xfrm>
            <a:off x="6366587" y="4418818"/>
            <a:ext cx="4357396" cy="369332"/>
          </a:xfrm>
          <a:prstGeom prst="rect">
            <a:avLst/>
          </a:prstGeom>
          <a:noFill/>
        </p:spPr>
        <p:txBody>
          <a:bodyPr wrap="square" rtlCol="0">
            <a:spAutoFit/>
          </a:bodyPr>
          <a:lstStyle/>
          <a:p>
            <a:r>
              <a:rPr lang="en-IN" dirty="0"/>
              <a:t>User stay home booking page</a:t>
            </a:r>
          </a:p>
        </p:txBody>
      </p:sp>
    </p:spTree>
    <p:extLst>
      <p:ext uri="{BB962C8B-B14F-4D97-AF65-F5344CB8AC3E}">
        <p14:creationId xmlns:p14="http://schemas.microsoft.com/office/powerpoint/2010/main" val="13984109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815</TotalTime>
  <Words>571</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Calibri</vt:lpstr>
      <vt:lpstr>Rockwell</vt:lpstr>
      <vt:lpstr>Söhne</vt:lpstr>
      <vt:lpstr>Tahoma</vt:lpstr>
      <vt:lpstr>Tw Cen MT</vt:lpstr>
      <vt:lpstr>Circuit</vt:lpstr>
      <vt:lpstr>presentation on  mini project</vt:lpstr>
      <vt:lpstr>abstract</vt:lpstr>
      <vt:lpstr>PowerPoint Presentation</vt:lpstr>
      <vt:lpstr> requirements </vt:lpstr>
      <vt:lpstr> Features and highlights </vt:lpstr>
      <vt:lpstr> third party libraries </vt:lpstr>
      <vt:lpstr> class diagram </vt:lpstr>
      <vt:lpstr>challenges faced </vt:lpstr>
      <vt:lpstr>screenshots</vt:lpstr>
      <vt:lpstr>PowerPoint Presentation</vt:lpstr>
      <vt:lpstr>PowerPoint Presentation</vt:lpstr>
      <vt:lpstr>PowerPoint Presentation</vt:lpstr>
      <vt:lpstr>Future enhancement</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mini project</dc:title>
  <dc:creator>rojilasanthosh289@gmail.com</dc:creator>
  <cp:lastModifiedBy>rojilasanthosh289@gmail.com</cp:lastModifiedBy>
  <cp:revision>13</cp:revision>
  <dcterms:created xsi:type="dcterms:W3CDTF">2023-05-25T06:30:24Z</dcterms:created>
  <dcterms:modified xsi:type="dcterms:W3CDTF">2023-05-26T18:28:06Z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