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8"/>
  </p:notesMasterIdLst>
  <p:handoutMasterIdLst>
    <p:handoutMasterId r:id="rId129"/>
  </p:handoutMasterIdLst>
  <p:sldIdLst>
    <p:sldId id="310" r:id="rId3"/>
    <p:sldId id="257" r:id="rId4"/>
    <p:sldId id="311" r:id="rId5"/>
    <p:sldId id="312" r:id="rId6"/>
    <p:sldId id="317" r:id="rId7"/>
    <p:sldId id="316" r:id="rId8"/>
    <p:sldId id="318" r:id="rId9"/>
    <p:sldId id="319" r:id="rId10"/>
    <p:sldId id="320" r:id="rId11"/>
    <p:sldId id="321" r:id="rId12"/>
    <p:sldId id="322" r:id="rId13"/>
    <p:sldId id="323" r:id="rId14"/>
    <p:sldId id="324" r:id="rId15"/>
    <p:sldId id="325" r:id="rId16"/>
    <p:sldId id="326" r:id="rId17"/>
    <p:sldId id="327" r:id="rId18"/>
    <p:sldId id="315" r:id="rId19"/>
    <p:sldId id="328" r:id="rId20"/>
    <p:sldId id="329" r:id="rId21"/>
    <p:sldId id="330" r:id="rId22"/>
    <p:sldId id="331" r:id="rId23"/>
    <p:sldId id="334" r:id="rId24"/>
    <p:sldId id="336" r:id="rId25"/>
    <p:sldId id="335" r:id="rId26"/>
    <p:sldId id="337" r:id="rId27"/>
    <p:sldId id="339" r:id="rId28"/>
    <p:sldId id="340" r:id="rId29"/>
    <p:sldId id="341" r:id="rId30"/>
    <p:sldId id="344" r:id="rId31"/>
    <p:sldId id="343" r:id="rId32"/>
    <p:sldId id="346" r:id="rId33"/>
    <p:sldId id="345" r:id="rId34"/>
    <p:sldId id="347" r:id="rId35"/>
    <p:sldId id="342" r:id="rId36"/>
    <p:sldId id="360" r:id="rId37"/>
    <p:sldId id="365" r:id="rId38"/>
    <p:sldId id="364" r:id="rId39"/>
    <p:sldId id="366" r:id="rId40"/>
    <p:sldId id="368" r:id="rId41"/>
    <p:sldId id="367" r:id="rId42"/>
    <p:sldId id="369" r:id="rId43"/>
    <p:sldId id="370" r:id="rId44"/>
    <p:sldId id="371" r:id="rId45"/>
    <p:sldId id="374" r:id="rId46"/>
    <p:sldId id="372" r:id="rId47"/>
    <p:sldId id="375" r:id="rId48"/>
    <p:sldId id="373" r:id="rId49"/>
    <p:sldId id="381" r:id="rId50"/>
    <p:sldId id="382" r:id="rId51"/>
    <p:sldId id="383" r:id="rId52"/>
    <p:sldId id="379" r:id="rId53"/>
    <p:sldId id="384" r:id="rId54"/>
    <p:sldId id="380" r:id="rId55"/>
    <p:sldId id="349" r:id="rId56"/>
    <p:sldId id="350" r:id="rId57"/>
    <p:sldId id="352" r:id="rId58"/>
    <p:sldId id="354" r:id="rId59"/>
    <p:sldId id="355" r:id="rId60"/>
    <p:sldId id="351" r:id="rId61"/>
    <p:sldId id="356" r:id="rId62"/>
    <p:sldId id="353" r:id="rId63"/>
    <p:sldId id="357" r:id="rId64"/>
    <p:sldId id="358" r:id="rId65"/>
    <p:sldId id="387" r:id="rId66"/>
    <p:sldId id="391" r:id="rId67"/>
    <p:sldId id="390" r:id="rId68"/>
    <p:sldId id="393" r:id="rId69"/>
    <p:sldId id="388" r:id="rId70"/>
    <p:sldId id="453" r:id="rId71"/>
    <p:sldId id="452" r:id="rId72"/>
    <p:sldId id="392" r:id="rId73"/>
    <p:sldId id="394" r:id="rId74"/>
    <p:sldId id="395" r:id="rId75"/>
    <p:sldId id="396" r:id="rId76"/>
    <p:sldId id="389" r:id="rId77"/>
    <p:sldId id="397" r:id="rId78"/>
    <p:sldId id="400" r:id="rId79"/>
    <p:sldId id="398" r:id="rId80"/>
    <p:sldId id="401" r:id="rId81"/>
    <p:sldId id="399" r:id="rId82"/>
    <p:sldId id="402" r:id="rId83"/>
    <p:sldId id="405" r:id="rId84"/>
    <p:sldId id="406" r:id="rId85"/>
    <p:sldId id="408" r:id="rId86"/>
    <p:sldId id="409" r:id="rId87"/>
    <p:sldId id="410" r:id="rId88"/>
    <p:sldId id="412" r:id="rId89"/>
    <p:sldId id="411" r:id="rId90"/>
    <p:sldId id="413" r:id="rId91"/>
    <p:sldId id="414" r:id="rId92"/>
    <p:sldId id="403" r:id="rId93"/>
    <p:sldId id="417" r:id="rId94"/>
    <p:sldId id="420" r:id="rId95"/>
    <p:sldId id="421" r:id="rId96"/>
    <p:sldId id="419" r:id="rId97"/>
    <p:sldId id="423" r:id="rId98"/>
    <p:sldId id="418" r:id="rId99"/>
    <p:sldId id="422" r:id="rId100"/>
    <p:sldId id="415" r:id="rId101"/>
    <p:sldId id="424" r:id="rId102"/>
    <p:sldId id="425" r:id="rId103"/>
    <p:sldId id="427" r:id="rId104"/>
    <p:sldId id="426" r:id="rId105"/>
    <p:sldId id="428" r:id="rId106"/>
    <p:sldId id="432" r:id="rId107"/>
    <p:sldId id="416" r:id="rId108"/>
    <p:sldId id="431" r:id="rId109"/>
    <p:sldId id="434" r:id="rId110"/>
    <p:sldId id="435" r:id="rId111"/>
    <p:sldId id="437" r:id="rId112"/>
    <p:sldId id="438" r:id="rId113"/>
    <p:sldId id="436" r:id="rId114"/>
    <p:sldId id="433" r:id="rId115"/>
    <p:sldId id="430" r:id="rId116"/>
    <p:sldId id="440" r:id="rId117"/>
    <p:sldId id="439" r:id="rId118"/>
    <p:sldId id="441" r:id="rId119"/>
    <p:sldId id="445" r:id="rId120"/>
    <p:sldId id="447" r:id="rId121"/>
    <p:sldId id="446" r:id="rId122"/>
    <p:sldId id="444" r:id="rId123"/>
    <p:sldId id="449" r:id="rId124"/>
    <p:sldId id="451" r:id="rId125"/>
    <p:sldId id="450" r:id="rId126"/>
    <p:sldId id="333"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11.xml"/><Relationship Id="rId129" Type="http://schemas.openxmlformats.org/officeDocument/2006/relationships/handoutMaster" Target="handoutMasters/handoutMaster1.xml"/><Relationship Id="rId128" Type="http://schemas.openxmlformats.org/officeDocument/2006/relationships/notesMaster" Target="notesMasters/notesMaster1.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AC7A7C-9AC9-41B1-9371-F46D37B420DD}"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AB2BC-ADED-4E34-94FA-9FC4F4AE3263}" type="slidenum">
              <a:rPr lang="en-GB" smtClean="0"/>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C57BF-527B-47B5-9C61-AE3A252BA245}"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CE65F-10D6-4EF0-95B2-BEC3F00E084E}" type="slidenum">
              <a:rPr lang="en-GB" smtClean="0"/>
            </a:fld>
            <a:endParaRPr lang="en-GB"/>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70AFD691-E368-447F-9F38-45240A4F4685}" type="datetime1">
              <a:rPr lang="en-GB" smtClean="0"/>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64A016-7CF0-4A64-9430-16DFB657A868}"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A6A230-EDE6-4542-98DE-8F7AAA60B9A0}"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53C8A9-506B-4447-9AD8-EB8E05A99695}"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C0E6CB0C-CEFF-4C66-BB69-B1D85FAB56C6}"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ABA8D2-17F5-4F6A-9836-A1D9F011928A}"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03E397-B94E-42E8-8735-B07CF18D70CB}" type="datetime1">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5623DFFB-080E-4C7E-B583-13FEDC743EA1}" type="datetime1">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929833D6-E594-41A7-A1E0-E78288773C47}" type="datetime1">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18A19C8-AED6-46B2-8800-96F69B24B3FE}"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CE563232-6BC6-4070-AC2C-ED85A3DAFEA3}"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7F4B664-DC70-4220-98BF-6E595EA95A80}" type="datetime1">
              <a:rPr lang="en-GB" smtClean="0"/>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GB"/>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577AAC64-0889-4130-9C8F-277562A561CE}" type="slidenum">
              <a:rPr lang="en-GB" smtClean="0"/>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77AAC64-0889-4130-9C8F-277562A561CE}" type="slidenum">
              <a:rPr lang="en-GB" smtClean="0"/>
            </a:fld>
            <a:endParaRPr lang="en-GB"/>
          </a:p>
        </p:txBody>
      </p:sp>
      <p:sp>
        <p:nvSpPr>
          <p:cNvPr id="3" name="Date Placeholder 2"/>
          <p:cNvSpPr>
            <a:spLocks noGrp="1"/>
          </p:cNvSpPr>
          <p:nvPr>
            <p:ph type="dt" sz="half" idx="10"/>
          </p:nvPr>
        </p:nvSpPr>
        <p:spPr/>
        <p:txBody>
          <a:bodyPr/>
          <a:lstStyle/>
          <a:p>
            <a:fld id="{D289F415-3CA7-4B70-915B-253B4DDCF55F}" type="datetime1">
              <a:rPr lang="en-GB" smtClean="0"/>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p:txBody>
          <a:bodyPr>
            <a:normAutofit fontScale="85000" lnSpcReduction="20000"/>
          </a:bodyPr>
          <a:lstStyle/>
          <a:p>
            <a:r>
              <a:rPr lang="en-US" dirty="0"/>
              <a:t>Network Application Architecture </a:t>
            </a:r>
            <a:endParaRPr lang="en-US" dirty="0"/>
          </a:p>
          <a:p>
            <a:pPr lvl="1"/>
            <a:r>
              <a:rPr lang="en-US" dirty="0"/>
              <a:t>Application architecture is different from the network architecture. </a:t>
            </a:r>
            <a:endParaRPr lang="en-US" dirty="0"/>
          </a:p>
          <a:p>
            <a:pPr lvl="1"/>
            <a:endParaRPr lang="en-US" dirty="0"/>
          </a:p>
          <a:p>
            <a:pPr lvl="1"/>
            <a:r>
              <a:rPr lang="en-US" dirty="0"/>
              <a:t>The network architecture is fixed and provides a set of services to applications. </a:t>
            </a:r>
            <a:endParaRPr lang="en-US" dirty="0"/>
          </a:p>
          <a:p>
            <a:pPr lvl="1"/>
            <a:endParaRPr lang="en-US" dirty="0"/>
          </a:p>
          <a:p>
            <a:pPr lvl="1"/>
            <a:r>
              <a:rPr lang="en-US" dirty="0"/>
              <a:t>The application architecture, on the other hand, is designed by the application developer and defines how the application should be structured over the various end systems.</a:t>
            </a:r>
            <a:endParaRPr lang="en-US" dirty="0"/>
          </a:p>
          <a:p>
            <a:pPr lvl="1"/>
            <a:endParaRPr lang="en-US" dirty="0"/>
          </a:p>
          <a:p>
            <a:pPr lvl="1"/>
            <a:r>
              <a:rPr lang="en-US" dirty="0"/>
              <a:t>There are two types of application architecture:</a:t>
            </a:r>
            <a:endParaRPr lang="en-US" dirty="0"/>
          </a:p>
          <a:p>
            <a:pPr lvl="2"/>
            <a:r>
              <a:rPr lang="en-US" dirty="0"/>
              <a:t>Client-Server</a:t>
            </a:r>
            <a:endParaRPr lang="en-US" dirty="0"/>
          </a:p>
          <a:p>
            <a:pPr lvl="2"/>
            <a:r>
              <a:rPr lang="en-US" dirty="0"/>
              <a:t>Peer-to-Peer (P2P)</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F20964B-7D95-4880-A08A-B2B538543C13}" type="datetime1">
              <a:rPr lang="en-GB" smtClean="0"/>
            </a:fld>
            <a:endParaRPr lang="en-GB"/>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Post Office Protocol (POP3)</a:t>
            </a:r>
            <a:endParaRPr lang="en-US" dirty="0"/>
          </a:p>
          <a:p>
            <a:pPr lvl="3"/>
            <a:r>
              <a:rPr lang="en-US" dirty="0"/>
              <a:t>POP treats the mailbox as one store, and has no concept of folders.</a:t>
            </a:r>
            <a:endParaRPr lang="en-US" dirty="0"/>
          </a:p>
          <a:p>
            <a:pPr lvl="3"/>
            <a:r>
              <a:rPr lang="en-US" dirty="0"/>
              <a:t>POP works in two modes namely, delete and keep mode.</a:t>
            </a:r>
            <a:endParaRPr lang="en-US" dirty="0"/>
          </a:p>
          <a:p>
            <a:pPr lvl="4"/>
            <a:r>
              <a:rPr lang="en-US" b="1" dirty="0"/>
              <a:t>Delete Mode: </a:t>
            </a:r>
            <a:r>
              <a:rPr lang="en-US" dirty="0"/>
              <a:t>In delete mode, mail is deleted from the mailbox after retrieval.  The delete mode is normally used when the user is working at their permanent computer and can save and organize the received mail after reading or replying.</a:t>
            </a:r>
            <a:endParaRPr lang="en-US" dirty="0"/>
          </a:p>
          <a:p>
            <a:pPr lvl="4"/>
            <a:endParaRPr lang="en-US" dirty="0"/>
          </a:p>
          <a:p>
            <a:pPr lvl="4"/>
            <a:r>
              <a:rPr lang="en-US" b="1" dirty="0"/>
              <a:t>Keep Mode: </a:t>
            </a:r>
            <a:r>
              <a:rPr lang="en-US" dirty="0"/>
              <a:t>In keep mode, mail after reading is kept in mailbox for later retrieval.  The keep mode is normally used when the user accesses her mail away from their primary computer.</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A1AA2BC-AF1F-4A2C-A10A-4EBDD2895DF5}" type="datetime1">
              <a:rPr lang="en-GB" smtClean="0"/>
            </a:fld>
            <a:endParaRPr lang="en-GB"/>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Post Office Protocol (POP3)</a:t>
            </a:r>
            <a:endParaRPr lang="en-US" dirty="0"/>
          </a:p>
          <a:p>
            <a:pPr lvl="3"/>
            <a:r>
              <a:rPr lang="en-US" dirty="0"/>
              <a:t>POP3 client is installed on the recipient computer and POP server on the mail server.</a:t>
            </a:r>
            <a:endParaRPr lang="en-US" dirty="0"/>
          </a:p>
          <a:p>
            <a:pPr lvl="3"/>
            <a:r>
              <a:rPr lang="en-US" dirty="0"/>
              <a:t>Client opens a connection to the server using TCP on port 110.</a:t>
            </a:r>
            <a:endParaRPr lang="en-US" dirty="0"/>
          </a:p>
          <a:p>
            <a:pPr lvl="3"/>
            <a:r>
              <a:rPr lang="en-US" dirty="0"/>
              <a:t>Client sends username and password to access mailbox and to retrieve messages.</a:t>
            </a:r>
            <a:endParaRPr lang="en-GB" dirty="0"/>
          </a:p>
        </p:txBody>
      </p:sp>
      <p:grpSp>
        <p:nvGrpSpPr>
          <p:cNvPr id="32" name="Group 31"/>
          <p:cNvGrpSpPr/>
          <p:nvPr/>
        </p:nvGrpSpPr>
        <p:grpSpPr>
          <a:xfrm>
            <a:off x="2492392" y="3591159"/>
            <a:ext cx="3727965" cy="3077304"/>
            <a:chOff x="3762014" y="2238577"/>
            <a:chExt cx="3727965" cy="3077304"/>
          </a:xfrm>
        </p:grpSpPr>
        <p:grpSp>
          <p:nvGrpSpPr>
            <p:cNvPr id="30" name="Group 29"/>
            <p:cNvGrpSpPr/>
            <p:nvPr/>
          </p:nvGrpSpPr>
          <p:grpSpPr>
            <a:xfrm>
              <a:off x="3762014" y="2238577"/>
              <a:ext cx="3727965" cy="3077304"/>
              <a:chOff x="3762014" y="2238577"/>
              <a:chExt cx="3727965" cy="3077304"/>
            </a:xfrm>
          </p:grpSpPr>
          <p:grpSp>
            <p:nvGrpSpPr>
              <p:cNvPr id="25" name="Group 24"/>
              <p:cNvGrpSpPr/>
              <p:nvPr/>
            </p:nvGrpSpPr>
            <p:grpSpPr>
              <a:xfrm>
                <a:off x="6148340" y="3760594"/>
                <a:ext cx="1341639" cy="999159"/>
                <a:chOff x="7774226" y="3946077"/>
                <a:chExt cx="1341639" cy="999159"/>
              </a:xfrm>
            </p:grpSpPr>
            <p:sp>
              <p:nvSpPr>
                <p:cNvPr id="16" name="Cylinder 15"/>
                <p:cNvSpPr/>
                <p:nvPr/>
              </p:nvSpPr>
              <p:spPr>
                <a:xfrm>
                  <a:off x="8525022" y="4373333"/>
                  <a:ext cx="590843" cy="54160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a:t>
                  </a:r>
                  <a:endParaRPr lang="en-GB" sz="1200" dirty="0">
                    <a:ln w="0"/>
                    <a:solidFill>
                      <a:schemeClr val="tx1"/>
                    </a:solidFill>
                    <a:effectLst>
                      <a:outerShdw blurRad="38100" dist="19050" dir="2700000" algn="tl" rotWithShape="0">
                        <a:schemeClr val="dk1">
                          <a:alpha val="40000"/>
                        </a:schemeClr>
                      </a:outerShdw>
                    </a:effectLst>
                  </a:endParaRPr>
                </a:p>
              </p:txBody>
            </p:sp>
            <p:grpSp>
              <p:nvGrpSpPr>
                <p:cNvPr id="21" name="Group 20"/>
                <p:cNvGrpSpPr/>
                <p:nvPr/>
              </p:nvGrpSpPr>
              <p:grpSpPr>
                <a:xfrm>
                  <a:off x="7774226" y="3946077"/>
                  <a:ext cx="889987" cy="999159"/>
                  <a:chOff x="7774226" y="3946077"/>
                  <a:chExt cx="889987" cy="999159"/>
                </a:xfrm>
              </p:grpSpPr>
              <p:grpSp>
                <p:nvGrpSpPr>
                  <p:cNvPr id="6" name="Group 5"/>
                  <p:cNvGrpSpPr/>
                  <p:nvPr/>
                </p:nvGrpSpPr>
                <p:grpSpPr>
                  <a:xfrm>
                    <a:off x="7858143" y="4173677"/>
                    <a:ext cx="666879" cy="771559"/>
                    <a:chOff x="9251655" y="1523999"/>
                    <a:chExt cx="1122259" cy="923779"/>
                  </a:xfrm>
                </p:grpSpPr>
                <p:grpSp>
                  <p:nvGrpSpPr>
                    <p:cNvPr id="7" name="Group 6"/>
                    <p:cNvGrpSpPr/>
                    <p:nvPr/>
                  </p:nvGrpSpPr>
                  <p:grpSpPr>
                    <a:xfrm>
                      <a:off x="9251655" y="1524000"/>
                      <a:ext cx="1122259" cy="923778"/>
                      <a:chOff x="9251655" y="1524000"/>
                      <a:chExt cx="1122259" cy="642426"/>
                    </a:xfrm>
                  </p:grpSpPr>
                  <p:sp>
                    <p:nvSpPr>
                      <p:cNvPr id="9" name="Rectangle 8"/>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Data 9"/>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ectangle 7"/>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7" name="TextBox 16"/>
                  <p:cNvSpPr txBox="1"/>
                  <p:nvPr/>
                </p:nvSpPr>
                <p:spPr>
                  <a:xfrm>
                    <a:off x="7774226" y="3946077"/>
                    <a:ext cx="889987" cy="276999"/>
                  </a:xfrm>
                  <a:prstGeom prst="rect">
                    <a:avLst/>
                  </a:prstGeom>
                  <a:noFill/>
                </p:spPr>
                <p:txBody>
                  <a:bodyPr wrap="none" rtlCol="0">
                    <a:spAutoFit/>
                  </a:bodyPr>
                  <a:lstStyle/>
                  <a:p>
                    <a:r>
                      <a:rPr lang="en-GB" sz="1200" dirty="0"/>
                      <a:t>POP Client</a:t>
                    </a:r>
                    <a:endParaRPr lang="en-GB" sz="1200" dirty="0"/>
                  </a:p>
                </p:txBody>
              </p:sp>
            </p:grpSp>
          </p:grpSp>
          <p:grpSp>
            <p:nvGrpSpPr>
              <p:cNvPr id="22" name="Group 21"/>
              <p:cNvGrpSpPr/>
              <p:nvPr/>
            </p:nvGrpSpPr>
            <p:grpSpPr>
              <a:xfrm>
                <a:off x="4097908" y="2238577"/>
                <a:ext cx="920317" cy="1198108"/>
                <a:chOff x="5495901" y="2256503"/>
                <a:chExt cx="920317" cy="1198108"/>
              </a:xfrm>
            </p:grpSpPr>
            <p:pic>
              <p:nvPicPr>
                <p:cNvPr id="5" name="图片 40" descr="交换机.png"/>
                <p:cNvPicPr>
                  <a:picLocks noChangeAspect="1"/>
                </p:cNvPicPr>
                <p:nvPr/>
              </p:nvPicPr>
              <p:blipFill>
                <a:blip r:embed="rId1" cstate="print"/>
                <a:stretch>
                  <a:fillRect/>
                </a:stretch>
              </p:blipFill>
              <p:spPr>
                <a:xfrm>
                  <a:off x="5660639" y="2483940"/>
                  <a:ext cx="590843" cy="970671"/>
                </a:xfrm>
                <a:prstGeom prst="rect">
                  <a:avLst/>
                </a:prstGeom>
              </p:spPr>
            </p:pic>
            <p:sp>
              <p:nvSpPr>
                <p:cNvPr id="18" name="TextBox 17"/>
                <p:cNvSpPr txBox="1"/>
                <p:nvPr/>
              </p:nvSpPr>
              <p:spPr>
                <a:xfrm>
                  <a:off x="5495901" y="2256503"/>
                  <a:ext cx="920317" cy="276999"/>
                </a:xfrm>
                <a:prstGeom prst="rect">
                  <a:avLst/>
                </a:prstGeom>
                <a:noFill/>
              </p:spPr>
              <p:txBody>
                <a:bodyPr wrap="none" rtlCol="0">
                  <a:spAutoFit/>
                </a:bodyPr>
                <a:lstStyle/>
                <a:p>
                  <a:r>
                    <a:rPr lang="en-GB" sz="1200" dirty="0"/>
                    <a:t>POP Server</a:t>
                  </a:r>
                  <a:endParaRPr lang="en-GB" sz="1200" dirty="0"/>
                </a:p>
              </p:txBody>
            </p:sp>
          </p:grpSp>
          <p:grpSp>
            <p:nvGrpSpPr>
              <p:cNvPr id="24" name="Group 23"/>
              <p:cNvGrpSpPr/>
              <p:nvPr/>
            </p:nvGrpSpPr>
            <p:grpSpPr>
              <a:xfrm>
                <a:off x="3762014" y="4260174"/>
                <a:ext cx="1225881" cy="1055707"/>
                <a:chOff x="3762014" y="4260174"/>
                <a:chExt cx="1225881" cy="1055707"/>
              </a:xfrm>
            </p:grpSpPr>
            <p:grpSp>
              <p:nvGrpSpPr>
                <p:cNvPr id="20" name="Group 19"/>
                <p:cNvGrpSpPr/>
                <p:nvPr/>
              </p:nvGrpSpPr>
              <p:grpSpPr>
                <a:xfrm>
                  <a:off x="4097908" y="4546190"/>
                  <a:ext cx="889987" cy="769691"/>
                  <a:chOff x="4097908" y="4546190"/>
                  <a:chExt cx="889987" cy="769691"/>
                </a:xfrm>
              </p:grpSpPr>
              <p:grpSp>
                <p:nvGrpSpPr>
                  <p:cNvPr id="11" name="Group 10"/>
                  <p:cNvGrpSpPr/>
                  <p:nvPr/>
                </p:nvGrpSpPr>
                <p:grpSpPr>
                  <a:xfrm>
                    <a:off x="4380447" y="4546190"/>
                    <a:ext cx="335313" cy="538944"/>
                    <a:chOff x="5011384" y="4437514"/>
                    <a:chExt cx="559422" cy="1143000"/>
                  </a:xfrm>
                </p:grpSpPr>
                <p:sp>
                  <p:nvSpPr>
                    <p:cNvPr id="12" name="Rectangle: Rounded Corners 11"/>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9" name="TextBox 18"/>
                  <p:cNvSpPr txBox="1"/>
                  <p:nvPr/>
                </p:nvSpPr>
                <p:spPr>
                  <a:xfrm>
                    <a:off x="4097908" y="5038882"/>
                    <a:ext cx="889987" cy="276999"/>
                  </a:xfrm>
                  <a:prstGeom prst="rect">
                    <a:avLst/>
                  </a:prstGeom>
                  <a:noFill/>
                </p:spPr>
                <p:txBody>
                  <a:bodyPr wrap="none" rtlCol="0">
                    <a:spAutoFit/>
                  </a:bodyPr>
                  <a:lstStyle/>
                  <a:p>
                    <a:r>
                      <a:rPr lang="en-GB" sz="1200" dirty="0"/>
                      <a:t>POP Client</a:t>
                    </a:r>
                    <a:endParaRPr lang="en-GB" sz="1200" dirty="0"/>
                  </a:p>
                </p:txBody>
              </p:sp>
            </p:grpSp>
            <p:sp>
              <p:nvSpPr>
                <p:cNvPr id="23" name="Cylinder 22"/>
                <p:cNvSpPr/>
                <p:nvPr/>
              </p:nvSpPr>
              <p:spPr>
                <a:xfrm>
                  <a:off x="3762014" y="4260174"/>
                  <a:ext cx="590843" cy="54160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27" name="Straight Arrow Connector 26"/>
              <p:cNvCxnSpPr/>
              <p:nvPr/>
            </p:nvCxnSpPr>
            <p:spPr>
              <a:xfrm>
                <a:off x="4542901" y="3648792"/>
                <a:ext cx="0" cy="724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05804" y="3354967"/>
                <a:ext cx="1264596" cy="1018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5064101" y="2814813"/>
              <a:ext cx="1625885" cy="1015663"/>
            </a:xfrm>
            <a:prstGeom prst="rect">
              <a:avLst/>
            </a:prstGeom>
            <a:noFill/>
          </p:spPr>
          <p:txBody>
            <a:bodyPr wrap="square" rtlCol="0">
              <a:spAutoFit/>
            </a:bodyPr>
            <a:lstStyle/>
            <a:p>
              <a:pPr algn="ctr"/>
              <a:r>
                <a:rPr lang="en-GB" sz="1200" dirty="0"/>
                <a:t>Clients independently download email. Once downloaded, it is deleted from the server</a:t>
              </a:r>
              <a:endParaRPr lang="en-GB" sz="1200" dirty="0"/>
            </a:p>
          </p:txBody>
        </p:sp>
      </p:grpSp>
      <p:grpSp>
        <p:nvGrpSpPr>
          <p:cNvPr id="99" name="Group 98"/>
          <p:cNvGrpSpPr/>
          <p:nvPr/>
        </p:nvGrpSpPr>
        <p:grpSpPr>
          <a:xfrm>
            <a:off x="6351792" y="3304112"/>
            <a:ext cx="5400000" cy="3456000"/>
            <a:chOff x="6226712" y="3381394"/>
            <a:chExt cx="5363800" cy="3372178"/>
          </a:xfrm>
        </p:grpSpPr>
        <p:grpSp>
          <p:nvGrpSpPr>
            <p:cNvPr id="98" name="Group 97"/>
            <p:cNvGrpSpPr/>
            <p:nvPr/>
          </p:nvGrpSpPr>
          <p:grpSpPr>
            <a:xfrm>
              <a:off x="6226712" y="3381394"/>
              <a:ext cx="5363800" cy="3372178"/>
              <a:chOff x="-793288" y="1520732"/>
              <a:chExt cx="6079711" cy="5690960"/>
            </a:xfrm>
          </p:grpSpPr>
          <p:grpSp>
            <p:nvGrpSpPr>
              <p:cNvPr id="85" name="Group 84"/>
              <p:cNvGrpSpPr/>
              <p:nvPr/>
            </p:nvGrpSpPr>
            <p:grpSpPr>
              <a:xfrm>
                <a:off x="917914" y="2953266"/>
                <a:ext cx="4090564" cy="4258426"/>
                <a:chOff x="1513515" y="2415365"/>
                <a:chExt cx="4090564" cy="4258426"/>
              </a:xfrm>
            </p:grpSpPr>
            <p:sp>
              <p:nvSpPr>
                <p:cNvPr id="35" name="Rectangle 34"/>
                <p:cNvSpPr/>
                <p:nvPr/>
              </p:nvSpPr>
              <p:spPr>
                <a:xfrm>
                  <a:off x="1513515" y="2415366"/>
                  <a:ext cx="348314" cy="425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5255765" y="2415365"/>
                  <a:ext cx="348314" cy="425842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p:cNvGrpSpPr/>
                <p:nvPr/>
              </p:nvGrpSpPr>
              <p:grpSpPr>
                <a:xfrm>
                  <a:off x="1850077" y="2935933"/>
                  <a:ext cx="3405688" cy="176268"/>
                  <a:chOff x="1850078" y="2667258"/>
                  <a:chExt cx="3405688" cy="176268"/>
                </a:xfrm>
              </p:grpSpPr>
              <p:cxnSp>
                <p:nvCxnSpPr>
                  <p:cNvPr id="38" name="Straight Arrow Connector 37"/>
                  <p:cNvCxnSpPr/>
                  <p:nvPr/>
                </p:nvCxnSpPr>
                <p:spPr>
                  <a:xfrm flipH="1">
                    <a:off x="1850078" y="2737860"/>
                    <a:ext cx="340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300597" y="2667258"/>
                    <a:ext cx="2293034" cy="176268"/>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User Name</a:t>
                    </a:r>
                    <a:endParaRPr lang="en-GB" sz="1200" dirty="0"/>
                  </a:p>
                </p:txBody>
              </p:sp>
            </p:grpSp>
            <p:grpSp>
              <p:nvGrpSpPr>
                <p:cNvPr id="58" name="Group 57"/>
                <p:cNvGrpSpPr/>
                <p:nvPr/>
              </p:nvGrpSpPr>
              <p:grpSpPr>
                <a:xfrm>
                  <a:off x="1850077" y="3281379"/>
                  <a:ext cx="3393936" cy="176268"/>
                  <a:chOff x="1861829" y="3179483"/>
                  <a:chExt cx="3393936" cy="176268"/>
                </a:xfrm>
              </p:grpSpPr>
              <p:cxnSp>
                <p:nvCxnSpPr>
                  <p:cNvPr id="40" name="Straight Arrow Connector 39"/>
                  <p:cNvCxnSpPr/>
                  <p:nvPr/>
                </p:nvCxnSpPr>
                <p:spPr>
                  <a:xfrm>
                    <a:off x="1861829" y="3271996"/>
                    <a:ext cx="339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77965" y="3179483"/>
                    <a:ext cx="2293034" cy="17626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OK</a:t>
                    </a:r>
                    <a:endParaRPr lang="en-GB" sz="1200" dirty="0"/>
                  </a:p>
                </p:txBody>
              </p:sp>
            </p:grpSp>
            <p:grpSp>
              <p:nvGrpSpPr>
                <p:cNvPr id="62" name="Group 61"/>
                <p:cNvGrpSpPr/>
                <p:nvPr/>
              </p:nvGrpSpPr>
              <p:grpSpPr>
                <a:xfrm>
                  <a:off x="1861829" y="3641819"/>
                  <a:ext cx="3393937" cy="176268"/>
                  <a:chOff x="1861829" y="3641819"/>
                  <a:chExt cx="3393937" cy="176268"/>
                </a:xfrm>
              </p:grpSpPr>
              <p:cxnSp>
                <p:nvCxnSpPr>
                  <p:cNvPr id="42" name="Straight Arrow Connector 41"/>
                  <p:cNvCxnSpPr/>
                  <p:nvPr/>
                </p:nvCxnSpPr>
                <p:spPr>
                  <a:xfrm flipH="1">
                    <a:off x="1861829" y="3709946"/>
                    <a:ext cx="3393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271104" y="3641819"/>
                    <a:ext cx="2293034" cy="176268"/>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Password</a:t>
                    </a:r>
                    <a:endParaRPr lang="en-GB" sz="1200" dirty="0"/>
                  </a:p>
                </p:txBody>
              </p:sp>
            </p:grpSp>
            <p:grpSp>
              <p:nvGrpSpPr>
                <p:cNvPr id="69" name="Group 68"/>
                <p:cNvGrpSpPr/>
                <p:nvPr/>
              </p:nvGrpSpPr>
              <p:grpSpPr>
                <a:xfrm>
                  <a:off x="1861829" y="4216023"/>
                  <a:ext cx="3393936" cy="176268"/>
                  <a:chOff x="1861829" y="4216023"/>
                  <a:chExt cx="3393936" cy="176268"/>
                </a:xfrm>
              </p:grpSpPr>
              <p:cxnSp>
                <p:nvCxnSpPr>
                  <p:cNvPr id="44" name="Straight Arrow Connector 43"/>
                  <p:cNvCxnSpPr/>
                  <p:nvPr/>
                </p:nvCxnSpPr>
                <p:spPr>
                  <a:xfrm>
                    <a:off x="1861829" y="4322685"/>
                    <a:ext cx="3393936"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300596" y="4216023"/>
                    <a:ext cx="2293034" cy="176268"/>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List</a:t>
                    </a:r>
                    <a:endParaRPr lang="en-GB" sz="1200" dirty="0"/>
                  </a:p>
                </p:txBody>
              </p:sp>
            </p:grpSp>
            <p:grpSp>
              <p:nvGrpSpPr>
                <p:cNvPr id="70" name="Group 69"/>
                <p:cNvGrpSpPr/>
                <p:nvPr/>
              </p:nvGrpSpPr>
              <p:grpSpPr>
                <a:xfrm>
                  <a:off x="1861829" y="4814977"/>
                  <a:ext cx="3382184" cy="176268"/>
                  <a:chOff x="1861829" y="4814977"/>
                  <a:chExt cx="3382184" cy="176268"/>
                </a:xfrm>
              </p:grpSpPr>
              <p:cxnSp>
                <p:nvCxnSpPr>
                  <p:cNvPr id="49" name="Straight Arrow Connector 48"/>
                  <p:cNvCxnSpPr/>
                  <p:nvPr/>
                </p:nvCxnSpPr>
                <p:spPr>
                  <a:xfrm flipH="1" flipV="1">
                    <a:off x="1861829" y="4905694"/>
                    <a:ext cx="33821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277197" y="4814977"/>
                    <a:ext cx="2293034" cy="176268"/>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Retrieve 1</a:t>
                    </a:r>
                    <a:endParaRPr lang="en-GB" sz="1200" dirty="0"/>
                  </a:p>
                </p:txBody>
              </p:sp>
            </p:grpSp>
            <p:grpSp>
              <p:nvGrpSpPr>
                <p:cNvPr id="65" name="Group 64"/>
                <p:cNvGrpSpPr/>
                <p:nvPr/>
              </p:nvGrpSpPr>
              <p:grpSpPr>
                <a:xfrm>
                  <a:off x="1861061" y="3886214"/>
                  <a:ext cx="3393936" cy="176268"/>
                  <a:chOff x="1861829" y="3179483"/>
                  <a:chExt cx="3393936" cy="176268"/>
                </a:xfrm>
              </p:grpSpPr>
              <p:cxnSp>
                <p:nvCxnSpPr>
                  <p:cNvPr id="66" name="Straight Arrow Connector 65"/>
                  <p:cNvCxnSpPr/>
                  <p:nvPr/>
                </p:nvCxnSpPr>
                <p:spPr>
                  <a:xfrm>
                    <a:off x="1861829" y="3271996"/>
                    <a:ext cx="339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277965" y="3179483"/>
                    <a:ext cx="2293034" cy="17626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OK</a:t>
                    </a:r>
                    <a:endParaRPr lang="en-GB" sz="1200" dirty="0"/>
                  </a:p>
                </p:txBody>
              </p:sp>
            </p:grpSp>
            <p:grpSp>
              <p:nvGrpSpPr>
                <p:cNvPr id="71" name="Group 70"/>
                <p:cNvGrpSpPr/>
                <p:nvPr/>
              </p:nvGrpSpPr>
              <p:grpSpPr>
                <a:xfrm>
                  <a:off x="1850077" y="4515500"/>
                  <a:ext cx="3393936" cy="176268"/>
                  <a:chOff x="1850077" y="4515500"/>
                  <a:chExt cx="3393936" cy="176268"/>
                </a:xfrm>
              </p:grpSpPr>
              <p:cxnSp>
                <p:nvCxnSpPr>
                  <p:cNvPr id="53" name="Straight Arrow Connector 52"/>
                  <p:cNvCxnSpPr/>
                  <p:nvPr/>
                </p:nvCxnSpPr>
                <p:spPr>
                  <a:xfrm>
                    <a:off x="1850077" y="4586305"/>
                    <a:ext cx="339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300596" y="4515500"/>
                    <a:ext cx="2293034" cy="17626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Email numbers and their sizes</a:t>
                    </a:r>
                    <a:endParaRPr lang="en-GB" sz="1200" dirty="0"/>
                  </a:p>
                </p:txBody>
              </p:sp>
            </p:grpSp>
            <p:grpSp>
              <p:nvGrpSpPr>
                <p:cNvPr id="83" name="Group 82"/>
                <p:cNvGrpSpPr/>
                <p:nvPr/>
              </p:nvGrpSpPr>
              <p:grpSpPr>
                <a:xfrm>
                  <a:off x="1837418" y="5182217"/>
                  <a:ext cx="3417579" cy="176268"/>
                  <a:chOff x="1837418" y="5182217"/>
                  <a:chExt cx="3417579" cy="176268"/>
                </a:xfrm>
              </p:grpSpPr>
              <p:cxnSp>
                <p:nvCxnSpPr>
                  <p:cNvPr id="74" name="Straight Arrow Connector 73"/>
                  <p:cNvCxnSpPr/>
                  <p:nvPr/>
                </p:nvCxnSpPr>
                <p:spPr>
                  <a:xfrm>
                    <a:off x="1837418" y="5265233"/>
                    <a:ext cx="34175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304056" y="5182217"/>
                    <a:ext cx="2293034" cy="17626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Email 1</a:t>
                    </a:r>
                    <a:endParaRPr lang="en-GB" sz="1200" dirty="0"/>
                  </a:p>
                </p:txBody>
              </p:sp>
            </p:grpSp>
            <p:grpSp>
              <p:nvGrpSpPr>
                <p:cNvPr id="78" name="Group 77"/>
                <p:cNvGrpSpPr/>
                <p:nvPr/>
              </p:nvGrpSpPr>
              <p:grpSpPr>
                <a:xfrm>
                  <a:off x="1861061" y="6017244"/>
                  <a:ext cx="3405688" cy="176268"/>
                  <a:chOff x="1861061" y="6017244"/>
                  <a:chExt cx="3405688" cy="176268"/>
                </a:xfrm>
              </p:grpSpPr>
              <p:cxnSp>
                <p:nvCxnSpPr>
                  <p:cNvPr id="76" name="Straight Arrow Connector 75"/>
                  <p:cNvCxnSpPr/>
                  <p:nvPr/>
                </p:nvCxnSpPr>
                <p:spPr>
                  <a:xfrm flipH="1">
                    <a:off x="1861061" y="6105378"/>
                    <a:ext cx="340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333193" y="6017244"/>
                    <a:ext cx="2293034" cy="176268"/>
                  </a:xfrm>
                  <a:prstGeom prst="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Retrieve N</a:t>
                    </a:r>
                    <a:endParaRPr lang="en-GB" sz="1200" dirty="0"/>
                  </a:p>
                </p:txBody>
              </p:sp>
            </p:grpSp>
            <p:grpSp>
              <p:nvGrpSpPr>
                <p:cNvPr id="82" name="Group 81"/>
                <p:cNvGrpSpPr/>
                <p:nvPr/>
              </p:nvGrpSpPr>
              <p:grpSpPr>
                <a:xfrm>
                  <a:off x="1861061" y="6361202"/>
                  <a:ext cx="3382952" cy="176268"/>
                  <a:chOff x="1861061" y="6361202"/>
                  <a:chExt cx="3382952" cy="176268"/>
                </a:xfrm>
              </p:grpSpPr>
              <p:cxnSp>
                <p:nvCxnSpPr>
                  <p:cNvPr id="80" name="Straight Arrow Connector 79"/>
                  <p:cNvCxnSpPr/>
                  <p:nvPr/>
                </p:nvCxnSpPr>
                <p:spPr>
                  <a:xfrm>
                    <a:off x="1861061" y="6428935"/>
                    <a:ext cx="3382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333193" y="6361202"/>
                    <a:ext cx="2293034" cy="17626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Email N</a:t>
                    </a:r>
                    <a:endParaRPr lang="en-GB" sz="1200" dirty="0"/>
                  </a:p>
                </p:txBody>
              </p:sp>
            </p:grpSp>
            <p:sp>
              <p:nvSpPr>
                <p:cNvPr id="84" name="TextBox 83"/>
                <p:cNvSpPr txBox="1"/>
                <p:nvPr/>
              </p:nvSpPr>
              <p:spPr>
                <a:xfrm>
                  <a:off x="3352235" y="5301606"/>
                  <a:ext cx="254949" cy="646331"/>
                </a:xfrm>
                <a:prstGeom prst="rect">
                  <a:avLst/>
                </a:prstGeom>
                <a:noFill/>
              </p:spPr>
              <p:txBody>
                <a:bodyPr wrap="square" rtlCol="0">
                  <a:spAutoFit/>
                </a:bodyPr>
                <a:lstStyle/>
                <a:p>
                  <a:r>
                    <a:rPr lang="en-GB" sz="1200" dirty="0"/>
                    <a:t>.</a:t>
                  </a:r>
                  <a:endParaRPr lang="en-GB" sz="1200" dirty="0"/>
                </a:p>
                <a:p>
                  <a:r>
                    <a:rPr lang="en-GB" sz="1200" dirty="0"/>
                    <a:t>.</a:t>
                  </a:r>
                  <a:endParaRPr lang="en-GB" sz="1200" dirty="0"/>
                </a:p>
                <a:p>
                  <a:r>
                    <a:rPr lang="en-GB" sz="1200" dirty="0"/>
                    <a:t>.</a:t>
                  </a:r>
                  <a:endParaRPr lang="en-GB" sz="1200" dirty="0"/>
                </a:p>
              </p:txBody>
            </p:sp>
          </p:grpSp>
          <p:grpSp>
            <p:nvGrpSpPr>
              <p:cNvPr id="94" name="Group 93"/>
              <p:cNvGrpSpPr/>
              <p:nvPr/>
            </p:nvGrpSpPr>
            <p:grpSpPr>
              <a:xfrm>
                <a:off x="-793288" y="1520732"/>
                <a:ext cx="1743868" cy="1369484"/>
                <a:chOff x="-1558579" y="1580779"/>
                <a:chExt cx="1743868" cy="1369484"/>
              </a:xfrm>
            </p:grpSpPr>
            <p:pic>
              <p:nvPicPr>
                <p:cNvPr id="86" name="图片 40" descr="交换机.png"/>
                <p:cNvPicPr>
                  <a:picLocks noChangeAspect="1"/>
                </p:cNvPicPr>
                <p:nvPr/>
              </p:nvPicPr>
              <p:blipFill>
                <a:blip r:embed="rId1" cstate="print"/>
                <a:stretch>
                  <a:fillRect/>
                </a:stretch>
              </p:blipFill>
              <p:spPr>
                <a:xfrm>
                  <a:off x="-405554" y="1979592"/>
                  <a:ext cx="590843" cy="970671"/>
                </a:xfrm>
                <a:prstGeom prst="rect">
                  <a:avLst/>
                </a:prstGeom>
              </p:spPr>
            </p:pic>
            <p:sp>
              <p:nvSpPr>
                <p:cNvPr id="87" name="TextBox 86"/>
                <p:cNvSpPr txBox="1"/>
                <p:nvPr/>
              </p:nvSpPr>
              <p:spPr>
                <a:xfrm>
                  <a:off x="-1558579" y="1580779"/>
                  <a:ext cx="1351423" cy="1090762"/>
                </a:xfrm>
                <a:prstGeom prst="rect">
                  <a:avLst/>
                </a:prstGeom>
                <a:noFill/>
              </p:spPr>
              <p:txBody>
                <a:bodyPr wrap="square" rtlCol="0">
                  <a:spAutoFit/>
                </a:bodyPr>
                <a:lstStyle/>
                <a:p>
                  <a:pPr algn="ctr"/>
                  <a:r>
                    <a:rPr lang="en-GB" sz="1200" dirty="0"/>
                    <a:t>POP Server: remote mail server</a:t>
                  </a:r>
                  <a:endParaRPr lang="en-GB" sz="1200" dirty="0"/>
                </a:p>
              </p:txBody>
            </p:sp>
          </p:grpSp>
          <p:grpSp>
            <p:nvGrpSpPr>
              <p:cNvPr id="93" name="Group 92"/>
              <p:cNvGrpSpPr/>
              <p:nvPr/>
            </p:nvGrpSpPr>
            <p:grpSpPr>
              <a:xfrm>
                <a:off x="4120248" y="1756672"/>
                <a:ext cx="1166175" cy="1193591"/>
                <a:chOff x="7369731" y="616471"/>
                <a:chExt cx="1166175" cy="1193591"/>
              </a:xfrm>
            </p:grpSpPr>
            <p:sp>
              <p:nvSpPr>
                <p:cNvPr id="89" name="TextBox 88"/>
                <p:cNvSpPr txBox="1"/>
                <p:nvPr/>
              </p:nvSpPr>
              <p:spPr>
                <a:xfrm>
                  <a:off x="7369731" y="616471"/>
                  <a:ext cx="1101796" cy="461664"/>
                </a:xfrm>
                <a:prstGeom prst="rect">
                  <a:avLst/>
                </a:prstGeom>
                <a:noFill/>
              </p:spPr>
              <p:txBody>
                <a:bodyPr wrap="square" rtlCol="0">
                  <a:spAutoFit/>
                </a:bodyPr>
                <a:lstStyle/>
                <a:p>
                  <a:pPr algn="ctr"/>
                  <a:r>
                    <a:rPr lang="en-GB" sz="1200" dirty="0"/>
                    <a:t>POP Client: email receiver</a:t>
                  </a:r>
                  <a:endParaRPr lang="en-GB" sz="1200" dirty="0"/>
                </a:p>
              </p:txBody>
            </p:sp>
            <p:grpSp>
              <p:nvGrpSpPr>
                <p:cNvPr id="90" name="Group 89"/>
                <p:cNvGrpSpPr/>
                <p:nvPr/>
              </p:nvGrpSpPr>
              <p:grpSpPr>
                <a:xfrm>
                  <a:off x="8243803" y="1155268"/>
                  <a:ext cx="292103" cy="654794"/>
                  <a:chOff x="5011384" y="4437514"/>
                  <a:chExt cx="559422" cy="1143000"/>
                </a:xfrm>
              </p:grpSpPr>
              <p:sp>
                <p:nvSpPr>
                  <p:cNvPr id="91" name="Rectangle: Rounded Corners 90"/>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grpSp>
        <p:grpSp>
          <p:nvGrpSpPr>
            <p:cNvPr id="97" name="Group 96"/>
            <p:cNvGrpSpPr/>
            <p:nvPr/>
          </p:nvGrpSpPr>
          <p:grpSpPr>
            <a:xfrm>
              <a:off x="8144929" y="3542767"/>
              <a:ext cx="2427374" cy="310512"/>
              <a:chOff x="8144341" y="1049043"/>
              <a:chExt cx="2427374" cy="310512"/>
            </a:xfrm>
          </p:grpSpPr>
          <p:sp>
            <p:nvSpPr>
              <p:cNvPr id="95" name="Arrow: Right 94"/>
              <p:cNvSpPr/>
              <p:nvPr/>
            </p:nvSpPr>
            <p:spPr>
              <a:xfrm flipV="1">
                <a:off x="8144341" y="1313836"/>
                <a:ext cx="2427374" cy="45719"/>
              </a:xfrm>
              <a:prstGeom prs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p:cNvSpPr txBox="1"/>
              <p:nvPr/>
            </p:nvSpPr>
            <p:spPr>
              <a:xfrm flipH="1">
                <a:off x="8596995" y="1049043"/>
                <a:ext cx="1680861" cy="276999"/>
              </a:xfrm>
              <a:prstGeom prst="rect">
                <a:avLst/>
              </a:prstGeom>
              <a:noFill/>
            </p:spPr>
            <p:txBody>
              <a:bodyPr wrap="square" rtlCol="0">
                <a:spAutoFit/>
              </a:bodyPr>
              <a:lstStyle/>
              <a:p>
                <a:r>
                  <a:rPr lang="en-GB" sz="1200" dirty="0"/>
                  <a:t>Messages are pulled</a:t>
                </a:r>
                <a:endParaRPr lang="en-GB" sz="1200" dirty="0"/>
              </a:p>
            </p:txBody>
          </p:sp>
        </p:gr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14" name="Date Placeholder 13"/>
          <p:cNvSpPr>
            <a:spLocks noGrp="1"/>
          </p:cNvSpPr>
          <p:nvPr>
            <p:ph type="dt" sz="half" idx="10"/>
          </p:nvPr>
        </p:nvSpPr>
        <p:spPr/>
        <p:txBody>
          <a:bodyPr/>
          <a:lstStyle/>
          <a:p>
            <a:fld id="{2AB2A3CB-89EB-485F-86F9-B57A81015B10}" type="datetime1">
              <a:rPr lang="en-GB" smtClean="0"/>
            </a:fld>
            <a:endParaRPr lang="en-GB"/>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Post Office Protocol (POP3)</a:t>
            </a:r>
            <a:endParaRPr lang="en-US" dirty="0"/>
          </a:p>
          <a:p>
            <a:pPr lvl="3"/>
            <a:r>
              <a:rPr lang="en-US" dirty="0"/>
              <a:t>POP3 Commands</a:t>
            </a:r>
            <a:endParaRPr lang="en-US" dirty="0"/>
          </a:p>
          <a:p>
            <a:pPr lvl="4"/>
            <a:r>
              <a:rPr lang="en-US" dirty="0"/>
              <a:t>POP commands are generally abbreviated into codes of three or four letters</a:t>
            </a:r>
            <a:endParaRPr lang="en-US" dirty="0"/>
          </a:p>
          <a:p>
            <a:pPr lvl="4"/>
            <a:r>
              <a:rPr lang="en-US" dirty="0"/>
              <a:t>The following describes some of the POP commands:</a:t>
            </a:r>
            <a:endParaRPr lang="en-US" dirty="0"/>
          </a:p>
          <a:p>
            <a:pPr marL="1840230" lvl="5" indent="-514350">
              <a:buFont typeface="+mj-lt"/>
              <a:buAutoNum type="romanLcPeriod"/>
            </a:pPr>
            <a:r>
              <a:rPr lang="en-US" dirty="0"/>
              <a:t>UID - This command opens the connection</a:t>
            </a:r>
            <a:endParaRPr lang="en-US" dirty="0"/>
          </a:p>
          <a:p>
            <a:pPr marL="1840230" lvl="5" indent="-514350">
              <a:buFont typeface="+mj-lt"/>
              <a:buAutoNum type="romanLcPeriod"/>
            </a:pPr>
            <a:r>
              <a:rPr lang="en-US" dirty="0"/>
              <a:t>STAT - It is used to display number of messages currently in the mailbox</a:t>
            </a:r>
            <a:endParaRPr lang="en-US" dirty="0"/>
          </a:p>
          <a:p>
            <a:pPr marL="1840230" lvl="5" indent="-514350">
              <a:buFont typeface="+mj-lt"/>
              <a:buAutoNum type="romanLcPeriod"/>
            </a:pPr>
            <a:r>
              <a:rPr lang="en-US" dirty="0"/>
              <a:t>LIST - It is used to get the summary of messages</a:t>
            </a:r>
            <a:endParaRPr lang="en-US" dirty="0"/>
          </a:p>
          <a:p>
            <a:pPr marL="1840230" lvl="5" indent="-514350">
              <a:buFont typeface="+mj-lt"/>
              <a:buAutoNum type="romanLcPeriod"/>
            </a:pPr>
            <a:r>
              <a:rPr lang="en-US" dirty="0"/>
              <a:t>RETR -This command helps to select a mailbox to access the messages</a:t>
            </a:r>
            <a:endParaRPr lang="en-US" dirty="0"/>
          </a:p>
          <a:p>
            <a:pPr marL="1840230" lvl="5" indent="-514350">
              <a:buFont typeface="+mj-lt"/>
              <a:buAutoNum type="romanLcPeriod"/>
            </a:pPr>
            <a:r>
              <a:rPr lang="en-US" dirty="0"/>
              <a:t>DELE - It is used to delete a message</a:t>
            </a:r>
            <a:endParaRPr lang="en-US" dirty="0"/>
          </a:p>
          <a:p>
            <a:pPr marL="1840230" lvl="5" indent="-514350">
              <a:buFont typeface="+mj-lt"/>
              <a:buAutoNum type="romanLcPeriod"/>
            </a:pPr>
            <a:r>
              <a:rPr lang="en-US" dirty="0"/>
              <a:t>RSET - It is used to reset the session to its initial state</a:t>
            </a:r>
            <a:endParaRPr lang="en-US" dirty="0"/>
          </a:p>
          <a:p>
            <a:pPr marL="1840230" lvl="5" indent="-514350">
              <a:buFont typeface="+mj-lt"/>
              <a:buAutoNum type="romanLcPeriod"/>
            </a:pPr>
            <a:r>
              <a:rPr lang="en-US" dirty="0"/>
              <a:t>QUIT - It is used to log off the session</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9191029-DED6-4443-9660-A12796533FED}" type="datetime1">
              <a:rPr lang="en-GB" smtClean="0"/>
            </a:fld>
            <a:endParaRPr lang="en-GB"/>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Post Office Protocol (POP3)</a:t>
            </a:r>
            <a:endParaRPr lang="en-US" dirty="0"/>
          </a:p>
          <a:p>
            <a:pPr lvl="3"/>
            <a:endParaRPr lang="en-GB" dirty="0"/>
          </a:p>
          <a:p>
            <a:pPr lvl="3"/>
            <a:endParaRPr lang="en-GB" dirty="0"/>
          </a:p>
        </p:txBody>
      </p:sp>
      <p:graphicFrame>
        <p:nvGraphicFramePr>
          <p:cNvPr id="5" name="Table 5"/>
          <p:cNvGraphicFramePr>
            <a:graphicFrameLocks noGrp="1"/>
          </p:cNvGraphicFramePr>
          <p:nvPr/>
        </p:nvGraphicFramePr>
        <p:xfrm>
          <a:off x="1635446" y="2055056"/>
          <a:ext cx="10554835" cy="5557520"/>
        </p:xfrm>
        <a:graphic>
          <a:graphicData uri="http://schemas.openxmlformats.org/drawingml/2006/table">
            <a:tbl>
              <a:tblPr firstRow="1" bandRow="1">
                <a:tableStyleId>{5C22544A-7EE6-4342-B048-85BDC9FD1C3A}</a:tableStyleId>
              </a:tblPr>
              <a:tblGrid>
                <a:gridCol w="1182684"/>
                <a:gridCol w="3998929"/>
                <a:gridCol w="5373222"/>
              </a:tblGrid>
              <a:tr h="370840">
                <a:tc gridSpan="3">
                  <a:txBody>
                    <a:bodyPr/>
                    <a:lstStyle/>
                    <a:p>
                      <a:pPr algn="ctr"/>
                      <a:r>
                        <a:rPr lang="en-GB" sz="1400" dirty="0"/>
                        <a:t>Difference between POP and IMAP</a:t>
                      </a:r>
                      <a:endParaRPr lang="en-GB" sz="1400" dirty="0"/>
                    </a:p>
                  </a:txBody>
                  <a:tcPr/>
                </a:tc>
                <a:tc hMerge="1">
                  <a:tcPr/>
                </a:tc>
                <a:tc hMerge="1">
                  <a:tcPr/>
                </a:tc>
              </a:tr>
              <a:tr h="370840">
                <a:tc>
                  <a:txBody>
                    <a:bodyPr/>
                    <a:lstStyle/>
                    <a:p>
                      <a:endParaRPr lang="en-GB" sz="1400" dirty="0">
                        <a:solidFill>
                          <a:schemeClr val="tx1"/>
                        </a:solidFill>
                      </a:endParaRPr>
                    </a:p>
                  </a:txBody>
                  <a:tcPr>
                    <a:solidFill>
                      <a:schemeClr val="bg2">
                        <a:lumMod val="75000"/>
                      </a:schemeClr>
                    </a:solidFill>
                  </a:tcPr>
                </a:tc>
                <a:tc>
                  <a:txBody>
                    <a:bodyPr/>
                    <a:lstStyle/>
                    <a:p>
                      <a:r>
                        <a:rPr lang="en-GB" sz="1400" dirty="0">
                          <a:solidFill>
                            <a:schemeClr val="tx1"/>
                          </a:solidFill>
                        </a:rPr>
                        <a:t>POP</a:t>
                      </a:r>
                      <a:endParaRPr lang="en-GB" sz="1400" dirty="0">
                        <a:solidFill>
                          <a:schemeClr val="tx1"/>
                        </a:solidFill>
                      </a:endParaRPr>
                    </a:p>
                  </a:txBody>
                  <a:tcPr>
                    <a:solidFill>
                      <a:schemeClr val="bg2">
                        <a:lumMod val="75000"/>
                      </a:schemeClr>
                    </a:solidFill>
                  </a:tcPr>
                </a:tc>
                <a:tc>
                  <a:txBody>
                    <a:bodyPr/>
                    <a:lstStyle/>
                    <a:p>
                      <a:r>
                        <a:rPr lang="en-GB" sz="1400" dirty="0">
                          <a:solidFill>
                            <a:schemeClr val="tx1"/>
                          </a:solidFill>
                        </a:rPr>
                        <a:t>IMAP</a:t>
                      </a:r>
                      <a:endParaRPr lang="en-GB" sz="1400" dirty="0">
                        <a:solidFill>
                          <a:schemeClr val="tx1"/>
                        </a:solidFill>
                      </a:endParaRPr>
                    </a:p>
                  </a:txBody>
                  <a:tcPr>
                    <a:solidFill>
                      <a:schemeClr val="bg2">
                        <a:lumMod val="75000"/>
                      </a:schemeClr>
                    </a:solidFill>
                  </a:tcPr>
                </a:tc>
              </a:tr>
              <a:tr h="370840">
                <a:tc>
                  <a:txBody>
                    <a:bodyPr/>
                    <a:lstStyle/>
                    <a:p>
                      <a:endParaRPr lang="en-GB" sz="1400"/>
                    </a:p>
                  </a:txBody>
                  <a:tcPr/>
                </a:tc>
                <a:tc>
                  <a:txBody>
                    <a:bodyPr/>
                    <a:lstStyle/>
                    <a:p>
                      <a:r>
                        <a:rPr lang="en-US" sz="1400" dirty="0"/>
                        <a:t>Generally used to support single</a:t>
                      </a:r>
                      <a:endParaRPr lang="en-US" sz="1400" dirty="0"/>
                    </a:p>
                    <a:p>
                      <a:r>
                        <a:rPr lang="en-US" sz="1400" dirty="0"/>
                        <a:t>client.</a:t>
                      </a:r>
                      <a:endParaRPr lang="en-GB" sz="1400" dirty="0"/>
                    </a:p>
                  </a:txBody>
                  <a:tcPr/>
                </a:tc>
                <a:tc>
                  <a:txBody>
                    <a:bodyPr/>
                    <a:lstStyle/>
                    <a:p>
                      <a:r>
                        <a:rPr lang="en-US" sz="1400" dirty="0"/>
                        <a:t>Designed to handle multiple clients.</a:t>
                      </a:r>
                      <a:endParaRPr lang="en-GB" sz="1400" dirty="0"/>
                    </a:p>
                  </a:txBody>
                  <a:tcPr/>
                </a:tc>
              </a:tr>
              <a:tr h="370840">
                <a:tc>
                  <a:txBody>
                    <a:bodyPr/>
                    <a:lstStyle/>
                    <a:p>
                      <a:endParaRPr lang="en-GB" sz="1400"/>
                    </a:p>
                  </a:txBody>
                  <a:tcPr/>
                </a:tc>
                <a:tc>
                  <a:txBody>
                    <a:bodyPr/>
                    <a:lstStyle/>
                    <a:p>
                      <a:r>
                        <a:rPr lang="en-GB" sz="1400" dirty="0"/>
                        <a:t>Messages are accessed offline.</a:t>
                      </a:r>
                      <a:endParaRPr lang="en-GB" sz="1400" dirty="0"/>
                    </a:p>
                  </a:txBody>
                  <a:tcPr/>
                </a:tc>
                <a:tc>
                  <a:txBody>
                    <a:bodyPr/>
                    <a:lstStyle/>
                    <a:p>
                      <a:r>
                        <a:rPr lang="en-US" sz="1400" dirty="0"/>
                        <a:t>Messages are accessed online although it also supports offline mode.</a:t>
                      </a:r>
                      <a:endParaRPr lang="en-GB" sz="1400" dirty="0"/>
                    </a:p>
                  </a:txBody>
                  <a:tcPr/>
                </a:tc>
              </a:tr>
              <a:tr h="370840">
                <a:tc>
                  <a:txBody>
                    <a:bodyPr/>
                    <a:lstStyle/>
                    <a:p>
                      <a:endParaRPr lang="en-GB" sz="1400"/>
                    </a:p>
                  </a:txBody>
                  <a:tcPr/>
                </a:tc>
                <a:tc>
                  <a:txBody>
                    <a:bodyPr/>
                    <a:lstStyle/>
                    <a:p>
                      <a:r>
                        <a:rPr lang="en-US" sz="1400" dirty="0"/>
                        <a:t>POP does not allow search facility.</a:t>
                      </a:r>
                      <a:endParaRPr lang="en-GB" sz="1400" dirty="0"/>
                    </a:p>
                  </a:txBody>
                  <a:tcPr/>
                </a:tc>
                <a:tc>
                  <a:txBody>
                    <a:bodyPr/>
                    <a:lstStyle/>
                    <a:p>
                      <a:r>
                        <a:rPr lang="en-US" sz="1400" dirty="0"/>
                        <a:t>IMAP offers ability to search emails.</a:t>
                      </a:r>
                      <a:endParaRPr lang="en-GB" sz="1400" dirty="0"/>
                    </a:p>
                  </a:txBody>
                  <a:tcPr/>
                </a:tc>
              </a:tr>
              <a:tr h="370840">
                <a:tc>
                  <a:txBody>
                    <a:bodyPr/>
                    <a:lstStyle/>
                    <a:p>
                      <a:endParaRPr lang="en-GB" sz="1400"/>
                    </a:p>
                  </a:txBody>
                  <a:tcPr/>
                </a:tc>
                <a:tc>
                  <a:txBody>
                    <a:bodyPr/>
                    <a:lstStyle/>
                    <a:p>
                      <a:r>
                        <a:rPr lang="en-US" sz="1400" dirty="0"/>
                        <a:t>All the messages have to be downloaded.</a:t>
                      </a:r>
                      <a:endParaRPr lang="en-GB" sz="1400" dirty="0"/>
                    </a:p>
                  </a:txBody>
                  <a:tcPr/>
                </a:tc>
                <a:tc>
                  <a:txBody>
                    <a:bodyPr/>
                    <a:lstStyle/>
                    <a:p>
                      <a:r>
                        <a:rPr lang="en-US" sz="1400" dirty="0"/>
                        <a:t>It allows selective transfer of messages to the client.</a:t>
                      </a:r>
                      <a:endParaRPr lang="en-GB" sz="1400" dirty="0"/>
                    </a:p>
                  </a:txBody>
                  <a:tcPr/>
                </a:tc>
              </a:tr>
              <a:tr h="370840">
                <a:tc>
                  <a:txBody>
                    <a:bodyPr/>
                    <a:lstStyle/>
                    <a:p>
                      <a:endParaRPr lang="en-GB" sz="1400" dirty="0"/>
                    </a:p>
                  </a:txBody>
                  <a:tcPr/>
                </a:tc>
                <a:tc>
                  <a:txBody>
                    <a:bodyPr/>
                    <a:lstStyle/>
                    <a:p>
                      <a:r>
                        <a:rPr lang="en-US" sz="1400" dirty="0"/>
                        <a:t>Only one mailbox can be created on the server.</a:t>
                      </a:r>
                      <a:endParaRPr lang="en-GB" sz="1400" dirty="0"/>
                    </a:p>
                  </a:txBody>
                  <a:tcPr/>
                </a:tc>
                <a:tc>
                  <a:txBody>
                    <a:bodyPr/>
                    <a:lstStyle/>
                    <a:p>
                      <a:r>
                        <a:rPr lang="en-US" sz="1400" dirty="0"/>
                        <a:t>Multiple mailboxes can be created on the server.</a:t>
                      </a:r>
                      <a:endParaRPr lang="en-GB" sz="1400" dirty="0"/>
                    </a:p>
                  </a:txBody>
                  <a:tcPr/>
                </a:tc>
              </a:tr>
              <a:tr h="370840">
                <a:tc>
                  <a:txBody>
                    <a:bodyPr/>
                    <a:lstStyle/>
                    <a:p>
                      <a:endParaRPr lang="en-GB" sz="1400" dirty="0"/>
                    </a:p>
                  </a:txBody>
                  <a:tcPr/>
                </a:tc>
                <a:tc>
                  <a:txBody>
                    <a:bodyPr/>
                    <a:lstStyle/>
                    <a:p>
                      <a:r>
                        <a:rPr lang="en-US" sz="1400" dirty="0"/>
                        <a:t>Not suitable for accessing non-mail</a:t>
                      </a:r>
                      <a:endParaRPr lang="en-US" sz="1400" dirty="0"/>
                    </a:p>
                    <a:p>
                      <a:r>
                        <a:rPr lang="en-US" sz="1400" dirty="0"/>
                        <a:t>data.</a:t>
                      </a:r>
                      <a:endParaRPr lang="en-GB" sz="1400" dirty="0"/>
                    </a:p>
                  </a:txBody>
                  <a:tcPr/>
                </a:tc>
                <a:tc>
                  <a:txBody>
                    <a:bodyPr/>
                    <a:lstStyle/>
                    <a:p>
                      <a:r>
                        <a:rPr lang="en-GB" sz="1400" dirty="0"/>
                        <a:t>Suitable for accessing non-mail data i.e., attachment.</a:t>
                      </a:r>
                      <a:endParaRPr lang="en-GB" sz="1400" dirty="0"/>
                    </a:p>
                  </a:txBody>
                  <a:tcPr/>
                </a:tc>
              </a:tr>
              <a:tr h="370840">
                <a:tc>
                  <a:txBody>
                    <a:bodyPr/>
                    <a:lstStyle/>
                    <a:p>
                      <a:endParaRPr lang="en-GB" sz="1400" dirty="0"/>
                    </a:p>
                  </a:txBody>
                  <a:tcPr/>
                </a:tc>
                <a:tc>
                  <a:txBody>
                    <a:bodyPr/>
                    <a:lstStyle/>
                    <a:p>
                      <a:r>
                        <a:rPr lang="en-US" sz="1400" dirty="0"/>
                        <a:t>POP commands are generally abbreviated into codes of three or four letters. </a:t>
                      </a:r>
                      <a:r>
                        <a:rPr lang="en-US" sz="1400" dirty="0" err="1"/>
                        <a:t>Eg.</a:t>
                      </a:r>
                      <a:r>
                        <a:rPr lang="en-US" sz="1400" dirty="0"/>
                        <a:t>, STAT.</a:t>
                      </a:r>
                      <a:endParaRPr lang="en-GB" sz="1400" dirty="0"/>
                    </a:p>
                  </a:txBody>
                  <a:tcPr/>
                </a:tc>
                <a:tc>
                  <a:txBody>
                    <a:bodyPr/>
                    <a:lstStyle/>
                    <a:p>
                      <a:r>
                        <a:rPr lang="en-US" sz="1400" dirty="0"/>
                        <a:t>IMAP commands are not abbreviated, they are full. </a:t>
                      </a:r>
                      <a:r>
                        <a:rPr lang="en-US" sz="1400" dirty="0" err="1"/>
                        <a:t>Eg.</a:t>
                      </a:r>
                      <a:r>
                        <a:rPr lang="en-US" sz="1400" dirty="0"/>
                        <a:t> STATUS.</a:t>
                      </a:r>
                      <a:endParaRPr lang="en-GB" sz="1400" dirty="0"/>
                    </a:p>
                  </a:txBody>
                  <a:tcPr/>
                </a:tc>
              </a:tr>
              <a:tr h="370840">
                <a:tc>
                  <a:txBody>
                    <a:bodyPr/>
                    <a:lstStyle/>
                    <a:p>
                      <a:endParaRPr lang="en-GB" sz="1400" dirty="0"/>
                    </a:p>
                  </a:txBody>
                  <a:tcPr/>
                </a:tc>
                <a:tc>
                  <a:txBody>
                    <a:bodyPr/>
                    <a:lstStyle/>
                    <a:p>
                      <a:r>
                        <a:rPr lang="en-US" sz="1400" dirty="0"/>
                        <a:t>It requires minimum use of server resources.</a:t>
                      </a:r>
                      <a:endParaRPr lang="en-GB" sz="1400" dirty="0"/>
                    </a:p>
                  </a:txBody>
                  <a:tcPr/>
                </a:tc>
                <a:tc>
                  <a:txBody>
                    <a:bodyPr/>
                    <a:lstStyle/>
                    <a:p>
                      <a:r>
                        <a:rPr lang="en-US" sz="1400" dirty="0"/>
                        <a:t>Clients are totally dependent on server.</a:t>
                      </a:r>
                      <a:endParaRPr lang="en-GB" sz="1400" dirty="0"/>
                    </a:p>
                  </a:txBody>
                  <a:tcPr/>
                </a:tc>
              </a:tr>
              <a:tr h="370840">
                <a:tc>
                  <a:txBody>
                    <a:bodyPr/>
                    <a:lstStyle/>
                    <a:p>
                      <a:endParaRPr lang="en-GB" sz="1400" dirty="0"/>
                    </a:p>
                  </a:txBody>
                  <a:tcPr/>
                </a:tc>
                <a:tc>
                  <a:txBody>
                    <a:bodyPr/>
                    <a:lstStyle/>
                    <a:p>
                      <a:r>
                        <a:rPr lang="en-US" sz="1400" dirty="0"/>
                        <a:t>Mails once downloaded cannot be accessed from some other location.</a:t>
                      </a:r>
                      <a:endParaRPr lang="en-GB" sz="1400" dirty="0"/>
                    </a:p>
                  </a:txBody>
                  <a:tcPr/>
                </a:tc>
                <a:tc>
                  <a:txBody>
                    <a:bodyPr/>
                    <a:lstStyle/>
                    <a:p>
                      <a:r>
                        <a:rPr lang="en-US" sz="1400" dirty="0"/>
                        <a:t>Allows mails to be accessed from multiple locations.</a:t>
                      </a:r>
                      <a:endParaRPr lang="en-GB" sz="1400" dirty="0"/>
                    </a:p>
                  </a:txBody>
                  <a:tcPr/>
                </a:tc>
              </a:tr>
              <a:tr h="370840">
                <a:tc>
                  <a:txBody>
                    <a:bodyPr/>
                    <a:lstStyle/>
                    <a:p>
                      <a:endParaRPr lang="en-GB" sz="1400" dirty="0"/>
                    </a:p>
                  </a:txBody>
                  <a:tcPr/>
                </a:tc>
                <a:tc>
                  <a:txBody>
                    <a:bodyPr/>
                    <a:lstStyle/>
                    <a:p>
                      <a:r>
                        <a:rPr lang="en-US" sz="1400" dirty="0"/>
                        <a:t>The e-mails are not downloaded automatically.</a:t>
                      </a:r>
                      <a:endParaRPr lang="en-GB" sz="1400" dirty="0"/>
                    </a:p>
                  </a:txBody>
                  <a:tcPr/>
                </a:tc>
                <a:tc>
                  <a:txBody>
                    <a:bodyPr/>
                    <a:lstStyle/>
                    <a:p>
                      <a:r>
                        <a:rPr lang="en-US" sz="1400" dirty="0"/>
                        <a:t>Users can view the headings and sender of e-mails and then decide to download.</a:t>
                      </a:r>
                      <a:endParaRPr lang="en-GB" sz="1400" dirty="0"/>
                    </a:p>
                  </a:txBody>
                  <a:tcPr/>
                </a:tc>
              </a:tr>
              <a:tr h="370840">
                <a:tc>
                  <a:txBody>
                    <a:bodyPr/>
                    <a:lstStyle/>
                    <a:p>
                      <a:endParaRPr lang="en-GB" sz="1400" dirty="0"/>
                    </a:p>
                  </a:txBody>
                  <a:tcPr/>
                </a:tc>
                <a:tc>
                  <a:txBody>
                    <a:bodyPr/>
                    <a:lstStyle/>
                    <a:p>
                      <a:r>
                        <a:rPr lang="en-US" sz="1400" dirty="0"/>
                        <a:t>POP requires less internet usage time.</a:t>
                      </a:r>
                      <a:endParaRPr lang="en-GB" sz="1400" dirty="0"/>
                    </a:p>
                  </a:txBody>
                  <a:tcPr/>
                </a:tc>
                <a:tc>
                  <a:txBody>
                    <a:bodyPr/>
                    <a:lstStyle/>
                    <a:p>
                      <a:r>
                        <a:rPr lang="en-US" sz="1400" dirty="0"/>
                        <a:t>IMAP requires more internet usage time.</a:t>
                      </a:r>
                      <a:endParaRPr lang="en-GB" sz="14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6" name="Date Placeholder 5"/>
          <p:cNvSpPr>
            <a:spLocks noGrp="1"/>
          </p:cNvSpPr>
          <p:nvPr>
            <p:ph type="dt" sz="half" idx="10"/>
          </p:nvPr>
        </p:nvSpPr>
        <p:spPr/>
        <p:txBody>
          <a:bodyPr/>
          <a:lstStyle/>
          <a:p>
            <a:fld id="{C20A3EF4-0B81-4AE6-91F4-6672448C4A61}" type="datetime1">
              <a:rPr lang="en-GB" smtClean="0"/>
            </a:fld>
            <a:endParaRPr lang="en-GB"/>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Post Office Protocol (POP3)</a:t>
            </a:r>
            <a:endParaRPr lang="en-US" dirty="0"/>
          </a:p>
          <a:p>
            <a:pPr lvl="3"/>
            <a:r>
              <a:rPr lang="en-US" dirty="0"/>
              <a:t>Advantages of IMAP over POP</a:t>
            </a:r>
            <a:endParaRPr lang="en-US" dirty="0"/>
          </a:p>
          <a:p>
            <a:pPr lvl="4"/>
            <a:r>
              <a:rPr lang="en-US" dirty="0"/>
              <a:t>IMAP is more powerful and more complex than POP.</a:t>
            </a:r>
            <a:endParaRPr lang="en-US" dirty="0"/>
          </a:p>
          <a:p>
            <a:pPr lvl="4"/>
            <a:r>
              <a:rPr lang="en-US" dirty="0"/>
              <a:t>User can check the e-mail header prior to downloading.</a:t>
            </a:r>
            <a:endParaRPr lang="en-US" dirty="0"/>
          </a:p>
          <a:p>
            <a:pPr lvl="4"/>
            <a:r>
              <a:rPr lang="en-US" dirty="0"/>
              <a:t>User can search e-mail for a specific string of characters prior to downloading.</a:t>
            </a:r>
            <a:endParaRPr lang="en-US" dirty="0"/>
          </a:p>
          <a:p>
            <a:pPr lvl="4"/>
            <a:r>
              <a:rPr lang="en-US" dirty="0"/>
              <a:t>User can download partially, very useful in case of limited bandwidth.</a:t>
            </a:r>
            <a:endParaRPr lang="en-US" dirty="0"/>
          </a:p>
          <a:p>
            <a:pPr lvl="4"/>
            <a:r>
              <a:rPr lang="en-US" dirty="0"/>
              <a:t>User can create, delete, or rename mailboxes on the mail server.</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1D3ED45E-8886-4DBC-BCC8-71A3AF3A6953}" type="datetime1">
              <a:rPr lang="en-GB" smtClean="0"/>
            </a:fld>
            <a:endParaRPr lang="en-GB"/>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0000" lnSpcReduction="20000"/>
          </a:bodyPr>
          <a:lstStyle/>
          <a:p>
            <a:r>
              <a:rPr lang="en-GB" dirty="0"/>
              <a:t>Terminal Network (TELNET)</a:t>
            </a:r>
            <a:endParaRPr lang="en-GB" dirty="0"/>
          </a:p>
          <a:p>
            <a:pPr lvl="1"/>
            <a:r>
              <a:rPr lang="en-US" dirty="0"/>
              <a:t>TELNET is the original remote logging protocol, based on client-server program.</a:t>
            </a:r>
            <a:endParaRPr lang="en-US" dirty="0"/>
          </a:p>
          <a:p>
            <a:pPr lvl="1"/>
            <a:endParaRPr lang="en-US" dirty="0"/>
          </a:p>
          <a:p>
            <a:pPr lvl="1"/>
            <a:r>
              <a:rPr lang="en-US" dirty="0"/>
              <a:t>Telnet provides a connection to the remote computer in such a way that a local terminal appears to be at the remote side.</a:t>
            </a:r>
            <a:endParaRPr lang="en-US" dirty="0"/>
          </a:p>
          <a:p>
            <a:pPr lvl="1"/>
            <a:endParaRPr lang="en-US" dirty="0"/>
          </a:p>
          <a:p>
            <a:pPr lvl="1"/>
            <a:r>
              <a:rPr lang="en-US" dirty="0"/>
              <a:t>TELNET allows us to explain the issues and challenges related to the concept of remote logging.</a:t>
            </a:r>
            <a:endParaRPr lang="en-US" dirty="0"/>
          </a:p>
          <a:p>
            <a:pPr lvl="1"/>
            <a:endParaRPr lang="en-US" dirty="0"/>
          </a:p>
          <a:p>
            <a:pPr lvl="1"/>
            <a:r>
              <a:rPr lang="en-US" dirty="0"/>
              <a:t>Network administrators often use TELNET for diagnostic and debugging purposes.</a:t>
            </a:r>
            <a:endParaRPr lang="en-US" dirty="0"/>
          </a:p>
          <a:p>
            <a:pPr lvl="1"/>
            <a:endParaRPr lang="en-US" dirty="0"/>
          </a:p>
          <a:p>
            <a:pPr lvl="1"/>
            <a:r>
              <a:rPr lang="en-US" dirty="0"/>
              <a:t>TELNET requires a logging name and password.</a:t>
            </a:r>
            <a:endParaRPr lang="en-US" dirty="0"/>
          </a:p>
          <a:p>
            <a:pPr lvl="1"/>
            <a:endParaRPr lang="en-US" dirty="0"/>
          </a:p>
          <a:p>
            <a:pPr lvl="1"/>
            <a:r>
              <a:rPr lang="en-US" dirty="0"/>
              <a:t>It is vulnerable to hacking because it sends all data including the password in plaintext (not encrypted).</a:t>
            </a:r>
            <a:endParaRPr lang="en-US" dirty="0"/>
          </a:p>
          <a:p>
            <a:pPr lvl="1"/>
            <a:endParaRPr lang="en-US" dirty="0"/>
          </a:p>
          <a:p>
            <a:pPr lvl="1"/>
            <a:r>
              <a:rPr lang="en-US" dirty="0"/>
              <a:t>A hacker can eavesdrop and obtain the logging name and password. Because of this security issue, the use of TELNET has diminished.</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7600C5A-CF28-4D9F-B20A-81C937C1E07C}" type="datetime1">
              <a:rPr lang="en-GB" smtClean="0"/>
            </a:fld>
            <a:endParaRPr lang="en-GB"/>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Types of  TELNET Logging</a:t>
            </a:r>
            <a:endParaRPr lang="en-US" dirty="0"/>
          </a:p>
          <a:p>
            <a:pPr lvl="1"/>
            <a:r>
              <a:rPr lang="en-US" dirty="0"/>
              <a:t>There are two types of TELNET logging:</a:t>
            </a:r>
            <a:endParaRPr lang="en-US" dirty="0"/>
          </a:p>
          <a:p>
            <a:pPr lvl="2"/>
            <a:r>
              <a:rPr lang="en-US" dirty="0"/>
              <a:t>Local Logging</a:t>
            </a:r>
            <a:endParaRPr lang="en-US" dirty="0"/>
          </a:p>
          <a:p>
            <a:pPr lvl="2"/>
            <a:r>
              <a:rPr lang="en-US" dirty="0"/>
              <a:t>Remote Logging</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2ACF4D3-FD73-4F0F-8B17-8F259C247279}" type="datetime1">
              <a:rPr lang="en-GB" smtClean="0"/>
            </a:fld>
            <a:endParaRPr lang="en-GB"/>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Types of  TELNET Logging</a:t>
            </a:r>
            <a:endParaRPr lang="en-US" dirty="0"/>
          </a:p>
          <a:p>
            <a:pPr lvl="2"/>
            <a:r>
              <a:rPr lang="en-GB" dirty="0"/>
              <a:t>Local Logging</a:t>
            </a:r>
            <a:endParaRPr lang="en-GB" dirty="0"/>
          </a:p>
          <a:p>
            <a:pPr lvl="3"/>
            <a:r>
              <a:rPr lang="en-US" dirty="0"/>
              <a:t>When a user logs into a local system, it is called local logging.</a:t>
            </a:r>
            <a:endParaRPr lang="en-US" dirty="0"/>
          </a:p>
          <a:p>
            <a:pPr lvl="3"/>
            <a:r>
              <a:rPr lang="en-US" dirty="0"/>
              <a:t>As a user types at a terminal or at a workstation running a terminal emulator, the keystrokes are accepted by the terminal driver.</a:t>
            </a:r>
            <a:endParaRPr lang="en-US" dirty="0"/>
          </a:p>
          <a:p>
            <a:pPr lvl="3"/>
            <a:r>
              <a:rPr lang="en-US" dirty="0"/>
              <a:t>The terminal driver passes the characters to the operating system.</a:t>
            </a:r>
            <a:endParaRPr lang="en-US" dirty="0"/>
          </a:p>
          <a:p>
            <a:pPr lvl="3"/>
            <a:r>
              <a:rPr lang="en-US" dirty="0"/>
              <a:t>The operating system, in turn, interprets the combination of characters and invokes the desired application program or utility.</a:t>
            </a:r>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38" name="Group 37"/>
          <p:cNvGrpSpPr/>
          <p:nvPr/>
        </p:nvGrpSpPr>
        <p:grpSpPr>
          <a:xfrm>
            <a:off x="4481858" y="4225030"/>
            <a:ext cx="6437593" cy="2088000"/>
            <a:chOff x="2199971" y="3493725"/>
            <a:chExt cx="6437593" cy="2330510"/>
          </a:xfrm>
        </p:grpSpPr>
        <p:grpSp>
          <p:nvGrpSpPr>
            <p:cNvPr id="36" name="Group 35"/>
            <p:cNvGrpSpPr/>
            <p:nvPr/>
          </p:nvGrpSpPr>
          <p:grpSpPr>
            <a:xfrm>
              <a:off x="2199971" y="3493725"/>
              <a:ext cx="6437593" cy="2330510"/>
              <a:chOff x="2185903" y="3590907"/>
              <a:chExt cx="6437593" cy="2330510"/>
            </a:xfrm>
          </p:grpSpPr>
          <p:grpSp>
            <p:nvGrpSpPr>
              <p:cNvPr id="34" name="Group 33"/>
              <p:cNvGrpSpPr/>
              <p:nvPr/>
            </p:nvGrpSpPr>
            <p:grpSpPr>
              <a:xfrm>
                <a:off x="2185903" y="3590907"/>
                <a:ext cx="6437593" cy="2330510"/>
                <a:chOff x="2185903" y="3590907"/>
                <a:chExt cx="6437593" cy="2330510"/>
              </a:xfrm>
            </p:grpSpPr>
            <p:grpSp>
              <p:nvGrpSpPr>
                <p:cNvPr id="32" name="Group 31"/>
                <p:cNvGrpSpPr/>
                <p:nvPr/>
              </p:nvGrpSpPr>
              <p:grpSpPr>
                <a:xfrm>
                  <a:off x="2185903" y="3900269"/>
                  <a:ext cx="6437593" cy="2021148"/>
                  <a:chOff x="2185903" y="3900269"/>
                  <a:chExt cx="6437593" cy="2021148"/>
                </a:xfrm>
              </p:grpSpPr>
              <p:grpSp>
                <p:nvGrpSpPr>
                  <p:cNvPr id="24" name="Group 23"/>
                  <p:cNvGrpSpPr/>
                  <p:nvPr/>
                </p:nvGrpSpPr>
                <p:grpSpPr>
                  <a:xfrm>
                    <a:off x="4487594" y="3900269"/>
                    <a:ext cx="4135902" cy="1987062"/>
                    <a:chOff x="2827606" y="3429000"/>
                    <a:chExt cx="4135902" cy="1987062"/>
                  </a:xfrm>
                </p:grpSpPr>
                <p:grpSp>
                  <p:nvGrpSpPr>
                    <p:cNvPr id="14" name="Group 13"/>
                    <p:cNvGrpSpPr/>
                    <p:nvPr/>
                  </p:nvGrpSpPr>
                  <p:grpSpPr>
                    <a:xfrm>
                      <a:off x="3488788" y="3429000"/>
                      <a:ext cx="2607212" cy="970671"/>
                      <a:chOff x="3488788" y="3429000"/>
                      <a:chExt cx="2607212" cy="970671"/>
                    </a:xfrm>
                  </p:grpSpPr>
                  <p:sp>
                    <p:nvSpPr>
                      <p:cNvPr id="10" name="Rectangle 9"/>
                      <p:cNvSpPr/>
                      <p:nvPr/>
                    </p:nvSpPr>
                    <p:spPr>
                      <a:xfrm>
                        <a:off x="3488788" y="3429000"/>
                        <a:ext cx="2607212" cy="97067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Single Corner Snipped 8"/>
                      <p:cNvSpPr/>
                      <p:nvPr/>
                    </p:nvSpPr>
                    <p:spPr>
                      <a:xfrm>
                        <a:off x="3649864" y="3493725"/>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Single Corner Snipped 10"/>
                      <p:cNvSpPr/>
                      <p:nvPr/>
                    </p:nvSpPr>
                    <p:spPr>
                      <a:xfrm>
                        <a:off x="4275174" y="3493725"/>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Single Corner Snipped 11"/>
                      <p:cNvSpPr/>
                      <p:nvPr/>
                    </p:nvSpPr>
                    <p:spPr>
                      <a:xfrm>
                        <a:off x="5488482" y="3493725"/>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flipH="1">
                        <a:off x="4900484" y="3669880"/>
                        <a:ext cx="348177" cy="369332"/>
                      </a:xfrm>
                      <a:prstGeom prst="rect">
                        <a:avLst/>
                      </a:prstGeom>
                      <a:noFill/>
                    </p:spPr>
                    <p:txBody>
                      <a:bodyPr wrap="square" rtlCol="0">
                        <a:spAutoFit/>
                      </a:bodyPr>
                      <a:lstStyle/>
                      <a:p>
                        <a:r>
                          <a:rPr lang="en-GB" dirty="0"/>
                          <a:t>...</a:t>
                        </a:r>
                        <a:endParaRPr lang="en-GB" dirty="0"/>
                      </a:p>
                    </p:txBody>
                  </p:sp>
                </p:grpSp>
                <p:grpSp>
                  <p:nvGrpSpPr>
                    <p:cNvPr id="18" name="Group 17"/>
                    <p:cNvGrpSpPr/>
                    <p:nvPr/>
                  </p:nvGrpSpPr>
                  <p:grpSpPr>
                    <a:xfrm>
                      <a:off x="2827606" y="4712677"/>
                      <a:ext cx="4135902" cy="703385"/>
                      <a:chOff x="2827606" y="4712677"/>
                      <a:chExt cx="4135902" cy="703385"/>
                    </a:xfrm>
                  </p:grpSpPr>
                  <p:sp>
                    <p:nvSpPr>
                      <p:cNvPr id="16" name="Rectangle 15"/>
                      <p:cNvSpPr/>
                      <p:nvPr/>
                    </p:nvSpPr>
                    <p:spPr>
                      <a:xfrm>
                        <a:off x="2827606" y="4712677"/>
                        <a:ext cx="4135902" cy="703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Rectangle 16"/>
                      <p:cNvSpPr/>
                      <p:nvPr/>
                    </p:nvSpPr>
                    <p:spPr>
                      <a:xfrm>
                        <a:off x="3488788" y="4937760"/>
                        <a:ext cx="2607212" cy="1828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Terminal Driver</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20" name="Straight Arrow Connector 19"/>
                    <p:cNvCxnSpPr>
                      <a:endCxn id="9" idx="1"/>
                    </p:cNvCxnSpPr>
                    <p:nvPr/>
                  </p:nvCxnSpPr>
                  <p:spPr>
                    <a:xfrm flipH="1" flipV="1">
                      <a:off x="3881981" y="4297487"/>
                      <a:ext cx="702" cy="64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4503542" y="4279804"/>
                      <a:ext cx="702" cy="64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5708644" y="4279804"/>
                      <a:ext cx="702" cy="64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2185903" y="5149858"/>
                    <a:ext cx="975557" cy="771559"/>
                    <a:chOff x="9251655" y="1523999"/>
                    <a:chExt cx="1122259" cy="923779"/>
                  </a:xfrm>
                </p:grpSpPr>
                <p:grpSp>
                  <p:nvGrpSpPr>
                    <p:cNvPr id="26" name="Group 25"/>
                    <p:cNvGrpSpPr/>
                    <p:nvPr/>
                  </p:nvGrpSpPr>
                  <p:grpSpPr>
                    <a:xfrm>
                      <a:off x="9251655" y="1524000"/>
                      <a:ext cx="1122259" cy="923778"/>
                      <a:chOff x="9251655" y="1524000"/>
                      <a:chExt cx="1122259" cy="642426"/>
                    </a:xfrm>
                  </p:grpSpPr>
                  <p:sp>
                    <p:nvSpPr>
                      <p:cNvPr id="28" name="Rectangle 27"/>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Data 28"/>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cxnSp>
                <p:nvCxnSpPr>
                  <p:cNvPr id="31" name="Straight Arrow Connector 30"/>
                  <p:cNvCxnSpPr/>
                  <p:nvPr/>
                </p:nvCxnSpPr>
                <p:spPr>
                  <a:xfrm>
                    <a:off x="3233432" y="5591909"/>
                    <a:ext cx="1855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691115" y="3590907"/>
                  <a:ext cx="1522533" cy="276999"/>
                </a:xfrm>
                <a:prstGeom prst="rect">
                  <a:avLst/>
                </a:prstGeom>
                <a:noFill/>
              </p:spPr>
              <p:txBody>
                <a:bodyPr wrap="none" rtlCol="0">
                  <a:spAutoFit/>
                </a:bodyPr>
                <a:lstStyle/>
                <a:p>
                  <a:r>
                    <a:rPr lang="en-GB" sz="1200" dirty="0"/>
                    <a:t>Application Programs</a:t>
                  </a:r>
                  <a:endParaRPr lang="en-GB" sz="1200" dirty="0"/>
                </a:p>
              </p:txBody>
            </p:sp>
          </p:grpSp>
          <p:sp>
            <p:nvSpPr>
              <p:cNvPr id="35" name="TextBox 34"/>
              <p:cNvSpPr txBox="1"/>
              <p:nvPr/>
            </p:nvSpPr>
            <p:spPr>
              <a:xfrm>
                <a:off x="2443635" y="4870940"/>
                <a:ext cx="717825" cy="276999"/>
              </a:xfrm>
              <a:prstGeom prst="rect">
                <a:avLst/>
              </a:prstGeom>
              <a:noFill/>
            </p:spPr>
            <p:txBody>
              <a:bodyPr wrap="none" rtlCol="0">
                <a:spAutoFit/>
              </a:bodyPr>
              <a:lstStyle/>
              <a:p>
                <a:r>
                  <a:rPr lang="en-GB" sz="1200" dirty="0"/>
                  <a:t>Terminal</a:t>
                </a:r>
                <a:endParaRPr lang="en-GB" sz="1200" dirty="0"/>
              </a:p>
            </p:txBody>
          </p:sp>
        </p:grpSp>
        <p:sp>
          <p:nvSpPr>
            <p:cNvPr id="37" name="TextBox 36"/>
            <p:cNvSpPr txBox="1"/>
            <p:nvPr/>
          </p:nvSpPr>
          <p:spPr>
            <a:xfrm>
              <a:off x="7337208" y="5530832"/>
              <a:ext cx="1300356" cy="276999"/>
            </a:xfrm>
            <a:prstGeom prst="rect">
              <a:avLst/>
            </a:prstGeom>
            <a:noFill/>
          </p:spPr>
          <p:txBody>
            <a:bodyPr wrap="none" rtlCol="0">
              <a:spAutoFit/>
            </a:bodyPr>
            <a:lstStyle/>
            <a:p>
              <a:r>
                <a:rPr lang="en-GB" sz="1200" dirty="0"/>
                <a:t>Operating System</a:t>
              </a:r>
              <a:endParaRPr lang="en-GB" sz="1200" dirty="0"/>
            </a:p>
          </p:txBody>
        </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EE359364-8E7E-4621-B65A-FE0F71BD5215}" type="datetime1">
              <a:rPr lang="en-GB" smtClean="0"/>
            </a:fld>
            <a:endParaRPr lang="en-GB"/>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Types of  TELNET Logging</a:t>
            </a:r>
            <a:endParaRPr lang="en-US" dirty="0"/>
          </a:p>
          <a:p>
            <a:pPr lvl="2"/>
            <a:r>
              <a:rPr lang="en-US" dirty="0"/>
              <a:t>Remote Logging</a:t>
            </a:r>
            <a:endParaRPr lang="en-US" dirty="0"/>
          </a:p>
          <a:p>
            <a:pPr lvl="3"/>
            <a:r>
              <a:rPr lang="en-US" dirty="0"/>
              <a:t>When a user wants to access an application program or utility located on a remote machine, they perform remote logging.</a:t>
            </a:r>
            <a:endParaRPr lang="en-US" dirty="0"/>
          </a:p>
          <a:p>
            <a:pPr lvl="3"/>
            <a:endParaRPr lang="en-US" dirty="0"/>
          </a:p>
          <a:p>
            <a:pPr lvl="3"/>
            <a:r>
              <a:rPr lang="en-US" dirty="0"/>
              <a:t>Remote Logging uses TELNET client and TELENT server programs.</a:t>
            </a:r>
            <a:endParaRPr lang="en-US" dirty="0"/>
          </a:p>
          <a:p>
            <a:pPr lvl="3"/>
            <a:endParaRPr lang="en-US" dirty="0"/>
          </a:p>
          <a:p>
            <a:pPr lvl="3"/>
            <a:r>
              <a:rPr lang="en-US" dirty="0"/>
              <a:t>The user sends the keystrokes to the terminal driver where the local operating system accepts the characters but does not interpret them.</a:t>
            </a:r>
            <a:endParaRPr lang="en-US" dirty="0"/>
          </a:p>
          <a:p>
            <a:pPr lvl="3"/>
            <a:endParaRPr lang="en-US" dirty="0"/>
          </a:p>
          <a:p>
            <a:pPr lvl="3"/>
            <a:r>
              <a:rPr lang="en-US" dirty="0"/>
              <a:t>The characters are sent to the TELNET client, which transforms the characters into a universal character set called Network Virtual Terminal (NVT) characters and delivers them to the local TCP/IP stack.</a:t>
            </a:r>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100BFD8-D727-45C3-B2FA-01431776E1D6}" type="datetime1">
              <a:rPr lang="en-GB" smtClean="0"/>
            </a:fld>
            <a:endParaRPr lang="en-GB"/>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Types of  TELNET Logging</a:t>
            </a:r>
            <a:endParaRPr lang="en-US" dirty="0"/>
          </a:p>
          <a:p>
            <a:pPr lvl="2"/>
            <a:r>
              <a:rPr lang="en-US" dirty="0"/>
              <a:t>Remote Logging</a:t>
            </a:r>
            <a:endParaRPr lang="en-US" dirty="0"/>
          </a:p>
          <a:p>
            <a:pPr lvl="3"/>
            <a:r>
              <a:rPr lang="en-US" dirty="0"/>
              <a:t>The commands or text, in NVT form, travel through the Internet and arrive at the TCP/IP stack at the remote machine.</a:t>
            </a:r>
            <a:endParaRPr lang="en-US" dirty="0"/>
          </a:p>
          <a:p>
            <a:pPr lvl="3"/>
            <a:endParaRPr lang="en-US" dirty="0"/>
          </a:p>
          <a:p>
            <a:pPr lvl="3"/>
            <a:r>
              <a:rPr lang="en-US" dirty="0"/>
              <a:t>The characters are delivered to the operating system and passed to the TELNET server, which changes the characters to the corresponding characters understandable by the remote computer.</a:t>
            </a:r>
            <a:endParaRPr lang="en-US" dirty="0"/>
          </a:p>
          <a:p>
            <a:pPr lvl="3"/>
            <a:endParaRPr lang="en-US" dirty="0"/>
          </a:p>
          <a:p>
            <a:pPr lvl="1"/>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86" name="Group 85"/>
          <p:cNvGrpSpPr/>
          <p:nvPr/>
        </p:nvGrpSpPr>
        <p:grpSpPr>
          <a:xfrm>
            <a:off x="1619909" y="4430847"/>
            <a:ext cx="10291675" cy="2129293"/>
            <a:chOff x="1619909" y="4430847"/>
            <a:chExt cx="10291675" cy="2129293"/>
          </a:xfrm>
        </p:grpSpPr>
        <p:grpSp>
          <p:nvGrpSpPr>
            <p:cNvPr id="75" name="Group 74"/>
            <p:cNvGrpSpPr/>
            <p:nvPr/>
          </p:nvGrpSpPr>
          <p:grpSpPr>
            <a:xfrm>
              <a:off x="3078089" y="4430847"/>
              <a:ext cx="8833495" cy="2129293"/>
              <a:chOff x="3104478" y="4332373"/>
              <a:chExt cx="8833495" cy="2129293"/>
            </a:xfrm>
          </p:grpSpPr>
          <p:grpSp>
            <p:nvGrpSpPr>
              <p:cNvPr id="73" name="Group 72"/>
              <p:cNvGrpSpPr/>
              <p:nvPr/>
            </p:nvGrpSpPr>
            <p:grpSpPr>
              <a:xfrm>
                <a:off x="3104478" y="4332373"/>
                <a:ext cx="8833495" cy="2129293"/>
                <a:chOff x="3148818" y="4346441"/>
                <a:chExt cx="8833495" cy="2129293"/>
              </a:xfrm>
            </p:grpSpPr>
            <p:grpSp>
              <p:nvGrpSpPr>
                <p:cNvPr id="71" name="Group 70"/>
                <p:cNvGrpSpPr/>
                <p:nvPr/>
              </p:nvGrpSpPr>
              <p:grpSpPr>
                <a:xfrm>
                  <a:off x="3148818" y="4346441"/>
                  <a:ext cx="8833495" cy="2129293"/>
                  <a:chOff x="3148818" y="4346441"/>
                  <a:chExt cx="8833495" cy="2129293"/>
                </a:xfrm>
              </p:grpSpPr>
              <p:grpSp>
                <p:nvGrpSpPr>
                  <p:cNvPr id="53" name="Group 52"/>
                  <p:cNvGrpSpPr/>
                  <p:nvPr/>
                </p:nvGrpSpPr>
                <p:grpSpPr>
                  <a:xfrm>
                    <a:off x="8155903" y="4346441"/>
                    <a:ext cx="3826410" cy="2062788"/>
                    <a:chOff x="7723164" y="4389544"/>
                    <a:chExt cx="3826410" cy="2062788"/>
                  </a:xfrm>
                </p:grpSpPr>
                <p:grpSp>
                  <p:nvGrpSpPr>
                    <p:cNvPr id="45" name="Group 44"/>
                    <p:cNvGrpSpPr/>
                    <p:nvPr/>
                  </p:nvGrpSpPr>
                  <p:grpSpPr>
                    <a:xfrm>
                      <a:off x="7723164" y="4389544"/>
                      <a:ext cx="3826410" cy="2062788"/>
                      <a:chOff x="7723164" y="4389544"/>
                      <a:chExt cx="3826410" cy="2062788"/>
                    </a:xfrm>
                  </p:grpSpPr>
                  <p:grpSp>
                    <p:nvGrpSpPr>
                      <p:cNvPr id="39" name="Group 38"/>
                      <p:cNvGrpSpPr/>
                      <p:nvPr/>
                    </p:nvGrpSpPr>
                    <p:grpSpPr>
                      <a:xfrm>
                        <a:off x="7779433" y="4425599"/>
                        <a:ext cx="3770141" cy="2026733"/>
                        <a:chOff x="7061981" y="4164768"/>
                        <a:chExt cx="3770141" cy="2026733"/>
                      </a:xfrm>
                    </p:grpSpPr>
                    <p:grpSp>
                      <p:nvGrpSpPr>
                        <p:cNvPr id="15" name="Group 14"/>
                        <p:cNvGrpSpPr/>
                        <p:nvPr/>
                      </p:nvGrpSpPr>
                      <p:grpSpPr>
                        <a:xfrm>
                          <a:off x="8688299" y="4164768"/>
                          <a:ext cx="1842867" cy="771925"/>
                          <a:chOff x="7444730" y="4254745"/>
                          <a:chExt cx="2607212" cy="1423421"/>
                        </a:xfrm>
                      </p:grpSpPr>
                      <p:grpSp>
                        <p:nvGrpSpPr>
                          <p:cNvPr id="14" name="Group 13"/>
                          <p:cNvGrpSpPr/>
                          <p:nvPr/>
                        </p:nvGrpSpPr>
                        <p:grpSpPr>
                          <a:xfrm>
                            <a:off x="7444730" y="4707495"/>
                            <a:ext cx="2607212" cy="970671"/>
                            <a:chOff x="7444730" y="4707495"/>
                            <a:chExt cx="2607212" cy="970671"/>
                          </a:xfrm>
                        </p:grpSpPr>
                        <p:grpSp>
                          <p:nvGrpSpPr>
                            <p:cNvPr id="13" name="Group 12"/>
                            <p:cNvGrpSpPr/>
                            <p:nvPr/>
                          </p:nvGrpSpPr>
                          <p:grpSpPr>
                            <a:xfrm>
                              <a:off x="7444730" y="4707495"/>
                              <a:ext cx="2607212" cy="970671"/>
                              <a:chOff x="7444730" y="4707495"/>
                              <a:chExt cx="2607212" cy="970671"/>
                            </a:xfrm>
                          </p:grpSpPr>
                          <p:sp>
                            <p:nvSpPr>
                              <p:cNvPr id="6" name="Rectangle 5"/>
                              <p:cNvSpPr/>
                              <p:nvPr/>
                            </p:nvSpPr>
                            <p:spPr>
                              <a:xfrm>
                                <a:off x="7444730" y="4707495"/>
                                <a:ext cx="2607212" cy="97067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Single Corner Snipped 6"/>
                              <p:cNvSpPr/>
                              <p:nvPr/>
                            </p:nvSpPr>
                            <p:spPr>
                              <a:xfrm>
                                <a:off x="7605807" y="4782001"/>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Single Corner Snipped 7"/>
                              <p:cNvSpPr/>
                              <p:nvPr/>
                            </p:nvSpPr>
                            <p:spPr>
                              <a:xfrm>
                                <a:off x="8231117" y="4782001"/>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Single Corner Snipped 8"/>
                              <p:cNvSpPr/>
                              <p:nvPr/>
                            </p:nvSpPr>
                            <p:spPr>
                              <a:xfrm>
                                <a:off x="9444425" y="4782001"/>
                                <a:ext cx="464234" cy="80376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p:cNvSpPr txBox="1"/>
                            <p:nvPr/>
                          </p:nvSpPr>
                          <p:spPr>
                            <a:xfrm flipH="1">
                              <a:off x="8806219" y="4958156"/>
                              <a:ext cx="517165" cy="681045"/>
                            </a:xfrm>
                            <a:prstGeom prst="rect">
                              <a:avLst/>
                            </a:prstGeom>
                            <a:noFill/>
                          </p:spPr>
                          <p:txBody>
                            <a:bodyPr wrap="square" rtlCol="0">
                              <a:spAutoFit/>
                            </a:bodyPr>
                            <a:lstStyle/>
                            <a:p>
                              <a:r>
                                <a:rPr lang="en-GB" dirty="0"/>
                                <a:t>...</a:t>
                              </a:r>
                              <a:endParaRPr lang="en-GB" dirty="0"/>
                            </a:p>
                          </p:txBody>
                        </p:sp>
                      </p:grpSp>
                      <p:sp>
                        <p:nvSpPr>
                          <p:cNvPr id="11" name="TextBox 10"/>
                          <p:cNvSpPr txBox="1"/>
                          <p:nvPr/>
                        </p:nvSpPr>
                        <p:spPr>
                          <a:xfrm>
                            <a:off x="7682919" y="4254745"/>
                            <a:ext cx="1522534" cy="276999"/>
                          </a:xfrm>
                          <a:prstGeom prst="rect">
                            <a:avLst/>
                          </a:prstGeom>
                          <a:noFill/>
                        </p:spPr>
                        <p:txBody>
                          <a:bodyPr wrap="none" rtlCol="0">
                            <a:spAutoFit/>
                          </a:bodyPr>
                          <a:lstStyle/>
                          <a:p>
                            <a:r>
                              <a:rPr lang="en-GB" sz="1200" dirty="0"/>
                              <a:t>Application Programs</a:t>
                            </a:r>
                            <a:endParaRPr lang="en-GB" sz="1200" dirty="0"/>
                          </a:p>
                        </p:txBody>
                      </p:sp>
                    </p:grpSp>
                    <p:grpSp>
                      <p:nvGrpSpPr>
                        <p:cNvPr id="32" name="Group 31"/>
                        <p:cNvGrpSpPr/>
                        <p:nvPr/>
                      </p:nvGrpSpPr>
                      <p:grpSpPr>
                        <a:xfrm>
                          <a:off x="7061981" y="5097654"/>
                          <a:ext cx="3770141" cy="1093847"/>
                          <a:chOff x="7061981" y="5097654"/>
                          <a:chExt cx="3770141" cy="1093847"/>
                        </a:xfrm>
                      </p:grpSpPr>
                      <p:grpSp>
                        <p:nvGrpSpPr>
                          <p:cNvPr id="30" name="Group 29"/>
                          <p:cNvGrpSpPr/>
                          <p:nvPr/>
                        </p:nvGrpSpPr>
                        <p:grpSpPr>
                          <a:xfrm>
                            <a:off x="7061981" y="5097654"/>
                            <a:ext cx="3770141" cy="1093847"/>
                            <a:chOff x="7061981" y="5097654"/>
                            <a:chExt cx="3770141" cy="1093847"/>
                          </a:xfrm>
                        </p:grpSpPr>
                        <p:sp>
                          <p:nvSpPr>
                            <p:cNvPr id="29" name="Rectangle 28"/>
                            <p:cNvSpPr/>
                            <p:nvPr/>
                          </p:nvSpPr>
                          <p:spPr>
                            <a:xfrm>
                              <a:off x="7061981" y="5097654"/>
                              <a:ext cx="3770141" cy="10938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nvGrpSpPr>
                            <p:cNvPr id="28" name="Group 27"/>
                            <p:cNvGrpSpPr/>
                            <p:nvPr/>
                          </p:nvGrpSpPr>
                          <p:grpSpPr>
                            <a:xfrm>
                              <a:off x="7132322" y="5223187"/>
                              <a:ext cx="866097" cy="778131"/>
                              <a:chOff x="5507101" y="5354051"/>
                              <a:chExt cx="866097" cy="778131"/>
                            </a:xfrm>
                          </p:grpSpPr>
                          <p:sp>
                            <p:nvSpPr>
                              <p:cNvPr id="24" name="Rectangle 23"/>
                              <p:cNvSpPr/>
                              <p:nvPr/>
                            </p:nvSpPr>
                            <p:spPr>
                              <a:xfrm>
                                <a:off x="5507101" y="5354051"/>
                                <a:ext cx="865928" cy="189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TCP</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5507269" y="5543428"/>
                                <a:ext cx="865929" cy="189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IP</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5507269" y="5742847"/>
                                <a:ext cx="865929" cy="189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Data-Link</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507102" y="5942267"/>
                                <a:ext cx="865929" cy="189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Physical</a:t>
                                </a:r>
                                <a:endParaRPr lang="en-GB" sz="1200" dirty="0">
                                  <a:ln w="0"/>
                                  <a:solidFill>
                                    <a:schemeClr val="tx1"/>
                                  </a:solidFill>
                                  <a:effectLst>
                                    <a:outerShdw blurRad="38100" dist="19050" dir="2700000" algn="tl" rotWithShape="0">
                                      <a:schemeClr val="dk1">
                                        <a:alpha val="40000"/>
                                      </a:schemeClr>
                                    </a:outerShdw>
                                  </a:effectLst>
                                </a:endParaRPr>
                              </a:p>
                            </p:txBody>
                          </p:sp>
                        </p:grpSp>
                      </p:grpSp>
                      <p:sp>
                        <p:nvSpPr>
                          <p:cNvPr id="31" name="Rectangle 30"/>
                          <p:cNvSpPr/>
                          <p:nvPr/>
                        </p:nvSpPr>
                        <p:spPr>
                          <a:xfrm>
                            <a:off x="8688299" y="5405241"/>
                            <a:ext cx="1842867" cy="39883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ln w="0"/>
                                <a:solidFill>
                                  <a:schemeClr val="tx1"/>
                                </a:solidFill>
                                <a:effectLst>
                                  <a:outerShdw blurRad="38100" dist="19050" dir="2700000" algn="tl" rotWithShape="0">
                                    <a:schemeClr val="dk1">
                                      <a:alpha val="40000"/>
                                    </a:schemeClr>
                                  </a:outerShdw>
                                </a:effectLst>
                              </a:rPr>
                              <a:t>Pseudoterminal</a:t>
                            </a:r>
                            <a:r>
                              <a:rPr lang="en-GB" sz="1200" dirty="0">
                                <a:ln w="0"/>
                                <a:solidFill>
                                  <a:schemeClr val="tx1"/>
                                </a:solidFill>
                                <a:effectLst>
                                  <a:outerShdw blurRad="38100" dist="19050" dir="2700000" algn="tl" rotWithShape="0">
                                    <a:schemeClr val="dk1">
                                      <a:alpha val="40000"/>
                                    </a:schemeClr>
                                  </a:outerShdw>
                                </a:effectLst>
                              </a:rPr>
                              <a:t> Driver</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36" name="Straight Arrow Connector 35"/>
                        <p:cNvCxnSpPr/>
                        <p:nvPr/>
                      </p:nvCxnSpPr>
                      <p:spPr>
                        <a:xfrm flipV="1">
                          <a:off x="8989255" y="4886583"/>
                          <a:ext cx="0" cy="715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9408941" y="4865382"/>
                          <a:ext cx="0" cy="715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10277856" y="4865382"/>
                          <a:ext cx="0" cy="715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Rectangle 39"/>
                      <p:cNvSpPr/>
                      <p:nvPr/>
                    </p:nvSpPr>
                    <p:spPr>
                      <a:xfrm>
                        <a:off x="7723164" y="4389544"/>
                        <a:ext cx="998806" cy="73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TELNET Server</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44" name="Straight Arrow Connector 43"/>
                      <p:cNvCxnSpPr/>
                      <p:nvPr/>
                    </p:nvCxnSpPr>
                    <p:spPr>
                      <a:xfrm flipV="1">
                        <a:off x="8468751" y="5126213"/>
                        <a:ext cx="0" cy="357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7" name="Connector: Elbow 46"/>
                    <p:cNvCxnSpPr>
                      <a:endCxn id="31" idx="1"/>
                    </p:cNvCxnSpPr>
                    <p:nvPr/>
                  </p:nvCxnSpPr>
                  <p:spPr>
                    <a:xfrm rot="16200000" flipH="1">
                      <a:off x="8609470" y="5069211"/>
                      <a:ext cx="1107614" cy="4849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p:cNvCxnSpPr>
                      <a:stCxn id="40" idx="3"/>
                    </p:cNvCxnSpPr>
                    <p:nvPr/>
                  </p:nvCxnSpPr>
                  <p:spPr>
                    <a:xfrm flipV="1">
                      <a:off x="8721970" y="4757878"/>
                      <a:ext cx="214194" cy="1"/>
                    </a:xfrm>
                    <a:prstGeom prst="line">
                      <a:avLst/>
                    </a:prstGeom>
                  </p:spPr>
                  <p:style>
                    <a:lnRef idx="1">
                      <a:schemeClr val="dk1"/>
                    </a:lnRef>
                    <a:fillRef idx="0">
                      <a:schemeClr val="dk1"/>
                    </a:fillRef>
                    <a:effectRef idx="0">
                      <a:schemeClr val="dk1"/>
                    </a:effectRef>
                    <a:fontRef idx="minor">
                      <a:schemeClr val="tx1"/>
                    </a:fontRef>
                  </p:style>
                </p:cxnSp>
              </p:grpSp>
              <p:grpSp>
                <p:nvGrpSpPr>
                  <p:cNvPr id="60" name="Group 59"/>
                  <p:cNvGrpSpPr/>
                  <p:nvPr/>
                </p:nvGrpSpPr>
                <p:grpSpPr>
                  <a:xfrm>
                    <a:off x="3148818" y="4478757"/>
                    <a:ext cx="2095148" cy="1966715"/>
                    <a:chOff x="2065606" y="4642650"/>
                    <a:chExt cx="2095148" cy="1966715"/>
                  </a:xfrm>
                </p:grpSpPr>
                <p:grpSp>
                  <p:nvGrpSpPr>
                    <p:cNvPr id="57" name="Group 56"/>
                    <p:cNvGrpSpPr/>
                    <p:nvPr/>
                  </p:nvGrpSpPr>
                  <p:grpSpPr>
                    <a:xfrm>
                      <a:off x="2065606" y="4642650"/>
                      <a:ext cx="2095148" cy="1966715"/>
                      <a:chOff x="2065606" y="4642650"/>
                      <a:chExt cx="2095148" cy="1966715"/>
                    </a:xfrm>
                  </p:grpSpPr>
                  <p:grpSp>
                    <p:nvGrpSpPr>
                      <p:cNvPr id="23" name="Group 22"/>
                      <p:cNvGrpSpPr/>
                      <p:nvPr/>
                    </p:nvGrpSpPr>
                    <p:grpSpPr>
                      <a:xfrm>
                        <a:off x="2065606" y="5515518"/>
                        <a:ext cx="2095148" cy="1093847"/>
                        <a:chOff x="1914144" y="4572000"/>
                        <a:chExt cx="2812601" cy="1575582"/>
                      </a:xfrm>
                    </p:grpSpPr>
                    <p:sp>
                      <p:nvSpPr>
                        <p:cNvPr id="16" name="Rectangle 15"/>
                        <p:cNvSpPr/>
                        <p:nvPr/>
                      </p:nvSpPr>
                      <p:spPr>
                        <a:xfrm>
                          <a:off x="1914144" y="4572000"/>
                          <a:ext cx="2812601" cy="1575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Rectangle 16"/>
                        <p:cNvSpPr/>
                        <p:nvPr/>
                      </p:nvSpPr>
                      <p:spPr>
                        <a:xfrm>
                          <a:off x="1991047" y="5006390"/>
                          <a:ext cx="1329398" cy="5227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Terminal Driver</a:t>
                          </a:r>
                          <a:endParaRPr lang="en-GB" sz="1200" dirty="0"/>
                        </a:p>
                      </p:txBody>
                    </p:sp>
                    <p:grpSp>
                      <p:nvGrpSpPr>
                        <p:cNvPr id="22" name="Group 21"/>
                        <p:cNvGrpSpPr/>
                        <p:nvPr/>
                      </p:nvGrpSpPr>
                      <p:grpSpPr>
                        <a:xfrm>
                          <a:off x="3485522" y="4790848"/>
                          <a:ext cx="1162680" cy="1120823"/>
                          <a:chOff x="5270251" y="4929699"/>
                          <a:chExt cx="1162680" cy="1120823"/>
                        </a:xfrm>
                      </p:grpSpPr>
                      <p:sp>
                        <p:nvSpPr>
                          <p:cNvPr id="18" name="Rectangle 17"/>
                          <p:cNvSpPr/>
                          <p:nvPr/>
                        </p:nvSpPr>
                        <p:spPr>
                          <a:xfrm>
                            <a:off x="5270251" y="4929699"/>
                            <a:ext cx="1162453" cy="273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TCP</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5270477" y="5202478"/>
                            <a:ext cx="1162454" cy="273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IP</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5270477" y="5489723"/>
                            <a:ext cx="1162454" cy="273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Data-Link</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5270252" y="5776968"/>
                            <a:ext cx="1162454" cy="273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Physical</a:t>
                            </a:r>
                            <a:endParaRPr lang="en-GB" sz="1200" dirty="0">
                              <a:ln w="0"/>
                              <a:solidFill>
                                <a:schemeClr val="tx1"/>
                              </a:solidFill>
                              <a:effectLst>
                                <a:outerShdw blurRad="38100" dist="19050" dir="2700000" algn="tl" rotWithShape="0">
                                  <a:schemeClr val="dk1">
                                    <a:alpha val="40000"/>
                                  </a:schemeClr>
                                </a:outerShdw>
                              </a:effectLst>
                            </a:endParaRPr>
                          </a:p>
                        </p:txBody>
                      </p:sp>
                    </p:grpSp>
                  </p:grpSp>
                  <p:sp>
                    <p:nvSpPr>
                      <p:cNvPr id="54" name="Rectangle 53"/>
                      <p:cNvSpPr/>
                      <p:nvPr/>
                    </p:nvSpPr>
                    <p:spPr>
                      <a:xfrm>
                        <a:off x="3241543" y="4642650"/>
                        <a:ext cx="900332" cy="69815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TELNET Client</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56" name="Straight Arrow Connector 55"/>
                      <p:cNvCxnSpPr/>
                      <p:nvPr/>
                    </p:nvCxnSpPr>
                    <p:spPr>
                      <a:xfrm>
                        <a:off x="3868615" y="5351737"/>
                        <a:ext cx="0" cy="338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59" name="Connector: Elbow 58"/>
                    <p:cNvCxnSpPr>
                      <a:stCxn id="17" idx="0"/>
                      <a:endCxn id="54" idx="1"/>
                    </p:cNvCxnSpPr>
                    <p:nvPr/>
                  </p:nvCxnSpPr>
                  <p:spPr>
                    <a:xfrm rot="5400000" flipH="1" flipV="1">
                      <a:off x="2517106" y="5092657"/>
                      <a:ext cx="825366" cy="62350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5185289" y="5780726"/>
                    <a:ext cx="3097225" cy="695008"/>
                    <a:chOff x="5185289" y="5780726"/>
                    <a:chExt cx="3097225" cy="695008"/>
                  </a:xfrm>
                </p:grpSpPr>
                <p:sp>
                  <p:nvSpPr>
                    <p:cNvPr id="61" name="Cloud 60"/>
                    <p:cNvSpPr/>
                    <p:nvPr/>
                  </p:nvSpPr>
                  <p:spPr>
                    <a:xfrm>
                      <a:off x="5984321" y="5780726"/>
                      <a:ext cx="1224000" cy="695008"/>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Internet</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64" name="Straight Arrow Connector 63"/>
                    <p:cNvCxnSpPr>
                      <a:stCxn id="61" idx="0"/>
                      <a:endCxn id="27" idx="1"/>
                    </p:cNvCxnSpPr>
                    <p:nvPr/>
                  </p:nvCxnSpPr>
                  <p:spPr>
                    <a:xfrm flipV="1">
                      <a:off x="7207301" y="6124089"/>
                      <a:ext cx="1075213" cy="4141"/>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5185289" y="6219046"/>
                      <a:ext cx="828000"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sp>
              <p:nvSpPr>
                <p:cNvPr id="72" name="TextBox 71"/>
                <p:cNvSpPr txBox="1"/>
                <p:nvPr/>
              </p:nvSpPr>
              <p:spPr>
                <a:xfrm>
                  <a:off x="10277856" y="6157784"/>
                  <a:ext cx="1300356" cy="276999"/>
                </a:xfrm>
                <a:prstGeom prst="rect">
                  <a:avLst/>
                </a:prstGeom>
                <a:noFill/>
              </p:spPr>
              <p:txBody>
                <a:bodyPr wrap="none" rtlCol="0">
                  <a:spAutoFit/>
                </a:bodyPr>
                <a:lstStyle/>
                <a:p>
                  <a:r>
                    <a:rPr lang="en-GB" sz="1200" dirty="0"/>
                    <a:t>Operating System</a:t>
                  </a:r>
                  <a:endParaRPr lang="en-GB" sz="1200" dirty="0"/>
                </a:p>
              </p:txBody>
            </p:sp>
          </p:grpSp>
          <p:sp>
            <p:nvSpPr>
              <p:cNvPr id="74" name="TextBox 73"/>
              <p:cNvSpPr txBox="1"/>
              <p:nvPr/>
            </p:nvSpPr>
            <p:spPr>
              <a:xfrm>
                <a:off x="3104478" y="6184667"/>
                <a:ext cx="1300356" cy="276999"/>
              </a:xfrm>
              <a:prstGeom prst="rect">
                <a:avLst/>
              </a:prstGeom>
              <a:noFill/>
            </p:spPr>
            <p:txBody>
              <a:bodyPr wrap="none" rtlCol="0">
                <a:spAutoFit/>
              </a:bodyPr>
              <a:lstStyle/>
              <a:p>
                <a:r>
                  <a:rPr lang="en-GB" sz="1200" dirty="0"/>
                  <a:t>Operating System</a:t>
                </a:r>
                <a:endParaRPr lang="en-GB" sz="1200" dirty="0"/>
              </a:p>
            </p:txBody>
          </p:sp>
        </p:grpSp>
        <p:grpSp>
          <p:nvGrpSpPr>
            <p:cNvPr id="82" name="Group 81"/>
            <p:cNvGrpSpPr/>
            <p:nvPr/>
          </p:nvGrpSpPr>
          <p:grpSpPr>
            <a:xfrm>
              <a:off x="1619909" y="5362131"/>
              <a:ext cx="717825" cy="625599"/>
              <a:chOff x="1619909" y="5460607"/>
              <a:chExt cx="717825" cy="625599"/>
            </a:xfrm>
          </p:grpSpPr>
          <p:grpSp>
            <p:nvGrpSpPr>
              <p:cNvPr id="76" name="Group 75"/>
              <p:cNvGrpSpPr/>
              <p:nvPr/>
            </p:nvGrpSpPr>
            <p:grpSpPr>
              <a:xfrm>
                <a:off x="1620592" y="5680044"/>
                <a:ext cx="587103" cy="406162"/>
                <a:chOff x="9251655" y="1523999"/>
                <a:chExt cx="1122259" cy="923779"/>
              </a:xfrm>
            </p:grpSpPr>
            <p:grpSp>
              <p:nvGrpSpPr>
                <p:cNvPr id="77" name="Group 76"/>
                <p:cNvGrpSpPr/>
                <p:nvPr/>
              </p:nvGrpSpPr>
              <p:grpSpPr>
                <a:xfrm>
                  <a:off x="9251655" y="1524000"/>
                  <a:ext cx="1122259" cy="923778"/>
                  <a:chOff x="9251655" y="1524000"/>
                  <a:chExt cx="1122259" cy="642426"/>
                </a:xfrm>
              </p:grpSpPr>
              <p:sp>
                <p:nvSpPr>
                  <p:cNvPr id="79" name="Rectangle 78"/>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Data 79"/>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8" name="Rectangle 77"/>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81" name="TextBox 80"/>
              <p:cNvSpPr txBox="1"/>
              <p:nvPr/>
            </p:nvSpPr>
            <p:spPr>
              <a:xfrm>
                <a:off x="1619909" y="5460607"/>
                <a:ext cx="717825" cy="276999"/>
              </a:xfrm>
              <a:prstGeom prst="rect">
                <a:avLst/>
              </a:prstGeom>
              <a:noFill/>
            </p:spPr>
            <p:txBody>
              <a:bodyPr wrap="none" rtlCol="0">
                <a:spAutoFit/>
              </a:bodyPr>
              <a:lstStyle/>
              <a:p>
                <a:r>
                  <a:rPr lang="en-GB" sz="1200" dirty="0"/>
                  <a:t>Terminal</a:t>
                </a:r>
                <a:endParaRPr lang="en-GB" sz="1200" dirty="0"/>
              </a:p>
            </p:txBody>
          </p:sp>
        </p:grpSp>
        <p:cxnSp>
          <p:nvCxnSpPr>
            <p:cNvPr id="84" name="Straight Arrow Connector 83"/>
            <p:cNvCxnSpPr>
              <a:stCxn id="80" idx="5"/>
              <a:endCxn id="17" idx="1"/>
            </p:cNvCxnSpPr>
            <p:nvPr/>
          </p:nvCxnSpPr>
          <p:spPr>
            <a:xfrm flipV="1">
              <a:off x="2148985" y="5919073"/>
              <a:ext cx="986390" cy="1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80EB6FF7-34B4-4B83-B219-FE9C39170C87}" type="datetime1">
              <a:rPr lang="en-GB" smtClean="0"/>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p:txBody>
          <a:bodyPr/>
          <a:lstStyle/>
          <a:p>
            <a:r>
              <a:rPr lang="en-GB" dirty="0"/>
              <a:t>Network Application Architecture</a:t>
            </a:r>
            <a:endParaRPr lang="en-GB" dirty="0"/>
          </a:p>
          <a:p>
            <a:pPr lvl="1"/>
            <a:r>
              <a:rPr lang="en-US" dirty="0"/>
              <a:t>Client-server architecture</a:t>
            </a:r>
            <a:endParaRPr lang="en-US" dirty="0"/>
          </a:p>
          <a:p>
            <a:pPr lvl="2"/>
            <a:r>
              <a:rPr lang="en-US" dirty="0"/>
              <a:t>An application program running on the local machine that sends a request to another application program is known as a client, and a program that serves a request is known as a server. </a:t>
            </a:r>
            <a:endParaRPr lang="en-US" dirty="0"/>
          </a:p>
          <a:p>
            <a:pPr lvl="2"/>
            <a:endParaRPr lang="en-US" dirty="0"/>
          </a:p>
          <a:p>
            <a:pPr lvl="2"/>
            <a:r>
              <a:rPr lang="en-US" dirty="0"/>
              <a:t>For example, when a web server receives a request from the client host, it responds to the request to the client host.</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7719B6D0-BB1B-4ED4-9AB3-104F96A1128C}" type="datetime1">
              <a:rPr lang="en-GB" smtClean="0"/>
            </a:fld>
            <a:endParaRPr lang="en-GB"/>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Types of  TELNET Logging</a:t>
            </a:r>
            <a:endParaRPr lang="en-US" dirty="0"/>
          </a:p>
          <a:p>
            <a:pPr lvl="2"/>
            <a:r>
              <a:rPr lang="en-US" dirty="0"/>
              <a:t>Remote Logging</a:t>
            </a:r>
            <a:endParaRPr lang="en-US" dirty="0"/>
          </a:p>
          <a:p>
            <a:pPr lvl="3"/>
            <a:r>
              <a:rPr lang="en-US" dirty="0"/>
              <a:t>The characters cannot be passed directly to the operating system because the remote operating system is not designed to receive characters from a TELNET server; it is designed to receive characters from a terminal driver.</a:t>
            </a:r>
            <a:endParaRPr lang="en-US" dirty="0"/>
          </a:p>
          <a:p>
            <a:pPr lvl="3"/>
            <a:endParaRPr lang="en-US" dirty="0"/>
          </a:p>
          <a:p>
            <a:pPr lvl="3"/>
            <a:r>
              <a:rPr lang="en-US" dirty="0"/>
              <a:t>A piece of software called </a:t>
            </a:r>
            <a:r>
              <a:rPr lang="en-US" dirty="0" err="1"/>
              <a:t>pseudoterminal</a:t>
            </a:r>
            <a:r>
              <a:rPr lang="en-US" dirty="0"/>
              <a:t> driver, is added to this, which pretends that the characters are coming from a terminal.</a:t>
            </a:r>
            <a:endParaRPr lang="en-US" dirty="0"/>
          </a:p>
          <a:p>
            <a:pPr lvl="3"/>
            <a:endParaRPr lang="en-US" dirty="0"/>
          </a:p>
          <a:p>
            <a:pPr lvl="3"/>
            <a:r>
              <a:rPr lang="en-US" dirty="0"/>
              <a:t>The operating system then passes the characters to the appropriate application program.</a:t>
            </a:r>
            <a:endParaRPr lang="en-US" dirty="0"/>
          </a:p>
          <a:p>
            <a:pPr lvl="2"/>
            <a:endParaRPr lang="en-GB" dirty="0"/>
          </a:p>
          <a:p>
            <a:pPr lvl="1"/>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4D34F17D-3621-44C9-8FA4-50094CD045C7}" type="datetime1">
              <a:rPr lang="en-GB" smtClean="0"/>
            </a:fld>
            <a:endParaRPr lang="en-GB"/>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TELENT Options</a:t>
            </a:r>
            <a:endParaRPr lang="en-US" dirty="0"/>
          </a:p>
          <a:p>
            <a:pPr lvl="2"/>
            <a:r>
              <a:rPr lang="en-US" dirty="0"/>
              <a:t>TELNET lets the client and server negotiate options before or during the use of the service.</a:t>
            </a:r>
            <a:endParaRPr lang="en-US" dirty="0"/>
          </a:p>
          <a:p>
            <a:pPr lvl="2"/>
            <a:endParaRPr lang="en-US" dirty="0"/>
          </a:p>
          <a:p>
            <a:pPr lvl="2"/>
            <a:r>
              <a:rPr lang="en-US" dirty="0"/>
              <a:t>Options are extra features available to a user with a more sophisticated terminal.</a:t>
            </a:r>
            <a:endParaRPr lang="en-US" dirty="0"/>
          </a:p>
          <a:p>
            <a:pPr lvl="2"/>
            <a:endParaRPr lang="en-US" dirty="0"/>
          </a:p>
          <a:p>
            <a:pPr lvl="2"/>
            <a:r>
              <a:rPr lang="en-US" dirty="0"/>
              <a:t>Users with simpler terminals can use default features.</a:t>
            </a:r>
            <a:endParaRPr lang="en-GB" dirty="0"/>
          </a:p>
          <a:p>
            <a:pPr lvl="1"/>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45EF3A36-E7D4-4626-9C9D-D401EFB3CE84}" type="datetime1">
              <a:rPr lang="en-GB" smtClean="0"/>
            </a:fld>
            <a:endParaRPr lang="en-GB"/>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TELNET Commands</a:t>
            </a:r>
            <a:endParaRPr lang="en-US" dirty="0"/>
          </a:p>
          <a:p>
            <a:pPr lvl="2"/>
            <a:endParaRPr lang="en-GB" dirty="0"/>
          </a:p>
          <a:p>
            <a:pPr lvl="1"/>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aphicFrame>
        <p:nvGraphicFramePr>
          <p:cNvPr id="6" name="Table 6"/>
          <p:cNvGraphicFramePr>
            <a:graphicFrameLocks noGrp="1"/>
          </p:cNvGraphicFramePr>
          <p:nvPr/>
        </p:nvGraphicFramePr>
        <p:xfrm>
          <a:off x="3116150" y="2081627"/>
          <a:ext cx="4874299" cy="3545840"/>
        </p:xfrm>
        <a:graphic>
          <a:graphicData uri="http://schemas.openxmlformats.org/drawingml/2006/table">
            <a:tbl>
              <a:tblPr firstRow="1" bandRow="1">
                <a:tableStyleId>{5C22544A-7EE6-4342-B048-85BDC9FD1C3A}</a:tableStyleId>
              </a:tblPr>
              <a:tblGrid>
                <a:gridCol w="839317"/>
                <a:gridCol w="4034982"/>
              </a:tblGrid>
              <a:tr h="370840">
                <a:tc>
                  <a:txBody>
                    <a:bodyPr/>
                    <a:lstStyle/>
                    <a:p>
                      <a:r>
                        <a:rPr lang="en-GB" sz="1600" dirty="0"/>
                        <a:t>Command </a:t>
                      </a:r>
                      <a:endParaRPr lang="en-GB" sz="1600" dirty="0"/>
                    </a:p>
                  </a:txBody>
                  <a:tcPr/>
                </a:tc>
                <a:tc>
                  <a:txBody>
                    <a:bodyPr/>
                    <a:lstStyle/>
                    <a:p>
                      <a:r>
                        <a:rPr lang="en-GB" sz="1600" dirty="0"/>
                        <a:t>Meaning</a:t>
                      </a:r>
                      <a:endParaRPr lang="en-GB" sz="1600" dirty="0"/>
                    </a:p>
                  </a:txBody>
                  <a:tcPr/>
                </a:tc>
              </a:tr>
              <a:tr h="370840">
                <a:tc>
                  <a:txBody>
                    <a:bodyPr/>
                    <a:lstStyle/>
                    <a:p>
                      <a:r>
                        <a:rPr lang="en-GB" sz="1600" dirty="0"/>
                        <a:t>open</a:t>
                      </a:r>
                      <a:endParaRPr lang="en-GB" sz="1600" dirty="0"/>
                    </a:p>
                  </a:txBody>
                  <a:tcPr/>
                </a:tc>
                <a:tc>
                  <a:txBody>
                    <a:bodyPr/>
                    <a:lstStyle/>
                    <a:p>
                      <a:r>
                        <a:rPr lang="en-GB" sz="1600" dirty="0"/>
                        <a:t>Connect to a remote computer</a:t>
                      </a:r>
                      <a:endParaRPr lang="en-GB" sz="1600" dirty="0"/>
                    </a:p>
                  </a:txBody>
                  <a:tcPr/>
                </a:tc>
              </a:tr>
              <a:tr h="370840">
                <a:tc>
                  <a:txBody>
                    <a:bodyPr/>
                    <a:lstStyle/>
                    <a:p>
                      <a:r>
                        <a:rPr lang="en-GB" sz="1600" dirty="0"/>
                        <a:t>close</a:t>
                      </a:r>
                      <a:endParaRPr lang="en-GB" sz="1600" dirty="0"/>
                    </a:p>
                  </a:txBody>
                  <a:tcPr/>
                </a:tc>
                <a:tc>
                  <a:txBody>
                    <a:bodyPr/>
                    <a:lstStyle/>
                    <a:p>
                      <a:r>
                        <a:rPr lang="en-GB" sz="1600" dirty="0"/>
                        <a:t>Close the connection</a:t>
                      </a:r>
                      <a:endParaRPr lang="en-GB" sz="1600" dirty="0"/>
                    </a:p>
                  </a:txBody>
                  <a:tcPr/>
                </a:tc>
              </a:tr>
              <a:tr h="370840">
                <a:tc>
                  <a:txBody>
                    <a:bodyPr/>
                    <a:lstStyle/>
                    <a:p>
                      <a:r>
                        <a:rPr lang="en-GB" sz="1600" dirty="0"/>
                        <a:t>display</a:t>
                      </a:r>
                      <a:endParaRPr lang="en-GB" sz="1600" dirty="0"/>
                    </a:p>
                  </a:txBody>
                  <a:tcPr/>
                </a:tc>
                <a:tc>
                  <a:txBody>
                    <a:bodyPr/>
                    <a:lstStyle/>
                    <a:p>
                      <a:r>
                        <a:rPr lang="en-GB" sz="1600" dirty="0"/>
                        <a:t>Show the operating parameters</a:t>
                      </a:r>
                      <a:endParaRPr lang="en-GB" sz="1600" dirty="0"/>
                    </a:p>
                  </a:txBody>
                  <a:tcPr/>
                </a:tc>
              </a:tr>
              <a:tr h="370840">
                <a:tc>
                  <a:txBody>
                    <a:bodyPr/>
                    <a:lstStyle/>
                    <a:p>
                      <a:r>
                        <a:rPr lang="en-GB" sz="1600" dirty="0"/>
                        <a:t>mode</a:t>
                      </a:r>
                      <a:endParaRPr lang="en-GB" sz="1600" dirty="0"/>
                    </a:p>
                  </a:txBody>
                  <a:tcPr/>
                </a:tc>
                <a:tc>
                  <a:txBody>
                    <a:bodyPr/>
                    <a:lstStyle/>
                    <a:p>
                      <a:r>
                        <a:rPr lang="en-GB" sz="1600" dirty="0"/>
                        <a:t>Change to line or character mode</a:t>
                      </a:r>
                      <a:endParaRPr lang="en-GB" sz="1600" dirty="0"/>
                    </a:p>
                  </a:txBody>
                  <a:tcPr/>
                </a:tc>
              </a:tr>
              <a:tr h="370840">
                <a:tc>
                  <a:txBody>
                    <a:bodyPr/>
                    <a:lstStyle/>
                    <a:p>
                      <a:r>
                        <a:rPr lang="en-GB" sz="1600" dirty="0"/>
                        <a:t>set</a:t>
                      </a:r>
                      <a:endParaRPr lang="en-GB" sz="1600" dirty="0"/>
                    </a:p>
                  </a:txBody>
                  <a:tcPr/>
                </a:tc>
                <a:tc>
                  <a:txBody>
                    <a:bodyPr/>
                    <a:lstStyle/>
                    <a:p>
                      <a:r>
                        <a:rPr lang="en-GB" sz="1600" dirty="0"/>
                        <a:t>Set the operating parameters</a:t>
                      </a:r>
                      <a:endParaRPr lang="en-GB" sz="1600" dirty="0"/>
                    </a:p>
                  </a:txBody>
                  <a:tcPr/>
                </a:tc>
              </a:tr>
              <a:tr h="370840">
                <a:tc>
                  <a:txBody>
                    <a:bodyPr/>
                    <a:lstStyle/>
                    <a:p>
                      <a:r>
                        <a:rPr lang="en-GB" sz="1600" dirty="0"/>
                        <a:t>status</a:t>
                      </a:r>
                      <a:endParaRPr lang="en-GB" sz="1600" dirty="0"/>
                    </a:p>
                  </a:txBody>
                  <a:tcPr/>
                </a:tc>
                <a:tc>
                  <a:txBody>
                    <a:bodyPr/>
                    <a:lstStyle/>
                    <a:p>
                      <a:r>
                        <a:rPr lang="en-GB" sz="1600" dirty="0"/>
                        <a:t>Display the status information</a:t>
                      </a:r>
                      <a:endParaRPr lang="en-GB" sz="1600" dirty="0"/>
                    </a:p>
                  </a:txBody>
                  <a:tcPr/>
                </a:tc>
              </a:tr>
              <a:tr h="370840">
                <a:tc>
                  <a:txBody>
                    <a:bodyPr/>
                    <a:lstStyle/>
                    <a:p>
                      <a:r>
                        <a:rPr lang="en-GB" sz="1600" dirty="0"/>
                        <a:t>send</a:t>
                      </a:r>
                      <a:endParaRPr lang="en-GB" sz="1600" dirty="0"/>
                    </a:p>
                  </a:txBody>
                  <a:tcPr/>
                </a:tc>
                <a:tc>
                  <a:txBody>
                    <a:bodyPr/>
                    <a:lstStyle/>
                    <a:p>
                      <a:r>
                        <a:rPr lang="en-GB" sz="1600" dirty="0"/>
                        <a:t>Send special characters</a:t>
                      </a:r>
                      <a:endParaRPr lang="en-GB" sz="1600" dirty="0"/>
                    </a:p>
                  </a:txBody>
                  <a:tcPr/>
                </a:tc>
              </a:tr>
              <a:tr h="370840">
                <a:tc>
                  <a:txBody>
                    <a:bodyPr/>
                    <a:lstStyle/>
                    <a:p>
                      <a:r>
                        <a:rPr lang="en-GB" sz="1600" dirty="0"/>
                        <a:t>quit</a:t>
                      </a:r>
                      <a:endParaRPr lang="en-GB" sz="1600" dirty="0"/>
                    </a:p>
                  </a:txBody>
                  <a:tcPr/>
                </a:tc>
                <a:tc>
                  <a:txBody>
                    <a:bodyPr/>
                    <a:lstStyle/>
                    <a:p>
                      <a:r>
                        <a:rPr lang="en-GB" sz="1600" dirty="0"/>
                        <a:t>Exit TELNET</a:t>
                      </a:r>
                      <a:endParaRPr lang="en-GB" sz="16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C43AC147-B485-4586-84E9-E11D87E31CDA}" type="datetime1">
              <a:rPr lang="en-GB" smtClean="0"/>
            </a:fld>
            <a:endParaRPr lang="en-GB"/>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Terminal Network (TELNET)</a:t>
            </a:r>
            <a:endParaRPr lang="en-GB" dirty="0"/>
          </a:p>
          <a:p>
            <a:pPr lvl="1"/>
            <a:r>
              <a:rPr lang="en-US" dirty="0"/>
              <a:t>Network Virtual Terminal (NVT)</a:t>
            </a:r>
            <a:endParaRPr lang="en-US" dirty="0"/>
          </a:p>
          <a:p>
            <a:pPr lvl="2"/>
            <a:r>
              <a:rPr lang="en-US" dirty="0"/>
              <a:t>The mechanism to access a remote computer is complex.</a:t>
            </a:r>
            <a:endParaRPr lang="en-US" dirty="0"/>
          </a:p>
          <a:p>
            <a:pPr lvl="2"/>
            <a:endParaRPr lang="en-US" dirty="0"/>
          </a:p>
          <a:p>
            <a:pPr lvl="2"/>
            <a:r>
              <a:rPr lang="en-US" dirty="0"/>
              <a:t>We are dealing with heterogeneous systems.</a:t>
            </a:r>
            <a:endParaRPr lang="en-US" dirty="0"/>
          </a:p>
          <a:p>
            <a:pPr lvl="2"/>
            <a:endParaRPr lang="en-US" dirty="0"/>
          </a:p>
          <a:p>
            <a:pPr lvl="2"/>
            <a:r>
              <a:rPr lang="en-US" dirty="0"/>
              <a:t>This is because every computer and its operating system accepts a special combination of characters as tokens.</a:t>
            </a:r>
            <a:endParaRPr lang="en-US" dirty="0"/>
          </a:p>
          <a:p>
            <a:pPr lvl="2"/>
            <a:endParaRPr lang="en-US" dirty="0"/>
          </a:p>
          <a:p>
            <a:pPr lvl="2"/>
            <a:r>
              <a:rPr lang="en-US" dirty="0"/>
              <a:t>For example, the end-of-file token in a computer running the DOS operating system is </a:t>
            </a:r>
            <a:r>
              <a:rPr lang="en-US" dirty="0" err="1"/>
              <a:t>Ctrl+z</a:t>
            </a:r>
            <a:r>
              <a:rPr lang="en-US" dirty="0"/>
              <a:t>, while the UNIX operating system recognizes </a:t>
            </a:r>
            <a:r>
              <a:rPr lang="en-US" dirty="0" err="1"/>
              <a:t>Ctrl+d</a:t>
            </a:r>
            <a:r>
              <a:rPr lang="en-US" dirty="0"/>
              <a:t>.</a:t>
            </a:r>
            <a:endParaRPr lang="en-US" dirty="0"/>
          </a:p>
          <a:p>
            <a:pPr lvl="2"/>
            <a:endParaRPr lang="en-US" dirty="0"/>
          </a:p>
          <a:p>
            <a:pPr lvl="2"/>
            <a:r>
              <a:rPr lang="en-US" dirty="0"/>
              <a:t>If we want to access any remote computer in the world, we must first know what type of computer we will be connected to, and we must also install the specific terminal emulator used by that computer.</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F4E2EB4-3E7B-48C6-A008-955D00767482}" type="datetime1">
              <a:rPr lang="en-GB" smtClean="0"/>
            </a:fld>
            <a:endParaRPr lang="en-GB"/>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0000" lnSpcReduction="20000"/>
          </a:bodyPr>
          <a:lstStyle/>
          <a:p>
            <a:r>
              <a:rPr lang="en-GB" dirty="0"/>
              <a:t>Terminal Network (TELNET)</a:t>
            </a:r>
            <a:endParaRPr lang="en-GB" dirty="0"/>
          </a:p>
          <a:p>
            <a:pPr lvl="1"/>
            <a:r>
              <a:rPr lang="en-US" dirty="0"/>
              <a:t>Network Virtual Terminal (NVT)</a:t>
            </a:r>
            <a:endParaRPr lang="en-US" dirty="0"/>
          </a:p>
          <a:p>
            <a:pPr lvl="1"/>
            <a:r>
              <a:rPr lang="en-US" dirty="0"/>
              <a:t>TELNET solves this problem by defining a universal interface called the Network Virtual Terminal (NVT) character set.</a:t>
            </a:r>
            <a:endParaRPr lang="en-US" dirty="0"/>
          </a:p>
          <a:p>
            <a:pPr lvl="1"/>
            <a:endParaRPr lang="en-US" dirty="0"/>
          </a:p>
          <a:p>
            <a:pPr lvl="1"/>
            <a:r>
              <a:rPr lang="en-US" dirty="0"/>
              <a:t>Via this interface, the client TELNET translates characters (data or commands) that come from the local terminal into NVT form and delivers them to the network.</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server TELNET, on the other hand, translates data and commands from NVT form into the form acceptable by the remote computer.</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55" name="Group 54"/>
          <p:cNvGrpSpPr/>
          <p:nvPr/>
        </p:nvGrpSpPr>
        <p:grpSpPr>
          <a:xfrm>
            <a:off x="2892318" y="3371367"/>
            <a:ext cx="8800748" cy="1662710"/>
            <a:chOff x="2864182" y="3532863"/>
            <a:chExt cx="8800748" cy="1662710"/>
          </a:xfrm>
        </p:grpSpPr>
        <p:grpSp>
          <p:nvGrpSpPr>
            <p:cNvPr id="50" name="Group 49"/>
            <p:cNvGrpSpPr/>
            <p:nvPr/>
          </p:nvGrpSpPr>
          <p:grpSpPr>
            <a:xfrm>
              <a:off x="2864182" y="4538953"/>
              <a:ext cx="7773806" cy="412871"/>
              <a:chOff x="2864182" y="4581157"/>
              <a:chExt cx="7773806" cy="412871"/>
            </a:xfrm>
          </p:grpSpPr>
          <p:cxnSp>
            <p:nvCxnSpPr>
              <p:cNvPr id="36" name="Straight Connector 35"/>
              <p:cNvCxnSpPr/>
              <p:nvPr/>
            </p:nvCxnSpPr>
            <p:spPr>
              <a:xfrm>
                <a:off x="10637988" y="4581157"/>
                <a:ext cx="0" cy="412871"/>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864182" y="4581157"/>
                <a:ext cx="7773806" cy="412871"/>
                <a:chOff x="2864182" y="4581157"/>
                <a:chExt cx="7773806" cy="412871"/>
              </a:xfrm>
            </p:grpSpPr>
            <p:cxnSp>
              <p:nvCxnSpPr>
                <p:cNvPr id="34" name="Straight Connector 33"/>
                <p:cNvCxnSpPr/>
                <p:nvPr/>
              </p:nvCxnSpPr>
              <p:spPr>
                <a:xfrm>
                  <a:off x="8029838" y="4581157"/>
                  <a:ext cx="0" cy="388415"/>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2864182" y="4581157"/>
                  <a:ext cx="7773806" cy="412871"/>
                  <a:chOff x="2864182" y="4581157"/>
                  <a:chExt cx="7773806" cy="412871"/>
                </a:xfrm>
              </p:grpSpPr>
              <p:cxnSp>
                <p:nvCxnSpPr>
                  <p:cNvPr id="32" name="Straight Connector 31"/>
                  <p:cNvCxnSpPr/>
                  <p:nvPr/>
                </p:nvCxnSpPr>
                <p:spPr>
                  <a:xfrm>
                    <a:off x="4979963" y="4581157"/>
                    <a:ext cx="0" cy="412871"/>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864182" y="4581157"/>
                    <a:ext cx="7773806" cy="388415"/>
                    <a:chOff x="2864182" y="4581157"/>
                    <a:chExt cx="7773806" cy="388415"/>
                  </a:xfrm>
                </p:grpSpPr>
                <p:cxnSp>
                  <p:nvCxnSpPr>
                    <p:cNvPr id="38" name="Straight Connector 37"/>
                    <p:cNvCxnSpPr/>
                    <p:nvPr/>
                  </p:nvCxnSpPr>
                  <p:spPr>
                    <a:xfrm>
                      <a:off x="2864182" y="4581157"/>
                      <a:ext cx="0" cy="38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864182" y="4787592"/>
                      <a:ext cx="2115781" cy="0"/>
                    </a:xfrm>
                    <a:prstGeom prst="straightConnector1">
                      <a:avLst/>
                    </a:prstGeom>
                    <a:ln>
                      <a:prstDash val="lgDashDot"/>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4986996" y="4787592"/>
                      <a:ext cx="3042842" cy="0"/>
                    </a:xfrm>
                    <a:prstGeom prst="straightConnector1">
                      <a:avLst/>
                    </a:prstGeom>
                    <a:ln>
                      <a:prstDash val="lgDashDot"/>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8029838" y="4787592"/>
                      <a:ext cx="2608150" cy="0"/>
                    </a:xfrm>
                    <a:prstGeom prst="straightConnector1">
                      <a:avLst/>
                    </a:prstGeom>
                    <a:ln>
                      <a:prstDash val="lgDashDot"/>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grpSp>
        </p:grpSp>
        <p:grpSp>
          <p:nvGrpSpPr>
            <p:cNvPr id="54" name="Group 53"/>
            <p:cNvGrpSpPr/>
            <p:nvPr/>
          </p:nvGrpSpPr>
          <p:grpSpPr>
            <a:xfrm>
              <a:off x="2864182" y="3532863"/>
              <a:ext cx="8800748" cy="1662710"/>
              <a:chOff x="2864182" y="3532863"/>
              <a:chExt cx="8800748" cy="1662710"/>
            </a:xfrm>
          </p:grpSpPr>
          <p:grpSp>
            <p:nvGrpSpPr>
              <p:cNvPr id="30" name="Group 29"/>
              <p:cNvGrpSpPr/>
              <p:nvPr/>
            </p:nvGrpSpPr>
            <p:grpSpPr>
              <a:xfrm>
                <a:off x="2864182" y="3532863"/>
                <a:ext cx="8800748" cy="960211"/>
                <a:chOff x="2864182" y="3532863"/>
                <a:chExt cx="8800748" cy="960211"/>
              </a:xfrm>
            </p:grpSpPr>
            <p:grpSp>
              <p:nvGrpSpPr>
                <p:cNvPr id="28" name="Group 27"/>
                <p:cNvGrpSpPr/>
                <p:nvPr/>
              </p:nvGrpSpPr>
              <p:grpSpPr>
                <a:xfrm>
                  <a:off x="2864182" y="3733419"/>
                  <a:ext cx="8800748" cy="759655"/>
                  <a:chOff x="2864182" y="3761555"/>
                  <a:chExt cx="8800748" cy="759655"/>
                </a:xfrm>
              </p:grpSpPr>
              <p:sp>
                <p:nvSpPr>
                  <p:cNvPr id="17" name="Rectangle 16"/>
                  <p:cNvSpPr/>
                  <p:nvPr/>
                </p:nvSpPr>
                <p:spPr>
                  <a:xfrm>
                    <a:off x="9611047" y="4141382"/>
                    <a:ext cx="2053883" cy="3798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ln w="0"/>
                        <a:solidFill>
                          <a:schemeClr val="tx1"/>
                        </a:solidFill>
                        <a:effectLst>
                          <a:outerShdw blurRad="38100" dist="19050" dir="2700000" algn="tl" rotWithShape="0">
                            <a:schemeClr val="dk1">
                              <a:alpha val="40000"/>
                            </a:schemeClr>
                          </a:outerShdw>
                        </a:effectLst>
                      </a:rPr>
                      <a:t>Pseudotermonal</a:t>
                    </a:r>
                    <a:r>
                      <a:rPr lang="en-GB" sz="1200" dirty="0">
                        <a:ln w="0"/>
                        <a:solidFill>
                          <a:schemeClr val="tx1"/>
                        </a:solidFill>
                        <a:effectLst>
                          <a:outerShdw blurRad="38100" dist="19050" dir="2700000" algn="tl" rotWithShape="0">
                            <a:schemeClr val="dk1">
                              <a:alpha val="40000"/>
                            </a:schemeClr>
                          </a:outerShdw>
                        </a:effectLst>
                      </a:rPr>
                      <a:t> Driver</a:t>
                    </a:r>
                    <a:endParaRPr lang="en-GB" sz="1200" dirty="0">
                      <a:ln w="0"/>
                      <a:solidFill>
                        <a:schemeClr val="tx1"/>
                      </a:solidFill>
                      <a:effectLst>
                        <a:outerShdw blurRad="38100" dist="19050" dir="2700000" algn="tl" rotWithShape="0">
                          <a:schemeClr val="dk1">
                            <a:alpha val="40000"/>
                          </a:schemeClr>
                        </a:outerShdw>
                      </a:effectLst>
                    </a:endParaRPr>
                  </a:p>
                </p:txBody>
              </p:sp>
              <p:grpSp>
                <p:nvGrpSpPr>
                  <p:cNvPr id="25" name="Group 24"/>
                  <p:cNvGrpSpPr/>
                  <p:nvPr/>
                </p:nvGrpSpPr>
                <p:grpSpPr>
                  <a:xfrm>
                    <a:off x="2864182" y="3761555"/>
                    <a:ext cx="5596128" cy="759655"/>
                    <a:chOff x="2864182" y="3761555"/>
                    <a:chExt cx="5596128" cy="759655"/>
                  </a:xfrm>
                </p:grpSpPr>
                <p:grpSp>
                  <p:nvGrpSpPr>
                    <p:cNvPr id="16" name="Group 15"/>
                    <p:cNvGrpSpPr/>
                    <p:nvPr/>
                  </p:nvGrpSpPr>
                  <p:grpSpPr>
                    <a:xfrm>
                      <a:off x="4600135" y="3761555"/>
                      <a:ext cx="3860175" cy="759655"/>
                      <a:chOff x="3826412" y="3629460"/>
                      <a:chExt cx="3860175" cy="759655"/>
                    </a:xfrm>
                  </p:grpSpPr>
                  <p:sp>
                    <p:nvSpPr>
                      <p:cNvPr id="6" name="Rectangle 5"/>
                      <p:cNvSpPr/>
                      <p:nvPr/>
                    </p:nvSpPr>
                    <p:spPr>
                      <a:xfrm>
                        <a:off x="3826412" y="3629460"/>
                        <a:ext cx="773723" cy="75965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TELNET Client</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912864" y="3629460"/>
                        <a:ext cx="773723" cy="759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TELNET Server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0" name="Cloud 9"/>
                      <p:cNvSpPr/>
                      <p:nvPr/>
                    </p:nvSpPr>
                    <p:spPr>
                      <a:xfrm>
                        <a:off x="5176911" y="3784209"/>
                        <a:ext cx="1046499" cy="45016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Internet</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a:stCxn id="10" idx="0"/>
                        <a:endCxn id="9" idx="1"/>
                      </p:cNvCxnSpPr>
                      <p:nvPr/>
                    </p:nvCxnSpPr>
                    <p:spPr>
                      <a:xfrm flipV="1">
                        <a:off x="6222538" y="4009288"/>
                        <a:ext cx="690326"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10" idx="2"/>
                      </p:cNvCxnSpPr>
                      <p:nvPr/>
                    </p:nvCxnSpPr>
                    <p:spPr>
                      <a:xfrm>
                        <a:off x="4600135" y="4009288"/>
                        <a:ext cx="580022"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864182" y="3810790"/>
                      <a:ext cx="773723" cy="661184"/>
                      <a:chOff x="9251655" y="1523999"/>
                      <a:chExt cx="1122259" cy="923779"/>
                    </a:xfrm>
                  </p:grpSpPr>
                  <p:grpSp>
                    <p:nvGrpSpPr>
                      <p:cNvPr id="19" name="Group 18"/>
                      <p:cNvGrpSpPr/>
                      <p:nvPr/>
                    </p:nvGrpSpPr>
                    <p:grpSpPr>
                      <a:xfrm>
                        <a:off x="9251655" y="1524000"/>
                        <a:ext cx="1122259" cy="923778"/>
                        <a:chOff x="9251655" y="1524000"/>
                        <a:chExt cx="1122259" cy="642426"/>
                      </a:xfrm>
                    </p:grpSpPr>
                    <p:sp>
                      <p:nvSpPr>
                        <p:cNvPr id="21" name="Rectangle 20"/>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Data 21"/>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Rectangle 19"/>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cxnSp>
                  <p:nvCxnSpPr>
                    <p:cNvPr id="24" name="Straight Arrow Connector 23"/>
                    <p:cNvCxnSpPr>
                      <a:endCxn id="6" idx="1"/>
                    </p:cNvCxnSpPr>
                    <p:nvPr/>
                  </p:nvCxnSpPr>
                  <p:spPr>
                    <a:xfrm>
                      <a:off x="3637905" y="4141382"/>
                      <a:ext cx="9622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7" name="Straight Arrow Connector 26"/>
                  <p:cNvCxnSpPr>
                    <a:endCxn id="17" idx="1"/>
                  </p:cNvCxnSpPr>
                  <p:nvPr/>
                </p:nvCxnSpPr>
                <p:spPr>
                  <a:xfrm>
                    <a:off x="8468751" y="4331296"/>
                    <a:ext cx="11422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920080" y="3532863"/>
                  <a:ext cx="717825" cy="276999"/>
                </a:xfrm>
                <a:prstGeom prst="rect">
                  <a:avLst/>
                </a:prstGeom>
                <a:noFill/>
              </p:spPr>
              <p:txBody>
                <a:bodyPr wrap="none" rtlCol="0">
                  <a:spAutoFit/>
                </a:bodyPr>
                <a:lstStyle/>
                <a:p>
                  <a:r>
                    <a:rPr lang="en-GB" sz="1200" dirty="0"/>
                    <a:t>Terminal</a:t>
                  </a:r>
                  <a:endParaRPr lang="en-GB" sz="1200" dirty="0"/>
                </a:p>
              </p:txBody>
            </p:sp>
          </p:grpSp>
          <p:sp>
            <p:nvSpPr>
              <p:cNvPr id="51" name="TextBox 50"/>
              <p:cNvSpPr txBox="1"/>
              <p:nvPr/>
            </p:nvSpPr>
            <p:spPr>
              <a:xfrm>
                <a:off x="3051565" y="4724577"/>
                <a:ext cx="1525311" cy="461665"/>
              </a:xfrm>
              <a:prstGeom prst="rect">
                <a:avLst/>
              </a:prstGeom>
              <a:noFill/>
            </p:spPr>
            <p:txBody>
              <a:bodyPr wrap="square" rtlCol="0">
                <a:spAutoFit/>
              </a:bodyPr>
              <a:lstStyle/>
              <a:p>
                <a:pPr algn="ctr"/>
                <a:r>
                  <a:rPr lang="en-GB" sz="1200" dirty="0"/>
                  <a:t>Local computer character set</a:t>
                </a:r>
                <a:endParaRPr lang="en-GB" sz="1200" dirty="0"/>
              </a:p>
            </p:txBody>
          </p:sp>
          <p:sp>
            <p:nvSpPr>
              <p:cNvPr id="52" name="TextBox 51"/>
              <p:cNvSpPr txBox="1"/>
              <p:nvPr/>
            </p:nvSpPr>
            <p:spPr>
              <a:xfrm>
                <a:off x="5829074" y="4738529"/>
                <a:ext cx="1351652" cy="276999"/>
              </a:xfrm>
              <a:prstGeom prst="rect">
                <a:avLst/>
              </a:prstGeom>
              <a:noFill/>
            </p:spPr>
            <p:txBody>
              <a:bodyPr wrap="none" rtlCol="0">
                <a:spAutoFit/>
              </a:bodyPr>
              <a:lstStyle/>
              <a:p>
                <a:r>
                  <a:rPr lang="en-GB" sz="1200" dirty="0"/>
                  <a:t>NVT character set</a:t>
                </a:r>
                <a:endParaRPr lang="en-GB" sz="1200" dirty="0"/>
              </a:p>
            </p:txBody>
          </p:sp>
          <p:sp>
            <p:nvSpPr>
              <p:cNvPr id="53" name="TextBox 52"/>
              <p:cNvSpPr txBox="1"/>
              <p:nvPr/>
            </p:nvSpPr>
            <p:spPr>
              <a:xfrm>
                <a:off x="8468750" y="4733908"/>
                <a:ext cx="1730327" cy="461665"/>
              </a:xfrm>
              <a:prstGeom prst="rect">
                <a:avLst/>
              </a:prstGeom>
              <a:noFill/>
            </p:spPr>
            <p:txBody>
              <a:bodyPr wrap="square" rtlCol="0">
                <a:spAutoFit/>
              </a:bodyPr>
              <a:lstStyle/>
              <a:p>
                <a:pPr algn="ctr"/>
                <a:r>
                  <a:rPr lang="en-GB" sz="1200" dirty="0"/>
                  <a:t>Remote computer character set</a:t>
                </a:r>
                <a:endParaRPr lang="en-GB" sz="1200" dirty="0"/>
              </a:p>
            </p:txBody>
          </p:sp>
        </p:gr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FD01EAA-4AF8-448F-842D-E74446F4F7BB}" type="datetime1">
              <a:rPr lang="en-GB" smtClean="0"/>
            </a:fld>
            <a:endParaRPr lang="en-GB"/>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Terminal Network (TELNET)</a:t>
            </a:r>
            <a:endParaRPr lang="en-GB" dirty="0"/>
          </a:p>
          <a:p>
            <a:pPr lvl="1"/>
            <a:r>
              <a:rPr lang="en-US" dirty="0"/>
              <a:t>NVT Character Format</a:t>
            </a:r>
            <a:endParaRPr lang="en-US" dirty="0"/>
          </a:p>
          <a:p>
            <a:pPr lvl="2"/>
            <a:r>
              <a:rPr lang="en-US" dirty="0"/>
              <a:t>NVT uses two sets of characters, one for data and one for control.</a:t>
            </a:r>
            <a:endParaRPr lang="en-US" dirty="0"/>
          </a:p>
          <a:p>
            <a:pPr lvl="2"/>
            <a:endParaRPr lang="en-US" dirty="0"/>
          </a:p>
          <a:p>
            <a:pPr lvl="2"/>
            <a:r>
              <a:rPr lang="en-US" dirty="0"/>
              <a:t>For data, NVT normally uses what is called NVT ASCII. This is an 8-bit character set in which the seven lowest order bits are the same as ASCII and the highest order bit is 0.</a:t>
            </a:r>
            <a:endParaRPr lang="en-US" dirty="0"/>
          </a:p>
          <a:p>
            <a:pPr lvl="2"/>
            <a:endParaRPr lang="en-US" dirty="0"/>
          </a:p>
          <a:p>
            <a:pPr lvl="2"/>
            <a:r>
              <a:rPr lang="en-US" dirty="0"/>
              <a:t>To send control characters between computers , NVT uses an 8-bit character set in which the highest order bit is set to 1.</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32" name="Group 31"/>
          <p:cNvGrpSpPr/>
          <p:nvPr/>
        </p:nvGrpSpPr>
        <p:grpSpPr>
          <a:xfrm>
            <a:off x="3474721" y="5401995"/>
            <a:ext cx="5880295" cy="970671"/>
            <a:chOff x="3390314" y="5416062"/>
            <a:chExt cx="5880295" cy="970671"/>
          </a:xfrm>
        </p:grpSpPr>
        <p:grpSp>
          <p:nvGrpSpPr>
            <p:cNvPr id="29" name="Group 28"/>
            <p:cNvGrpSpPr/>
            <p:nvPr/>
          </p:nvGrpSpPr>
          <p:grpSpPr>
            <a:xfrm>
              <a:off x="3390314" y="5416062"/>
              <a:ext cx="5880295" cy="970671"/>
              <a:chOff x="3390314" y="5416062"/>
              <a:chExt cx="5880295" cy="970671"/>
            </a:xfrm>
          </p:grpSpPr>
          <p:sp>
            <p:nvSpPr>
              <p:cNvPr id="28" name="Rectangle 27"/>
              <p:cNvSpPr/>
              <p:nvPr/>
            </p:nvSpPr>
            <p:spPr>
              <a:xfrm>
                <a:off x="3390314" y="5416062"/>
                <a:ext cx="5880295" cy="970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grpSp>
            <p:nvGrpSpPr>
              <p:cNvPr id="15" name="Group 14"/>
              <p:cNvGrpSpPr/>
              <p:nvPr/>
            </p:nvGrpSpPr>
            <p:grpSpPr>
              <a:xfrm>
                <a:off x="3580462" y="5594257"/>
                <a:ext cx="2007692" cy="370448"/>
                <a:chOff x="3102160" y="5577842"/>
                <a:chExt cx="2007692" cy="370448"/>
              </a:xfrm>
            </p:grpSpPr>
            <p:grpSp>
              <p:nvGrpSpPr>
                <p:cNvPr id="14" name="Group 13"/>
                <p:cNvGrpSpPr/>
                <p:nvPr/>
              </p:nvGrpSpPr>
              <p:grpSpPr>
                <a:xfrm>
                  <a:off x="3102160" y="5577842"/>
                  <a:ext cx="1257416" cy="370448"/>
                  <a:chOff x="3102160" y="5577842"/>
                  <a:chExt cx="1257416" cy="370448"/>
                </a:xfrm>
              </p:grpSpPr>
              <p:grpSp>
                <p:nvGrpSpPr>
                  <p:cNvPr id="12" name="Group 11"/>
                  <p:cNvGrpSpPr/>
                  <p:nvPr/>
                </p:nvGrpSpPr>
                <p:grpSpPr>
                  <a:xfrm>
                    <a:off x="3102160" y="5580186"/>
                    <a:ext cx="507140" cy="368104"/>
                    <a:chOff x="3102160" y="5580186"/>
                    <a:chExt cx="507140" cy="368104"/>
                  </a:xfrm>
                </p:grpSpPr>
                <p:sp>
                  <p:nvSpPr>
                    <p:cNvPr id="4" name="Rectangle 3"/>
                    <p:cNvSpPr/>
                    <p:nvPr/>
                  </p:nvSpPr>
                  <p:spPr>
                    <a:xfrm>
                      <a:off x="3102160"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0</a:t>
                      </a:r>
                      <a:endParaRPr lang="en-GB" sz="1200" dirty="0"/>
                    </a:p>
                  </p:txBody>
                </p:sp>
                <p:sp>
                  <p:nvSpPr>
                    <p:cNvPr id="5" name="Rectangle 4"/>
                    <p:cNvSpPr/>
                    <p:nvPr/>
                  </p:nvSpPr>
                  <p:spPr>
                    <a:xfrm>
                      <a:off x="3356082" y="5582530"/>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nvGrpSpPr>
                  <p:cNvPr id="13" name="Group 12"/>
                  <p:cNvGrpSpPr/>
                  <p:nvPr/>
                </p:nvGrpSpPr>
                <p:grpSpPr>
                  <a:xfrm>
                    <a:off x="3604611" y="5577842"/>
                    <a:ext cx="754965" cy="370448"/>
                    <a:chOff x="3604611" y="5577842"/>
                    <a:chExt cx="754965" cy="370448"/>
                  </a:xfrm>
                </p:grpSpPr>
                <p:sp>
                  <p:nvSpPr>
                    <p:cNvPr id="6" name="Rectangle 5"/>
                    <p:cNvSpPr/>
                    <p:nvPr/>
                  </p:nvSpPr>
                  <p:spPr>
                    <a:xfrm>
                      <a:off x="3604611"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7" name="Rectangle 6"/>
                    <p:cNvSpPr/>
                    <p:nvPr/>
                  </p:nvSpPr>
                  <p:spPr>
                    <a:xfrm>
                      <a:off x="3857829"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8" name="Rectangle 7"/>
                    <p:cNvSpPr/>
                    <p:nvPr/>
                  </p:nvSpPr>
                  <p:spPr>
                    <a:xfrm>
                      <a:off x="4106358" y="5582530"/>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sp>
              <p:nvSpPr>
                <p:cNvPr id="9" name="Rectangle 8"/>
                <p:cNvSpPr/>
                <p:nvPr/>
              </p:nvSpPr>
              <p:spPr>
                <a:xfrm>
                  <a:off x="4364265"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10" name="Rectangle 9"/>
                <p:cNvSpPr/>
                <p:nvPr/>
              </p:nvSpPr>
              <p:spPr>
                <a:xfrm>
                  <a:off x="4856634"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11" name="Rectangle 10"/>
                <p:cNvSpPr/>
                <p:nvPr/>
              </p:nvSpPr>
              <p:spPr>
                <a:xfrm>
                  <a:off x="4608105"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nvGrpSpPr>
              <p:cNvPr id="16" name="Group 15"/>
              <p:cNvGrpSpPr/>
              <p:nvPr/>
            </p:nvGrpSpPr>
            <p:grpSpPr>
              <a:xfrm>
                <a:off x="7067723" y="5594257"/>
                <a:ext cx="2007692" cy="370448"/>
                <a:chOff x="3102160" y="5577842"/>
                <a:chExt cx="2007692" cy="370448"/>
              </a:xfrm>
            </p:grpSpPr>
            <p:grpSp>
              <p:nvGrpSpPr>
                <p:cNvPr id="17" name="Group 16"/>
                <p:cNvGrpSpPr/>
                <p:nvPr/>
              </p:nvGrpSpPr>
              <p:grpSpPr>
                <a:xfrm>
                  <a:off x="3102160" y="5577842"/>
                  <a:ext cx="1257416" cy="370448"/>
                  <a:chOff x="3102160" y="5577842"/>
                  <a:chExt cx="1257416" cy="370448"/>
                </a:xfrm>
              </p:grpSpPr>
              <p:grpSp>
                <p:nvGrpSpPr>
                  <p:cNvPr id="21" name="Group 20"/>
                  <p:cNvGrpSpPr/>
                  <p:nvPr/>
                </p:nvGrpSpPr>
                <p:grpSpPr>
                  <a:xfrm>
                    <a:off x="3102160" y="5580186"/>
                    <a:ext cx="507140" cy="368104"/>
                    <a:chOff x="3102160" y="5580186"/>
                    <a:chExt cx="507140" cy="368104"/>
                  </a:xfrm>
                </p:grpSpPr>
                <p:sp>
                  <p:nvSpPr>
                    <p:cNvPr id="26" name="Rectangle 25"/>
                    <p:cNvSpPr/>
                    <p:nvPr/>
                  </p:nvSpPr>
                  <p:spPr>
                    <a:xfrm>
                      <a:off x="3102160"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1</a:t>
                      </a:r>
                      <a:endParaRPr lang="en-GB" sz="1200" dirty="0"/>
                    </a:p>
                  </p:txBody>
                </p:sp>
                <p:sp>
                  <p:nvSpPr>
                    <p:cNvPr id="27" name="Rectangle 26"/>
                    <p:cNvSpPr/>
                    <p:nvPr/>
                  </p:nvSpPr>
                  <p:spPr>
                    <a:xfrm>
                      <a:off x="3356082" y="5582530"/>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nvGrpSpPr>
                  <p:cNvPr id="22" name="Group 21"/>
                  <p:cNvGrpSpPr/>
                  <p:nvPr/>
                </p:nvGrpSpPr>
                <p:grpSpPr>
                  <a:xfrm>
                    <a:off x="3604611" y="5577842"/>
                    <a:ext cx="754965" cy="370448"/>
                    <a:chOff x="3604611" y="5577842"/>
                    <a:chExt cx="754965" cy="370448"/>
                  </a:xfrm>
                </p:grpSpPr>
                <p:sp>
                  <p:nvSpPr>
                    <p:cNvPr id="23" name="Rectangle 22"/>
                    <p:cNvSpPr/>
                    <p:nvPr/>
                  </p:nvSpPr>
                  <p:spPr>
                    <a:xfrm>
                      <a:off x="3604611"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24" name="Rectangle 23"/>
                    <p:cNvSpPr/>
                    <p:nvPr/>
                  </p:nvSpPr>
                  <p:spPr>
                    <a:xfrm>
                      <a:off x="3857829"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25" name="Rectangle 24"/>
                    <p:cNvSpPr/>
                    <p:nvPr/>
                  </p:nvSpPr>
                  <p:spPr>
                    <a:xfrm>
                      <a:off x="4106358" y="5582530"/>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sp>
              <p:nvSpPr>
                <p:cNvPr id="18" name="Rectangle 17"/>
                <p:cNvSpPr/>
                <p:nvPr/>
              </p:nvSpPr>
              <p:spPr>
                <a:xfrm>
                  <a:off x="4364265"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19" name="Rectangle 18"/>
                <p:cNvSpPr/>
                <p:nvPr/>
              </p:nvSpPr>
              <p:spPr>
                <a:xfrm>
                  <a:off x="4856634" y="5577842"/>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20" name="Rectangle 19"/>
                <p:cNvSpPr/>
                <p:nvPr/>
              </p:nvSpPr>
              <p:spPr>
                <a:xfrm>
                  <a:off x="4608105" y="5580186"/>
                  <a:ext cx="253218" cy="365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grpSp>
        </p:grpSp>
        <p:sp>
          <p:nvSpPr>
            <p:cNvPr id="30" name="TextBox 29"/>
            <p:cNvSpPr txBox="1"/>
            <p:nvPr/>
          </p:nvSpPr>
          <p:spPr>
            <a:xfrm>
              <a:off x="3960993" y="6021143"/>
              <a:ext cx="1157689" cy="276999"/>
            </a:xfrm>
            <a:prstGeom prst="rect">
              <a:avLst/>
            </a:prstGeom>
            <a:noFill/>
          </p:spPr>
          <p:txBody>
            <a:bodyPr wrap="none" rtlCol="0">
              <a:spAutoFit/>
            </a:bodyPr>
            <a:lstStyle/>
            <a:p>
              <a:r>
                <a:rPr lang="en-GB" sz="1200" dirty="0"/>
                <a:t>Data Character</a:t>
              </a:r>
              <a:endParaRPr lang="en-GB" sz="1200" dirty="0"/>
            </a:p>
          </p:txBody>
        </p:sp>
        <p:sp>
          <p:nvSpPr>
            <p:cNvPr id="31" name="TextBox 30"/>
            <p:cNvSpPr txBox="1"/>
            <p:nvPr/>
          </p:nvSpPr>
          <p:spPr>
            <a:xfrm>
              <a:off x="7271289" y="6021142"/>
              <a:ext cx="1357423" cy="276999"/>
            </a:xfrm>
            <a:prstGeom prst="rect">
              <a:avLst/>
            </a:prstGeom>
            <a:noFill/>
          </p:spPr>
          <p:txBody>
            <a:bodyPr wrap="none" rtlCol="0">
              <a:spAutoFit/>
            </a:bodyPr>
            <a:lstStyle/>
            <a:p>
              <a:r>
                <a:rPr lang="en-GB" sz="1200" dirty="0"/>
                <a:t>Control Character</a:t>
              </a:r>
              <a:endParaRPr lang="en-GB" sz="1200" dirty="0"/>
            </a:p>
          </p:txBody>
        </p:sp>
      </p:grpSp>
      <p:sp>
        <p:nvSpPr>
          <p:cNvPr id="33" name="TextBox 32"/>
          <p:cNvSpPr txBox="1"/>
          <p:nvPr/>
        </p:nvSpPr>
        <p:spPr>
          <a:xfrm>
            <a:off x="5545952" y="6417045"/>
            <a:ext cx="1660326" cy="276999"/>
          </a:xfrm>
          <a:prstGeom prst="rect">
            <a:avLst/>
          </a:prstGeom>
          <a:noFill/>
        </p:spPr>
        <p:txBody>
          <a:bodyPr wrap="none" rtlCol="0">
            <a:spAutoFit/>
          </a:bodyPr>
          <a:lstStyle/>
          <a:p>
            <a:r>
              <a:rPr lang="en-GB" sz="1200" dirty="0"/>
              <a:t>NVT Character Format</a:t>
            </a:r>
            <a:endParaRPr lang="en-GB" sz="1200" dirty="0"/>
          </a:p>
        </p:txBody>
      </p:sp>
      <p:sp>
        <p:nvSpPr>
          <p:cNvPr id="34" name="Slide Number Placeholder 33"/>
          <p:cNvSpPr>
            <a:spLocks noGrp="1"/>
          </p:cNvSpPr>
          <p:nvPr>
            <p:ph type="sldNum" sz="quarter" idx="12"/>
          </p:nvPr>
        </p:nvSpPr>
        <p:spPr/>
        <p:txBody>
          <a:bodyPr/>
          <a:lstStyle/>
          <a:p>
            <a:fld id="{577AAC64-0889-4130-9C8F-277562A561CE}" type="slidenum">
              <a:rPr lang="en-GB" smtClean="0"/>
            </a:fld>
            <a:endParaRPr lang="en-GB"/>
          </a:p>
        </p:txBody>
      </p:sp>
      <p:sp>
        <p:nvSpPr>
          <p:cNvPr id="35" name="Date Placeholder 34"/>
          <p:cNvSpPr>
            <a:spLocks noGrp="1"/>
          </p:cNvSpPr>
          <p:nvPr>
            <p:ph type="dt" sz="half" idx="10"/>
          </p:nvPr>
        </p:nvSpPr>
        <p:spPr/>
        <p:txBody>
          <a:bodyPr/>
          <a:lstStyle/>
          <a:p>
            <a:fld id="{598E2795-B40C-4C87-91E8-7FDD9E7E72E7}" type="datetime1">
              <a:rPr lang="en-GB" smtClean="0"/>
            </a:fld>
            <a:endParaRPr lang="en-GB"/>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US" dirty="0"/>
              <a:t>Secure Shell (SSH) is a secure application program that can be used today for several purposes such as remote logging and file transfer, it was originally designed to replace TELNET.</a:t>
            </a:r>
            <a:endParaRPr lang="en-US" dirty="0"/>
          </a:p>
          <a:p>
            <a:pPr lvl="1"/>
            <a:endParaRPr lang="en-US" dirty="0"/>
          </a:p>
          <a:p>
            <a:pPr lvl="1"/>
            <a:r>
              <a:rPr lang="en-US" dirty="0"/>
              <a:t>There are two versions of SSH: SSH-1 and SSH-2, which are totally incompatible. The first version, SSH-1, is now deprecated because of security flaws in it.</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508B3B0-135A-48ED-8198-DD06A8120003}" type="datetime1">
              <a:rPr lang="en-GB" smtClean="0"/>
            </a:fld>
            <a:endParaRPr lang="en-GB"/>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Components of SSH</a:t>
            </a:r>
            <a:endParaRPr lang="en-GB" dirty="0"/>
          </a:p>
          <a:p>
            <a:pPr lvl="2"/>
            <a:r>
              <a:rPr lang="en-GB" dirty="0"/>
              <a:t>SSH protocol has three components:</a:t>
            </a:r>
            <a:endParaRPr lang="en-GB" dirty="0"/>
          </a:p>
          <a:p>
            <a:pPr marL="1325880" lvl="3" indent="-457200">
              <a:buFont typeface="+mj-lt"/>
              <a:buAutoNum type="arabicPeriod"/>
            </a:pPr>
            <a:r>
              <a:rPr lang="en-GB" dirty="0"/>
              <a:t>SSH Transport-Layer Protocol (SSH-TRANS)</a:t>
            </a:r>
            <a:endParaRPr lang="en-GB" dirty="0"/>
          </a:p>
          <a:p>
            <a:pPr marL="1325880" lvl="3" indent="-457200">
              <a:buFont typeface="+mj-lt"/>
              <a:buAutoNum type="arabicPeriod"/>
            </a:pPr>
            <a:r>
              <a:rPr lang="en-GB" dirty="0"/>
              <a:t>SSH Authentication Protocol (SSH-AUTH)</a:t>
            </a:r>
            <a:endParaRPr lang="en-GB" dirty="0"/>
          </a:p>
          <a:p>
            <a:pPr marL="1325880" lvl="3" indent="-457200">
              <a:buFont typeface="+mj-lt"/>
              <a:buAutoNum type="arabicPeriod"/>
            </a:pPr>
            <a:r>
              <a:rPr lang="en-GB" dirty="0"/>
              <a:t>SSH Connection Protocol (SSH-CONN)</a:t>
            </a:r>
            <a:endParaRPr lang="en-GB"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12" name="Group 11"/>
          <p:cNvGrpSpPr/>
          <p:nvPr/>
        </p:nvGrpSpPr>
        <p:grpSpPr>
          <a:xfrm>
            <a:off x="3727938" y="3995225"/>
            <a:ext cx="4276579" cy="2176974"/>
            <a:chOff x="2827606" y="4079631"/>
            <a:chExt cx="4276579" cy="2176974"/>
          </a:xfrm>
        </p:grpSpPr>
        <p:sp>
          <p:nvSpPr>
            <p:cNvPr id="6" name="Rectangle 5"/>
            <p:cNvSpPr/>
            <p:nvPr/>
          </p:nvSpPr>
          <p:spPr>
            <a:xfrm>
              <a:off x="2827606" y="4079631"/>
              <a:ext cx="4276579" cy="295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Application</a:t>
              </a:r>
              <a:endParaRPr lang="en-GB" sz="1200" dirty="0"/>
            </a:p>
          </p:txBody>
        </p:sp>
        <p:sp>
          <p:nvSpPr>
            <p:cNvPr id="7" name="Rectangle 6"/>
            <p:cNvSpPr/>
            <p:nvPr/>
          </p:nvSpPr>
          <p:spPr>
            <a:xfrm>
              <a:off x="2827606" y="4440699"/>
              <a:ext cx="4276579" cy="1446632"/>
            </a:xfrm>
            <a:prstGeom prst="rect">
              <a:avLst/>
            </a:prstGeom>
          </p:spPr>
          <p:style>
            <a:lnRef idx="2">
              <a:schemeClr val="accent6"/>
            </a:lnRef>
            <a:fillRef idx="1">
              <a:schemeClr val="lt1"/>
            </a:fillRef>
            <a:effectRef idx="0">
              <a:schemeClr val="accent6"/>
            </a:effectRef>
            <a:fontRef idx="minor">
              <a:schemeClr val="dk1"/>
            </a:fontRef>
          </p:style>
          <p:txBody>
            <a:bodyPr rtlCol="0" anchor="b"/>
            <a:lstStyle/>
            <a:p>
              <a:r>
                <a:rPr lang="en-GB" sz="1200" dirty="0"/>
                <a:t>SSH</a:t>
              </a:r>
              <a:endParaRPr lang="en-GB" sz="1200" dirty="0"/>
            </a:p>
          </p:txBody>
        </p:sp>
        <p:sp>
          <p:nvSpPr>
            <p:cNvPr id="8" name="Rectangle 7"/>
            <p:cNvSpPr/>
            <p:nvPr/>
          </p:nvSpPr>
          <p:spPr>
            <a:xfrm>
              <a:off x="2827606" y="5961184"/>
              <a:ext cx="4276579" cy="295421"/>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TCP</a:t>
              </a:r>
              <a:endParaRPr lang="en-GB" sz="1200" dirty="0"/>
            </a:p>
          </p:txBody>
        </p:sp>
        <p:sp>
          <p:nvSpPr>
            <p:cNvPr id="9" name="Rectangle 8"/>
            <p:cNvSpPr/>
            <p:nvPr/>
          </p:nvSpPr>
          <p:spPr>
            <a:xfrm>
              <a:off x="3319975" y="4652888"/>
              <a:ext cx="3334043" cy="2567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SSH-CONN</a:t>
              </a:r>
              <a:endParaRPr lang="en-GB" sz="1200" dirty="0"/>
            </a:p>
          </p:txBody>
        </p:sp>
        <p:sp>
          <p:nvSpPr>
            <p:cNvPr id="10" name="Rectangle 9"/>
            <p:cNvSpPr/>
            <p:nvPr/>
          </p:nvSpPr>
          <p:spPr>
            <a:xfrm>
              <a:off x="3319975" y="4920173"/>
              <a:ext cx="3334043" cy="2567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SSH-AUTH</a:t>
              </a:r>
              <a:endParaRPr lang="en-GB" sz="1200" dirty="0"/>
            </a:p>
          </p:txBody>
        </p:sp>
        <p:sp>
          <p:nvSpPr>
            <p:cNvPr id="11" name="Rectangle 10"/>
            <p:cNvSpPr/>
            <p:nvPr/>
          </p:nvSpPr>
          <p:spPr>
            <a:xfrm>
              <a:off x="3319975" y="5190973"/>
              <a:ext cx="3334043" cy="2567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SSH-TRANS</a:t>
              </a:r>
              <a:endParaRPr lang="en-GB" sz="1200" dirty="0"/>
            </a:p>
          </p:txBody>
        </p:sp>
      </p:grpSp>
      <p:sp>
        <p:nvSpPr>
          <p:cNvPr id="13" name="Slide Number Placeholder 12"/>
          <p:cNvSpPr>
            <a:spLocks noGrp="1"/>
          </p:cNvSpPr>
          <p:nvPr>
            <p:ph type="sldNum" sz="quarter" idx="12"/>
          </p:nvPr>
        </p:nvSpPr>
        <p:spPr/>
        <p:txBody>
          <a:bodyPr/>
          <a:lstStyle/>
          <a:p>
            <a:fld id="{577AAC64-0889-4130-9C8F-277562A561CE}" type="slidenum">
              <a:rPr lang="en-GB" smtClean="0"/>
            </a:fld>
            <a:endParaRPr lang="en-GB"/>
          </a:p>
        </p:txBody>
      </p:sp>
      <p:sp>
        <p:nvSpPr>
          <p:cNvPr id="14" name="Date Placeholder 13"/>
          <p:cNvSpPr>
            <a:spLocks noGrp="1"/>
          </p:cNvSpPr>
          <p:nvPr>
            <p:ph type="dt" sz="half" idx="10"/>
          </p:nvPr>
        </p:nvSpPr>
        <p:spPr/>
        <p:txBody>
          <a:bodyPr/>
          <a:lstStyle/>
          <a:p>
            <a:fld id="{CA0A2F48-16C9-4953-A620-CA42F9B62907}" type="datetime1">
              <a:rPr lang="en-GB" smtClean="0"/>
            </a:fld>
            <a:endParaRPr lang="en-GB"/>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Components of SSH</a:t>
            </a:r>
            <a:endParaRPr lang="en-GB" dirty="0"/>
          </a:p>
          <a:p>
            <a:pPr lvl="2"/>
            <a:r>
              <a:rPr lang="en-US" dirty="0"/>
              <a:t>SSH Connection Protocol (SSH-CONN)</a:t>
            </a:r>
            <a:endParaRPr lang="en-US" dirty="0"/>
          </a:p>
          <a:p>
            <a:pPr lvl="3"/>
            <a:r>
              <a:rPr lang="en-US" dirty="0"/>
              <a:t>After the secured channel is established and both server and client are authenticated for each other, SSH can call a piece of software that implements the third protocol, SSH-CONN.</a:t>
            </a:r>
            <a:endParaRPr lang="en-US" dirty="0"/>
          </a:p>
          <a:p>
            <a:pPr lvl="3"/>
            <a:endParaRPr lang="en-US" dirty="0"/>
          </a:p>
          <a:p>
            <a:pPr lvl="3"/>
            <a:r>
              <a:rPr lang="en-US" dirty="0"/>
              <a:t>One of the services provided by the SSH-CONN protocol is multiplexing.</a:t>
            </a:r>
            <a:endParaRPr lang="en-US" dirty="0"/>
          </a:p>
          <a:p>
            <a:pPr lvl="3"/>
            <a:endParaRPr lang="en-US" dirty="0"/>
          </a:p>
          <a:p>
            <a:pPr lvl="3"/>
            <a:r>
              <a:rPr lang="en-US" dirty="0"/>
              <a:t>SSH-CONN takes the secure channel established by the two previous protocols and lets the client create multiple logical channels over it.</a:t>
            </a:r>
            <a:endParaRPr lang="en-US" dirty="0"/>
          </a:p>
          <a:p>
            <a:pPr lvl="3"/>
            <a:endParaRPr lang="en-US" dirty="0"/>
          </a:p>
          <a:p>
            <a:pPr lvl="3"/>
            <a:r>
              <a:rPr lang="en-US" dirty="0"/>
              <a:t>Each channel can be used for a different purpose, such as remote logging, file transfer, and so on.</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BA96E2A-8F87-4D2E-B093-52174F490C76}" type="datetime1">
              <a:rPr lang="en-GB" smtClean="0"/>
            </a:fld>
            <a:endParaRPr lang="en-GB"/>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20000"/>
          </a:bodyPr>
          <a:lstStyle/>
          <a:p>
            <a:r>
              <a:rPr lang="en-GB" dirty="0"/>
              <a:t>Secure Shell (SSH)</a:t>
            </a:r>
            <a:endParaRPr lang="en-GB" dirty="0"/>
          </a:p>
          <a:p>
            <a:pPr lvl="1"/>
            <a:r>
              <a:rPr lang="en-GB" dirty="0"/>
              <a:t>Components of SSH</a:t>
            </a:r>
            <a:endParaRPr lang="en-GB" dirty="0"/>
          </a:p>
          <a:p>
            <a:pPr lvl="2"/>
            <a:r>
              <a:rPr lang="en-US" dirty="0"/>
              <a:t>SSH Authentication Protocol (SSH-AUTH)</a:t>
            </a:r>
            <a:endParaRPr lang="en-US" dirty="0"/>
          </a:p>
          <a:p>
            <a:pPr lvl="3"/>
            <a:r>
              <a:rPr lang="en-US" dirty="0"/>
              <a:t>After a secure channel is established between the client and the server and the server is authenticated for the client.</a:t>
            </a:r>
            <a:endParaRPr lang="en-US" dirty="0"/>
          </a:p>
          <a:p>
            <a:pPr lvl="3"/>
            <a:endParaRPr lang="en-US" dirty="0"/>
          </a:p>
          <a:p>
            <a:pPr lvl="3"/>
            <a:r>
              <a:rPr lang="en-US" dirty="0"/>
              <a:t>SSH can call another procedure that can authenticate the client for the server.</a:t>
            </a:r>
            <a:endParaRPr lang="en-US" dirty="0"/>
          </a:p>
          <a:p>
            <a:pPr lvl="3"/>
            <a:endParaRPr lang="en-US" dirty="0"/>
          </a:p>
          <a:p>
            <a:pPr lvl="3"/>
            <a:r>
              <a:rPr lang="en-US" dirty="0"/>
              <a:t>This layer defines a number of authentication tools similar to the ones used in SSL.</a:t>
            </a:r>
            <a:endParaRPr lang="en-US" dirty="0"/>
          </a:p>
          <a:p>
            <a:pPr lvl="3"/>
            <a:endParaRPr lang="en-US" dirty="0"/>
          </a:p>
          <a:p>
            <a:pPr lvl="3"/>
            <a:r>
              <a:rPr lang="en-US" dirty="0"/>
              <a:t>Authentication starts with the client, which sends a request message to the server.</a:t>
            </a:r>
            <a:endParaRPr lang="en-US" dirty="0"/>
          </a:p>
          <a:p>
            <a:pPr lvl="3"/>
            <a:endParaRPr lang="en-US" dirty="0"/>
          </a:p>
          <a:p>
            <a:pPr lvl="3"/>
            <a:r>
              <a:rPr lang="en-US" dirty="0"/>
              <a:t>The request includes the user name, server name, the method of authentication, and the required data.</a:t>
            </a:r>
            <a:endParaRPr lang="en-US" dirty="0"/>
          </a:p>
          <a:p>
            <a:pPr lvl="3"/>
            <a:endParaRPr lang="en-US" dirty="0"/>
          </a:p>
          <a:p>
            <a:pPr lvl="3"/>
            <a:r>
              <a:rPr lang="en-US" dirty="0"/>
              <a:t>The server responds with either a success message, which confirms that the client is authenticated, or a failed message, which means that the process needs to be repeated with a new request message.</a:t>
            </a:r>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1FD8FE70-BC06-4711-880F-F7C4D1138068}" type="datetime1">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p:txBody>
          <a:bodyPr>
            <a:normAutofit fontScale="92500" lnSpcReduction="20000"/>
          </a:bodyPr>
          <a:lstStyle/>
          <a:p>
            <a:r>
              <a:rPr lang="en-GB" dirty="0"/>
              <a:t>Network Application Architecture</a:t>
            </a:r>
            <a:endParaRPr lang="en-GB" dirty="0"/>
          </a:p>
          <a:p>
            <a:pPr lvl="1"/>
            <a:r>
              <a:rPr lang="en-US" dirty="0"/>
              <a:t>Characteristics of Client-server architecture: </a:t>
            </a:r>
            <a:endParaRPr lang="en-US" dirty="0"/>
          </a:p>
          <a:p>
            <a:pPr lvl="2"/>
            <a:r>
              <a:rPr lang="en-US" dirty="0"/>
              <a:t>In Client-server architecture, clients do not directly communicate with each other. For example, in a web application, two browsers do not directly communicate with each other. </a:t>
            </a:r>
            <a:endParaRPr lang="en-US" dirty="0"/>
          </a:p>
          <a:p>
            <a:pPr lvl="2"/>
            <a:endParaRPr lang="en-US" dirty="0"/>
          </a:p>
          <a:p>
            <a:pPr lvl="2"/>
            <a:r>
              <a:rPr lang="en-US" dirty="0"/>
              <a:t>A server is a fixed, well-known address known as IP address because the server is always on while the client can always contact the server by sending a packet to the sender's IP address</a:t>
            </a:r>
            <a:endParaRPr lang="en-US" dirty="0"/>
          </a:p>
          <a:p>
            <a:pPr lvl="2"/>
            <a:endParaRPr lang="en-US" dirty="0"/>
          </a:p>
          <a:p>
            <a:pPr lvl="1"/>
            <a:r>
              <a:rPr lang="en-US" dirty="0"/>
              <a:t>Disadvantage Of Client-server architecture</a:t>
            </a:r>
            <a:endParaRPr lang="en-US" dirty="0"/>
          </a:p>
          <a:p>
            <a:pPr lvl="2"/>
            <a:r>
              <a:rPr lang="en-US" dirty="0"/>
              <a:t>It is a single-server based architecture which is incapable of holding all the requests from the clients. For example, a social networking site can become overwhelmed when there is only one server.</a:t>
            </a:r>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88C8E4E-D302-45A4-B4CF-A2F9303E5C41}" type="datetime1">
              <a:rPr lang="en-GB" smtClean="0"/>
            </a:fld>
            <a:endParaRPr lang="en-GB"/>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Components of SSH</a:t>
            </a:r>
            <a:endParaRPr lang="en-GB" dirty="0"/>
          </a:p>
          <a:p>
            <a:pPr lvl="2"/>
            <a:r>
              <a:rPr lang="en-US" dirty="0"/>
              <a:t>SSH Transport-Layer Protocol (SSH-TRANS)</a:t>
            </a:r>
            <a:endParaRPr lang="en-US" dirty="0"/>
          </a:p>
          <a:p>
            <a:pPr lvl="3"/>
            <a:r>
              <a:rPr lang="en-US" dirty="0"/>
              <a:t>SSH first uses a protocol that creates a secured channel on top of the TCP.</a:t>
            </a:r>
            <a:endParaRPr lang="en-US" dirty="0"/>
          </a:p>
          <a:p>
            <a:pPr lvl="3"/>
            <a:endParaRPr lang="en-US" dirty="0"/>
          </a:p>
          <a:p>
            <a:pPr lvl="3"/>
            <a:r>
              <a:rPr lang="en-US" dirty="0"/>
              <a:t>This new layer is an independent protocol referred to as SSH-TRANS.</a:t>
            </a:r>
            <a:endParaRPr lang="en-US" dirty="0"/>
          </a:p>
          <a:p>
            <a:pPr lvl="3"/>
            <a:endParaRPr lang="en-US" dirty="0"/>
          </a:p>
          <a:p>
            <a:pPr lvl="3"/>
            <a:r>
              <a:rPr lang="en-US" dirty="0"/>
              <a:t>When the procedure implementing this protocol is called, the client and server first use the TCP protocol to establish an insecure connection.</a:t>
            </a:r>
            <a:endParaRPr lang="en-US" dirty="0"/>
          </a:p>
          <a:p>
            <a:pPr lvl="3"/>
            <a:endParaRPr lang="en-US" dirty="0"/>
          </a:p>
          <a:p>
            <a:pPr lvl="3"/>
            <a:r>
              <a:rPr lang="en-US" dirty="0"/>
              <a:t>Then they exchange several security parameters to establish a secure channel on top of the TCP.</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2ADAF0E-CB3A-40B9-A102-76671C0E8C85}" type="datetime1">
              <a:rPr lang="en-GB" smtClean="0"/>
            </a:fld>
            <a:endParaRPr lang="en-GB"/>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Secure Shell (SSH)</a:t>
            </a:r>
            <a:endParaRPr lang="en-GB" dirty="0"/>
          </a:p>
          <a:p>
            <a:pPr lvl="1"/>
            <a:r>
              <a:rPr lang="en-GB" dirty="0"/>
              <a:t>Application of SSH</a:t>
            </a:r>
            <a:endParaRPr lang="en-GB" dirty="0"/>
          </a:p>
          <a:p>
            <a:pPr lvl="2"/>
            <a:r>
              <a:rPr lang="en-US" dirty="0"/>
              <a:t>SSH is a general-purpose protocol that provides a secure connection between a client and server.</a:t>
            </a:r>
            <a:endParaRPr lang="en-US" dirty="0"/>
          </a:p>
          <a:p>
            <a:pPr lvl="3"/>
            <a:r>
              <a:rPr lang="en-US" dirty="0"/>
              <a:t>SSH for Remote Logging</a:t>
            </a:r>
            <a:endParaRPr lang="en-US" dirty="0"/>
          </a:p>
          <a:p>
            <a:pPr lvl="4"/>
            <a:r>
              <a:rPr lang="en-US" dirty="0"/>
              <a:t>Several free and commercial applications use SSH for remote logging.</a:t>
            </a:r>
            <a:endParaRPr lang="en-US" dirty="0"/>
          </a:p>
          <a:p>
            <a:pPr lvl="4"/>
            <a:r>
              <a:rPr lang="en-US" dirty="0"/>
              <a:t>Among them, we can mention </a:t>
            </a:r>
            <a:r>
              <a:rPr lang="en-US" dirty="0" err="1"/>
              <a:t>PuTTy</a:t>
            </a:r>
            <a:r>
              <a:rPr lang="en-US" dirty="0"/>
              <a:t>, by Simon Tatham, which is a client SSH</a:t>
            </a:r>
            <a:endParaRPr lang="en-US" dirty="0"/>
          </a:p>
          <a:p>
            <a:pPr lvl="4"/>
            <a:r>
              <a:rPr lang="en-US" dirty="0"/>
              <a:t>program that can be used for remote logging.</a:t>
            </a:r>
            <a:endParaRPr lang="en-US" dirty="0"/>
          </a:p>
          <a:p>
            <a:pPr lvl="4"/>
            <a:r>
              <a:rPr lang="en-US" dirty="0"/>
              <a:t>Another application program is </a:t>
            </a:r>
            <a:r>
              <a:rPr lang="en-US" dirty="0" err="1"/>
              <a:t>Tectia</a:t>
            </a:r>
            <a:r>
              <a:rPr lang="en-US" dirty="0"/>
              <a:t>, which can be used on several platforms.</a:t>
            </a:r>
            <a:endParaRPr lang="en-US" dirty="0"/>
          </a:p>
          <a:p>
            <a:pPr lvl="3"/>
            <a:endParaRPr lang="en-US" dirty="0"/>
          </a:p>
          <a:p>
            <a:pPr lvl="3"/>
            <a:r>
              <a:rPr lang="en-US" dirty="0"/>
              <a:t>SSH for File Transfer</a:t>
            </a:r>
            <a:endParaRPr lang="en-US" dirty="0"/>
          </a:p>
          <a:p>
            <a:pPr lvl="4"/>
            <a:r>
              <a:rPr lang="en-US" dirty="0"/>
              <a:t>One of the application programs that is built on top of SSH for file transfer is the Secure File Transfer Program (sftp).</a:t>
            </a:r>
            <a:endParaRPr lang="en-US" dirty="0"/>
          </a:p>
          <a:p>
            <a:pPr lvl="4"/>
            <a:r>
              <a:rPr lang="en-US" dirty="0"/>
              <a:t>The sftp application program uses one of the channels provided by the SSH to transfer files.</a:t>
            </a:r>
            <a:endParaRPr lang="en-US" dirty="0"/>
          </a:p>
          <a:p>
            <a:pPr lvl="4"/>
            <a:r>
              <a:rPr lang="en-US" dirty="0"/>
              <a:t>Another common application is called Secure Copy (</a:t>
            </a:r>
            <a:r>
              <a:rPr lang="en-US" dirty="0" err="1"/>
              <a:t>scp</a:t>
            </a:r>
            <a:r>
              <a:rPr lang="en-US" dirty="0"/>
              <a:t>).</a:t>
            </a:r>
            <a:endParaRPr lang="en-US" dirty="0"/>
          </a:p>
          <a:p>
            <a:pPr lvl="4"/>
            <a:r>
              <a:rPr lang="en-US" dirty="0"/>
              <a:t>This application uses the same format as the UNIX copy command, cp, to copy files.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E7DB303C-D5BC-4F7E-837C-30AE1A2F00CC}" type="datetime1">
              <a:rPr lang="en-GB" smtClean="0"/>
            </a:fld>
            <a:endParaRPr lang="en-GB"/>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Application of SSH</a:t>
            </a:r>
            <a:endParaRPr lang="en-GB" dirty="0"/>
          </a:p>
          <a:p>
            <a:pPr lvl="3"/>
            <a:r>
              <a:rPr lang="en-US" dirty="0"/>
              <a:t>Port Forwarding</a:t>
            </a:r>
            <a:endParaRPr lang="en-US" dirty="0"/>
          </a:p>
          <a:p>
            <a:pPr lvl="4"/>
            <a:r>
              <a:rPr lang="en-US" dirty="0"/>
              <a:t>One of the interesting services provided by the SSH protocol is port forwarding.</a:t>
            </a:r>
            <a:endParaRPr lang="en-US" dirty="0"/>
          </a:p>
          <a:p>
            <a:pPr lvl="4"/>
            <a:r>
              <a:rPr lang="en-US" dirty="0"/>
              <a:t>We can use the secured channels available in SSH to access an application program that does not provide security services.</a:t>
            </a:r>
            <a:endParaRPr lang="en-US" dirty="0"/>
          </a:p>
          <a:p>
            <a:pPr lvl="4"/>
            <a:r>
              <a:rPr lang="en-US" dirty="0"/>
              <a:t>Applications such as TELNET and Simple Mail Transfer Protocol (SMTP), can use the services of the SSH port forwarding mechanism.</a:t>
            </a:r>
            <a:endParaRPr lang="en-US" dirty="0"/>
          </a:p>
          <a:p>
            <a:pPr lvl="4"/>
            <a:r>
              <a:rPr lang="en-US" dirty="0"/>
              <a:t>The SSH port forwarding mechanism creates a tunnel through which the messages belonging to other protocols can travel.</a:t>
            </a:r>
            <a:endParaRPr lang="en-US" dirty="0"/>
          </a:p>
          <a:p>
            <a:pPr lvl="4"/>
            <a:r>
              <a:rPr lang="en-US" dirty="0"/>
              <a:t>For this reason, this mechanism is sometimes referred to as SSH tunneling.</a:t>
            </a:r>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7CD0DF65-61C0-4C50-8B6B-1F39255C4906}" type="datetime1">
              <a:rPr lang="en-GB" smtClean="0"/>
            </a:fld>
            <a:endParaRPr lang="en-GB"/>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SSH Packet Format</a:t>
            </a:r>
            <a:endParaRPr lang="en-GB" dirty="0"/>
          </a:p>
          <a:p>
            <a:pPr lvl="2"/>
            <a:r>
              <a:rPr lang="en-US" dirty="0"/>
              <a:t>The length field defines the length of the packet but does not include the padding.</a:t>
            </a:r>
            <a:endParaRPr lang="en-US" dirty="0"/>
          </a:p>
          <a:p>
            <a:pPr lvl="2"/>
            <a:r>
              <a:rPr lang="en-US" dirty="0"/>
              <a:t>The Padding field is added to the packet to make the attack on the security provision more difficult.</a:t>
            </a:r>
            <a:endParaRPr lang="en-US" dirty="0"/>
          </a:p>
          <a:p>
            <a:pPr lvl="2"/>
            <a:r>
              <a:rPr lang="en-US" dirty="0"/>
              <a:t>The type field designates the type of the packet used in different SSH protocols.</a:t>
            </a:r>
            <a:endParaRPr lang="en-US" dirty="0"/>
          </a:p>
          <a:p>
            <a:pPr lvl="2"/>
            <a:r>
              <a:rPr lang="en-US" dirty="0"/>
              <a:t>The data field is the data transferred by the packet in different protocols.</a:t>
            </a:r>
            <a:endParaRPr lang="en-US" dirty="0"/>
          </a:p>
          <a:p>
            <a:pPr lvl="2"/>
            <a:r>
              <a:rPr lang="en-US" dirty="0"/>
              <a:t>The CRC field is used for error detection.</a:t>
            </a:r>
            <a:endParaRPr lang="en-GB" dirty="0"/>
          </a:p>
          <a:p>
            <a:pPr lvl="3"/>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9" name="Group 8"/>
          <p:cNvGrpSpPr/>
          <p:nvPr/>
        </p:nvGrpSpPr>
        <p:grpSpPr>
          <a:xfrm>
            <a:off x="3924886" y="5992837"/>
            <a:ext cx="5125332" cy="379828"/>
            <a:chOff x="3924886" y="5992837"/>
            <a:chExt cx="5125332" cy="379828"/>
          </a:xfrm>
        </p:grpSpPr>
        <p:sp>
          <p:nvSpPr>
            <p:cNvPr id="4" name="Rectangle 3"/>
            <p:cNvSpPr/>
            <p:nvPr/>
          </p:nvSpPr>
          <p:spPr>
            <a:xfrm>
              <a:off x="3924886" y="5992837"/>
              <a:ext cx="956603" cy="379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Length</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881489" y="5992837"/>
              <a:ext cx="956603" cy="3798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Padding</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838093" y="5992837"/>
              <a:ext cx="515817" cy="3798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Type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353910" y="5992837"/>
              <a:ext cx="2180491" cy="37982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Data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8534401" y="5992837"/>
              <a:ext cx="515817" cy="3798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CRC</a:t>
              </a:r>
              <a:endParaRPr lang="en-GB" sz="1200" dirty="0">
                <a:ln w="0"/>
                <a:solidFill>
                  <a:schemeClr val="tx1"/>
                </a:solidFill>
                <a:effectLst>
                  <a:outerShdw blurRad="38100" dist="19050" dir="2700000" algn="tl" rotWithShape="0">
                    <a:schemeClr val="dk1">
                      <a:alpha val="40000"/>
                    </a:schemeClr>
                  </a:outerShdw>
                </a:effectLst>
              </a:endParaRPr>
            </a:p>
          </p:txBody>
        </p:sp>
      </p:gr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11" name="Date Placeholder 10"/>
          <p:cNvSpPr>
            <a:spLocks noGrp="1"/>
          </p:cNvSpPr>
          <p:nvPr>
            <p:ph type="dt" sz="half" idx="10"/>
          </p:nvPr>
        </p:nvSpPr>
        <p:spPr/>
        <p:txBody>
          <a:bodyPr/>
          <a:lstStyle/>
          <a:p>
            <a:fld id="{4A9E02BD-839C-4AF4-9E87-4B3C3F090B7E}" type="datetime1">
              <a:rPr lang="en-GB" smtClean="0"/>
            </a:fld>
            <a:endParaRPr lang="en-GB"/>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Secure Shell (SSH)</a:t>
            </a:r>
            <a:endParaRPr lang="en-GB" dirty="0"/>
          </a:p>
          <a:p>
            <a:pPr lvl="1"/>
            <a:r>
              <a:rPr lang="en-GB" dirty="0"/>
              <a:t>Securing FTP Applications Using SSH</a:t>
            </a:r>
            <a:endParaRPr lang="en-GB" dirty="0"/>
          </a:p>
          <a:p>
            <a:pPr lvl="2"/>
            <a:r>
              <a:rPr lang="en-US" dirty="0"/>
              <a:t>The FTP client can use the SSH client on the local site to make a secure connection with the SSH server on the remote site.</a:t>
            </a:r>
            <a:endParaRPr lang="en-US" dirty="0"/>
          </a:p>
          <a:p>
            <a:pPr lvl="2"/>
            <a:r>
              <a:rPr lang="en-US" dirty="0"/>
              <a:t>Any request from the FTP client to the FTP server is carried through the tunnel provided by the SSH client and server.</a:t>
            </a:r>
            <a:endParaRPr lang="en-US" dirty="0"/>
          </a:p>
          <a:p>
            <a:pPr lvl="2"/>
            <a:r>
              <a:rPr lang="en-US" dirty="0"/>
              <a:t>Any response from the FTP server to the FTP client is also carried through the tunnel provided by the SSH client and server.</a:t>
            </a:r>
            <a:endParaRPr lang="en-GB" dirty="0"/>
          </a:p>
          <a:p>
            <a:pPr lvl="3"/>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33" name="Group 32"/>
          <p:cNvGrpSpPr/>
          <p:nvPr/>
        </p:nvGrpSpPr>
        <p:grpSpPr>
          <a:xfrm>
            <a:off x="4420717" y="4566604"/>
            <a:ext cx="4860000" cy="2016000"/>
            <a:chOff x="4171356" y="3581865"/>
            <a:chExt cx="5634445" cy="2423952"/>
          </a:xfrm>
        </p:grpSpPr>
        <p:grpSp>
          <p:nvGrpSpPr>
            <p:cNvPr id="31" name="Group 30"/>
            <p:cNvGrpSpPr/>
            <p:nvPr/>
          </p:nvGrpSpPr>
          <p:grpSpPr>
            <a:xfrm>
              <a:off x="4171356" y="3581865"/>
              <a:ext cx="5469702" cy="2415285"/>
              <a:chOff x="4171356" y="3581865"/>
              <a:chExt cx="5469702" cy="2415285"/>
            </a:xfrm>
          </p:grpSpPr>
          <p:grpSp>
            <p:nvGrpSpPr>
              <p:cNvPr id="29" name="Group 28"/>
              <p:cNvGrpSpPr/>
              <p:nvPr/>
            </p:nvGrpSpPr>
            <p:grpSpPr>
              <a:xfrm>
                <a:off x="4184670" y="3581865"/>
                <a:ext cx="5456388" cy="2166423"/>
                <a:chOff x="4184670" y="4524593"/>
                <a:chExt cx="5456388" cy="2166423"/>
              </a:xfrm>
            </p:grpSpPr>
            <p:grpSp>
              <p:nvGrpSpPr>
                <p:cNvPr id="27" name="Group 26"/>
                <p:cNvGrpSpPr/>
                <p:nvPr/>
              </p:nvGrpSpPr>
              <p:grpSpPr>
                <a:xfrm>
                  <a:off x="4184670" y="4524593"/>
                  <a:ext cx="5456388" cy="2166423"/>
                  <a:chOff x="2518117" y="4572001"/>
                  <a:chExt cx="5456388" cy="2166423"/>
                </a:xfrm>
              </p:grpSpPr>
              <p:sp>
                <p:nvSpPr>
                  <p:cNvPr id="9" name="Rectangle 8"/>
                  <p:cNvSpPr/>
                  <p:nvPr/>
                </p:nvSpPr>
                <p:spPr>
                  <a:xfrm>
                    <a:off x="7214850" y="4572001"/>
                    <a:ext cx="75965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FTP Server</a:t>
                    </a:r>
                    <a:endParaRPr lang="en-GB" sz="1200" dirty="0">
                      <a:solidFill>
                        <a:schemeClr val="tx1"/>
                      </a:solidFill>
                    </a:endParaRPr>
                  </a:p>
                </p:txBody>
              </p:sp>
              <p:grpSp>
                <p:nvGrpSpPr>
                  <p:cNvPr id="26" name="Group 25"/>
                  <p:cNvGrpSpPr/>
                  <p:nvPr/>
                </p:nvGrpSpPr>
                <p:grpSpPr>
                  <a:xfrm>
                    <a:off x="2518117" y="4572001"/>
                    <a:ext cx="5456387" cy="2166423"/>
                    <a:chOff x="2518117" y="4572001"/>
                    <a:chExt cx="5456387" cy="2166423"/>
                  </a:xfrm>
                </p:grpSpPr>
                <p:sp>
                  <p:nvSpPr>
                    <p:cNvPr id="11" name="Rectangle 10"/>
                    <p:cNvSpPr/>
                    <p:nvPr/>
                  </p:nvSpPr>
                  <p:spPr>
                    <a:xfrm>
                      <a:off x="7214849" y="6006904"/>
                      <a:ext cx="75965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SSH Server</a:t>
                      </a:r>
                      <a:endParaRPr lang="en-GB" sz="1200" dirty="0">
                        <a:solidFill>
                          <a:schemeClr val="tx1"/>
                        </a:solidFill>
                      </a:endParaRPr>
                    </a:p>
                  </p:txBody>
                </p:sp>
                <p:cxnSp>
                  <p:nvCxnSpPr>
                    <p:cNvPr id="15" name="Straight Arrow Connector 14"/>
                    <p:cNvCxnSpPr/>
                    <p:nvPr/>
                  </p:nvCxnSpPr>
                  <p:spPr>
                    <a:xfrm>
                      <a:off x="6231988" y="6443003"/>
                      <a:ext cx="858129"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25" name="Group 24"/>
                    <p:cNvGrpSpPr/>
                    <p:nvPr/>
                  </p:nvGrpSpPr>
                  <p:grpSpPr>
                    <a:xfrm>
                      <a:off x="2518117" y="4572001"/>
                      <a:ext cx="3577884" cy="2166423"/>
                      <a:chOff x="2518117" y="4572001"/>
                      <a:chExt cx="3577884" cy="2166423"/>
                    </a:xfrm>
                  </p:grpSpPr>
                  <p:sp>
                    <p:nvSpPr>
                      <p:cNvPr id="13" name="Cylinder 12"/>
                      <p:cNvSpPr/>
                      <p:nvPr/>
                    </p:nvSpPr>
                    <p:spPr>
                      <a:xfrm rot="16200000">
                        <a:off x="5084300" y="5557907"/>
                        <a:ext cx="253216" cy="1770187"/>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200" dirty="0">
                            <a:solidFill>
                              <a:schemeClr val="tx1"/>
                            </a:solidFill>
                          </a:rPr>
                          <a:t>Tunnel</a:t>
                        </a:r>
                        <a:endParaRPr lang="en-GB" sz="1200" dirty="0">
                          <a:solidFill>
                            <a:schemeClr val="tx1"/>
                          </a:solidFill>
                        </a:endParaRPr>
                      </a:p>
                    </p:txBody>
                  </p:sp>
                  <p:cxnSp>
                    <p:nvCxnSpPr>
                      <p:cNvPr id="17" name="Straight Arrow Connector 16"/>
                      <p:cNvCxnSpPr/>
                      <p:nvPr/>
                    </p:nvCxnSpPr>
                    <p:spPr>
                      <a:xfrm>
                        <a:off x="3460652" y="6457071"/>
                        <a:ext cx="703385"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24" name="Group 23"/>
                      <p:cNvGrpSpPr/>
                      <p:nvPr/>
                    </p:nvGrpSpPr>
                    <p:grpSpPr>
                      <a:xfrm>
                        <a:off x="2518117" y="4572001"/>
                        <a:ext cx="759655" cy="2166423"/>
                        <a:chOff x="2518117" y="4572001"/>
                        <a:chExt cx="759655" cy="2166423"/>
                      </a:xfrm>
                    </p:grpSpPr>
                    <p:sp>
                      <p:nvSpPr>
                        <p:cNvPr id="6" name="Rectangle 5"/>
                        <p:cNvSpPr/>
                        <p:nvPr/>
                      </p:nvSpPr>
                      <p:spPr>
                        <a:xfrm>
                          <a:off x="2518117" y="4572001"/>
                          <a:ext cx="759655" cy="73152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FTP Client</a:t>
                          </a:r>
                          <a:endParaRPr lang="en-GB" sz="1200" dirty="0">
                            <a:solidFill>
                              <a:schemeClr val="tx1"/>
                            </a:solidFill>
                          </a:endParaRPr>
                        </a:p>
                      </p:txBody>
                    </p:sp>
                    <p:sp>
                      <p:nvSpPr>
                        <p:cNvPr id="10" name="Rectangle 9"/>
                        <p:cNvSpPr/>
                        <p:nvPr/>
                      </p:nvSpPr>
                      <p:spPr>
                        <a:xfrm>
                          <a:off x="2518117" y="6006904"/>
                          <a:ext cx="759655" cy="73152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SSH Client</a:t>
                          </a:r>
                          <a:endParaRPr lang="en-GB" sz="1200" dirty="0">
                            <a:solidFill>
                              <a:schemeClr val="tx1"/>
                            </a:solidFill>
                          </a:endParaRPr>
                        </a:p>
                      </p:txBody>
                    </p:sp>
                    <p:cxnSp>
                      <p:nvCxnSpPr>
                        <p:cNvPr id="20" name="Straight Arrow Connector 19"/>
                        <p:cNvCxnSpPr>
                          <a:endCxn id="10" idx="0"/>
                        </p:cNvCxnSpPr>
                        <p:nvPr/>
                      </p:nvCxnSpPr>
                      <p:spPr>
                        <a:xfrm>
                          <a:off x="2897945" y="5303521"/>
                          <a:ext cx="0" cy="70338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grpSp>
              <p:cxnSp>
                <p:nvCxnSpPr>
                  <p:cNvPr id="23" name="Straight Arrow Connector 22"/>
                  <p:cNvCxnSpPr>
                    <a:stCxn id="9" idx="2"/>
                    <a:endCxn id="11" idx="0"/>
                  </p:cNvCxnSpPr>
                  <p:nvPr/>
                </p:nvCxnSpPr>
                <p:spPr>
                  <a:xfrm flipH="1">
                    <a:off x="7594677" y="5303521"/>
                    <a:ext cx="1" cy="70338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sp>
              <p:nvSpPr>
                <p:cNvPr id="28" name="TextBox 27"/>
                <p:cNvSpPr txBox="1"/>
                <p:nvPr/>
              </p:nvSpPr>
              <p:spPr>
                <a:xfrm>
                  <a:off x="6384857" y="5749651"/>
                  <a:ext cx="1101903" cy="555086"/>
                </a:xfrm>
                <a:prstGeom prst="rect">
                  <a:avLst/>
                </a:prstGeom>
                <a:noFill/>
              </p:spPr>
              <p:txBody>
                <a:bodyPr wrap="square" rtlCol="0">
                  <a:spAutoFit/>
                </a:bodyPr>
                <a:lstStyle/>
                <a:p>
                  <a:pPr algn="ctr"/>
                  <a:r>
                    <a:rPr lang="en-GB" sz="1200" dirty="0"/>
                    <a:t>Secure connection</a:t>
                  </a:r>
                  <a:endParaRPr lang="en-GB" sz="1200" dirty="0"/>
                </a:p>
              </p:txBody>
            </p:sp>
          </p:grpSp>
          <p:sp>
            <p:nvSpPr>
              <p:cNvPr id="30" name="TextBox 29"/>
              <p:cNvSpPr txBox="1"/>
              <p:nvPr/>
            </p:nvSpPr>
            <p:spPr>
              <a:xfrm>
                <a:off x="4171356" y="5720151"/>
                <a:ext cx="772969" cy="276999"/>
              </a:xfrm>
              <a:prstGeom prst="rect">
                <a:avLst/>
              </a:prstGeom>
              <a:noFill/>
            </p:spPr>
            <p:txBody>
              <a:bodyPr wrap="none" rtlCol="0">
                <a:spAutoFit/>
              </a:bodyPr>
              <a:lstStyle/>
              <a:p>
                <a:r>
                  <a:rPr lang="en-GB" sz="1200" dirty="0"/>
                  <a:t>Local site</a:t>
                </a:r>
                <a:endParaRPr lang="en-GB" sz="1200" dirty="0"/>
              </a:p>
            </p:txBody>
          </p:sp>
        </p:grpSp>
        <p:sp>
          <p:nvSpPr>
            <p:cNvPr id="32" name="TextBox 31"/>
            <p:cNvSpPr txBox="1"/>
            <p:nvPr/>
          </p:nvSpPr>
          <p:spPr>
            <a:xfrm>
              <a:off x="8864518" y="5728818"/>
              <a:ext cx="941283" cy="276999"/>
            </a:xfrm>
            <a:prstGeom prst="rect">
              <a:avLst/>
            </a:prstGeom>
            <a:noFill/>
          </p:spPr>
          <p:txBody>
            <a:bodyPr wrap="none" rtlCol="0">
              <a:spAutoFit/>
            </a:bodyPr>
            <a:lstStyle/>
            <a:p>
              <a:r>
                <a:rPr lang="en-GB" sz="1200" dirty="0"/>
                <a:t>Remote site</a:t>
              </a:r>
              <a:endParaRPr lang="en-GB" sz="1200" dirty="0"/>
            </a:p>
          </p:txBody>
        </p:sp>
      </p:grpSp>
      <p:sp>
        <p:nvSpPr>
          <p:cNvPr id="34" name="Slide Number Placeholder 33"/>
          <p:cNvSpPr>
            <a:spLocks noGrp="1"/>
          </p:cNvSpPr>
          <p:nvPr>
            <p:ph type="sldNum" sz="quarter" idx="12"/>
          </p:nvPr>
        </p:nvSpPr>
        <p:spPr/>
        <p:txBody>
          <a:bodyPr/>
          <a:lstStyle/>
          <a:p>
            <a:fld id="{577AAC64-0889-4130-9C8F-277562A561CE}" type="slidenum">
              <a:rPr lang="en-GB" smtClean="0"/>
            </a:fld>
            <a:endParaRPr lang="en-GB"/>
          </a:p>
        </p:txBody>
      </p:sp>
      <p:sp>
        <p:nvSpPr>
          <p:cNvPr id="35" name="Date Placeholder 34"/>
          <p:cNvSpPr>
            <a:spLocks noGrp="1"/>
          </p:cNvSpPr>
          <p:nvPr>
            <p:ph type="dt" sz="half" idx="10"/>
          </p:nvPr>
        </p:nvSpPr>
        <p:spPr/>
        <p:txBody>
          <a:bodyPr/>
          <a:lstStyle/>
          <a:p>
            <a:fld id="{BFFEE407-4D40-4707-B523-0536D6BE69DE}" type="datetime1">
              <a:rPr lang="en-GB" smtClean="0"/>
            </a:fld>
            <a:endParaRPr lang="en-GB"/>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57500"/>
            <a:ext cx="9997440" cy="1143000"/>
          </a:xfrm>
        </p:spPr>
        <p:txBody>
          <a:bodyPr/>
          <a:lstStyle/>
          <a:p>
            <a:pPr algn="ctr"/>
            <a:r>
              <a:rPr lang="en-GB" dirty="0"/>
              <a:t>Questions!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1E9C115-B718-4FE0-BCFD-CE6800894D32}" type="datetime1">
              <a:rPr lang="en-GB" smtClean="0"/>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a:xfrm>
            <a:off x="1914144" y="1447800"/>
            <a:ext cx="9997440" cy="5410200"/>
          </a:xfrm>
        </p:spPr>
        <p:txBody>
          <a:bodyPr>
            <a:normAutofit fontScale="92500"/>
          </a:bodyPr>
          <a:lstStyle/>
          <a:p>
            <a:r>
              <a:rPr lang="en-GB" dirty="0"/>
              <a:t>Network Application Architecture</a:t>
            </a:r>
            <a:endParaRPr lang="en-GB" dirty="0"/>
          </a:p>
          <a:p>
            <a:pPr lvl="1"/>
            <a:r>
              <a:rPr lang="en-US" dirty="0"/>
              <a:t>P2P (peer-to-peer) Architecture</a:t>
            </a:r>
            <a:endParaRPr lang="en-US" dirty="0"/>
          </a:p>
          <a:p>
            <a:pPr lvl="2"/>
            <a:r>
              <a:rPr lang="en-US" dirty="0"/>
              <a:t>In P2P architecture, there is no dedicated server in a data center. </a:t>
            </a:r>
            <a:endParaRPr lang="en-US" dirty="0"/>
          </a:p>
          <a:p>
            <a:pPr lvl="2"/>
            <a:endParaRPr lang="en-US" dirty="0"/>
          </a:p>
          <a:p>
            <a:pPr lvl="2"/>
            <a:r>
              <a:rPr lang="en-US" dirty="0"/>
              <a:t>The peers are the computers which are not owned by the service provider. Most of the peers reside in the homes, offices, schools, and universities. </a:t>
            </a:r>
            <a:endParaRPr lang="en-US" dirty="0"/>
          </a:p>
          <a:p>
            <a:pPr lvl="2"/>
            <a:endParaRPr lang="en-US" dirty="0"/>
          </a:p>
          <a:p>
            <a:pPr lvl="2"/>
            <a:r>
              <a:rPr lang="en-US" dirty="0"/>
              <a:t>The peers communicate with each other without passing the information through a dedicated server, this architecture is known as peer-to-peer architecture. </a:t>
            </a:r>
            <a:endParaRPr lang="en-US" dirty="0"/>
          </a:p>
          <a:p>
            <a:pPr lvl="2"/>
            <a:endParaRPr lang="en-US" dirty="0"/>
          </a:p>
          <a:p>
            <a:pPr lvl="2"/>
            <a:r>
              <a:rPr lang="en-US" dirty="0"/>
              <a:t>The applications based on P2P architecture includes file sharing and internet telephony. </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7630C15-8F4E-4949-9801-D0BF6B0C8159}" type="datetime1">
              <a:rPr lang="en-GB" smtClean="0"/>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p:txBody>
          <a:bodyPr/>
          <a:lstStyle/>
          <a:p>
            <a:r>
              <a:rPr lang="en-GB" dirty="0"/>
              <a:t>Network Application Architecture</a:t>
            </a:r>
            <a:endParaRPr lang="en-GB" dirty="0"/>
          </a:p>
          <a:p>
            <a:pPr lvl="1"/>
            <a:r>
              <a:rPr lang="en-US" dirty="0"/>
              <a:t>Features of P2P architecture </a:t>
            </a:r>
            <a:endParaRPr lang="en-US" dirty="0"/>
          </a:p>
          <a:p>
            <a:pPr lvl="2"/>
            <a:r>
              <a:rPr lang="en-US" dirty="0"/>
              <a:t>Self scalability: In a file sharing system, although each peer generates a workload by requesting the files, each peer also adds a service capacity by distributing the files to the peer. </a:t>
            </a:r>
            <a:endParaRPr lang="en-US" dirty="0"/>
          </a:p>
          <a:p>
            <a:pPr lvl="2"/>
            <a:endParaRPr lang="en-US" dirty="0"/>
          </a:p>
          <a:p>
            <a:pPr lvl="2"/>
            <a:r>
              <a:rPr lang="en-US" dirty="0"/>
              <a:t>Cost-effective: It is cost-effective as it does not require significant server infrastructure and server bandwidth.</a:t>
            </a:r>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EEB5F9D-CD2B-4819-BC57-32DC0706BDEC}" type="datetime1">
              <a:rPr lang="en-GB" smtClean="0"/>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p:txBody>
          <a:bodyPr/>
          <a:lstStyle/>
          <a:p>
            <a:r>
              <a:rPr lang="en-GB" dirty="0"/>
              <a:t>Network Application Architecture</a:t>
            </a:r>
            <a:endParaRPr lang="en-GB" dirty="0"/>
          </a:p>
          <a:p>
            <a:pPr lvl="1"/>
            <a:r>
              <a:rPr lang="en-GB" dirty="0"/>
              <a:t>Hybrid Architecture</a:t>
            </a:r>
            <a:endParaRPr lang="en-GB" dirty="0"/>
          </a:p>
          <a:p>
            <a:pPr lvl="2"/>
            <a:r>
              <a:rPr lang="en-GB" dirty="0"/>
              <a:t>Some network applications do not need the totality of client-server or P2P architecture. The utilise both architectures for efficiency.</a:t>
            </a:r>
            <a:endParaRPr lang="en-GB" dirty="0"/>
          </a:p>
          <a:p>
            <a:pPr lvl="2"/>
            <a:endParaRPr lang="en-GB" dirty="0"/>
          </a:p>
          <a:p>
            <a:pPr lvl="2"/>
            <a:r>
              <a:rPr lang="en-GB" dirty="0"/>
              <a:t>The combination of both client-server and P2P is know as the hybrid application architecture.</a:t>
            </a:r>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D1565A9-A0A2-4260-A0EF-931C1FEAE5C3}" type="datetime1">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 Software</a:t>
            </a:r>
            <a:endParaRPr lang="en-GB" dirty="0"/>
          </a:p>
        </p:txBody>
      </p:sp>
      <p:sp>
        <p:nvSpPr>
          <p:cNvPr id="3" name="Content Placeholder 2"/>
          <p:cNvSpPr>
            <a:spLocks noGrp="1"/>
          </p:cNvSpPr>
          <p:nvPr>
            <p:ph idx="1"/>
          </p:nvPr>
        </p:nvSpPr>
        <p:spPr>
          <a:xfrm>
            <a:off x="1914144" y="1447800"/>
            <a:ext cx="9997440" cy="5410200"/>
          </a:xfrm>
        </p:spPr>
        <p:txBody>
          <a:bodyPr>
            <a:normAutofit/>
          </a:bodyPr>
          <a:lstStyle/>
          <a:p>
            <a:r>
              <a:rPr lang="en-GB" dirty="0"/>
              <a:t>Network Application Architecture</a:t>
            </a:r>
            <a:endParaRPr lang="en-GB" dirty="0"/>
          </a:p>
          <a:p>
            <a:pPr lvl="1"/>
            <a:r>
              <a:rPr lang="en-GB" dirty="0"/>
              <a:t>Hybrid Architecture</a:t>
            </a:r>
            <a:endParaRPr lang="en-GB" dirty="0"/>
          </a:p>
          <a:p>
            <a:pPr lvl="2"/>
            <a:r>
              <a:rPr lang="en-GB" dirty="0"/>
              <a:t>Consider the following examples:</a:t>
            </a:r>
            <a:endParaRPr lang="en-GB" dirty="0"/>
          </a:p>
          <a:p>
            <a:pPr lvl="3"/>
            <a:r>
              <a:rPr lang="en-US" dirty="0"/>
              <a:t>Skype</a:t>
            </a:r>
            <a:endParaRPr lang="en-US" dirty="0"/>
          </a:p>
          <a:p>
            <a:pPr lvl="4"/>
            <a:r>
              <a:rPr lang="en-US" dirty="0"/>
              <a:t>Internet telephony app</a:t>
            </a:r>
            <a:endParaRPr lang="en-US" dirty="0"/>
          </a:p>
          <a:p>
            <a:pPr lvl="4"/>
            <a:r>
              <a:rPr lang="en-US" dirty="0"/>
              <a:t>Finding address of remote party: centralized server(s)</a:t>
            </a:r>
            <a:endParaRPr lang="en-US" dirty="0"/>
          </a:p>
          <a:p>
            <a:pPr lvl="4"/>
            <a:r>
              <a:rPr lang="en-US" dirty="0"/>
              <a:t>Client-client connection is direct (not through server)</a:t>
            </a:r>
            <a:endParaRPr lang="en-US" dirty="0"/>
          </a:p>
          <a:p>
            <a:pPr lvl="3"/>
            <a:endParaRPr lang="en-US" dirty="0"/>
          </a:p>
          <a:p>
            <a:pPr lvl="3"/>
            <a:r>
              <a:rPr lang="en-US" dirty="0"/>
              <a:t>Instant messaging</a:t>
            </a:r>
            <a:endParaRPr lang="en-US" dirty="0"/>
          </a:p>
          <a:p>
            <a:pPr lvl="4"/>
            <a:r>
              <a:rPr lang="en-US" dirty="0"/>
              <a:t>Chatting between two users is P2P</a:t>
            </a:r>
            <a:endParaRPr lang="en-US" dirty="0"/>
          </a:p>
          <a:p>
            <a:pPr lvl="4"/>
            <a:r>
              <a:rPr lang="en-US" dirty="0"/>
              <a:t>Presence detection/location centralized:</a:t>
            </a:r>
            <a:endParaRPr lang="en-US" dirty="0"/>
          </a:p>
          <a:p>
            <a:pPr lvl="5"/>
            <a:r>
              <a:rPr lang="en-US" dirty="0"/>
              <a:t>User registers its IP address with central server when it comes online</a:t>
            </a:r>
            <a:endParaRPr lang="en-US" dirty="0"/>
          </a:p>
          <a:p>
            <a:pPr lvl="5"/>
            <a:r>
              <a:rPr lang="en-US" dirty="0"/>
              <a:t>User contacts central server to find IP addresses of buddies</a:t>
            </a:r>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3D73254-892F-4AF1-8E43-4E494D27E5E9}" type="datetime1">
              <a:rPr lang="en-GB" smtClean="0"/>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738236"/>
          </a:xfrm>
        </p:spPr>
        <p:txBody>
          <a:bodyPr>
            <a:normAutofit fontScale="90000"/>
          </a:bodyPr>
          <a:lstStyle/>
          <a:p>
            <a:r>
              <a:rPr lang="en-GB" dirty="0"/>
              <a:t>Application Layer Protocols</a:t>
            </a:r>
            <a:endParaRPr lang="en-GB" dirty="0"/>
          </a:p>
        </p:txBody>
      </p:sp>
      <p:sp>
        <p:nvSpPr>
          <p:cNvPr id="3" name="Content Placeholder 2"/>
          <p:cNvSpPr>
            <a:spLocks noGrp="1"/>
          </p:cNvSpPr>
          <p:nvPr>
            <p:ph idx="1"/>
          </p:nvPr>
        </p:nvSpPr>
        <p:spPr>
          <a:xfrm>
            <a:off x="1914144" y="738236"/>
            <a:ext cx="9997440" cy="6014256"/>
          </a:xfrm>
        </p:spPr>
        <p:txBody>
          <a:bodyPr>
            <a:normAutofit fontScale="70000" lnSpcReduction="20000"/>
          </a:bodyPr>
          <a:lstStyle/>
          <a:p>
            <a:r>
              <a:rPr lang="en-US" dirty="0"/>
              <a:t>Application-layer protocols define how applications running on different computing devices exchange messages. Application-layer protocols define the following:</a:t>
            </a:r>
            <a:endParaRPr lang="en-US" dirty="0"/>
          </a:p>
          <a:p>
            <a:pPr lvl="1"/>
            <a:r>
              <a:rPr lang="en-US" dirty="0"/>
              <a:t>Types of messages exchanged between applications</a:t>
            </a:r>
            <a:endParaRPr lang="en-US" dirty="0"/>
          </a:p>
          <a:p>
            <a:pPr lvl="1"/>
            <a:r>
              <a:rPr lang="en-US" dirty="0"/>
              <a:t>The syntax and semantics of fields in the messages</a:t>
            </a:r>
            <a:endParaRPr lang="en-US" dirty="0"/>
          </a:p>
          <a:p>
            <a:pPr lvl="1"/>
            <a:r>
              <a:rPr lang="en-US" dirty="0"/>
              <a:t>Rules for governing how messages are exchanged between applications running on different devices</a:t>
            </a:r>
            <a:endParaRPr lang="en-US" dirty="0"/>
          </a:p>
          <a:p>
            <a:endParaRPr lang="en-US" dirty="0"/>
          </a:p>
          <a:p>
            <a:r>
              <a:rPr lang="en-US" dirty="0"/>
              <a:t>The application layer protocols used to make communication between sender and receiver faster, more efficient, reliable, and secure. </a:t>
            </a:r>
            <a:endParaRPr lang="en-US" dirty="0"/>
          </a:p>
          <a:p>
            <a:endParaRPr lang="en-US" dirty="0"/>
          </a:p>
          <a:p>
            <a:r>
              <a:rPr lang="en-US" dirty="0"/>
              <a:t>These protocols include:</a:t>
            </a:r>
            <a:endParaRPr lang="en-US" dirty="0"/>
          </a:p>
          <a:p>
            <a:pPr lvl="1"/>
            <a:r>
              <a:rPr lang="nl-NL" dirty="0"/>
              <a:t>Hyper Text Transfer Protocol (HTTP)</a:t>
            </a:r>
            <a:endParaRPr lang="nl-NL" dirty="0"/>
          </a:p>
          <a:p>
            <a:pPr lvl="1"/>
            <a:r>
              <a:rPr lang="nl-NL" dirty="0"/>
              <a:t>Domain Name Service (DNS)</a:t>
            </a:r>
            <a:endParaRPr lang="nl-NL" dirty="0"/>
          </a:p>
          <a:p>
            <a:pPr lvl="1"/>
            <a:r>
              <a:rPr lang="nl-NL" dirty="0"/>
              <a:t>File Transfer Protocl (FTP)</a:t>
            </a:r>
            <a:endParaRPr lang="nl-NL" dirty="0"/>
          </a:p>
          <a:p>
            <a:pPr lvl="1"/>
            <a:r>
              <a:rPr lang="nl-NL" dirty="0"/>
              <a:t>Simple Mail Transfer Protocol (SMTP)</a:t>
            </a:r>
            <a:endParaRPr lang="nl-NL" dirty="0"/>
          </a:p>
          <a:p>
            <a:pPr lvl="1"/>
            <a:r>
              <a:rPr lang="nl-NL" dirty="0"/>
              <a:t>Multipurpose Internet Mail Extensions (MIME)</a:t>
            </a:r>
            <a:endParaRPr lang="nl-NL" dirty="0"/>
          </a:p>
          <a:p>
            <a:pPr lvl="1"/>
            <a:r>
              <a:rPr lang="nl-NL" dirty="0"/>
              <a:t>Post Office Protocol (POP)</a:t>
            </a:r>
            <a:endParaRPr lang="nl-NL" dirty="0"/>
          </a:p>
          <a:p>
            <a:pPr lvl="1"/>
            <a:r>
              <a:rPr lang="nl-NL" dirty="0"/>
              <a:t>Terminal Network (TELNET)</a:t>
            </a:r>
            <a:endParaRPr lang="nl-NL" dirty="0"/>
          </a:p>
          <a:p>
            <a:pPr lvl="1"/>
            <a:endParaRPr lang="en-US" dirty="0"/>
          </a:p>
          <a:p>
            <a:endParaRPr lang="en-US"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4B05DC25-92CE-4956-802C-349D0EA9449B}" type="datetime1">
              <a:rPr lang="en-GB" smtClean="0"/>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2215515" y="1373505"/>
            <a:ext cx="9695815" cy="5365115"/>
          </a:xfrm>
        </p:spPr>
        <p:txBody>
          <a:bodyPr>
            <a:normAutofit lnSpcReduction="20000"/>
          </a:bodyPr>
          <a:lstStyle/>
          <a:p>
            <a:pPr lvl="2"/>
            <a:r>
              <a:rPr lang="en-GB" dirty="0"/>
              <a:t>Hyper Text Transfer Protocol (HTTP)</a:t>
            </a:r>
            <a:endParaRPr lang="en-GB" dirty="0"/>
          </a:p>
          <a:p>
            <a:pPr lvl="3"/>
            <a:r>
              <a:rPr lang="en-US" dirty="0"/>
              <a:t>Web server and browser</a:t>
            </a:r>
            <a:endParaRPr lang="en-US" dirty="0"/>
          </a:p>
          <a:p>
            <a:pPr lvl="4"/>
            <a:r>
              <a:rPr lang="en-US" dirty="0"/>
              <a:t>In the Web, there are two distinct applications that communicate with each other: </a:t>
            </a:r>
            <a:endParaRPr lang="en-US" dirty="0"/>
          </a:p>
          <a:p>
            <a:pPr lvl="5"/>
            <a:r>
              <a:rPr lang="en-US" dirty="0"/>
              <a:t>The browser program running in the user’s host (desktop, laptop, tablet, smartphone, and so on) and </a:t>
            </a:r>
            <a:endParaRPr lang="en-US" dirty="0"/>
          </a:p>
          <a:p>
            <a:pPr lvl="5"/>
            <a:r>
              <a:rPr lang="en-US" dirty="0"/>
              <a:t>The Web server program running in the Web server host. A Web browser is the client program that requests services from the Web server. </a:t>
            </a:r>
            <a:endParaRPr lang="en-US" dirty="0"/>
          </a:p>
          <a:p>
            <a:pPr lvl="4"/>
            <a:endParaRPr lang="en-US" dirty="0"/>
          </a:p>
          <a:p>
            <a:pPr lvl="4"/>
            <a:r>
              <a:rPr lang="en-US" dirty="0"/>
              <a:t>Popular Web browsers include </a:t>
            </a:r>
            <a:r>
              <a:rPr lang="en-US" dirty="0" err="1"/>
              <a:t>Microsft</a:t>
            </a:r>
            <a:r>
              <a:rPr lang="en-US" dirty="0"/>
              <a:t> Internet Explorer, Google Chrome, Mozilla and Onion. </a:t>
            </a:r>
            <a:endParaRPr lang="en-US" dirty="0"/>
          </a:p>
          <a:p>
            <a:pPr lvl="4"/>
            <a:endParaRPr lang="en-US" dirty="0"/>
          </a:p>
          <a:p>
            <a:pPr lvl="4"/>
            <a:r>
              <a:rPr lang="en-US" dirty="0"/>
              <a:t>Popular Web servers include Apache and Microsoft Internet Information Server. The Web server hosts resources in the form of Web pages.</a:t>
            </a:r>
            <a:endParaRPr lang="en-US" dirty="0"/>
          </a:p>
          <a:p>
            <a:pPr lvl="3"/>
            <a:endParaRPr lang="en-US" dirty="0"/>
          </a:p>
          <a:p>
            <a:pPr lvl="3"/>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4C39C62-831C-45D1-95ED-60BF7D339D3D}" type="datetime1">
              <a:rPr lang="en-GB" smtClean="0"/>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10000"/>
          </a:bodyPr>
          <a:lstStyle/>
          <a:p>
            <a:r>
              <a:rPr lang="en-GB" dirty="0"/>
              <a:t>Hyper Text Transfer Protocol (HTTP)</a:t>
            </a:r>
            <a:endParaRPr lang="en-GB" dirty="0"/>
          </a:p>
          <a:p>
            <a:pPr lvl="1"/>
            <a:r>
              <a:rPr lang="en-US" dirty="0"/>
              <a:t>Web page</a:t>
            </a:r>
            <a:endParaRPr lang="en-US" dirty="0"/>
          </a:p>
          <a:p>
            <a:pPr lvl="2"/>
            <a:r>
              <a:rPr lang="en-US" dirty="0"/>
              <a:t>A Web page is a collection of one or more files in a particular format. </a:t>
            </a:r>
            <a:endParaRPr lang="en-US" dirty="0"/>
          </a:p>
          <a:p>
            <a:pPr lvl="2"/>
            <a:r>
              <a:rPr lang="en-US" dirty="0"/>
              <a:t>A file format can be text, JPEG image or video clip. </a:t>
            </a:r>
            <a:endParaRPr lang="en-US" dirty="0"/>
          </a:p>
          <a:p>
            <a:pPr lvl="2"/>
            <a:r>
              <a:rPr lang="en-US" dirty="0"/>
              <a:t>The most common file format is HTML.</a:t>
            </a:r>
            <a:endParaRPr lang="en-US" dirty="0"/>
          </a:p>
          <a:p>
            <a:pPr lvl="1"/>
            <a:endParaRPr lang="en-US" dirty="0"/>
          </a:p>
          <a:p>
            <a:pPr lvl="1"/>
            <a:r>
              <a:rPr lang="en-US" dirty="0"/>
              <a:t>HTML</a:t>
            </a:r>
            <a:endParaRPr lang="en-US" dirty="0"/>
          </a:p>
          <a:p>
            <a:pPr lvl="2"/>
            <a:r>
              <a:rPr lang="en-US" dirty="0"/>
              <a:t>HTML files are text files created using the Hypertext Mark-up Language (HTML), which marks up the text and other content of a document in such a way as to describe the appearance when displayed in a Web browser.</a:t>
            </a:r>
            <a:endParaRPr lang="en-US" dirty="0"/>
          </a:p>
          <a:p>
            <a:pPr lvl="2"/>
            <a:endParaRPr lang="en-US" dirty="0"/>
          </a:p>
          <a:p>
            <a:pPr lvl="2"/>
            <a:r>
              <a:rPr lang="en-US" dirty="0"/>
              <a:t>Most Web pages consist of a base HTML file linked to other HTML files or other files such as image files, which can be on the same server or on a different one. </a:t>
            </a:r>
            <a:endParaRPr lang="en-US" dirty="0"/>
          </a:p>
          <a:p>
            <a:pPr lvl="2"/>
            <a:endParaRPr lang="en-US" dirty="0"/>
          </a:p>
          <a:p>
            <a:pPr lvl="2"/>
            <a:r>
              <a:rPr lang="en-US" dirty="0"/>
              <a:t>In this way, the contents of the World Wide Web are stored on the numerous Web servers scattered across the world, where those contents are linked together to form a single 'web'.</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83BCBFFE-2A5D-4A2E-80A5-A0DCED30EE74}" type="datetime1">
              <a:rPr lang="en-GB" smtClean="0"/>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814" y="959923"/>
            <a:ext cx="10912564" cy="1728192"/>
          </a:xfrm>
        </p:spPr>
        <p:txBody>
          <a:bodyPr>
            <a:noAutofit/>
          </a:bodyPr>
          <a:lstStyle/>
          <a:p>
            <a:pPr algn="ctr"/>
            <a:r>
              <a:rPr lang="en-GB" sz="3600" dirty="0"/>
              <a:t>Introduction to Data Communications and Networks</a:t>
            </a:r>
            <a:br>
              <a:rPr lang="en-GB" sz="3600" dirty="0"/>
            </a:br>
            <a:r>
              <a:rPr lang="en-GB" sz="3600" i="1" dirty="0"/>
              <a:t>(CMP 206)</a:t>
            </a:r>
            <a:br>
              <a:rPr lang="en-GB" sz="3600" i="1" dirty="0"/>
            </a:br>
            <a:r>
              <a:rPr lang="en-GB" sz="3600" i="1" dirty="0"/>
              <a:t>Application Layer</a:t>
            </a:r>
            <a:endParaRPr lang="en-GB" sz="3600" i="1" dirty="0"/>
          </a:p>
        </p:txBody>
      </p:sp>
      <p:sp>
        <p:nvSpPr>
          <p:cNvPr id="3" name="Subtitle 2"/>
          <p:cNvSpPr>
            <a:spLocks noGrp="1"/>
          </p:cNvSpPr>
          <p:nvPr>
            <p:ph type="subTitle" idx="1"/>
          </p:nvPr>
        </p:nvSpPr>
        <p:spPr>
          <a:xfrm>
            <a:off x="2956560" y="4700735"/>
            <a:ext cx="7406640" cy="1728191"/>
          </a:xfrm>
        </p:spPr>
        <p:txBody>
          <a:bodyPr>
            <a:normAutofit lnSpcReduction="10000"/>
          </a:bodyPr>
          <a:lstStyle/>
          <a:p>
            <a:r>
              <a:rPr lang="en-GB" dirty="0"/>
              <a:t>Egena Onu, Ph.D.</a:t>
            </a:r>
            <a:endParaRPr lang="en-GB" dirty="0"/>
          </a:p>
          <a:p>
            <a:r>
              <a:rPr lang="en-GB" i="1" dirty="0"/>
              <a:t>Department of Computer Science</a:t>
            </a:r>
            <a:endParaRPr lang="en-GB" i="1" dirty="0"/>
          </a:p>
          <a:p>
            <a:r>
              <a:rPr lang="en-GB" i="1" dirty="0"/>
              <a:t>Bingham University</a:t>
            </a:r>
            <a:endParaRPr lang="en-GB" i="1" dirty="0"/>
          </a:p>
          <a:p>
            <a:r>
              <a:rPr lang="en-GB" i="1" dirty="0"/>
              <a:t>Karu.</a:t>
            </a:r>
            <a:endParaRPr lang="en-GB" i="1"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886C4B27-F5F8-4AC5-B317-7F9A64C436E8}" type="datetime1">
              <a:rPr lang="en-GB" smtClean="0"/>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0000" lnSpcReduction="20000"/>
          </a:bodyPr>
          <a:lstStyle/>
          <a:p>
            <a:r>
              <a:rPr lang="en-GB" dirty="0"/>
              <a:t>Hyper Text Transfer Protocol (HTTP)</a:t>
            </a:r>
            <a:endParaRPr lang="en-GB" dirty="0"/>
          </a:p>
          <a:p>
            <a:pPr lvl="1"/>
            <a:r>
              <a:rPr lang="en-US" dirty="0"/>
              <a:t>URL</a:t>
            </a:r>
            <a:endParaRPr lang="en-US" dirty="0"/>
          </a:p>
          <a:p>
            <a:pPr lvl="2"/>
            <a:r>
              <a:rPr lang="en-US" dirty="0"/>
              <a:t>Web pages on Web servers are addressed by Uniform Resource Locators (URLs). A URL has the form: http://&lt;host name&gt;/&lt;file path name&gt; or https://&lt;host name&gt;/&lt;file path name&gt;</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Method is the protocol used to retrieve the document from a server. For example, HTTP.</a:t>
            </a:r>
            <a:endParaRPr lang="en-US" dirty="0"/>
          </a:p>
          <a:p>
            <a:pPr lvl="2"/>
            <a:endParaRPr lang="en-US" dirty="0"/>
          </a:p>
          <a:p>
            <a:pPr lvl="2"/>
            <a:r>
              <a:rPr lang="en-US" dirty="0"/>
              <a:t>Host is the computer where the information is stored, and the computer is given an alias name. Web pages are mainly stored in the computers and the computers are given an alias name that begins with the characters "www". This field is not mandatory.</a:t>
            </a:r>
            <a:endParaRPr lang="en-US" dirty="0"/>
          </a:p>
          <a:p>
            <a:pPr lvl="2"/>
            <a:endParaRPr lang="en-US" dirty="0"/>
          </a:p>
          <a:p>
            <a:pPr lvl="2"/>
            <a:r>
              <a:rPr lang="en-US" dirty="0"/>
              <a:t>The URL can also contain the </a:t>
            </a:r>
            <a:r>
              <a:rPr lang="en-US" b="1" dirty="0"/>
              <a:t>port</a:t>
            </a:r>
            <a:r>
              <a:rPr lang="en-US" dirty="0"/>
              <a:t> number of the server, but it's an optional field. If the port number is included, then it must come between the host and path and it should be separated from the host by a colon. </a:t>
            </a:r>
            <a:endParaRPr lang="en-US" dirty="0"/>
          </a:p>
          <a:p>
            <a:pPr lvl="2"/>
            <a:endParaRPr lang="en-US" dirty="0"/>
          </a:p>
          <a:p>
            <a:pPr lvl="2"/>
            <a:r>
              <a:rPr lang="en-US" dirty="0"/>
              <a:t>Path: Path is the pathname of the file where the information is stored. The path itself contain slashes that separate the directories from the subdirectories and files.</a:t>
            </a:r>
            <a:endParaRPr lang="en-GB" dirty="0"/>
          </a:p>
        </p:txBody>
      </p:sp>
      <p:grpSp>
        <p:nvGrpSpPr>
          <p:cNvPr id="15" name="Group 14"/>
          <p:cNvGrpSpPr/>
          <p:nvPr/>
        </p:nvGrpSpPr>
        <p:grpSpPr>
          <a:xfrm>
            <a:off x="3657600" y="2236763"/>
            <a:ext cx="5866228" cy="815926"/>
            <a:chOff x="2869809" y="2841674"/>
            <a:chExt cx="5866228" cy="1139483"/>
          </a:xfrm>
        </p:grpSpPr>
        <p:sp>
          <p:nvSpPr>
            <p:cNvPr id="4" name="Rectangle 3"/>
            <p:cNvSpPr/>
            <p:nvPr/>
          </p:nvSpPr>
          <p:spPr>
            <a:xfrm>
              <a:off x="2869809" y="2841674"/>
              <a:ext cx="5866228" cy="1139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3119753" y="3267219"/>
              <a:ext cx="914400" cy="323557"/>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Method</a:t>
              </a:r>
              <a:endParaRPr lang="en-GB" dirty="0"/>
            </a:p>
          </p:txBody>
        </p:sp>
        <p:sp>
          <p:nvSpPr>
            <p:cNvPr id="6" name="TextBox 5"/>
            <p:cNvSpPr txBox="1"/>
            <p:nvPr/>
          </p:nvSpPr>
          <p:spPr>
            <a:xfrm>
              <a:off x="4107766" y="3207433"/>
              <a:ext cx="364202" cy="369332"/>
            </a:xfrm>
            <a:prstGeom prst="rect">
              <a:avLst/>
            </a:prstGeom>
            <a:noFill/>
          </p:spPr>
          <p:txBody>
            <a:bodyPr wrap="none" rtlCol="0">
              <a:spAutoFit/>
            </a:bodyPr>
            <a:lstStyle/>
            <a:p>
              <a:r>
                <a:rPr lang="en-GB" dirty="0"/>
                <a:t>//:</a:t>
              </a:r>
              <a:endParaRPr lang="en-GB" dirty="0"/>
            </a:p>
          </p:txBody>
        </p:sp>
        <p:sp>
          <p:nvSpPr>
            <p:cNvPr id="10" name="Rectangle 9"/>
            <p:cNvSpPr/>
            <p:nvPr/>
          </p:nvSpPr>
          <p:spPr>
            <a:xfrm>
              <a:off x="4513233" y="3267221"/>
              <a:ext cx="914400" cy="323557"/>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Host</a:t>
              </a:r>
              <a:endParaRPr lang="en-GB" dirty="0"/>
            </a:p>
          </p:txBody>
        </p:sp>
        <p:sp>
          <p:nvSpPr>
            <p:cNvPr id="11" name="Rectangle 10"/>
            <p:cNvSpPr/>
            <p:nvPr/>
          </p:nvSpPr>
          <p:spPr>
            <a:xfrm>
              <a:off x="6010346" y="3263703"/>
              <a:ext cx="914400" cy="323557"/>
            </a:xfrm>
            <a:prstGeom prst="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Port</a:t>
              </a:r>
              <a:endParaRPr lang="en-GB" dirty="0"/>
            </a:p>
          </p:txBody>
        </p:sp>
        <p:sp>
          <p:nvSpPr>
            <p:cNvPr id="12" name="TextBox 11"/>
            <p:cNvSpPr txBox="1"/>
            <p:nvPr/>
          </p:nvSpPr>
          <p:spPr>
            <a:xfrm>
              <a:off x="5615766" y="3207433"/>
              <a:ext cx="235962" cy="369332"/>
            </a:xfrm>
            <a:prstGeom prst="rect">
              <a:avLst/>
            </a:prstGeom>
            <a:noFill/>
          </p:spPr>
          <p:txBody>
            <a:bodyPr wrap="none" rtlCol="0">
              <a:spAutoFit/>
            </a:bodyPr>
            <a:lstStyle/>
            <a:p>
              <a:r>
                <a:rPr lang="en-GB" dirty="0"/>
                <a:t>:</a:t>
              </a:r>
              <a:endParaRPr lang="en-GB" dirty="0"/>
            </a:p>
          </p:txBody>
        </p:sp>
        <p:sp>
          <p:nvSpPr>
            <p:cNvPr id="13" name="Rectangle 12"/>
            <p:cNvSpPr/>
            <p:nvPr/>
          </p:nvSpPr>
          <p:spPr>
            <a:xfrm>
              <a:off x="7507459" y="3263703"/>
              <a:ext cx="914400" cy="323557"/>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Path</a:t>
              </a:r>
              <a:endParaRPr lang="en-GB" dirty="0"/>
            </a:p>
          </p:txBody>
        </p:sp>
        <p:sp>
          <p:nvSpPr>
            <p:cNvPr id="14" name="TextBox 13"/>
            <p:cNvSpPr txBox="1"/>
            <p:nvPr/>
          </p:nvSpPr>
          <p:spPr>
            <a:xfrm>
              <a:off x="7071057" y="3240815"/>
              <a:ext cx="248786" cy="369332"/>
            </a:xfrm>
            <a:prstGeom prst="rect">
              <a:avLst/>
            </a:prstGeom>
            <a:noFill/>
          </p:spPr>
          <p:txBody>
            <a:bodyPr wrap="none" rtlCol="0">
              <a:spAutoFit/>
            </a:bodyPr>
            <a:lstStyle/>
            <a:p>
              <a:r>
                <a:rPr lang="en-GB" dirty="0"/>
                <a:t>/</a:t>
              </a:r>
              <a:endParaRPr lang="en-GB" dirty="0"/>
            </a:p>
          </p:txBody>
        </p:sp>
      </p:grpSp>
      <p:sp>
        <p:nvSpPr>
          <p:cNvPr id="8" name="Slide Number Placeholder 7"/>
          <p:cNvSpPr>
            <a:spLocks noGrp="1"/>
          </p:cNvSpPr>
          <p:nvPr>
            <p:ph type="sldNum" sz="quarter" idx="12"/>
          </p:nvPr>
        </p:nvSpPr>
        <p:spPr/>
        <p:txBody>
          <a:bodyPr/>
          <a:lstStyle/>
          <a:p>
            <a:fld id="{577AAC64-0889-4130-9C8F-277562A561CE}" type="slidenum">
              <a:rPr lang="en-GB" smtClean="0"/>
            </a:fld>
            <a:endParaRPr lang="en-GB"/>
          </a:p>
        </p:txBody>
      </p:sp>
      <p:sp>
        <p:nvSpPr>
          <p:cNvPr id="9" name="Date Placeholder 8"/>
          <p:cNvSpPr>
            <a:spLocks noGrp="1"/>
          </p:cNvSpPr>
          <p:nvPr>
            <p:ph type="dt" sz="half" idx="10"/>
          </p:nvPr>
        </p:nvSpPr>
        <p:spPr/>
        <p:txBody>
          <a:bodyPr/>
          <a:lstStyle/>
          <a:p>
            <a:fld id="{3537D3D5-A3C4-4A6D-86B2-E1718E36B4D5}" type="datetime1">
              <a:rPr lang="en-GB" smtClean="0"/>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0000" lnSpcReduction="20000"/>
          </a:bodyPr>
          <a:lstStyle/>
          <a:p>
            <a:r>
              <a:rPr lang="en-GB" dirty="0"/>
              <a:t>Hyper Text Transfer Protocol (HTTP)</a:t>
            </a:r>
            <a:endParaRPr lang="en-GB" dirty="0"/>
          </a:p>
          <a:p>
            <a:pPr lvl="1"/>
            <a:r>
              <a:rPr lang="en-GB" dirty="0"/>
              <a:t>The Hypertext Transfer Protocol (HTTP) is an application-level protocol for distributed, collaborative, hypermedia information systems. HTTP has been in use by the World-Wide Web global information initiative since 1990.</a:t>
            </a:r>
            <a:endParaRPr lang="en-GB" dirty="0"/>
          </a:p>
          <a:p>
            <a:pPr lvl="1"/>
            <a:endParaRPr lang="en-GB" dirty="0"/>
          </a:p>
          <a:p>
            <a:pPr lvl="1"/>
            <a:r>
              <a:rPr lang="en-US" dirty="0"/>
              <a:t>The World-Wide Web is based on a simple protocol called HTTP that allows browser programs such as Google Chrome and Internet Explorer, to fetch files from remote server programs, for example apache, and to view them.</a:t>
            </a:r>
            <a:endParaRPr lang="en-US" dirty="0"/>
          </a:p>
          <a:p>
            <a:pPr lvl="1"/>
            <a:endParaRPr lang="en-US" dirty="0"/>
          </a:p>
          <a:p>
            <a:pPr lvl="1"/>
            <a:r>
              <a:rPr lang="en-US" dirty="0"/>
              <a:t>HTTP is the protocol used to communicate between a client and a server. The protocol defines what characters can be sent along the socket stream connection.</a:t>
            </a:r>
            <a:endParaRPr lang="en-US" dirty="0"/>
          </a:p>
          <a:p>
            <a:pPr lvl="1"/>
            <a:endParaRPr lang="en-US" dirty="0"/>
          </a:p>
          <a:p>
            <a:pPr lvl="1"/>
            <a:r>
              <a:rPr lang="en-US" dirty="0"/>
              <a:t>The basic protocol is </a:t>
            </a:r>
            <a:r>
              <a:rPr lang="en-US" b="1" dirty="0"/>
              <a:t>request</a:t>
            </a:r>
            <a:r>
              <a:rPr lang="en-US" dirty="0"/>
              <a:t> and </a:t>
            </a:r>
            <a:r>
              <a:rPr lang="en-US" b="1" dirty="0"/>
              <a:t>response</a:t>
            </a:r>
            <a:r>
              <a:rPr lang="en-US" dirty="0"/>
              <a:t>. </a:t>
            </a:r>
            <a:endParaRPr lang="en-US" dirty="0"/>
          </a:p>
          <a:p>
            <a:pPr lvl="1"/>
            <a:endParaRPr lang="en-US" dirty="0"/>
          </a:p>
          <a:p>
            <a:pPr lvl="1"/>
            <a:r>
              <a:rPr lang="en-US" dirty="0"/>
              <a:t>The server accepts a connection and the client sends a request command line, various optional MIME lines and then a blank. The server must then send a response line giving a success or failure code, followed by additional optional lines, then the blank line and finally, if a file was successfully requested, the file contents (whether HTML, GIF or whatever).</a:t>
            </a:r>
            <a:endParaRPr lang="en-GB" dirty="0"/>
          </a:p>
          <a:p>
            <a:pPr lvl="1"/>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C75EFC0D-7B37-4DA4-8FB3-093E36993978}" type="datetime1">
              <a:rPr lang="en-GB" smtClean="0"/>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US" dirty="0"/>
              <a:t>This protocol is known as Hypertext Transfer Protocol because of its efficiency that allows us to use in a hypertext environment where there are rapid jumps from one document to another document.</a:t>
            </a:r>
            <a:endParaRPr lang="en-US" dirty="0"/>
          </a:p>
          <a:p>
            <a:pPr lvl="1"/>
            <a:endParaRPr lang="en-US" dirty="0"/>
          </a:p>
          <a:p>
            <a:pPr lvl="1"/>
            <a:r>
              <a:rPr lang="en-US" dirty="0"/>
              <a:t>HTTP is used to carry the data in the form of MIME-like format.</a:t>
            </a:r>
            <a:endParaRPr lang="en-GB" dirty="0"/>
          </a:p>
          <a:p>
            <a:pPr lvl="1"/>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F9D9529-7D8D-4D93-9818-B0C39F6166C9}" type="datetime1">
              <a:rPr lang="en-GB" smtClean="0"/>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20000"/>
          </a:bodyPr>
          <a:lstStyle/>
          <a:p>
            <a:r>
              <a:rPr lang="en-GB" dirty="0"/>
              <a:t>Hyper Text Transfer Protocol (HTTP)</a:t>
            </a:r>
            <a:endParaRPr lang="en-GB" dirty="0"/>
          </a:p>
          <a:p>
            <a:pPr lvl="1"/>
            <a:r>
              <a:rPr lang="en-GB" dirty="0"/>
              <a:t>Features of HTTP</a:t>
            </a:r>
            <a:endParaRPr lang="en-GB" dirty="0"/>
          </a:p>
          <a:p>
            <a:pPr lvl="2"/>
            <a:r>
              <a:rPr lang="en-US" dirty="0"/>
              <a:t>Connectionless protocol</a:t>
            </a:r>
            <a:endParaRPr lang="en-US" dirty="0"/>
          </a:p>
          <a:p>
            <a:pPr lvl="3"/>
            <a:r>
              <a:rPr lang="en-US" dirty="0"/>
              <a:t>HTTP is a connectionless protocol. HTTP client initiates a request and waits for a response from the server. </a:t>
            </a:r>
            <a:endParaRPr lang="en-US" dirty="0"/>
          </a:p>
          <a:p>
            <a:pPr lvl="3"/>
            <a:r>
              <a:rPr lang="en-US" dirty="0"/>
              <a:t>When the server receives the request, the server processes the request and sends back the response to the HTTP client after which the client disconnects the connection. </a:t>
            </a:r>
            <a:endParaRPr lang="en-US" dirty="0"/>
          </a:p>
          <a:p>
            <a:pPr lvl="3"/>
            <a:r>
              <a:rPr lang="en-US" dirty="0"/>
              <a:t>The connection between client and server exist only during the current request and response time only. </a:t>
            </a:r>
            <a:endParaRPr lang="en-US" dirty="0"/>
          </a:p>
          <a:p>
            <a:pPr lvl="2"/>
            <a:endParaRPr lang="en-US" dirty="0"/>
          </a:p>
          <a:p>
            <a:pPr lvl="2"/>
            <a:r>
              <a:rPr lang="en-US" dirty="0"/>
              <a:t>Media independent</a:t>
            </a:r>
            <a:endParaRPr lang="en-US" dirty="0"/>
          </a:p>
          <a:p>
            <a:pPr lvl="3"/>
            <a:r>
              <a:rPr lang="en-US" dirty="0"/>
              <a:t>HTTP protocol is a media independent as data can be sent as long as both the client and server know how to handle the data content. </a:t>
            </a:r>
            <a:endParaRPr lang="en-US" dirty="0"/>
          </a:p>
          <a:p>
            <a:pPr lvl="3"/>
            <a:r>
              <a:rPr lang="en-US" dirty="0"/>
              <a:t>It is required for both the client and server to specify the content type in MIME-type header. </a:t>
            </a:r>
            <a:endParaRPr lang="en-US" dirty="0"/>
          </a:p>
          <a:p>
            <a:pPr lvl="2"/>
            <a:endParaRPr lang="en-US" dirty="0"/>
          </a:p>
          <a:p>
            <a:pPr lvl="2"/>
            <a:r>
              <a:rPr lang="en-US" dirty="0"/>
              <a:t>Stateless</a:t>
            </a:r>
            <a:endParaRPr lang="en-US" dirty="0"/>
          </a:p>
          <a:p>
            <a:pPr lvl="3"/>
            <a:r>
              <a:rPr lang="en-US" dirty="0"/>
              <a:t>HTTP is a stateless protocol as both the client and server know each other only during the current request. </a:t>
            </a:r>
            <a:endParaRPr lang="en-US" dirty="0"/>
          </a:p>
          <a:p>
            <a:pPr lvl="3"/>
            <a:r>
              <a:rPr lang="en-US" dirty="0"/>
              <a:t>Due to this nature of the protocol, both the client and server do not retain the information between various requests of the web pages.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FC673AF-3A61-4EDE-9A9F-105AD7B2D7C7}" type="datetime1">
              <a:rPr lang="en-GB" smtClean="0"/>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HTTP transactions are carried out in two simple messages: request and response.</a:t>
            </a:r>
            <a:endParaRPr lang="en-GB" dirty="0"/>
          </a:p>
          <a:p>
            <a:pPr lvl="2"/>
            <a:endParaRPr lang="en-GB" dirty="0"/>
          </a:p>
          <a:p>
            <a:pPr lvl="2"/>
            <a:endParaRPr lang="en-GB" dirty="0"/>
          </a:p>
          <a:p>
            <a:pPr lvl="2"/>
            <a:endParaRPr lang="en-GB" dirty="0"/>
          </a:p>
          <a:p>
            <a:pPr lvl="2"/>
            <a:endParaRPr lang="en-GB" dirty="0"/>
          </a:p>
          <a:p>
            <a:pPr lvl="2"/>
            <a:r>
              <a:rPr lang="en-US" dirty="0"/>
              <a:t>The client initiates a transaction by sending a request message to the server. The server replies to the request message by sending a response message.</a:t>
            </a:r>
            <a:endParaRPr lang="en-GB" dirty="0"/>
          </a:p>
        </p:txBody>
      </p:sp>
      <p:grpSp>
        <p:nvGrpSpPr>
          <p:cNvPr id="23" name="Group 22"/>
          <p:cNvGrpSpPr/>
          <p:nvPr/>
        </p:nvGrpSpPr>
        <p:grpSpPr>
          <a:xfrm>
            <a:off x="5040592" y="2654447"/>
            <a:ext cx="3231211" cy="1549105"/>
            <a:chOff x="3099251" y="2812707"/>
            <a:chExt cx="3231211" cy="1549105"/>
          </a:xfrm>
        </p:grpSpPr>
        <p:grpSp>
          <p:nvGrpSpPr>
            <p:cNvPr id="20" name="Group 19"/>
            <p:cNvGrpSpPr/>
            <p:nvPr/>
          </p:nvGrpSpPr>
          <p:grpSpPr>
            <a:xfrm>
              <a:off x="3099251" y="2812707"/>
              <a:ext cx="3231211" cy="1349506"/>
              <a:chOff x="3099251" y="2812707"/>
              <a:chExt cx="2996749" cy="1349506"/>
            </a:xfrm>
          </p:grpSpPr>
          <p:pic>
            <p:nvPicPr>
              <p:cNvPr id="5" name="图片 40" descr="交换机.png"/>
              <p:cNvPicPr>
                <a:picLocks noChangeAspect="1"/>
              </p:cNvPicPr>
              <p:nvPr/>
            </p:nvPicPr>
            <p:blipFill>
              <a:blip r:embed="rId1" cstate="print"/>
              <a:stretch>
                <a:fillRect/>
              </a:stretch>
            </p:blipFill>
            <p:spPr>
              <a:xfrm>
                <a:off x="5228022" y="2812707"/>
                <a:ext cx="867978" cy="1349506"/>
              </a:xfrm>
              <a:prstGeom prst="rect">
                <a:avLst/>
              </a:prstGeom>
            </p:spPr>
          </p:pic>
          <p:pic>
            <p:nvPicPr>
              <p:cNvPr id="9" name="图片 24" descr="PC.png"/>
              <p:cNvPicPr>
                <a:picLocks noChangeAspect="1"/>
              </p:cNvPicPr>
              <p:nvPr/>
            </p:nvPicPr>
            <p:blipFill>
              <a:blip r:embed="rId2" cstate="print"/>
              <a:stretch>
                <a:fillRect/>
              </a:stretch>
            </p:blipFill>
            <p:spPr>
              <a:xfrm>
                <a:off x="3099251" y="3576996"/>
                <a:ext cx="762002" cy="585217"/>
              </a:xfrm>
              <a:prstGeom prst="rect">
                <a:avLst/>
              </a:prstGeom>
            </p:spPr>
          </p:pic>
          <p:cxnSp>
            <p:nvCxnSpPr>
              <p:cNvPr id="13" name="Straight Arrow Connector 12"/>
              <p:cNvCxnSpPr/>
              <p:nvPr/>
            </p:nvCxnSpPr>
            <p:spPr>
              <a:xfrm>
                <a:off x="3861253" y="3587259"/>
                <a:ext cx="1371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61253" y="4063737"/>
                <a:ext cx="1366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4187081" y="3231995"/>
              <a:ext cx="941283" cy="369332"/>
            </a:xfrm>
            <a:prstGeom prst="rect">
              <a:avLst/>
            </a:prstGeom>
            <a:noFill/>
          </p:spPr>
          <p:txBody>
            <a:bodyPr wrap="none" rtlCol="0">
              <a:spAutoFit/>
            </a:bodyPr>
            <a:lstStyle/>
            <a:p>
              <a:r>
                <a:rPr lang="en-GB" dirty="0"/>
                <a:t>Request</a:t>
              </a:r>
              <a:endParaRPr lang="en-GB" dirty="0"/>
            </a:p>
          </p:txBody>
        </p:sp>
        <p:sp>
          <p:nvSpPr>
            <p:cNvPr id="22" name="TextBox 21"/>
            <p:cNvSpPr txBox="1"/>
            <p:nvPr/>
          </p:nvSpPr>
          <p:spPr>
            <a:xfrm>
              <a:off x="4239578" y="3992480"/>
              <a:ext cx="1081960" cy="369332"/>
            </a:xfrm>
            <a:prstGeom prst="rect">
              <a:avLst/>
            </a:prstGeom>
            <a:noFill/>
          </p:spPr>
          <p:txBody>
            <a:bodyPr wrap="square" rtlCol="0">
              <a:spAutoFit/>
            </a:bodyPr>
            <a:lstStyle/>
            <a:p>
              <a:r>
                <a:rPr lang="en-GB" dirty="0"/>
                <a:t>Response</a:t>
              </a:r>
              <a:endParaRPr lang="en-GB" dirty="0"/>
            </a:p>
          </p:txBody>
        </p:sp>
      </p:gr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
        <p:nvSpPr>
          <p:cNvPr id="7" name="Date Placeholder 6"/>
          <p:cNvSpPr>
            <a:spLocks noGrp="1"/>
          </p:cNvSpPr>
          <p:nvPr>
            <p:ph type="dt" sz="half" idx="10"/>
          </p:nvPr>
        </p:nvSpPr>
        <p:spPr/>
        <p:txBody>
          <a:bodyPr/>
          <a:lstStyle/>
          <a:p>
            <a:fld id="{8C0815F8-5C3E-4936-82E1-7F58BC58C79F}" type="datetime1">
              <a:rPr lang="en-GB" smtClean="0"/>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28465"/>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Request Message</a:t>
            </a:r>
            <a:endParaRPr lang="en-GB" dirty="0"/>
          </a:p>
          <a:p>
            <a:pPr lvl="3"/>
            <a:r>
              <a:rPr lang="en-US" dirty="0"/>
              <a:t>The request message is sent by the client that consists of a request line, headers, and sometimes a body.</a:t>
            </a:r>
            <a:endParaRPr lang="en-US" dirty="0"/>
          </a:p>
          <a:p>
            <a:pPr lvl="3"/>
            <a:endParaRPr lang="en-US" dirty="0"/>
          </a:p>
          <a:p>
            <a:pPr lvl="3"/>
            <a:endParaRPr lang="en-US" dirty="0"/>
          </a:p>
          <a:p>
            <a:pPr lvl="3"/>
            <a:endParaRPr lang="en-US" dirty="0"/>
          </a:p>
          <a:p>
            <a:pPr lvl="3"/>
            <a:endParaRPr lang="en-US" dirty="0"/>
          </a:p>
          <a:p>
            <a:pPr lvl="3"/>
            <a:endParaRPr lang="en-US" dirty="0"/>
          </a:p>
          <a:p>
            <a:pPr lvl="3"/>
            <a:r>
              <a:rPr lang="en-US" dirty="0"/>
              <a:t>The first line in a request message is called a request line.</a:t>
            </a:r>
            <a:endParaRPr lang="en-US" dirty="0"/>
          </a:p>
          <a:p>
            <a:pPr lvl="3"/>
            <a:r>
              <a:rPr lang="en-US" dirty="0"/>
              <a:t>After the request line, we can have zero or more request header lines.</a:t>
            </a:r>
            <a:endParaRPr lang="en-US" dirty="0"/>
          </a:p>
          <a:p>
            <a:pPr lvl="3"/>
            <a:r>
              <a:rPr lang="en-US" dirty="0"/>
              <a:t>The body is an optional one. It contains the comment to be sent or the file to be published on the website when the method is PUT or POST.</a:t>
            </a:r>
            <a:endParaRPr lang="en-US" dirty="0"/>
          </a:p>
          <a:p>
            <a:pPr lvl="3"/>
            <a:endParaRPr lang="en-US" dirty="0"/>
          </a:p>
          <a:p>
            <a:pPr lvl="3"/>
            <a:endParaRPr lang="en-GB" dirty="0"/>
          </a:p>
        </p:txBody>
      </p:sp>
      <p:grpSp>
        <p:nvGrpSpPr>
          <p:cNvPr id="10" name="Group 9"/>
          <p:cNvGrpSpPr/>
          <p:nvPr/>
        </p:nvGrpSpPr>
        <p:grpSpPr>
          <a:xfrm>
            <a:off x="5148787" y="3066745"/>
            <a:ext cx="3024554" cy="1237954"/>
            <a:chOff x="5247261" y="3137083"/>
            <a:chExt cx="3024554" cy="1237954"/>
          </a:xfrm>
        </p:grpSpPr>
        <p:sp>
          <p:nvSpPr>
            <p:cNvPr id="6" name="Rectangle 5"/>
            <p:cNvSpPr/>
            <p:nvPr/>
          </p:nvSpPr>
          <p:spPr>
            <a:xfrm>
              <a:off x="5247261" y="3137083"/>
              <a:ext cx="3024554" cy="30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Request</a:t>
              </a:r>
              <a:endParaRPr lang="en-GB" dirty="0"/>
            </a:p>
          </p:txBody>
        </p:sp>
        <p:sp>
          <p:nvSpPr>
            <p:cNvPr id="7" name="Rectangle 6"/>
            <p:cNvSpPr/>
            <p:nvPr/>
          </p:nvSpPr>
          <p:spPr>
            <a:xfrm>
              <a:off x="5247261" y="3446571"/>
              <a:ext cx="3024554" cy="30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Request Header: value</a:t>
              </a:r>
              <a:endParaRPr lang="en-GB" dirty="0"/>
            </a:p>
          </p:txBody>
        </p:sp>
        <p:sp>
          <p:nvSpPr>
            <p:cNvPr id="8" name="Rectangle 7"/>
            <p:cNvSpPr/>
            <p:nvPr/>
          </p:nvSpPr>
          <p:spPr>
            <a:xfrm>
              <a:off x="5247261" y="3756060"/>
              <a:ext cx="3024554" cy="30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GB" dirty="0"/>
            </a:p>
          </p:txBody>
        </p:sp>
        <p:sp>
          <p:nvSpPr>
            <p:cNvPr id="9" name="Rectangle 8"/>
            <p:cNvSpPr/>
            <p:nvPr/>
          </p:nvSpPr>
          <p:spPr>
            <a:xfrm>
              <a:off x="5247261" y="4065548"/>
              <a:ext cx="3024554" cy="30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Body (optional)</a:t>
              </a:r>
              <a:endParaRPr lang="en-GB" dirty="0"/>
            </a:p>
          </p:txBody>
        </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11" name="Date Placeholder 10"/>
          <p:cNvSpPr>
            <a:spLocks noGrp="1"/>
          </p:cNvSpPr>
          <p:nvPr>
            <p:ph type="dt" sz="half" idx="10"/>
          </p:nvPr>
        </p:nvSpPr>
        <p:spPr/>
        <p:txBody>
          <a:bodyPr/>
          <a:lstStyle/>
          <a:p>
            <a:fld id="{4A8F003F-918E-4E1F-BA1B-B1C32F4D4369}" type="datetime1">
              <a:rPr lang="en-GB" smtClean="0"/>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887331"/>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Request Message</a:t>
            </a:r>
            <a:endParaRPr lang="en-GB" dirty="0"/>
          </a:p>
          <a:p>
            <a:pPr lvl="3"/>
            <a:r>
              <a:rPr lang="en-GB" sz="1800" dirty="0"/>
              <a:t>Request Line</a:t>
            </a:r>
            <a:endParaRPr lang="en-GB" sz="1800" dirty="0"/>
          </a:p>
          <a:p>
            <a:pPr lvl="4"/>
            <a:r>
              <a:rPr lang="en-US" sz="1800" dirty="0"/>
              <a:t>There are three fields in this request line - Method, URL and Version.</a:t>
            </a:r>
            <a:endParaRPr lang="en-US" sz="1800" dirty="0"/>
          </a:p>
          <a:p>
            <a:pPr lvl="4"/>
            <a:r>
              <a:rPr lang="en-US" sz="1800" dirty="0"/>
              <a:t>The Method field defines the request types.</a:t>
            </a:r>
            <a:endParaRPr lang="en-US" sz="1800" dirty="0"/>
          </a:p>
          <a:p>
            <a:pPr lvl="4"/>
            <a:r>
              <a:rPr lang="en-US" sz="1800" dirty="0"/>
              <a:t>The URL field defines the address and name of the corresponding web page.</a:t>
            </a:r>
            <a:endParaRPr lang="en-US" sz="1800" dirty="0"/>
          </a:p>
          <a:p>
            <a:pPr lvl="4"/>
            <a:r>
              <a:rPr lang="en-US" sz="1800" dirty="0"/>
              <a:t>The Version field gives the version of the protocol; the most current version of HTTP.</a:t>
            </a:r>
            <a:endParaRPr lang="en-US" sz="1800" dirty="0"/>
          </a:p>
          <a:p>
            <a:pPr lvl="4"/>
            <a:r>
              <a:rPr lang="en-US" sz="1800" dirty="0"/>
              <a:t>Some of the Method types are:</a:t>
            </a:r>
            <a:endParaRPr lang="en-US" sz="1800" dirty="0"/>
          </a:p>
          <a:p>
            <a:pPr lvl="3"/>
            <a:endParaRPr lang="en-US" dirty="0"/>
          </a:p>
        </p:txBody>
      </p:sp>
      <p:graphicFrame>
        <p:nvGraphicFramePr>
          <p:cNvPr id="6" name="Table 6"/>
          <p:cNvGraphicFramePr>
            <a:graphicFrameLocks noGrp="1"/>
          </p:cNvGraphicFramePr>
          <p:nvPr/>
        </p:nvGraphicFramePr>
        <p:xfrm>
          <a:off x="6343904" y="4298749"/>
          <a:ext cx="5022791" cy="2380086"/>
        </p:xfrm>
        <a:graphic>
          <a:graphicData uri="http://schemas.openxmlformats.org/drawingml/2006/table">
            <a:tbl>
              <a:tblPr firstRow="1" bandRow="1">
                <a:tableStyleId>{5C22544A-7EE6-4342-B048-85BDC9FD1C3A}</a:tableStyleId>
              </a:tblPr>
              <a:tblGrid>
                <a:gridCol w="816552"/>
                <a:gridCol w="4206239"/>
              </a:tblGrid>
              <a:tr h="264454">
                <a:tc>
                  <a:txBody>
                    <a:bodyPr/>
                    <a:lstStyle/>
                    <a:p>
                      <a:r>
                        <a:rPr lang="en-GB" sz="1000" dirty="0"/>
                        <a:t>Method</a:t>
                      </a:r>
                      <a:endParaRPr lang="en-GB" sz="1000" dirty="0"/>
                    </a:p>
                  </a:txBody>
                  <a:tcPr/>
                </a:tc>
                <a:tc>
                  <a:txBody>
                    <a:bodyPr/>
                    <a:lstStyle/>
                    <a:p>
                      <a:r>
                        <a:rPr lang="en-GB" sz="1000" dirty="0"/>
                        <a:t>Action</a:t>
                      </a:r>
                      <a:endParaRPr lang="en-GB" sz="1000" dirty="0"/>
                    </a:p>
                  </a:txBody>
                  <a:tcPr/>
                </a:tc>
              </a:tr>
              <a:tr h="264454">
                <a:tc>
                  <a:txBody>
                    <a:bodyPr/>
                    <a:lstStyle/>
                    <a:p>
                      <a:r>
                        <a:rPr lang="en-GB" sz="1000" dirty="0"/>
                        <a:t>GET</a:t>
                      </a:r>
                      <a:endParaRPr lang="en-GB" sz="1000" dirty="0"/>
                    </a:p>
                  </a:txBody>
                  <a:tcPr/>
                </a:tc>
                <a:tc>
                  <a:txBody>
                    <a:bodyPr/>
                    <a:lstStyle/>
                    <a:p>
                      <a:r>
                        <a:rPr lang="en-GB" sz="1000" dirty="0"/>
                        <a:t>Requests a document from the server.</a:t>
                      </a:r>
                      <a:endParaRPr lang="en-GB" sz="1000" dirty="0"/>
                    </a:p>
                  </a:txBody>
                  <a:tcPr/>
                </a:tc>
              </a:tr>
              <a:tr h="264454">
                <a:tc>
                  <a:txBody>
                    <a:bodyPr/>
                    <a:lstStyle/>
                    <a:p>
                      <a:r>
                        <a:rPr lang="en-GB" sz="1000" dirty="0"/>
                        <a:t>HEAD</a:t>
                      </a:r>
                      <a:endParaRPr lang="en-GB" sz="1000" dirty="0"/>
                    </a:p>
                  </a:txBody>
                  <a:tcPr/>
                </a:tc>
                <a:tc>
                  <a:txBody>
                    <a:bodyPr/>
                    <a:lstStyle/>
                    <a:p>
                      <a:r>
                        <a:rPr lang="en-GB" sz="1000" dirty="0"/>
                        <a:t>Requests information about a document but not the document itself.</a:t>
                      </a:r>
                      <a:endParaRPr lang="en-GB" sz="1000" dirty="0"/>
                    </a:p>
                  </a:txBody>
                  <a:tcPr/>
                </a:tc>
              </a:tr>
              <a:tr h="264454">
                <a:tc>
                  <a:txBody>
                    <a:bodyPr/>
                    <a:lstStyle/>
                    <a:p>
                      <a:r>
                        <a:rPr lang="en-GB" sz="1000" dirty="0"/>
                        <a:t>PUT</a:t>
                      </a:r>
                      <a:endParaRPr lang="en-GB" sz="1000" dirty="0"/>
                    </a:p>
                  </a:txBody>
                  <a:tcPr/>
                </a:tc>
                <a:tc>
                  <a:txBody>
                    <a:bodyPr/>
                    <a:lstStyle/>
                    <a:p>
                      <a:r>
                        <a:rPr lang="en-GB" sz="1000" dirty="0"/>
                        <a:t>Sends a message from the client to the server.</a:t>
                      </a:r>
                      <a:endParaRPr lang="en-GB" sz="1000" dirty="0"/>
                    </a:p>
                  </a:txBody>
                  <a:tcPr/>
                </a:tc>
              </a:tr>
              <a:tr h="264454">
                <a:tc>
                  <a:txBody>
                    <a:bodyPr/>
                    <a:lstStyle/>
                    <a:p>
                      <a:r>
                        <a:rPr lang="en-GB" sz="1000" dirty="0"/>
                        <a:t>POST </a:t>
                      </a:r>
                      <a:endParaRPr lang="en-GB" sz="1000" dirty="0"/>
                    </a:p>
                  </a:txBody>
                  <a:tcPr/>
                </a:tc>
                <a:tc>
                  <a:txBody>
                    <a:bodyPr/>
                    <a:lstStyle/>
                    <a:p>
                      <a:r>
                        <a:rPr lang="en-GB" sz="1000" dirty="0"/>
                        <a:t>Sends some information from the client to the server.</a:t>
                      </a:r>
                      <a:endParaRPr lang="en-GB" sz="1000" dirty="0"/>
                    </a:p>
                  </a:txBody>
                  <a:tcPr/>
                </a:tc>
              </a:tr>
              <a:tr h="264454">
                <a:tc>
                  <a:txBody>
                    <a:bodyPr/>
                    <a:lstStyle/>
                    <a:p>
                      <a:r>
                        <a:rPr lang="en-GB" sz="1000" dirty="0"/>
                        <a:t>TRACE</a:t>
                      </a:r>
                      <a:endParaRPr lang="en-GB" sz="1000" dirty="0"/>
                    </a:p>
                  </a:txBody>
                  <a:tcPr/>
                </a:tc>
                <a:tc>
                  <a:txBody>
                    <a:bodyPr/>
                    <a:lstStyle/>
                    <a:p>
                      <a:r>
                        <a:rPr lang="en-GB" sz="1000" dirty="0"/>
                        <a:t>Echoes the incoming request.</a:t>
                      </a:r>
                      <a:endParaRPr lang="en-GB" sz="1000" dirty="0"/>
                    </a:p>
                  </a:txBody>
                  <a:tcPr/>
                </a:tc>
              </a:tr>
              <a:tr h="264454">
                <a:tc>
                  <a:txBody>
                    <a:bodyPr/>
                    <a:lstStyle/>
                    <a:p>
                      <a:r>
                        <a:rPr lang="en-GB" sz="1000" dirty="0"/>
                        <a:t>DELETE</a:t>
                      </a:r>
                      <a:endParaRPr lang="en-GB" sz="1000" dirty="0"/>
                    </a:p>
                  </a:txBody>
                  <a:tcPr/>
                </a:tc>
                <a:tc>
                  <a:txBody>
                    <a:bodyPr/>
                    <a:lstStyle/>
                    <a:p>
                      <a:r>
                        <a:rPr lang="en-GB" sz="1000" dirty="0"/>
                        <a:t>Removes the webpage.</a:t>
                      </a:r>
                      <a:endParaRPr lang="en-GB" sz="1000" dirty="0"/>
                    </a:p>
                  </a:txBody>
                  <a:tcPr/>
                </a:tc>
              </a:tr>
              <a:tr h="264454">
                <a:tc>
                  <a:txBody>
                    <a:bodyPr/>
                    <a:lstStyle/>
                    <a:p>
                      <a:r>
                        <a:rPr lang="en-GB" sz="1000" dirty="0"/>
                        <a:t>CONNECT</a:t>
                      </a:r>
                      <a:endParaRPr lang="en-GB" sz="1000" dirty="0"/>
                    </a:p>
                  </a:txBody>
                  <a:tcPr/>
                </a:tc>
                <a:tc>
                  <a:txBody>
                    <a:bodyPr/>
                    <a:lstStyle/>
                    <a:p>
                      <a:r>
                        <a:rPr lang="en-GB" sz="1000" dirty="0"/>
                        <a:t>Reserved</a:t>
                      </a:r>
                      <a:endParaRPr lang="en-GB" sz="1000" dirty="0"/>
                    </a:p>
                  </a:txBody>
                  <a:tcPr/>
                </a:tc>
              </a:tr>
              <a:tr h="264454">
                <a:tc>
                  <a:txBody>
                    <a:bodyPr/>
                    <a:lstStyle/>
                    <a:p>
                      <a:r>
                        <a:rPr lang="en-GB" sz="1000" dirty="0"/>
                        <a:t>OPTIONS</a:t>
                      </a:r>
                      <a:endParaRPr lang="en-GB" sz="1000" dirty="0"/>
                    </a:p>
                  </a:txBody>
                  <a:tcPr/>
                </a:tc>
                <a:tc>
                  <a:txBody>
                    <a:bodyPr/>
                    <a:lstStyle/>
                    <a:p>
                      <a:r>
                        <a:rPr lang="en-GB" sz="1000" dirty="0"/>
                        <a:t>Inquires about available options.</a:t>
                      </a:r>
                      <a:endParaRPr lang="en-GB" sz="10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C5E0053-DBAF-40A5-9508-C0A05DDD5937}" type="datetime1">
              <a:rPr lang="en-GB" smtClean="0"/>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Request Header</a:t>
            </a:r>
            <a:endParaRPr lang="en-GB" dirty="0"/>
          </a:p>
          <a:p>
            <a:pPr lvl="3"/>
            <a:r>
              <a:rPr lang="en-US" dirty="0"/>
              <a:t>Each request header line sends additional information from the client to the server.</a:t>
            </a:r>
            <a:endParaRPr lang="en-US" dirty="0"/>
          </a:p>
          <a:p>
            <a:pPr lvl="3"/>
            <a:r>
              <a:rPr lang="en-US" dirty="0"/>
              <a:t>Each header line has a header name, a colon, a space, and a header value.</a:t>
            </a:r>
            <a:endParaRPr lang="en-US" dirty="0"/>
          </a:p>
          <a:p>
            <a:pPr lvl="3"/>
            <a:r>
              <a:rPr lang="en-US" dirty="0"/>
              <a:t>The value field defines the values associated with each header name.</a:t>
            </a:r>
            <a:endParaRPr lang="en-US" dirty="0"/>
          </a:p>
          <a:p>
            <a:pPr lvl="3"/>
            <a:r>
              <a:rPr lang="en-US" dirty="0"/>
              <a:t>Headers defined for request message include</a:t>
            </a:r>
            <a:endParaRPr lang="en-GB" dirty="0"/>
          </a:p>
        </p:txBody>
      </p:sp>
      <p:graphicFrame>
        <p:nvGraphicFramePr>
          <p:cNvPr id="6" name="Table 6"/>
          <p:cNvGraphicFramePr>
            <a:graphicFrameLocks noGrp="1"/>
          </p:cNvGraphicFramePr>
          <p:nvPr/>
        </p:nvGraphicFramePr>
        <p:xfrm>
          <a:off x="6196974" y="3931920"/>
          <a:ext cx="5521414" cy="2926080"/>
        </p:xfrm>
        <a:graphic>
          <a:graphicData uri="http://schemas.openxmlformats.org/drawingml/2006/table">
            <a:tbl>
              <a:tblPr firstRow="1" bandRow="1">
                <a:tableStyleId>{5C22544A-7EE6-4342-B048-85BDC9FD1C3A}</a:tableStyleId>
              </a:tblPr>
              <a:tblGrid>
                <a:gridCol w="1385512"/>
                <a:gridCol w="4135902"/>
              </a:tblGrid>
              <a:tr h="219808">
                <a:tc>
                  <a:txBody>
                    <a:bodyPr/>
                    <a:lstStyle/>
                    <a:p>
                      <a:r>
                        <a:rPr lang="en-GB" sz="1000" dirty="0"/>
                        <a:t>Header</a:t>
                      </a:r>
                      <a:endParaRPr lang="en-GB" sz="1000" dirty="0"/>
                    </a:p>
                  </a:txBody>
                  <a:tcPr/>
                </a:tc>
                <a:tc>
                  <a:txBody>
                    <a:bodyPr/>
                    <a:lstStyle/>
                    <a:p>
                      <a:r>
                        <a:rPr lang="en-GB" sz="1000" dirty="0"/>
                        <a:t>Description</a:t>
                      </a:r>
                      <a:endParaRPr lang="en-GB" sz="1000" dirty="0"/>
                    </a:p>
                  </a:txBody>
                  <a:tcPr/>
                </a:tc>
              </a:tr>
              <a:tr h="219808">
                <a:tc>
                  <a:txBody>
                    <a:bodyPr/>
                    <a:lstStyle/>
                    <a:p>
                      <a:r>
                        <a:rPr lang="en-GB" sz="1000" dirty="0"/>
                        <a:t>User-Agent</a:t>
                      </a:r>
                      <a:endParaRPr lang="en-GB" sz="1000" dirty="0"/>
                    </a:p>
                  </a:txBody>
                  <a:tcPr/>
                </a:tc>
                <a:tc>
                  <a:txBody>
                    <a:bodyPr/>
                    <a:lstStyle/>
                    <a:p>
                      <a:r>
                        <a:rPr lang="en-GB" sz="1000" dirty="0"/>
                        <a:t>Identifies the client program</a:t>
                      </a:r>
                      <a:endParaRPr lang="en-GB" sz="1000" dirty="0"/>
                    </a:p>
                  </a:txBody>
                  <a:tcPr/>
                </a:tc>
              </a:tr>
              <a:tr h="219808">
                <a:tc>
                  <a:txBody>
                    <a:bodyPr/>
                    <a:lstStyle/>
                    <a:p>
                      <a:r>
                        <a:rPr lang="en-GB" sz="1000" dirty="0"/>
                        <a:t>Accept</a:t>
                      </a:r>
                      <a:endParaRPr lang="en-GB" sz="1000" dirty="0"/>
                    </a:p>
                  </a:txBody>
                  <a:tcPr/>
                </a:tc>
                <a:tc>
                  <a:txBody>
                    <a:bodyPr/>
                    <a:lstStyle/>
                    <a:p>
                      <a:r>
                        <a:rPr lang="en-GB" sz="1000" dirty="0"/>
                        <a:t>Shows the media format the client can accept</a:t>
                      </a:r>
                      <a:endParaRPr lang="en-GB" sz="1000" dirty="0"/>
                    </a:p>
                  </a:txBody>
                  <a:tcPr/>
                </a:tc>
              </a:tr>
              <a:tr h="219808">
                <a:tc>
                  <a:txBody>
                    <a:bodyPr/>
                    <a:lstStyle/>
                    <a:p>
                      <a:r>
                        <a:rPr lang="en-GB" sz="1000" dirty="0"/>
                        <a:t>Accept-charset</a:t>
                      </a:r>
                      <a:endParaRPr lang="en-GB" sz="1000" dirty="0"/>
                    </a:p>
                  </a:txBody>
                  <a:tcPr/>
                </a:tc>
                <a:tc>
                  <a:txBody>
                    <a:bodyPr/>
                    <a:lstStyle/>
                    <a:p>
                      <a:r>
                        <a:rPr lang="en-GB" sz="1000" dirty="0"/>
                        <a:t>Shows the character set the client can handle</a:t>
                      </a:r>
                      <a:endParaRPr lang="en-GB" sz="1000" dirty="0"/>
                    </a:p>
                  </a:txBody>
                  <a:tcPr/>
                </a:tc>
              </a:tr>
              <a:tr h="219808">
                <a:tc>
                  <a:txBody>
                    <a:bodyPr/>
                    <a:lstStyle/>
                    <a:p>
                      <a:r>
                        <a:rPr lang="en-GB" sz="1000" dirty="0"/>
                        <a:t>Accept-</a:t>
                      </a:r>
                      <a:r>
                        <a:rPr lang="en-GB" sz="1000" dirty="0" err="1"/>
                        <a:t>lencoding</a:t>
                      </a:r>
                      <a:endParaRPr lang="en-GB" sz="1000" dirty="0"/>
                    </a:p>
                  </a:txBody>
                  <a:tcPr/>
                </a:tc>
                <a:tc>
                  <a:txBody>
                    <a:bodyPr/>
                    <a:lstStyle/>
                    <a:p>
                      <a:r>
                        <a:rPr lang="en-GB" sz="1000" dirty="0"/>
                        <a:t>Shows the encoding scheme the client can handle</a:t>
                      </a:r>
                      <a:endParaRPr lang="en-GB" sz="1000" dirty="0"/>
                    </a:p>
                  </a:txBody>
                  <a:tcPr/>
                </a:tc>
              </a:tr>
              <a:tr h="219808">
                <a:tc>
                  <a:txBody>
                    <a:bodyPr/>
                    <a:lstStyle/>
                    <a:p>
                      <a:r>
                        <a:rPr lang="en-GB" sz="1000" dirty="0"/>
                        <a:t>Accept-language</a:t>
                      </a:r>
                      <a:endParaRPr lang="en-GB" sz="1000" dirty="0"/>
                    </a:p>
                  </a:txBody>
                  <a:tcPr/>
                </a:tc>
                <a:tc>
                  <a:txBody>
                    <a:bodyPr/>
                    <a:lstStyle/>
                    <a:p>
                      <a:r>
                        <a:rPr lang="en-GB" sz="1000" dirty="0"/>
                        <a:t>Shows the language the client can accept</a:t>
                      </a:r>
                      <a:endParaRPr lang="en-GB" sz="1000" dirty="0"/>
                    </a:p>
                  </a:txBody>
                  <a:tcPr/>
                </a:tc>
              </a:tr>
              <a:tr h="219808">
                <a:tc>
                  <a:txBody>
                    <a:bodyPr/>
                    <a:lstStyle/>
                    <a:p>
                      <a:r>
                        <a:rPr lang="en-GB" sz="1000" dirty="0"/>
                        <a:t>Authorisation</a:t>
                      </a:r>
                      <a:endParaRPr lang="en-GB" sz="1000" dirty="0"/>
                    </a:p>
                  </a:txBody>
                  <a:tcPr/>
                </a:tc>
                <a:tc>
                  <a:txBody>
                    <a:bodyPr/>
                    <a:lstStyle/>
                    <a:p>
                      <a:r>
                        <a:rPr lang="en-GB" sz="1000" dirty="0"/>
                        <a:t>Shows what permissions the client has.</a:t>
                      </a:r>
                      <a:endParaRPr lang="en-GB" sz="1000" dirty="0"/>
                    </a:p>
                  </a:txBody>
                  <a:tcPr/>
                </a:tc>
              </a:tr>
              <a:tr h="219808">
                <a:tc>
                  <a:txBody>
                    <a:bodyPr/>
                    <a:lstStyle/>
                    <a:p>
                      <a:r>
                        <a:rPr lang="en-GB" sz="1000" dirty="0"/>
                        <a:t>Host</a:t>
                      </a:r>
                      <a:endParaRPr lang="en-GB" sz="1000" dirty="0"/>
                    </a:p>
                  </a:txBody>
                  <a:tcPr/>
                </a:tc>
                <a:tc>
                  <a:txBody>
                    <a:bodyPr/>
                    <a:lstStyle/>
                    <a:p>
                      <a:r>
                        <a:rPr lang="en-GB" sz="1000" dirty="0"/>
                        <a:t>Shows the host and port number of the client</a:t>
                      </a:r>
                      <a:endParaRPr lang="en-GB" sz="1000" dirty="0"/>
                    </a:p>
                  </a:txBody>
                  <a:tcPr/>
                </a:tc>
              </a:tr>
              <a:tr h="219808">
                <a:tc>
                  <a:txBody>
                    <a:bodyPr/>
                    <a:lstStyle/>
                    <a:p>
                      <a:r>
                        <a:rPr lang="en-GB" sz="1000" dirty="0"/>
                        <a:t>Date</a:t>
                      </a:r>
                      <a:endParaRPr lang="en-GB" sz="1000" dirty="0"/>
                    </a:p>
                  </a:txBody>
                  <a:tcPr/>
                </a:tc>
                <a:tc>
                  <a:txBody>
                    <a:bodyPr/>
                    <a:lstStyle/>
                    <a:p>
                      <a:r>
                        <a:rPr lang="en-GB" sz="1000" dirty="0"/>
                        <a:t>Shows the current date</a:t>
                      </a:r>
                      <a:endParaRPr lang="en-GB" sz="1000" dirty="0"/>
                    </a:p>
                  </a:txBody>
                  <a:tcPr/>
                </a:tc>
              </a:tr>
              <a:tr h="219808">
                <a:tc>
                  <a:txBody>
                    <a:bodyPr/>
                    <a:lstStyle/>
                    <a:p>
                      <a:r>
                        <a:rPr lang="en-GB" sz="1000" dirty="0"/>
                        <a:t>Upgrade</a:t>
                      </a:r>
                      <a:endParaRPr lang="en-GB" sz="1000" dirty="0"/>
                    </a:p>
                  </a:txBody>
                  <a:tcPr/>
                </a:tc>
                <a:tc>
                  <a:txBody>
                    <a:bodyPr/>
                    <a:lstStyle/>
                    <a:p>
                      <a:r>
                        <a:rPr lang="en-GB" sz="1000" dirty="0"/>
                        <a:t>Specifies the preferred communication protocol</a:t>
                      </a:r>
                      <a:endParaRPr lang="en-GB" sz="1000" dirty="0"/>
                    </a:p>
                  </a:txBody>
                  <a:tcPr/>
                </a:tc>
              </a:tr>
              <a:tr h="219808">
                <a:tc>
                  <a:txBody>
                    <a:bodyPr/>
                    <a:lstStyle/>
                    <a:p>
                      <a:r>
                        <a:rPr lang="en-GB" sz="1000" dirty="0"/>
                        <a:t>Cookie</a:t>
                      </a:r>
                      <a:endParaRPr lang="en-GB" sz="1000" dirty="0"/>
                    </a:p>
                  </a:txBody>
                  <a:tcPr/>
                </a:tc>
                <a:tc>
                  <a:txBody>
                    <a:bodyPr/>
                    <a:lstStyle/>
                    <a:p>
                      <a:r>
                        <a:rPr lang="en-GB" sz="1000" dirty="0"/>
                        <a:t>Returns the cookie to the server</a:t>
                      </a:r>
                      <a:endParaRPr lang="en-GB" sz="1000" dirty="0"/>
                    </a:p>
                  </a:txBody>
                  <a:tcPr/>
                </a:tc>
              </a:tr>
              <a:tr h="219808">
                <a:tc>
                  <a:txBody>
                    <a:bodyPr/>
                    <a:lstStyle/>
                    <a:p>
                      <a:r>
                        <a:rPr lang="en-GB" sz="1000" dirty="0"/>
                        <a:t>If-Modified-Since</a:t>
                      </a:r>
                      <a:endParaRPr lang="en-GB" sz="1000" dirty="0"/>
                    </a:p>
                  </a:txBody>
                  <a:tcPr/>
                </a:tc>
                <a:tc>
                  <a:txBody>
                    <a:bodyPr/>
                    <a:lstStyle/>
                    <a:p>
                      <a:r>
                        <a:rPr lang="en-GB" sz="1000" dirty="0"/>
                        <a:t>If the file is modified since a specific date</a:t>
                      </a:r>
                      <a:endParaRPr lang="en-GB" sz="10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2948F54-71C1-45ED-BD7D-15ABCE604450}" type="datetime1">
              <a:rPr lang="en-GB" smtClean="0"/>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lnSpcReduction="10000"/>
          </a:bodyPr>
          <a:lstStyle/>
          <a:p>
            <a:r>
              <a:rPr lang="en-GB" dirty="0"/>
              <a:t>Hyper Text Transfer Protocol (HTTP)</a:t>
            </a:r>
            <a:endParaRPr lang="en-GB" dirty="0"/>
          </a:p>
          <a:p>
            <a:pPr lvl="1"/>
            <a:r>
              <a:rPr lang="en-GB" dirty="0"/>
              <a:t>HTTP Transactions</a:t>
            </a:r>
            <a:endParaRPr lang="en-GB" dirty="0"/>
          </a:p>
          <a:p>
            <a:pPr lvl="2"/>
            <a:r>
              <a:rPr lang="en-GB" dirty="0"/>
              <a:t>Request Message</a:t>
            </a:r>
            <a:endParaRPr lang="en-GB" dirty="0"/>
          </a:p>
          <a:p>
            <a:pPr lvl="3"/>
            <a:r>
              <a:rPr lang="en-GB" dirty="0"/>
              <a:t>Body</a:t>
            </a:r>
            <a:endParaRPr lang="en-GB" dirty="0"/>
          </a:p>
          <a:p>
            <a:pPr lvl="4"/>
            <a:r>
              <a:rPr lang="en-US" dirty="0"/>
              <a:t>The body can be present in a request message. It is optional.</a:t>
            </a:r>
            <a:endParaRPr lang="en-US" dirty="0"/>
          </a:p>
          <a:p>
            <a:pPr lvl="4"/>
            <a:r>
              <a:rPr lang="en-US" dirty="0"/>
              <a:t>Usually, it contains the comment to be sent or the file to be published on the website when the method is PUT or POST.</a:t>
            </a:r>
            <a:endParaRPr lang="en-GB" dirty="0"/>
          </a:p>
          <a:p>
            <a:pPr lvl="3"/>
            <a:endParaRPr lang="en-GB" dirty="0"/>
          </a:p>
          <a:p>
            <a:pPr lvl="3"/>
            <a:r>
              <a:rPr lang="en-US" dirty="0"/>
              <a:t>Conditional Request</a:t>
            </a:r>
            <a:endParaRPr lang="en-US" dirty="0"/>
          </a:p>
          <a:p>
            <a:pPr lvl="4"/>
            <a:r>
              <a:rPr lang="en-US" dirty="0"/>
              <a:t>A client can add a condition in its request.</a:t>
            </a:r>
            <a:endParaRPr lang="en-US" dirty="0"/>
          </a:p>
          <a:p>
            <a:pPr lvl="4"/>
            <a:r>
              <a:rPr lang="en-US" dirty="0"/>
              <a:t>In this case, the server will send the requested web page if the condition is met or inform the client otherwise.</a:t>
            </a:r>
            <a:endParaRPr lang="en-US" dirty="0"/>
          </a:p>
          <a:p>
            <a:pPr lvl="4"/>
            <a:r>
              <a:rPr lang="en-US" dirty="0"/>
              <a:t>One of the most common conditions imposed by the client is the time and date the web page is modified.</a:t>
            </a:r>
            <a:endParaRPr lang="en-US" dirty="0"/>
          </a:p>
          <a:p>
            <a:pPr lvl="4"/>
            <a:r>
              <a:rPr lang="en-US" dirty="0"/>
              <a:t>The client can send the header line If-Modified-Since with the request to tell the server that it needs the page only if it is modified after a certain point in time.</a:t>
            </a:r>
            <a:endParaRPr lang="en-GB" dirty="0"/>
          </a:p>
          <a:p>
            <a:pPr lvl="2"/>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190AF397-B683-4B64-B286-B0EE25145423}" type="datetime1">
              <a:rPr lang="en-GB" smtClean="0"/>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US" dirty="0"/>
              <a:t>The response message is sent by the server to the client that consists of a status line, headers, and sometimes a body.</a:t>
            </a:r>
            <a:endParaRPr lang="en-US" dirty="0"/>
          </a:p>
          <a:p>
            <a:pPr lvl="3"/>
            <a:endParaRPr lang="en-US" dirty="0"/>
          </a:p>
          <a:p>
            <a:pPr lvl="3"/>
            <a:endParaRPr lang="en-US" dirty="0"/>
          </a:p>
          <a:p>
            <a:pPr lvl="3"/>
            <a:endParaRPr lang="en-US" dirty="0"/>
          </a:p>
          <a:p>
            <a:pPr lvl="3"/>
            <a:endParaRPr lang="en-US" dirty="0"/>
          </a:p>
          <a:p>
            <a:pPr lvl="3"/>
            <a:endParaRPr lang="en-US" dirty="0"/>
          </a:p>
          <a:p>
            <a:pPr lvl="3"/>
            <a:r>
              <a:rPr lang="en-US" dirty="0"/>
              <a:t>The first line in a request message is called a status line.</a:t>
            </a:r>
            <a:endParaRPr lang="en-US" dirty="0"/>
          </a:p>
          <a:p>
            <a:pPr lvl="3"/>
            <a:r>
              <a:rPr lang="en-US" dirty="0"/>
              <a:t>After the request line, we can have zero or more response header lines.</a:t>
            </a:r>
            <a:endParaRPr lang="en-US" dirty="0"/>
          </a:p>
          <a:p>
            <a:pPr lvl="3"/>
            <a:r>
              <a:rPr lang="en-US" dirty="0"/>
              <a:t>The body is an optional one. The body is present unless the response is an error message</a:t>
            </a:r>
            <a:endParaRPr lang="en-GB" dirty="0"/>
          </a:p>
        </p:txBody>
      </p:sp>
      <p:grpSp>
        <p:nvGrpSpPr>
          <p:cNvPr id="10" name="Group 9"/>
          <p:cNvGrpSpPr/>
          <p:nvPr/>
        </p:nvGrpSpPr>
        <p:grpSpPr>
          <a:xfrm>
            <a:off x="5219115" y="3263711"/>
            <a:ext cx="2560320" cy="1181672"/>
            <a:chOff x="3896751" y="3713871"/>
            <a:chExt cx="2560320" cy="1181672"/>
          </a:xfrm>
        </p:grpSpPr>
        <p:sp>
          <p:nvSpPr>
            <p:cNvPr id="6" name="Rectangle 5"/>
            <p:cNvSpPr/>
            <p:nvPr/>
          </p:nvSpPr>
          <p:spPr>
            <a:xfrm>
              <a:off x="3896751" y="3713871"/>
              <a:ext cx="2560320" cy="295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Status Line</a:t>
              </a:r>
              <a:endParaRPr lang="en-GB" dirty="0"/>
            </a:p>
          </p:txBody>
        </p:sp>
        <p:sp>
          <p:nvSpPr>
            <p:cNvPr id="7" name="Rectangle 6"/>
            <p:cNvSpPr/>
            <p:nvPr/>
          </p:nvSpPr>
          <p:spPr>
            <a:xfrm>
              <a:off x="3896751" y="4009288"/>
              <a:ext cx="2560320" cy="295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Response Header: value</a:t>
              </a:r>
              <a:endParaRPr lang="en-GB" dirty="0"/>
            </a:p>
          </p:txBody>
        </p:sp>
        <p:sp>
          <p:nvSpPr>
            <p:cNvPr id="8" name="Rectangle 7"/>
            <p:cNvSpPr/>
            <p:nvPr/>
          </p:nvSpPr>
          <p:spPr>
            <a:xfrm>
              <a:off x="3896751" y="4304705"/>
              <a:ext cx="2560320" cy="295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GB"/>
            </a:p>
          </p:txBody>
        </p:sp>
        <p:sp>
          <p:nvSpPr>
            <p:cNvPr id="9" name="Rectangle 8"/>
            <p:cNvSpPr/>
            <p:nvPr/>
          </p:nvSpPr>
          <p:spPr>
            <a:xfrm>
              <a:off x="3896751" y="4600122"/>
              <a:ext cx="2560320" cy="295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Body</a:t>
              </a:r>
              <a:endParaRPr lang="en-GB" dirty="0"/>
            </a:p>
          </p:txBody>
        </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11" name="Date Placeholder 10"/>
          <p:cNvSpPr>
            <a:spLocks noGrp="1"/>
          </p:cNvSpPr>
          <p:nvPr>
            <p:ph type="dt" sz="half" idx="10"/>
          </p:nvPr>
        </p:nvSpPr>
        <p:spPr/>
        <p:txBody>
          <a:bodyPr/>
          <a:lstStyle/>
          <a:p>
            <a:fld id="{F2CA87BD-85A6-48B3-9525-C7CBBC1048BD}" type="datetime1">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Icons</a:t>
            </a:r>
            <a:endParaRPr lang="en-GB" dirty="0"/>
          </a:p>
        </p:txBody>
      </p:sp>
      <p:grpSp>
        <p:nvGrpSpPr>
          <p:cNvPr id="9" name="Group 8"/>
          <p:cNvGrpSpPr/>
          <p:nvPr/>
        </p:nvGrpSpPr>
        <p:grpSpPr>
          <a:xfrm>
            <a:off x="4143406" y="2213902"/>
            <a:ext cx="867978" cy="655678"/>
            <a:chOff x="4069315" y="2335239"/>
            <a:chExt cx="1097280" cy="872196"/>
          </a:xfrm>
        </p:grpSpPr>
        <p:sp>
          <p:nvSpPr>
            <p:cNvPr id="11" name="Rectangle 10"/>
            <p:cNvSpPr/>
            <p:nvPr/>
          </p:nvSpPr>
          <p:spPr>
            <a:xfrm>
              <a:off x="4069315" y="2335239"/>
              <a:ext cx="1097280" cy="87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p:cNvSpPr/>
            <p:nvPr/>
          </p:nvSpPr>
          <p:spPr>
            <a:xfrm>
              <a:off x="4389120" y="2419643"/>
              <a:ext cx="548640" cy="1969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p:cNvSpPr/>
            <p:nvPr/>
          </p:nvSpPr>
          <p:spPr>
            <a:xfrm rot="10800000">
              <a:off x="4217960" y="2586111"/>
              <a:ext cx="548640" cy="1969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p:cNvSpPr/>
            <p:nvPr/>
          </p:nvSpPr>
          <p:spPr>
            <a:xfrm>
              <a:off x="4389120" y="2768991"/>
              <a:ext cx="548640" cy="1969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p:cNvSpPr/>
            <p:nvPr/>
          </p:nvSpPr>
          <p:spPr>
            <a:xfrm rot="10800000">
              <a:off x="4217960" y="2935459"/>
              <a:ext cx="548640" cy="1969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图片 24" descr="PC.png"/>
          <p:cNvPicPr>
            <a:picLocks noGrp="1" noChangeAspect="1"/>
          </p:cNvPicPr>
          <p:nvPr>
            <p:ph idx="1"/>
          </p:nvPr>
        </p:nvPicPr>
        <p:blipFill>
          <a:blip r:embed="rId1" cstate="print"/>
          <a:stretch>
            <a:fillRect/>
          </a:stretch>
        </p:blipFill>
        <p:spPr>
          <a:xfrm>
            <a:off x="6419227" y="2225508"/>
            <a:ext cx="762002" cy="585217"/>
          </a:xfrm>
          <a:prstGeom prst="rect">
            <a:avLst/>
          </a:prstGeom>
        </p:spPr>
      </p:pic>
      <p:pic>
        <p:nvPicPr>
          <p:cNvPr id="17" name="图片 40" descr="交换机.png"/>
          <p:cNvPicPr>
            <a:picLocks noChangeAspect="1"/>
          </p:cNvPicPr>
          <p:nvPr/>
        </p:nvPicPr>
        <p:blipFill>
          <a:blip r:embed="rId2" cstate="print"/>
          <a:stretch>
            <a:fillRect/>
          </a:stretch>
        </p:blipFill>
        <p:spPr>
          <a:xfrm>
            <a:off x="8208071" y="1499905"/>
            <a:ext cx="867978" cy="1349506"/>
          </a:xfrm>
          <a:prstGeom prst="rect">
            <a:avLst/>
          </a:prstGeom>
        </p:spPr>
      </p:pic>
      <p:grpSp>
        <p:nvGrpSpPr>
          <p:cNvPr id="21" name="Group 20"/>
          <p:cNvGrpSpPr/>
          <p:nvPr/>
        </p:nvGrpSpPr>
        <p:grpSpPr>
          <a:xfrm>
            <a:off x="4577395" y="3988421"/>
            <a:ext cx="362474" cy="740311"/>
            <a:chOff x="5011384" y="4437514"/>
            <a:chExt cx="559422" cy="1143000"/>
          </a:xfrm>
        </p:grpSpPr>
        <p:sp>
          <p:nvSpPr>
            <p:cNvPr id="19" name="Rectangle: Rounded Corners 18"/>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pic>
        <p:nvPicPr>
          <p:cNvPr id="22" name="Picture 34" descr="表"/>
          <p:cNvPicPr>
            <a:picLocks noChangeAspect="1" noChangeArrowheads="1"/>
          </p:cNvPicPr>
          <p:nvPr/>
        </p:nvPicPr>
        <p:blipFill>
          <a:blip r:embed="rId3" cstate="print"/>
          <a:srcRect/>
          <a:stretch>
            <a:fillRect/>
          </a:stretch>
        </p:blipFill>
        <p:spPr bwMode="auto">
          <a:xfrm>
            <a:off x="6152528" y="3982027"/>
            <a:ext cx="647700" cy="649302"/>
          </a:xfrm>
          <a:prstGeom prst="rect">
            <a:avLst/>
          </a:prstGeom>
          <a:noFill/>
          <a:ln w="9525">
            <a:noFill/>
            <a:miter lim="800000"/>
            <a:headEnd/>
            <a:tailEnd/>
          </a:ln>
        </p:spPr>
      </p:pic>
      <p:grpSp>
        <p:nvGrpSpPr>
          <p:cNvPr id="23" name="Group 22"/>
          <p:cNvGrpSpPr/>
          <p:nvPr/>
        </p:nvGrpSpPr>
        <p:grpSpPr>
          <a:xfrm>
            <a:off x="8012887" y="3760762"/>
            <a:ext cx="975557" cy="771559"/>
            <a:chOff x="9251655" y="1523999"/>
            <a:chExt cx="1122259" cy="923779"/>
          </a:xfrm>
        </p:grpSpPr>
        <p:grpSp>
          <p:nvGrpSpPr>
            <p:cNvPr id="24" name="Group 23"/>
            <p:cNvGrpSpPr/>
            <p:nvPr/>
          </p:nvGrpSpPr>
          <p:grpSpPr>
            <a:xfrm>
              <a:off x="9251655" y="1524000"/>
              <a:ext cx="1122259" cy="923778"/>
              <a:chOff x="9251655" y="1524000"/>
              <a:chExt cx="1122259" cy="642426"/>
            </a:xfrm>
          </p:grpSpPr>
          <p:sp>
            <p:nvSpPr>
              <p:cNvPr id="26" name="Rectangle 25"/>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Data 26"/>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Rectangle 24"/>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3" name="Cloud 2"/>
          <p:cNvSpPr/>
          <p:nvPr/>
        </p:nvSpPr>
        <p:spPr>
          <a:xfrm>
            <a:off x="1914144" y="3982027"/>
            <a:ext cx="1701253" cy="96980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1914144" y="2025748"/>
            <a:ext cx="867978" cy="843832"/>
            <a:chOff x="3100167" y="3546548"/>
            <a:chExt cx="997284" cy="1092544"/>
          </a:xfrm>
        </p:grpSpPr>
        <p:sp>
          <p:nvSpPr>
            <p:cNvPr id="4" name="Oval 3"/>
            <p:cNvSpPr/>
            <p:nvPr/>
          </p:nvSpPr>
          <p:spPr>
            <a:xfrm>
              <a:off x="3100167" y="3546548"/>
              <a:ext cx="997284" cy="1092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Down 4"/>
            <p:cNvSpPr/>
            <p:nvPr/>
          </p:nvSpPr>
          <p:spPr>
            <a:xfrm>
              <a:off x="3525716" y="3546548"/>
              <a:ext cx="168813" cy="42554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GB" dirty="0"/>
            </a:p>
          </p:txBody>
        </p:sp>
        <p:sp>
          <p:nvSpPr>
            <p:cNvPr id="6" name="Arrow: Down 5"/>
            <p:cNvSpPr/>
            <p:nvPr/>
          </p:nvSpPr>
          <p:spPr>
            <a:xfrm rot="10800000">
              <a:off x="3525950" y="4213543"/>
              <a:ext cx="168813" cy="42554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p:cNvSpPr/>
            <p:nvPr/>
          </p:nvSpPr>
          <p:spPr>
            <a:xfrm rot="16200000">
              <a:off x="3800270" y="3873891"/>
              <a:ext cx="168813" cy="42554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p:cNvSpPr/>
            <p:nvPr/>
          </p:nvSpPr>
          <p:spPr>
            <a:xfrm rot="5400000">
              <a:off x="3228535" y="3886200"/>
              <a:ext cx="168813" cy="42554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2045233" y="2897941"/>
            <a:ext cx="625492" cy="276999"/>
          </a:xfrm>
          <a:prstGeom prst="rect">
            <a:avLst/>
          </a:prstGeom>
          <a:noFill/>
        </p:spPr>
        <p:txBody>
          <a:bodyPr wrap="none" rtlCol="0">
            <a:spAutoFit/>
          </a:bodyPr>
          <a:lstStyle/>
          <a:p>
            <a:r>
              <a:rPr lang="en-GB" sz="1200" dirty="0"/>
              <a:t>Router</a:t>
            </a:r>
            <a:endParaRPr lang="en-GB" sz="1200" dirty="0"/>
          </a:p>
        </p:txBody>
      </p:sp>
      <p:sp>
        <p:nvSpPr>
          <p:cNvPr id="29" name="TextBox 28"/>
          <p:cNvSpPr txBox="1"/>
          <p:nvPr/>
        </p:nvSpPr>
        <p:spPr>
          <a:xfrm>
            <a:off x="4260988" y="2869579"/>
            <a:ext cx="595035" cy="276999"/>
          </a:xfrm>
          <a:prstGeom prst="rect">
            <a:avLst/>
          </a:prstGeom>
          <a:noFill/>
        </p:spPr>
        <p:txBody>
          <a:bodyPr wrap="none" rtlCol="0">
            <a:spAutoFit/>
          </a:bodyPr>
          <a:lstStyle/>
          <a:p>
            <a:r>
              <a:rPr lang="en-GB" sz="1200" dirty="0"/>
              <a:t>Switch</a:t>
            </a:r>
            <a:endParaRPr lang="en-GB" sz="1200" dirty="0"/>
          </a:p>
        </p:txBody>
      </p:sp>
      <p:sp>
        <p:nvSpPr>
          <p:cNvPr id="31" name="TextBox 30"/>
          <p:cNvSpPr txBox="1"/>
          <p:nvPr/>
        </p:nvSpPr>
        <p:spPr>
          <a:xfrm>
            <a:off x="6204978" y="2810725"/>
            <a:ext cx="1415772" cy="276999"/>
          </a:xfrm>
          <a:prstGeom prst="rect">
            <a:avLst/>
          </a:prstGeom>
          <a:noFill/>
        </p:spPr>
        <p:txBody>
          <a:bodyPr wrap="none" rtlCol="0">
            <a:spAutoFit/>
          </a:bodyPr>
          <a:lstStyle/>
          <a:p>
            <a:r>
              <a:rPr lang="en-GB" sz="1200" dirty="0"/>
              <a:t>Desktop Computer</a:t>
            </a:r>
            <a:endParaRPr lang="en-GB" sz="1200" dirty="0"/>
          </a:p>
        </p:txBody>
      </p:sp>
      <p:sp>
        <p:nvSpPr>
          <p:cNvPr id="32" name="TextBox 31"/>
          <p:cNvSpPr txBox="1"/>
          <p:nvPr/>
        </p:nvSpPr>
        <p:spPr>
          <a:xfrm>
            <a:off x="8300299" y="2827440"/>
            <a:ext cx="593304" cy="276999"/>
          </a:xfrm>
          <a:prstGeom prst="rect">
            <a:avLst/>
          </a:prstGeom>
          <a:noFill/>
        </p:spPr>
        <p:txBody>
          <a:bodyPr wrap="none" rtlCol="0">
            <a:spAutoFit/>
          </a:bodyPr>
          <a:lstStyle/>
          <a:p>
            <a:r>
              <a:rPr lang="en-GB" sz="1200" dirty="0"/>
              <a:t>Server</a:t>
            </a:r>
            <a:endParaRPr lang="en-GB" sz="1200" dirty="0"/>
          </a:p>
        </p:txBody>
      </p:sp>
      <p:sp>
        <p:nvSpPr>
          <p:cNvPr id="33" name="TextBox 32"/>
          <p:cNvSpPr txBox="1"/>
          <p:nvPr/>
        </p:nvSpPr>
        <p:spPr>
          <a:xfrm>
            <a:off x="8149548" y="4532321"/>
            <a:ext cx="614399" cy="276999"/>
          </a:xfrm>
          <a:prstGeom prst="rect">
            <a:avLst/>
          </a:prstGeom>
          <a:noFill/>
        </p:spPr>
        <p:txBody>
          <a:bodyPr wrap="none" rtlCol="0">
            <a:spAutoFit/>
          </a:bodyPr>
          <a:lstStyle/>
          <a:p>
            <a:r>
              <a:rPr lang="en-GB" sz="1200" dirty="0"/>
              <a:t>Laptop</a:t>
            </a:r>
            <a:endParaRPr lang="en-GB" sz="1200" dirty="0"/>
          </a:p>
        </p:txBody>
      </p:sp>
      <p:sp>
        <p:nvSpPr>
          <p:cNvPr id="34" name="TextBox 33"/>
          <p:cNvSpPr txBox="1"/>
          <p:nvPr/>
        </p:nvSpPr>
        <p:spPr>
          <a:xfrm>
            <a:off x="6184089" y="4532456"/>
            <a:ext cx="553357" cy="276999"/>
          </a:xfrm>
          <a:prstGeom prst="rect">
            <a:avLst/>
          </a:prstGeom>
          <a:noFill/>
        </p:spPr>
        <p:txBody>
          <a:bodyPr wrap="none" rtlCol="0">
            <a:spAutoFit/>
          </a:bodyPr>
          <a:lstStyle/>
          <a:p>
            <a:r>
              <a:rPr lang="en-GB" sz="1200" dirty="0"/>
              <a:t>Clock</a:t>
            </a:r>
            <a:endParaRPr lang="en-GB" sz="1200" dirty="0"/>
          </a:p>
        </p:txBody>
      </p:sp>
      <p:sp>
        <p:nvSpPr>
          <p:cNvPr id="35" name="TextBox 34"/>
          <p:cNvSpPr txBox="1"/>
          <p:nvPr/>
        </p:nvSpPr>
        <p:spPr>
          <a:xfrm>
            <a:off x="4260988" y="4746956"/>
            <a:ext cx="1080039" cy="276999"/>
          </a:xfrm>
          <a:prstGeom prst="rect">
            <a:avLst/>
          </a:prstGeom>
          <a:noFill/>
        </p:spPr>
        <p:txBody>
          <a:bodyPr wrap="none" rtlCol="0">
            <a:spAutoFit/>
          </a:bodyPr>
          <a:lstStyle/>
          <a:p>
            <a:r>
              <a:rPr lang="en-GB" sz="1200" dirty="0"/>
              <a:t>Mobile Device</a:t>
            </a:r>
            <a:endParaRPr lang="en-GB" sz="1200" dirty="0"/>
          </a:p>
        </p:txBody>
      </p:sp>
      <p:sp>
        <p:nvSpPr>
          <p:cNvPr id="36" name="TextBox 35"/>
          <p:cNvSpPr txBox="1"/>
          <p:nvPr/>
        </p:nvSpPr>
        <p:spPr>
          <a:xfrm>
            <a:off x="2118345" y="5023955"/>
            <a:ext cx="1114408" cy="276999"/>
          </a:xfrm>
          <a:prstGeom prst="rect">
            <a:avLst/>
          </a:prstGeom>
          <a:noFill/>
        </p:spPr>
        <p:txBody>
          <a:bodyPr wrap="none" rtlCol="0">
            <a:spAutoFit/>
          </a:bodyPr>
          <a:lstStyle/>
          <a:p>
            <a:r>
              <a:rPr lang="en-GB" sz="1200" dirty="0"/>
              <a:t>Internet/Cloud</a:t>
            </a:r>
            <a:endParaRPr lang="en-GB" sz="1200" dirty="0"/>
          </a:p>
        </p:txBody>
      </p:sp>
      <p:sp>
        <p:nvSpPr>
          <p:cNvPr id="28" name="Slide Number Placeholder 27"/>
          <p:cNvSpPr>
            <a:spLocks noGrp="1"/>
          </p:cNvSpPr>
          <p:nvPr>
            <p:ph type="sldNum" sz="quarter" idx="12"/>
          </p:nvPr>
        </p:nvSpPr>
        <p:spPr/>
        <p:txBody>
          <a:bodyPr/>
          <a:lstStyle/>
          <a:p>
            <a:fld id="{577AAC64-0889-4130-9C8F-277562A561CE}" type="slidenum">
              <a:rPr lang="en-GB" smtClean="0"/>
            </a:fld>
            <a:endParaRPr lang="en-GB"/>
          </a:p>
        </p:txBody>
      </p:sp>
      <p:sp>
        <p:nvSpPr>
          <p:cNvPr id="30" name="Date Placeholder 29"/>
          <p:cNvSpPr>
            <a:spLocks noGrp="1"/>
          </p:cNvSpPr>
          <p:nvPr>
            <p:ph type="dt" sz="half" idx="10"/>
          </p:nvPr>
        </p:nvSpPr>
        <p:spPr/>
        <p:txBody>
          <a:bodyPr/>
          <a:lstStyle/>
          <a:p>
            <a:fld id="{5B692A43-3EB0-4E0C-8E02-D2799DE9232F}" type="datetime1">
              <a:rPr lang="en-GB" smtClean="0"/>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GB" dirty="0"/>
              <a:t>Status Line</a:t>
            </a:r>
            <a:endParaRPr lang="en-GB" dirty="0"/>
          </a:p>
          <a:p>
            <a:pPr lvl="4"/>
            <a:r>
              <a:rPr lang="en-US" dirty="0"/>
              <a:t>The Status line contains three fields - HTTP version , Status code, Status phrase</a:t>
            </a:r>
            <a:endParaRPr lang="en-US" dirty="0"/>
          </a:p>
          <a:p>
            <a:pPr lvl="4"/>
            <a:r>
              <a:rPr lang="en-US" dirty="0"/>
              <a:t>The first field defines the version of HTTP protocol, currently 1.1.</a:t>
            </a:r>
            <a:endParaRPr lang="en-US" dirty="0"/>
          </a:p>
          <a:p>
            <a:pPr lvl="4"/>
            <a:r>
              <a:rPr lang="en-US" dirty="0"/>
              <a:t>The status code field defines the status of the request. It classifies the HTTP result. It consists of three digits:</a:t>
            </a:r>
            <a:endParaRPr lang="en-US" dirty="0"/>
          </a:p>
          <a:p>
            <a:pPr marL="1947545" lvl="8" indent="0">
              <a:buNone/>
            </a:pPr>
            <a:r>
              <a:rPr lang="en-US" dirty="0"/>
              <a:t>1xx–Informational, 2xx– Success, 3xx–Redirection,</a:t>
            </a:r>
            <a:endParaRPr lang="en-US" dirty="0"/>
          </a:p>
          <a:p>
            <a:pPr marL="1947545" lvl="8" indent="0">
              <a:buNone/>
            </a:pPr>
            <a:r>
              <a:rPr lang="en-US" dirty="0"/>
              <a:t>4xx–Client error, 5xx–Server error</a:t>
            </a:r>
            <a:endParaRPr lang="en-US" dirty="0"/>
          </a:p>
          <a:p>
            <a:pPr lvl="4"/>
            <a:r>
              <a:rPr lang="en-US" dirty="0"/>
              <a:t>The Status phrase field gives brief description about status code in text form.</a:t>
            </a:r>
            <a:endParaRPr lang="en-US" dirty="0"/>
          </a:p>
          <a:p>
            <a:pPr lvl="4"/>
            <a:r>
              <a:rPr lang="en-US" dirty="0"/>
              <a:t>Some of the Status codes are</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845E72E-80D6-4180-8EBA-9E99DE97722D}" type="datetime1">
              <a:rPr lang="en-GB" smtClean="0"/>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GB" dirty="0"/>
              <a:t>Status Line</a:t>
            </a:r>
            <a:endParaRPr lang="en-GB" dirty="0"/>
          </a:p>
          <a:p>
            <a:pPr lvl="4"/>
            <a:r>
              <a:rPr lang="en-US" dirty="0"/>
              <a:t>The Status line contains three fields - HTTP version , Status code, Status phrase.</a:t>
            </a:r>
            <a:endParaRPr lang="en-US" dirty="0"/>
          </a:p>
          <a:p>
            <a:pPr lvl="4"/>
            <a:r>
              <a:rPr lang="en-US" dirty="0"/>
              <a:t>The first field defines the version of HTTP protocol, currently /1.1 to /3.</a:t>
            </a:r>
            <a:endParaRPr lang="en-US" dirty="0"/>
          </a:p>
          <a:p>
            <a:pPr lvl="4"/>
            <a:r>
              <a:rPr lang="en-US" dirty="0"/>
              <a:t>The status code field defines the status of the request. It classifies the HTTP result. It consists of three digits:</a:t>
            </a:r>
            <a:endParaRPr lang="en-US" dirty="0"/>
          </a:p>
          <a:p>
            <a:pPr marL="1947545" lvl="8" indent="0">
              <a:buNone/>
            </a:pPr>
            <a:r>
              <a:rPr lang="en-US" dirty="0"/>
              <a:t>1xx–Informational, 2xx– Success, 3xx–Redirection,</a:t>
            </a:r>
            <a:endParaRPr lang="en-US" dirty="0"/>
          </a:p>
          <a:p>
            <a:pPr marL="1947545" lvl="8" indent="0">
              <a:buNone/>
            </a:pPr>
            <a:r>
              <a:rPr lang="en-US" dirty="0"/>
              <a:t>4xx–Client error, 5xx–Server error</a:t>
            </a:r>
            <a:endParaRPr lang="en-US" dirty="0"/>
          </a:p>
          <a:p>
            <a:pPr lvl="4"/>
            <a:r>
              <a:rPr lang="en-US" dirty="0"/>
              <a:t>The Status phrase field gives brief description about status code in text form.</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EF05B7E-5EC1-413E-98F6-FFE325F4762D}" type="datetime1">
              <a:rPr lang="en-GB" smtClean="0"/>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GB" dirty="0"/>
              <a:t>Some of the status code includes:</a:t>
            </a:r>
            <a:endParaRPr lang="en-GB" dirty="0"/>
          </a:p>
          <a:p>
            <a:pPr lvl="3"/>
            <a:endParaRPr lang="en-GB" dirty="0"/>
          </a:p>
        </p:txBody>
      </p:sp>
      <p:graphicFrame>
        <p:nvGraphicFramePr>
          <p:cNvPr id="6" name="Table 6"/>
          <p:cNvGraphicFramePr>
            <a:graphicFrameLocks noGrp="1"/>
          </p:cNvGraphicFramePr>
          <p:nvPr/>
        </p:nvGraphicFramePr>
        <p:xfrm>
          <a:off x="3185551" y="3007147"/>
          <a:ext cx="8127999" cy="2225040"/>
        </p:xfrm>
        <a:graphic>
          <a:graphicData uri="http://schemas.openxmlformats.org/drawingml/2006/table">
            <a:tbl>
              <a:tblPr firstRow="1" bandRow="1">
                <a:tableStyleId>{5C22544A-7EE6-4342-B048-85BDC9FD1C3A}</a:tableStyleId>
              </a:tblPr>
              <a:tblGrid>
                <a:gridCol w="922215"/>
                <a:gridCol w="2264899"/>
                <a:gridCol w="4940885"/>
              </a:tblGrid>
              <a:tr h="370840">
                <a:tc>
                  <a:txBody>
                    <a:bodyPr/>
                    <a:lstStyle/>
                    <a:p>
                      <a:r>
                        <a:rPr lang="en-GB" dirty="0"/>
                        <a:t>Code</a:t>
                      </a:r>
                      <a:endParaRPr lang="en-GB" dirty="0"/>
                    </a:p>
                  </a:txBody>
                  <a:tcPr/>
                </a:tc>
                <a:tc>
                  <a:txBody>
                    <a:bodyPr/>
                    <a:lstStyle/>
                    <a:p>
                      <a:r>
                        <a:rPr lang="en-GB" dirty="0"/>
                        <a:t>Phrase</a:t>
                      </a:r>
                      <a:endParaRPr lang="en-GB" dirty="0"/>
                    </a:p>
                  </a:txBody>
                  <a:tcPr/>
                </a:tc>
                <a:tc>
                  <a:txBody>
                    <a:bodyPr/>
                    <a:lstStyle/>
                    <a:p>
                      <a:r>
                        <a:rPr lang="en-GB" dirty="0"/>
                        <a:t>Description</a:t>
                      </a:r>
                      <a:endParaRPr lang="en-GB" dirty="0"/>
                    </a:p>
                  </a:txBody>
                  <a:tcPr/>
                </a:tc>
              </a:tr>
              <a:tr h="370840">
                <a:tc>
                  <a:txBody>
                    <a:bodyPr/>
                    <a:lstStyle/>
                    <a:p>
                      <a:r>
                        <a:rPr lang="en-GB" dirty="0"/>
                        <a:t>100</a:t>
                      </a:r>
                      <a:endParaRPr lang="en-GB" dirty="0"/>
                    </a:p>
                  </a:txBody>
                  <a:tcPr/>
                </a:tc>
                <a:tc>
                  <a:txBody>
                    <a:bodyPr/>
                    <a:lstStyle/>
                    <a:p>
                      <a:r>
                        <a:rPr lang="en-GB" dirty="0"/>
                        <a:t>Continue</a:t>
                      </a:r>
                      <a:endParaRPr lang="en-GB" dirty="0"/>
                    </a:p>
                  </a:txBody>
                  <a:tcPr/>
                </a:tc>
                <a:tc>
                  <a:txBody>
                    <a:bodyPr/>
                    <a:lstStyle/>
                    <a:p>
                      <a:r>
                        <a:rPr lang="en-GB" dirty="0"/>
                        <a:t>Initial request received, client to continue process</a:t>
                      </a:r>
                      <a:endParaRPr lang="en-GB" dirty="0"/>
                    </a:p>
                  </a:txBody>
                  <a:tcPr/>
                </a:tc>
              </a:tr>
              <a:tr h="370840">
                <a:tc>
                  <a:txBody>
                    <a:bodyPr/>
                    <a:lstStyle/>
                    <a:p>
                      <a:r>
                        <a:rPr lang="en-GB" dirty="0"/>
                        <a:t>200 </a:t>
                      </a:r>
                      <a:endParaRPr lang="en-GB" dirty="0"/>
                    </a:p>
                  </a:txBody>
                  <a:tcPr/>
                </a:tc>
                <a:tc>
                  <a:txBody>
                    <a:bodyPr/>
                    <a:lstStyle/>
                    <a:p>
                      <a:r>
                        <a:rPr lang="en-GB" dirty="0"/>
                        <a:t>Ok</a:t>
                      </a:r>
                      <a:endParaRPr lang="en-GB" dirty="0"/>
                    </a:p>
                  </a:txBody>
                  <a:tcPr/>
                </a:tc>
                <a:tc>
                  <a:txBody>
                    <a:bodyPr/>
                    <a:lstStyle/>
                    <a:p>
                      <a:r>
                        <a:rPr lang="en-GB" dirty="0"/>
                        <a:t>Request is successful</a:t>
                      </a:r>
                      <a:endParaRPr lang="en-GB" dirty="0"/>
                    </a:p>
                  </a:txBody>
                  <a:tcPr/>
                </a:tc>
              </a:tr>
              <a:tr h="370840">
                <a:tc>
                  <a:txBody>
                    <a:bodyPr/>
                    <a:lstStyle/>
                    <a:p>
                      <a:r>
                        <a:rPr lang="en-GB" dirty="0"/>
                        <a:t>301</a:t>
                      </a:r>
                      <a:endParaRPr lang="en-GB" dirty="0"/>
                    </a:p>
                  </a:txBody>
                  <a:tcPr/>
                </a:tc>
                <a:tc>
                  <a:txBody>
                    <a:bodyPr/>
                    <a:lstStyle/>
                    <a:p>
                      <a:r>
                        <a:rPr lang="en-GB" dirty="0"/>
                        <a:t>Moved permanently</a:t>
                      </a:r>
                      <a:endParaRPr lang="en-GB" dirty="0"/>
                    </a:p>
                  </a:txBody>
                  <a:tcPr/>
                </a:tc>
                <a:tc>
                  <a:txBody>
                    <a:bodyPr/>
                    <a:lstStyle/>
                    <a:p>
                      <a:r>
                        <a:rPr lang="en-GB" dirty="0"/>
                        <a:t>Request URL is no longer in use</a:t>
                      </a:r>
                      <a:endParaRPr lang="en-GB" dirty="0"/>
                    </a:p>
                  </a:txBody>
                  <a:tcPr/>
                </a:tc>
              </a:tr>
              <a:tr h="370840">
                <a:tc>
                  <a:txBody>
                    <a:bodyPr/>
                    <a:lstStyle/>
                    <a:p>
                      <a:r>
                        <a:rPr lang="en-GB" dirty="0"/>
                        <a:t>404</a:t>
                      </a:r>
                      <a:endParaRPr lang="en-GB" dirty="0"/>
                    </a:p>
                  </a:txBody>
                  <a:tcPr/>
                </a:tc>
                <a:tc>
                  <a:txBody>
                    <a:bodyPr/>
                    <a:lstStyle/>
                    <a:p>
                      <a:r>
                        <a:rPr lang="en-GB" dirty="0"/>
                        <a:t>Not found</a:t>
                      </a:r>
                      <a:endParaRPr lang="en-GB" dirty="0"/>
                    </a:p>
                  </a:txBody>
                  <a:tcPr/>
                </a:tc>
                <a:tc>
                  <a:txBody>
                    <a:bodyPr/>
                    <a:lstStyle/>
                    <a:p>
                      <a:r>
                        <a:rPr lang="en-GB" dirty="0"/>
                        <a:t>Document not found</a:t>
                      </a:r>
                      <a:endParaRPr lang="en-GB" dirty="0"/>
                    </a:p>
                  </a:txBody>
                  <a:tcPr/>
                </a:tc>
              </a:tr>
              <a:tr h="370840">
                <a:tc>
                  <a:txBody>
                    <a:bodyPr/>
                    <a:lstStyle/>
                    <a:p>
                      <a:r>
                        <a:rPr lang="en-GB" dirty="0"/>
                        <a:t>500</a:t>
                      </a:r>
                      <a:endParaRPr lang="en-GB" dirty="0"/>
                    </a:p>
                  </a:txBody>
                  <a:tcPr/>
                </a:tc>
                <a:tc>
                  <a:txBody>
                    <a:bodyPr/>
                    <a:lstStyle/>
                    <a:p>
                      <a:r>
                        <a:rPr lang="en-GB" dirty="0"/>
                        <a:t>Internal server error</a:t>
                      </a:r>
                      <a:endParaRPr lang="en-GB" dirty="0"/>
                    </a:p>
                  </a:txBody>
                  <a:tcPr/>
                </a:tc>
                <a:tc>
                  <a:txBody>
                    <a:bodyPr/>
                    <a:lstStyle/>
                    <a:p>
                      <a:r>
                        <a:rPr lang="en-GB" dirty="0"/>
                        <a:t>An error such as a crash, at the server site</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86A54402-28D4-4F36-BA87-14C6029A7861}" type="datetime1">
              <a:rPr lang="en-GB" smtClean="0"/>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GB" dirty="0"/>
              <a:t>Response Header</a:t>
            </a:r>
            <a:endParaRPr lang="en-GB" dirty="0"/>
          </a:p>
          <a:p>
            <a:pPr lvl="4"/>
            <a:r>
              <a:rPr lang="en-US" dirty="0"/>
              <a:t>Each header provides additional information to the client.</a:t>
            </a:r>
            <a:endParaRPr lang="en-US" dirty="0"/>
          </a:p>
          <a:p>
            <a:pPr lvl="4"/>
            <a:r>
              <a:rPr lang="en-US" dirty="0"/>
              <a:t>Each header line has a header name, a colon, a space, and a header value.</a:t>
            </a:r>
            <a:endParaRPr lang="en-US" dirty="0"/>
          </a:p>
          <a:p>
            <a:pPr lvl="4"/>
            <a:r>
              <a:rPr lang="en-US" dirty="0"/>
              <a:t>Some of the response headers are:</a:t>
            </a:r>
            <a:endParaRPr lang="en-US" dirty="0"/>
          </a:p>
          <a:p>
            <a:pPr lvl="4"/>
            <a:endParaRPr lang="en-GB" dirty="0"/>
          </a:p>
        </p:txBody>
      </p:sp>
      <p:graphicFrame>
        <p:nvGraphicFramePr>
          <p:cNvPr id="6" name="Table 6"/>
          <p:cNvGraphicFramePr>
            <a:graphicFrameLocks noGrp="1"/>
          </p:cNvGraphicFramePr>
          <p:nvPr/>
        </p:nvGraphicFramePr>
        <p:xfrm>
          <a:off x="3368431" y="4335063"/>
          <a:ext cx="8128000" cy="1854200"/>
        </p:xfrm>
        <a:graphic>
          <a:graphicData uri="http://schemas.openxmlformats.org/drawingml/2006/table">
            <a:tbl>
              <a:tblPr firstRow="1" bandRow="1">
                <a:tableStyleId>{5C22544A-7EE6-4342-B048-85BDC9FD1C3A}</a:tableStyleId>
              </a:tblPr>
              <a:tblGrid>
                <a:gridCol w="2103901"/>
                <a:gridCol w="6024099"/>
              </a:tblGrid>
              <a:tr h="370840">
                <a:tc>
                  <a:txBody>
                    <a:bodyPr/>
                    <a:lstStyle/>
                    <a:p>
                      <a:r>
                        <a:rPr lang="en-GB" dirty="0"/>
                        <a:t>Response Header</a:t>
                      </a:r>
                      <a:endParaRPr lang="en-GB" dirty="0"/>
                    </a:p>
                  </a:txBody>
                  <a:tcPr/>
                </a:tc>
                <a:tc>
                  <a:txBody>
                    <a:bodyPr/>
                    <a:lstStyle/>
                    <a:p>
                      <a:r>
                        <a:rPr lang="en-GB" dirty="0"/>
                        <a:t>Description</a:t>
                      </a:r>
                      <a:endParaRPr lang="en-GB" dirty="0"/>
                    </a:p>
                  </a:txBody>
                  <a:tcPr/>
                </a:tc>
              </a:tr>
              <a:tr h="370840">
                <a:tc>
                  <a:txBody>
                    <a:bodyPr/>
                    <a:lstStyle/>
                    <a:p>
                      <a:r>
                        <a:rPr lang="en-GB" dirty="0"/>
                        <a:t>Content-type</a:t>
                      </a:r>
                      <a:endParaRPr lang="en-GB" dirty="0"/>
                    </a:p>
                  </a:txBody>
                  <a:tcPr/>
                </a:tc>
                <a:tc>
                  <a:txBody>
                    <a:bodyPr/>
                    <a:lstStyle/>
                    <a:p>
                      <a:r>
                        <a:rPr lang="en-GB" dirty="0"/>
                        <a:t>Specifies the MIME type</a:t>
                      </a:r>
                      <a:endParaRPr lang="en-GB" dirty="0"/>
                    </a:p>
                  </a:txBody>
                  <a:tcPr/>
                </a:tc>
              </a:tr>
              <a:tr h="370840">
                <a:tc>
                  <a:txBody>
                    <a:bodyPr/>
                    <a:lstStyle/>
                    <a:p>
                      <a:r>
                        <a:rPr lang="en-GB" dirty="0"/>
                        <a:t>Expires</a:t>
                      </a:r>
                      <a:endParaRPr lang="en-GB" dirty="0"/>
                    </a:p>
                  </a:txBody>
                  <a:tcPr/>
                </a:tc>
                <a:tc>
                  <a:txBody>
                    <a:bodyPr/>
                    <a:lstStyle/>
                    <a:p>
                      <a:r>
                        <a:rPr lang="en-GB" dirty="0"/>
                        <a:t>Date and time up to which the document is valid</a:t>
                      </a:r>
                      <a:endParaRPr lang="en-GB" dirty="0"/>
                    </a:p>
                  </a:txBody>
                  <a:tcPr/>
                </a:tc>
              </a:tr>
              <a:tr h="370840">
                <a:tc>
                  <a:txBody>
                    <a:bodyPr/>
                    <a:lstStyle/>
                    <a:p>
                      <a:r>
                        <a:rPr lang="en-GB" dirty="0"/>
                        <a:t>Last-modified</a:t>
                      </a:r>
                      <a:endParaRPr lang="en-GB" dirty="0"/>
                    </a:p>
                  </a:txBody>
                  <a:tcPr/>
                </a:tc>
                <a:tc>
                  <a:txBody>
                    <a:bodyPr/>
                    <a:lstStyle/>
                    <a:p>
                      <a:r>
                        <a:rPr lang="en-GB" dirty="0"/>
                        <a:t>Date and time when the document was last updated</a:t>
                      </a:r>
                      <a:endParaRPr lang="en-GB" dirty="0"/>
                    </a:p>
                  </a:txBody>
                  <a:tcPr/>
                </a:tc>
              </a:tr>
              <a:tr h="370840">
                <a:tc>
                  <a:txBody>
                    <a:bodyPr/>
                    <a:lstStyle/>
                    <a:p>
                      <a:r>
                        <a:rPr lang="en-GB" dirty="0"/>
                        <a:t>Location</a:t>
                      </a:r>
                      <a:endParaRPr lang="en-GB" dirty="0"/>
                    </a:p>
                  </a:txBody>
                  <a:tcPr/>
                </a:tc>
                <a:tc>
                  <a:txBody>
                    <a:bodyPr/>
                    <a:lstStyle/>
                    <a:p>
                      <a:r>
                        <a:rPr lang="en-GB" dirty="0"/>
                        <a:t>Specifies location of the created or moved document</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7A41BB6-5279-4E71-960C-E181B3076456}" type="datetime1">
              <a:rPr lang="en-GB" smtClean="0"/>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Hyper Text Transfer Protocol (HTTP)</a:t>
            </a:r>
            <a:endParaRPr lang="en-GB" dirty="0"/>
          </a:p>
          <a:p>
            <a:pPr lvl="1"/>
            <a:r>
              <a:rPr lang="en-GB" dirty="0"/>
              <a:t>HTTP Transactions</a:t>
            </a:r>
            <a:endParaRPr lang="en-GB" dirty="0"/>
          </a:p>
          <a:p>
            <a:pPr lvl="2"/>
            <a:r>
              <a:rPr lang="en-GB" dirty="0"/>
              <a:t>Response Message</a:t>
            </a:r>
            <a:endParaRPr lang="en-GB" dirty="0"/>
          </a:p>
          <a:p>
            <a:pPr lvl="3"/>
            <a:r>
              <a:rPr lang="en-GB" dirty="0"/>
              <a:t>Body</a:t>
            </a:r>
            <a:endParaRPr lang="en-GB" dirty="0"/>
          </a:p>
          <a:p>
            <a:pPr lvl="4"/>
            <a:r>
              <a:rPr lang="en-US" dirty="0"/>
              <a:t>The body contains the document to be sent from the server to the client.</a:t>
            </a:r>
            <a:endParaRPr lang="en-US" dirty="0"/>
          </a:p>
          <a:p>
            <a:pPr lvl="4"/>
            <a:r>
              <a:rPr lang="en-US" dirty="0"/>
              <a:t>The body is present unless the response is an error message.</a:t>
            </a:r>
            <a:endParaRPr lang="en-GB" dirty="0"/>
          </a:p>
          <a:p>
            <a:pPr lvl="3"/>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8B53881-7B26-428A-836F-3D253DA3690F}" type="datetime1">
              <a:rPr lang="en-GB" smtClean="0"/>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7500" lnSpcReduction="20000"/>
          </a:bodyPr>
          <a:lstStyle/>
          <a:p>
            <a:r>
              <a:rPr lang="en-GB" dirty="0"/>
              <a:t>Domain Name Service (DNS)</a:t>
            </a:r>
            <a:endParaRPr lang="en-GB" dirty="0"/>
          </a:p>
          <a:p>
            <a:pPr lvl="1"/>
            <a:r>
              <a:rPr lang="en-US" dirty="0"/>
              <a:t>Domain Name System was designed in 1984.</a:t>
            </a:r>
            <a:endParaRPr lang="en-US" dirty="0"/>
          </a:p>
          <a:p>
            <a:pPr lvl="1"/>
            <a:endParaRPr lang="en-US" dirty="0"/>
          </a:p>
          <a:p>
            <a:pPr lvl="1"/>
            <a:r>
              <a:rPr lang="en-US" dirty="0"/>
              <a:t>DNS is used for name-to-address mapping.</a:t>
            </a:r>
            <a:endParaRPr lang="en-US" dirty="0"/>
          </a:p>
          <a:p>
            <a:pPr lvl="1"/>
            <a:endParaRPr lang="en-US" dirty="0"/>
          </a:p>
          <a:p>
            <a:pPr lvl="1"/>
            <a:r>
              <a:rPr lang="en-US" dirty="0"/>
              <a:t>The DNS provides the protocol which allows clients and servers to communicate with each other.</a:t>
            </a:r>
            <a:endParaRPr lang="en-US" dirty="0"/>
          </a:p>
          <a:p>
            <a:pPr lvl="1"/>
            <a:endParaRPr lang="en-US" dirty="0"/>
          </a:p>
          <a:p>
            <a:pPr lvl="1"/>
            <a:r>
              <a:rPr lang="en-US" dirty="0"/>
              <a:t>For example: a host name like www.yahoo.com is translated into numerical IP addresses like 207.174.77.131</a:t>
            </a:r>
            <a:endParaRPr lang="en-US" dirty="0"/>
          </a:p>
          <a:p>
            <a:pPr lvl="1"/>
            <a:endParaRPr lang="en-US" dirty="0"/>
          </a:p>
          <a:p>
            <a:pPr lvl="1"/>
            <a:r>
              <a:rPr lang="en-US" dirty="0"/>
              <a:t>Domain Name System (DNS) is a distributed database used by TCP/IP applications to map between hostnames and IP addresses and to provide electronic mail routing information.</a:t>
            </a:r>
            <a:endParaRPr lang="en-US" dirty="0"/>
          </a:p>
          <a:p>
            <a:pPr lvl="1"/>
            <a:endParaRPr lang="en-US" dirty="0"/>
          </a:p>
          <a:p>
            <a:pPr lvl="1"/>
            <a:r>
              <a:rPr lang="en-US" dirty="0"/>
              <a:t>Each site maintains its own database of information and runs a server program that other systems across the Internet can query.</a:t>
            </a:r>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36E0C00-6906-483B-8550-81E7AC0811D4}" type="datetime1">
              <a:rPr lang="en-GB" smtClean="0"/>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238865" y="1524000"/>
            <a:ext cx="5552079" cy="4663440"/>
          </a:xfrm>
        </p:spPr>
        <p:txBody>
          <a:bodyPr>
            <a:normAutofit fontScale="70000" lnSpcReduction="20000"/>
          </a:bodyPr>
          <a:lstStyle/>
          <a:p>
            <a:r>
              <a:rPr lang="en-GB" dirty="0"/>
              <a:t>Domain Name Service (DNS)</a:t>
            </a:r>
            <a:endParaRPr lang="en-GB" dirty="0"/>
          </a:p>
          <a:p>
            <a:pPr lvl="1"/>
            <a:r>
              <a:rPr lang="en-GB" dirty="0"/>
              <a:t>How DNS Works</a:t>
            </a:r>
            <a:endParaRPr lang="en-GB" dirty="0"/>
          </a:p>
          <a:p>
            <a:pPr lvl="2"/>
            <a:r>
              <a:rPr lang="en-US" dirty="0"/>
              <a:t>The following six steps shows the working of a DNS. It maps the host name to an IP address:</a:t>
            </a:r>
            <a:endParaRPr lang="en-US" dirty="0"/>
          </a:p>
          <a:p>
            <a:pPr marL="1437640" lvl="3" indent="-514350">
              <a:buFont typeface="+mj-lt"/>
              <a:buAutoNum type="arabicPeriod"/>
            </a:pPr>
            <a:r>
              <a:rPr lang="en-US" dirty="0"/>
              <a:t>The user passes the host name to the file transfer client.</a:t>
            </a:r>
            <a:endParaRPr lang="en-US" dirty="0"/>
          </a:p>
          <a:p>
            <a:pPr marL="1437640" lvl="3" indent="-514350">
              <a:buFont typeface="+mj-lt"/>
              <a:buAutoNum type="arabicPeriod"/>
            </a:pPr>
            <a:endParaRPr lang="en-US" dirty="0"/>
          </a:p>
          <a:p>
            <a:pPr marL="1437640" lvl="3" indent="-514350">
              <a:buFont typeface="+mj-lt"/>
              <a:buAutoNum type="arabicPeriod"/>
            </a:pPr>
            <a:r>
              <a:rPr lang="en-US" dirty="0"/>
              <a:t>The file transfer client passes the host name to the DNS client.</a:t>
            </a:r>
            <a:endParaRPr lang="en-US" dirty="0"/>
          </a:p>
          <a:p>
            <a:pPr marL="1437640" lvl="3" indent="-514350">
              <a:buFont typeface="+mj-lt"/>
              <a:buAutoNum type="arabicPeriod"/>
            </a:pPr>
            <a:endParaRPr lang="en-US" dirty="0"/>
          </a:p>
          <a:p>
            <a:pPr marL="1437640" lvl="3" indent="-514350">
              <a:buFont typeface="+mj-lt"/>
              <a:buAutoNum type="arabicPeriod"/>
            </a:pPr>
            <a:r>
              <a:rPr lang="en-US" dirty="0"/>
              <a:t>Each computer, after being booted, knows the address of one DNS server.  The DNS client sends a message to a DNS server with a query that gives the file transfer server name using the known IP address of the DNS server.</a:t>
            </a:r>
            <a:endParaRPr lang="en-US" dirty="0"/>
          </a:p>
          <a:p>
            <a:pPr marL="1437640" lvl="3" indent="-514350">
              <a:buFont typeface="+mj-lt"/>
              <a:buAutoNum type="arabicPeriod"/>
            </a:pPr>
            <a:endParaRPr lang="en-US" dirty="0"/>
          </a:p>
          <a:p>
            <a:pPr marL="1437640" lvl="3" indent="-514350">
              <a:buFont typeface="+mj-lt"/>
              <a:buAutoNum type="arabicPeriod"/>
            </a:pPr>
            <a:r>
              <a:rPr lang="en-US" dirty="0"/>
              <a:t>The DNS server responds with the IP address of the desired file transfer server.</a:t>
            </a:r>
            <a:endParaRPr lang="en-US" dirty="0"/>
          </a:p>
          <a:p>
            <a:pPr marL="1437640" lvl="3" indent="-514350">
              <a:buFont typeface="+mj-lt"/>
              <a:buAutoNum type="arabicPeriod"/>
            </a:pPr>
            <a:endParaRPr lang="en-US" dirty="0"/>
          </a:p>
          <a:p>
            <a:pPr marL="1437640" lvl="3" indent="-514350">
              <a:buFont typeface="+mj-lt"/>
              <a:buAutoNum type="arabicPeriod"/>
            </a:pPr>
            <a:r>
              <a:rPr lang="en-US" dirty="0"/>
              <a:t>The DNS server passes the IP address to the file transfer client.</a:t>
            </a:r>
            <a:endParaRPr lang="en-US" dirty="0"/>
          </a:p>
          <a:p>
            <a:pPr marL="1437640" lvl="3" indent="-514350">
              <a:buFont typeface="+mj-lt"/>
              <a:buAutoNum type="arabicPeriod"/>
            </a:pPr>
            <a:endParaRPr lang="en-US" dirty="0"/>
          </a:p>
          <a:p>
            <a:pPr marL="1437640" lvl="3" indent="-514350">
              <a:buFont typeface="+mj-lt"/>
              <a:buAutoNum type="arabicPeriod"/>
            </a:pPr>
            <a:r>
              <a:rPr lang="en-US" dirty="0"/>
              <a:t>The file transfer client now uses the received IP address to access the file transfer server.</a:t>
            </a:r>
            <a:endParaRPr lang="en-GB" dirty="0"/>
          </a:p>
          <a:p>
            <a:pPr marL="859790" lvl="1" indent="-457200">
              <a:buFont typeface="+mj-lt"/>
              <a:buAutoNum type="arabicPeriod"/>
            </a:pPr>
            <a:endParaRPr lang="en-GB" dirty="0"/>
          </a:p>
          <a:p>
            <a:pPr lvl="1"/>
            <a:endParaRPr lang="en-GB" dirty="0"/>
          </a:p>
          <a:p>
            <a:pPr lvl="1"/>
            <a:endParaRPr lang="en-GB" dirty="0"/>
          </a:p>
          <a:p>
            <a:pPr lvl="1"/>
            <a:endParaRPr lang="en-GB" dirty="0"/>
          </a:p>
          <a:p>
            <a:pPr lvl="1"/>
            <a:endParaRPr lang="en-GB" dirty="0"/>
          </a:p>
          <a:p>
            <a:pPr lvl="1"/>
            <a:endParaRPr lang="en-GB" dirty="0"/>
          </a:p>
          <a:p>
            <a:endParaRPr lang="en-GB" dirty="0"/>
          </a:p>
        </p:txBody>
      </p:sp>
      <p:sp>
        <p:nvSpPr>
          <p:cNvPr id="39" name="Content Placeholder 38"/>
          <p:cNvSpPr>
            <a:spLocks noGrp="1"/>
          </p:cNvSpPr>
          <p:nvPr>
            <p:ph sz="half" idx="2"/>
          </p:nvPr>
        </p:nvSpPr>
        <p:spPr/>
        <p:txBody>
          <a:bodyPr>
            <a:normAutofit fontScale="70000" lnSpcReduction="20000"/>
          </a:bodyPr>
          <a:lstStyle/>
          <a:p>
            <a:endParaRPr lang="en-GB" dirty="0"/>
          </a:p>
        </p:txBody>
      </p:sp>
      <p:grpSp>
        <p:nvGrpSpPr>
          <p:cNvPr id="50" name="Group 49"/>
          <p:cNvGrpSpPr/>
          <p:nvPr/>
        </p:nvGrpSpPr>
        <p:grpSpPr>
          <a:xfrm>
            <a:off x="6809628" y="1690373"/>
            <a:ext cx="5233089" cy="3947235"/>
            <a:chOff x="6912864" y="1690373"/>
            <a:chExt cx="5233089" cy="3947235"/>
          </a:xfrm>
        </p:grpSpPr>
        <p:grpSp>
          <p:nvGrpSpPr>
            <p:cNvPr id="49" name="Group 48"/>
            <p:cNvGrpSpPr/>
            <p:nvPr/>
          </p:nvGrpSpPr>
          <p:grpSpPr>
            <a:xfrm>
              <a:off x="6912864" y="1690373"/>
              <a:ext cx="5233089" cy="3947235"/>
              <a:chOff x="6912864" y="1690373"/>
              <a:chExt cx="5233089" cy="3947235"/>
            </a:xfrm>
          </p:grpSpPr>
          <p:grpSp>
            <p:nvGrpSpPr>
              <p:cNvPr id="48" name="Group 47"/>
              <p:cNvGrpSpPr/>
              <p:nvPr/>
            </p:nvGrpSpPr>
            <p:grpSpPr>
              <a:xfrm>
                <a:off x="6912864" y="1690373"/>
                <a:ext cx="5233089" cy="3947235"/>
                <a:chOff x="6958911" y="1882102"/>
                <a:chExt cx="5233089" cy="3947235"/>
              </a:xfrm>
            </p:grpSpPr>
            <p:grpSp>
              <p:nvGrpSpPr>
                <p:cNvPr id="47" name="Group 46"/>
                <p:cNvGrpSpPr/>
                <p:nvPr/>
              </p:nvGrpSpPr>
              <p:grpSpPr>
                <a:xfrm>
                  <a:off x="6958911" y="1882102"/>
                  <a:ext cx="5233089" cy="3947235"/>
                  <a:chOff x="6912864" y="1882102"/>
                  <a:chExt cx="5233089" cy="3947235"/>
                </a:xfrm>
              </p:grpSpPr>
              <p:grpSp>
                <p:nvGrpSpPr>
                  <p:cNvPr id="46" name="Group 45"/>
                  <p:cNvGrpSpPr/>
                  <p:nvPr/>
                </p:nvGrpSpPr>
                <p:grpSpPr>
                  <a:xfrm>
                    <a:off x="6912864" y="1882102"/>
                    <a:ext cx="5233089" cy="3947235"/>
                    <a:chOff x="6958911" y="1882102"/>
                    <a:chExt cx="5233089" cy="3947235"/>
                  </a:xfrm>
                </p:grpSpPr>
                <p:grpSp>
                  <p:nvGrpSpPr>
                    <p:cNvPr id="38" name="Group 37"/>
                    <p:cNvGrpSpPr/>
                    <p:nvPr/>
                  </p:nvGrpSpPr>
                  <p:grpSpPr>
                    <a:xfrm>
                      <a:off x="6958911" y="1882102"/>
                      <a:ext cx="5233089" cy="3947235"/>
                      <a:chOff x="-3677559" y="2948330"/>
                      <a:chExt cx="7915950" cy="3947235"/>
                    </a:xfrm>
                  </p:grpSpPr>
                  <p:sp>
                    <p:nvSpPr>
                      <p:cNvPr id="21" name="TextBox 20"/>
                      <p:cNvSpPr txBox="1"/>
                      <p:nvPr/>
                    </p:nvSpPr>
                    <p:spPr>
                      <a:xfrm>
                        <a:off x="-3026517" y="6287512"/>
                        <a:ext cx="837986" cy="276999"/>
                      </a:xfrm>
                      <a:prstGeom prst="rect">
                        <a:avLst/>
                      </a:prstGeom>
                      <a:noFill/>
                    </p:spPr>
                    <p:txBody>
                      <a:bodyPr wrap="none" rtlCol="0">
                        <a:spAutoFit/>
                      </a:bodyPr>
                      <a:lstStyle/>
                      <a:p>
                        <a:r>
                          <a:rPr lang="en-GB" sz="1200" dirty="0"/>
                          <a:t>IP Address</a:t>
                        </a:r>
                        <a:endParaRPr lang="en-GB" sz="1200" dirty="0"/>
                      </a:p>
                    </p:txBody>
                  </p:sp>
                  <p:grpSp>
                    <p:nvGrpSpPr>
                      <p:cNvPr id="36" name="Group 35"/>
                      <p:cNvGrpSpPr/>
                      <p:nvPr/>
                    </p:nvGrpSpPr>
                    <p:grpSpPr>
                      <a:xfrm>
                        <a:off x="-3677559" y="2948330"/>
                        <a:ext cx="7915950" cy="3947235"/>
                        <a:chOff x="2421201" y="2439389"/>
                        <a:chExt cx="7915950" cy="3947235"/>
                      </a:xfrm>
                    </p:grpSpPr>
                    <p:grpSp>
                      <p:nvGrpSpPr>
                        <p:cNvPr id="32" name="Group 31"/>
                        <p:cNvGrpSpPr/>
                        <p:nvPr/>
                      </p:nvGrpSpPr>
                      <p:grpSpPr>
                        <a:xfrm>
                          <a:off x="2421201" y="2716389"/>
                          <a:ext cx="7915950" cy="3493903"/>
                          <a:chOff x="2421201" y="2716389"/>
                          <a:chExt cx="7915950" cy="3493903"/>
                        </a:xfrm>
                      </p:grpSpPr>
                      <p:grpSp>
                        <p:nvGrpSpPr>
                          <p:cNvPr id="31" name="Group 30"/>
                          <p:cNvGrpSpPr/>
                          <p:nvPr/>
                        </p:nvGrpSpPr>
                        <p:grpSpPr>
                          <a:xfrm>
                            <a:off x="2421201" y="2716389"/>
                            <a:ext cx="7915950" cy="2965772"/>
                            <a:chOff x="2421201" y="2716389"/>
                            <a:chExt cx="7915950" cy="2965772"/>
                          </a:xfrm>
                        </p:grpSpPr>
                        <p:grpSp>
                          <p:nvGrpSpPr>
                            <p:cNvPr id="30" name="Group 29"/>
                            <p:cNvGrpSpPr/>
                            <p:nvPr/>
                          </p:nvGrpSpPr>
                          <p:grpSpPr>
                            <a:xfrm>
                              <a:off x="2421201" y="2716389"/>
                              <a:ext cx="7915950" cy="2965772"/>
                              <a:chOff x="-1047135" y="3641505"/>
                              <a:chExt cx="7915950" cy="2965772"/>
                            </a:xfrm>
                          </p:grpSpPr>
                          <p:grpSp>
                            <p:nvGrpSpPr>
                              <p:cNvPr id="26" name="Group 25"/>
                              <p:cNvGrpSpPr/>
                              <p:nvPr/>
                            </p:nvGrpSpPr>
                            <p:grpSpPr>
                              <a:xfrm>
                                <a:off x="-1047135" y="4203290"/>
                                <a:ext cx="7915950" cy="2403987"/>
                                <a:chOff x="-1047135" y="4203290"/>
                                <a:chExt cx="7915950" cy="2403987"/>
                              </a:xfrm>
                            </p:grpSpPr>
                            <p:sp>
                              <p:nvSpPr>
                                <p:cNvPr id="4" name="Rectangle 3"/>
                                <p:cNvSpPr/>
                                <p:nvPr/>
                              </p:nvSpPr>
                              <p:spPr>
                                <a:xfrm>
                                  <a:off x="-1047135" y="4203290"/>
                                  <a:ext cx="3760838" cy="2403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6" name="Rectangle 5"/>
                                <p:cNvSpPr/>
                                <p:nvPr/>
                              </p:nvSpPr>
                              <p:spPr>
                                <a:xfrm>
                                  <a:off x="-949157" y="4659696"/>
                                  <a:ext cx="1106129" cy="1474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File Transfer Client</a:t>
                                  </a:r>
                                  <a:endParaRPr lang="en-GB" sz="1200" dirty="0"/>
                                </a:p>
                              </p:txBody>
                            </p:sp>
                            <p:sp>
                              <p:nvSpPr>
                                <p:cNvPr id="7" name="Rectangle 6"/>
                                <p:cNvSpPr/>
                                <p:nvPr/>
                              </p:nvSpPr>
                              <p:spPr>
                                <a:xfrm>
                                  <a:off x="1294227" y="4659696"/>
                                  <a:ext cx="1106129" cy="1474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DNS Client</a:t>
                                  </a:r>
                                  <a:endParaRPr lang="en-GB" sz="1200" dirty="0"/>
                                </a:p>
                              </p:txBody>
                            </p:sp>
                            <p:sp>
                              <p:nvSpPr>
                                <p:cNvPr id="8" name="Rectangle 7"/>
                                <p:cNvSpPr/>
                                <p:nvPr/>
                              </p:nvSpPr>
                              <p:spPr>
                                <a:xfrm>
                                  <a:off x="5762686" y="4659696"/>
                                  <a:ext cx="1106129" cy="1474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DNS Server</a:t>
                                  </a:r>
                                  <a:endParaRPr lang="en-GB" sz="1200" dirty="0"/>
                                </a:p>
                              </p:txBody>
                            </p:sp>
                            <p:cxnSp>
                              <p:nvCxnSpPr>
                                <p:cNvPr id="10" name="Straight Arrow Connector 9"/>
                                <p:cNvCxnSpPr/>
                                <p:nvPr/>
                              </p:nvCxnSpPr>
                              <p:spPr>
                                <a:xfrm>
                                  <a:off x="2400356" y="4896465"/>
                                  <a:ext cx="3362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2400356" y="5928852"/>
                                  <a:ext cx="3362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59653" y="3922872"/>
                                <a:ext cx="1265475" cy="276999"/>
                              </a:xfrm>
                              <a:prstGeom prst="rect">
                                <a:avLst/>
                              </a:prstGeom>
                              <a:noFill/>
                            </p:spPr>
                            <p:txBody>
                              <a:bodyPr wrap="none" rtlCol="0">
                                <a:spAutoFit/>
                              </a:bodyPr>
                              <a:lstStyle/>
                              <a:p>
                                <a:r>
                                  <a:rPr lang="en-GB" sz="1200" dirty="0"/>
                                  <a:t>Application Layer</a:t>
                                </a:r>
                                <a:endParaRPr lang="en-GB" sz="1200" dirty="0"/>
                              </a:p>
                            </p:txBody>
                          </p:sp>
                          <p:sp>
                            <p:nvSpPr>
                              <p:cNvPr id="24" name="TextBox 23"/>
                              <p:cNvSpPr txBox="1"/>
                              <p:nvPr/>
                            </p:nvSpPr>
                            <p:spPr>
                              <a:xfrm>
                                <a:off x="3606578" y="4619466"/>
                                <a:ext cx="689612" cy="276999"/>
                              </a:xfrm>
                              <a:prstGeom prst="rect">
                                <a:avLst/>
                              </a:prstGeom>
                              <a:noFill/>
                            </p:spPr>
                            <p:txBody>
                              <a:bodyPr wrap="none" rtlCol="0">
                                <a:spAutoFit/>
                              </a:bodyPr>
                              <a:lstStyle/>
                              <a:p>
                                <a:r>
                                  <a:rPr lang="en-GB" sz="1200" dirty="0"/>
                                  <a:t>Request</a:t>
                                </a:r>
                                <a:endParaRPr lang="en-GB" sz="1200" dirty="0"/>
                              </a:p>
                            </p:txBody>
                          </p:sp>
                          <p:sp>
                            <p:nvSpPr>
                              <p:cNvPr id="25" name="TextBox 24"/>
                              <p:cNvSpPr txBox="1"/>
                              <p:nvPr/>
                            </p:nvSpPr>
                            <p:spPr>
                              <a:xfrm>
                                <a:off x="3606876" y="5858354"/>
                                <a:ext cx="782587" cy="276999"/>
                              </a:xfrm>
                              <a:prstGeom prst="rect">
                                <a:avLst/>
                              </a:prstGeom>
                              <a:noFill/>
                            </p:spPr>
                            <p:txBody>
                              <a:bodyPr wrap="none" rtlCol="0">
                                <a:spAutoFit/>
                              </a:bodyPr>
                              <a:lstStyle/>
                              <a:p>
                                <a:r>
                                  <a:rPr lang="en-GB" sz="1200" dirty="0"/>
                                  <a:t>Response</a:t>
                                </a:r>
                                <a:endParaRPr lang="en-GB" sz="1200" dirty="0"/>
                              </a:p>
                            </p:txBody>
                          </p:sp>
                          <p:cxnSp>
                            <p:nvCxnSpPr>
                              <p:cNvPr id="28" name="Straight Arrow Connector 27"/>
                              <p:cNvCxnSpPr>
                                <a:endCxn id="6" idx="0"/>
                              </p:cNvCxnSpPr>
                              <p:nvPr/>
                            </p:nvCxnSpPr>
                            <p:spPr>
                              <a:xfrm>
                                <a:off x="-396093" y="3641505"/>
                                <a:ext cx="1" cy="1018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6" name="Straight Arrow Connector 15"/>
                            <p:cNvCxnSpPr/>
                            <p:nvPr/>
                          </p:nvCxnSpPr>
                          <p:spPr>
                            <a:xfrm>
                              <a:off x="3625308" y="4013707"/>
                              <a:ext cx="11372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3625307" y="5031898"/>
                              <a:ext cx="1137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3055501" y="5192101"/>
                            <a:ext cx="1" cy="1018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2519179" y="6109625"/>
                          <a:ext cx="1134157" cy="276999"/>
                        </a:xfrm>
                        <a:prstGeom prst="rect">
                          <a:avLst/>
                        </a:prstGeom>
                        <a:noFill/>
                      </p:spPr>
                      <p:txBody>
                        <a:bodyPr wrap="none" rtlCol="0">
                          <a:spAutoFit/>
                        </a:bodyPr>
                        <a:lstStyle/>
                        <a:p>
                          <a:r>
                            <a:rPr lang="en-GB" sz="1200" dirty="0"/>
                            <a:t>Network Layer</a:t>
                          </a:r>
                          <a:endParaRPr lang="en-GB" sz="1200" dirty="0"/>
                        </a:p>
                      </p:txBody>
                    </p:sp>
                    <p:sp>
                      <p:nvSpPr>
                        <p:cNvPr id="23" name="TextBox 22"/>
                        <p:cNvSpPr txBox="1"/>
                        <p:nvPr/>
                      </p:nvSpPr>
                      <p:spPr>
                        <a:xfrm>
                          <a:off x="2842440" y="2439389"/>
                          <a:ext cx="487634" cy="276999"/>
                        </a:xfrm>
                        <a:prstGeom prst="rect">
                          <a:avLst/>
                        </a:prstGeom>
                        <a:noFill/>
                      </p:spPr>
                      <p:txBody>
                        <a:bodyPr wrap="none" rtlCol="0">
                          <a:spAutoFit/>
                        </a:bodyPr>
                        <a:lstStyle/>
                        <a:p>
                          <a:r>
                            <a:rPr lang="en-GB" sz="1200" dirty="0"/>
                            <a:t>User</a:t>
                          </a:r>
                          <a:endParaRPr lang="en-GB" sz="1200" dirty="0"/>
                        </a:p>
                      </p:txBody>
                    </p:sp>
                    <p:sp>
                      <p:nvSpPr>
                        <p:cNvPr id="20" name="TextBox 19"/>
                        <p:cNvSpPr txBox="1"/>
                        <p:nvPr/>
                      </p:nvSpPr>
                      <p:spPr>
                        <a:xfrm>
                          <a:off x="3721356" y="3748731"/>
                          <a:ext cx="914033" cy="276999"/>
                        </a:xfrm>
                        <a:prstGeom prst="rect">
                          <a:avLst/>
                        </a:prstGeom>
                        <a:noFill/>
                      </p:spPr>
                      <p:txBody>
                        <a:bodyPr wrap="none" rtlCol="0">
                          <a:spAutoFit/>
                        </a:bodyPr>
                        <a:lstStyle/>
                        <a:p>
                          <a:r>
                            <a:rPr lang="en-GB" sz="1200" dirty="0"/>
                            <a:t>Host Name</a:t>
                          </a:r>
                          <a:endParaRPr lang="en-GB" sz="1200" dirty="0"/>
                        </a:p>
                      </p:txBody>
                    </p:sp>
                  </p:grpSp>
                  <p:sp>
                    <p:nvSpPr>
                      <p:cNvPr id="37" name="TextBox 36"/>
                      <p:cNvSpPr txBox="1"/>
                      <p:nvPr/>
                    </p:nvSpPr>
                    <p:spPr>
                      <a:xfrm>
                        <a:off x="-2512285" y="5542968"/>
                        <a:ext cx="837986" cy="276999"/>
                      </a:xfrm>
                      <a:prstGeom prst="rect">
                        <a:avLst/>
                      </a:prstGeom>
                      <a:noFill/>
                    </p:spPr>
                    <p:txBody>
                      <a:bodyPr wrap="none" rtlCol="0">
                        <a:spAutoFit/>
                      </a:bodyPr>
                      <a:lstStyle/>
                      <a:p>
                        <a:r>
                          <a:rPr lang="en-GB" sz="1200" dirty="0"/>
                          <a:t>IP Address</a:t>
                        </a:r>
                        <a:endParaRPr lang="en-GB" sz="1200" dirty="0"/>
                      </a:p>
                    </p:txBody>
                  </p:sp>
                </p:grpSp>
                <p:sp>
                  <p:nvSpPr>
                    <p:cNvPr id="40" name="Oval 39"/>
                    <p:cNvSpPr/>
                    <p:nvPr/>
                  </p:nvSpPr>
                  <p:spPr>
                    <a:xfrm>
                      <a:off x="7310961" y="2348062"/>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1</a:t>
                      </a:r>
                      <a:endParaRPr lang="en-GB" sz="1200" dirty="0"/>
                    </a:p>
                  </p:txBody>
                </p:sp>
              </p:grpSp>
              <p:sp>
                <p:nvSpPr>
                  <p:cNvPr id="41" name="Oval 40"/>
                  <p:cNvSpPr/>
                  <p:nvPr/>
                </p:nvSpPr>
                <p:spPr>
                  <a:xfrm>
                    <a:off x="7675945" y="3368525"/>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2</a:t>
                    </a:r>
                    <a:endParaRPr lang="en-GB" sz="1200" dirty="0"/>
                  </a:p>
                </p:txBody>
              </p:sp>
              <p:sp>
                <p:nvSpPr>
                  <p:cNvPr id="42" name="Oval 41"/>
                  <p:cNvSpPr/>
                  <p:nvPr/>
                </p:nvSpPr>
                <p:spPr>
                  <a:xfrm>
                    <a:off x="9095798" y="3322130"/>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3</a:t>
                    </a:r>
                    <a:endParaRPr lang="en-GB" sz="1200" dirty="0"/>
                  </a:p>
                </p:txBody>
              </p:sp>
            </p:grpSp>
            <p:sp>
              <p:nvSpPr>
                <p:cNvPr id="43" name="Oval 42"/>
                <p:cNvSpPr/>
                <p:nvPr/>
              </p:nvSpPr>
              <p:spPr>
                <a:xfrm>
                  <a:off x="11314128" y="4354517"/>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4</a:t>
                  </a:r>
                  <a:endParaRPr lang="en-GB" sz="1200" dirty="0"/>
                </a:p>
              </p:txBody>
            </p:sp>
          </p:grpSp>
          <p:sp>
            <p:nvSpPr>
              <p:cNvPr id="44" name="Oval 43"/>
              <p:cNvSpPr/>
              <p:nvPr/>
            </p:nvSpPr>
            <p:spPr>
              <a:xfrm>
                <a:off x="8352513" y="4177918"/>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5</a:t>
                </a:r>
                <a:endParaRPr lang="en-GB" sz="1200" dirty="0"/>
              </a:p>
            </p:txBody>
          </p:sp>
        </p:grpSp>
        <p:sp>
          <p:nvSpPr>
            <p:cNvPr id="45" name="Oval 44"/>
            <p:cNvSpPr/>
            <p:nvPr/>
          </p:nvSpPr>
          <p:spPr>
            <a:xfrm>
              <a:off x="7216545" y="5075695"/>
              <a:ext cx="175211" cy="18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6</a:t>
              </a:r>
              <a:endParaRPr lang="en-GB" sz="1200" dirty="0"/>
            </a:p>
          </p:txBody>
        </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9" name="Date Placeholder 8"/>
          <p:cNvSpPr>
            <a:spLocks noGrp="1"/>
          </p:cNvSpPr>
          <p:nvPr>
            <p:ph type="dt" sz="half" idx="10"/>
          </p:nvPr>
        </p:nvSpPr>
        <p:spPr/>
        <p:txBody>
          <a:bodyPr/>
          <a:lstStyle/>
          <a:p>
            <a:fld id="{B66F4B40-E25B-4CD0-A326-75524CCF060F}" type="datetime1">
              <a:rPr lang="en-GB" smtClean="0"/>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Domain Name Service (DNS)</a:t>
            </a:r>
            <a:endParaRPr lang="en-GB" dirty="0"/>
          </a:p>
          <a:p>
            <a:pPr lvl="1"/>
            <a:r>
              <a:rPr lang="en-US" dirty="0"/>
              <a:t>Name Space</a:t>
            </a:r>
            <a:endParaRPr lang="en-US" dirty="0"/>
          </a:p>
          <a:p>
            <a:pPr lvl="2"/>
            <a:r>
              <a:rPr lang="en-US" dirty="0"/>
              <a:t>Name space is a set of domain names contained in the DNS. These names are organized into a flat or hierarchical tree-like structure.</a:t>
            </a:r>
            <a:endParaRPr lang="en-US" dirty="0"/>
          </a:p>
          <a:p>
            <a:pPr lvl="2"/>
            <a:endParaRPr lang="en-US" dirty="0"/>
          </a:p>
          <a:p>
            <a:pPr lvl="2"/>
            <a:r>
              <a:rPr lang="en-US" dirty="0"/>
              <a:t>To be unambiguous, the names assigned to machines must be carefully selected from a name space with complete control over the binding between the names and IP address.</a:t>
            </a:r>
            <a:endParaRPr lang="en-US" dirty="0"/>
          </a:p>
          <a:p>
            <a:pPr lvl="2"/>
            <a:endParaRPr lang="en-US" dirty="0"/>
          </a:p>
          <a:p>
            <a:pPr lvl="2"/>
            <a:r>
              <a:rPr lang="en-US" dirty="0"/>
              <a:t>The names must be unique because the addresses are unique.</a:t>
            </a:r>
            <a:endParaRPr lang="en-US" dirty="0"/>
          </a:p>
          <a:p>
            <a:pPr lvl="2"/>
            <a:endParaRPr lang="en-US" dirty="0"/>
          </a:p>
          <a:p>
            <a:pPr lvl="2"/>
            <a:r>
              <a:rPr lang="en-US" dirty="0"/>
              <a:t>A name space that maps each address to a unique name can be </a:t>
            </a:r>
            <a:r>
              <a:rPr lang="en-US" dirty="0" err="1"/>
              <a:t>organised</a:t>
            </a:r>
            <a:r>
              <a:rPr lang="en-US" dirty="0"/>
              <a:t> in two ways: </a:t>
            </a:r>
            <a:endParaRPr lang="en-US" dirty="0"/>
          </a:p>
          <a:p>
            <a:pPr lvl="3"/>
            <a:r>
              <a:rPr lang="en-US" dirty="0"/>
              <a:t>Flat </a:t>
            </a:r>
            <a:endParaRPr lang="en-US" dirty="0"/>
          </a:p>
          <a:p>
            <a:pPr lvl="3"/>
            <a:r>
              <a:rPr lang="en-US" dirty="0"/>
              <a:t>Hierarchical.</a:t>
            </a:r>
            <a:endParaRPr lang="en-US" dirty="0"/>
          </a:p>
          <a:p>
            <a:pPr lvl="2"/>
            <a:endParaRPr lang="en-US" dirty="0"/>
          </a:p>
          <a:p>
            <a:pPr lvl="1"/>
            <a:endParaRPr lang="en-US" dirty="0"/>
          </a:p>
          <a:p>
            <a:pPr lvl="1"/>
            <a:endParaRPr lang="en-US" dirty="0"/>
          </a:p>
          <a:p>
            <a:pPr lvl="1"/>
            <a:endParaRPr lang="en-GB" dirty="0"/>
          </a:p>
          <a:p>
            <a:pPr lvl="1"/>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944999F-B938-4F4D-8964-0C6E13C40EA3}" type="datetime1">
              <a:rPr lang="en-GB" smtClean="0"/>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70"/>
            <a:ext cx="9997440" cy="5811130"/>
          </a:xfrm>
        </p:spPr>
        <p:txBody>
          <a:bodyPr>
            <a:normAutofit/>
          </a:bodyPr>
          <a:lstStyle/>
          <a:p>
            <a:r>
              <a:rPr lang="en-GB" sz="2800" dirty="0"/>
              <a:t>Domain Name Service (DNS)</a:t>
            </a:r>
            <a:endParaRPr lang="en-GB" sz="2800" dirty="0"/>
          </a:p>
          <a:p>
            <a:pPr lvl="1"/>
            <a:r>
              <a:rPr lang="en-GB" dirty="0"/>
              <a:t>Name Space</a:t>
            </a:r>
            <a:endParaRPr lang="en-GB" dirty="0"/>
          </a:p>
          <a:p>
            <a:pPr lvl="2"/>
            <a:r>
              <a:rPr lang="en-US" sz="2800" dirty="0"/>
              <a:t>Flat Name Space</a:t>
            </a:r>
            <a:endParaRPr lang="en-US" sz="2800" dirty="0"/>
          </a:p>
          <a:p>
            <a:pPr lvl="3"/>
            <a:r>
              <a:rPr lang="en-US" sz="2800" dirty="0"/>
              <a:t>In a flat name space, a name is assigned to an address.</a:t>
            </a:r>
            <a:endParaRPr lang="en-US" sz="2800" dirty="0"/>
          </a:p>
          <a:p>
            <a:pPr lvl="3"/>
            <a:endParaRPr lang="en-US" sz="2800" dirty="0"/>
          </a:p>
          <a:p>
            <a:pPr lvl="3"/>
            <a:r>
              <a:rPr lang="en-US" sz="2800" dirty="0"/>
              <a:t>A name in this space is a sequence of characters without structure.</a:t>
            </a:r>
            <a:endParaRPr lang="en-US" sz="2800" dirty="0"/>
          </a:p>
          <a:p>
            <a:pPr lvl="3"/>
            <a:endParaRPr lang="en-US" sz="2800" dirty="0"/>
          </a:p>
          <a:p>
            <a:pPr lvl="3"/>
            <a:r>
              <a:rPr lang="en-US" sz="2800" dirty="0"/>
              <a:t>The disadvantage of a flat name space is that it cannot be used in a large system such as Internet because it must be centrally controlled to avoid ambiguity and duplication.</a:t>
            </a:r>
            <a:endParaRPr lang="en-GB" sz="2800"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18D991C3-94EC-4D05-A71B-E6038F85B5A9}" type="datetime1">
              <a:rPr lang="en-GB" smtClean="0"/>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20000"/>
          </a:bodyPr>
          <a:lstStyle/>
          <a:p>
            <a:r>
              <a:rPr lang="en-GB" dirty="0"/>
              <a:t>Domain Name Service (DNS)</a:t>
            </a:r>
            <a:endParaRPr lang="en-GB" dirty="0"/>
          </a:p>
          <a:p>
            <a:pPr lvl="1"/>
            <a:r>
              <a:rPr lang="en-US" dirty="0"/>
              <a:t>Name Space</a:t>
            </a:r>
            <a:endParaRPr lang="en-US" dirty="0"/>
          </a:p>
          <a:p>
            <a:pPr lvl="2"/>
            <a:r>
              <a:rPr lang="en-US" dirty="0"/>
              <a:t>Hierarchical Name Space</a:t>
            </a:r>
            <a:endParaRPr lang="en-US" dirty="0"/>
          </a:p>
          <a:p>
            <a:pPr lvl="3"/>
            <a:r>
              <a:rPr lang="en-US" dirty="0"/>
              <a:t>In a hierarchical name space, each name is made of several parts.  The first part can define the organization, the second part can define the name, the third part can define departments, and so on.</a:t>
            </a:r>
            <a:endParaRPr lang="en-US" dirty="0"/>
          </a:p>
          <a:p>
            <a:pPr lvl="3"/>
            <a:endParaRPr lang="en-US" dirty="0"/>
          </a:p>
          <a:p>
            <a:pPr lvl="3"/>
            <a:r>
              <a:rPr lang="en-US" dirty="0"/>
              <a:t>In this case, the authority to assign and control the name spaces can be decentralized. </a:t>
            </a:r>
            <a:endParaRPr lang="en-US" dirty="0"/>
          </a:p>
          <a:p>
            <a:pPr lvl="3"/>
            <a:endParaRPr lang="en-US" dirty="0"/>
          </a:p>
          <a:p>
            <a:pPr lvl="3"/>
            <a:r>
              <a:rPr lang="en-US" dirty="0"/>
              <a:t>A central authority can assign the part of the name that defines the nature of the organization and the name.  The responsibility for the rest of the name can be given to the organization itself. Suffixes can be added to the name to define host or resources.</a:t>
            </a:r>
            <a:endParaRPr lang="en-US" dirty="0"/>
          </a:p>
          <a:p>
            <a:pPr lvl="3"/>
            <a:endParaRPr lang="en-US" dirty="0"/>
          </a:p>
          <a:p>
            <a:pPr lvl="3"/>
            <a:r>
              <a:rPr lang="en-US" dirty="0"/>
              <a:t>The management of the organization need not worry that the prefix chosen for a host is taken by another organization because even if part of an address is the same, the whole address is different.</a:t>
            </a:r>
            <a:endParaRPr lang="en-US" dirty="0"/>
          </a:p>
          <a:p>
            <a:pPr lvl="3"/>
            <a:endParaRPr lang="en-US" dirty="0"/>
          </a:p>
          <a:p>
            <a:pPr lvl="3"/>
            <a:r>
              <a:rPr lang="en-US" dirty="0"/>
              <a:t>The names are unique without the need to be assigned by a central authority.  The central authority controls only part of the name, not the whole name.</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1ED15CE-9517-4833-9933-0BEF38BB1FF2}" type="datetime1">
              <a:rPr lang="en-GB" smtClean="0"/>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839" y="0"/>
            <a:ext cx="9997440" cy="944562"/>
          </a:xfrm>
        </p:spPr>
        <p:txBody>
          <a:bodyPr/>
          <a:lstStyle/>
          <a:p>
            <a:r>
              <a:rPr lang="en-GB" dirty="0"/>
              <a:t>Introduction</a:t>
            </a:r>
            <a:endParaRPr lang="en-GB" dirty="0"/>
          </a:p>
        </p:txBody>
      </p:sp>
      <p:sp>
        <p:nvSpPr>
          <p:cNvPr id="3" name="Content Placeholder 2"/>
          <p:cNvSpPr>
            <a:spLocks noGrp="1"/>
          </p:cNvSpPr>
          <p:nvPr>
            <p:ph idx="1"/>
          </p:nvPr>
        </p:nvSpPr>
        <p:spPr>
          <a:xfrm>
            <a:off x="1561220" y="944562"/>
            <a:ext cx="9997440" cy="5913438"/>
          </a:xfrm>
        </p:spPr>
        <p:txBody>
          <a:bodyPr>
            <a:normAutofit fontScale="77500" lnSpcReduction="20000"/>
          </a:bodyPr>
          <a:lstStyle/>
          <a:p>
            <a:r>
              <a:rPr lang="en-US" dirty="0"/>
              <a:t>The application layer is the highest layer in the protocol suite.</a:t>
            </a:r>
            <a:endParaRPr lang="en-US" dirty="0"/>
          </a:p>
          <a:p>
            <a:endParaRPr lang="en-US" dirty="0"/>
          </a:p>
          <a:p>
            <a:r>
              <a:rPr lang="en-US" dirty="0"/>
              <a:t>The application layer provides services to the user.</a:t>
            </a:r>
            <a:endParaRPr lang="en-US" dirty="0"/>
          </a:p>
          <a:p>
            <a:endParaRPr lang="en-US" dirty="0"/>
          </a:p>
          <a:p>
            <a:r>
              <a:rPr lang="en-US" dirty="0"/>
              <a:t>Communication is provided using a logical connection, which means that the two application layers assume that there is an imaginary direct connection through which they can send and receive messages.</a:t>
            </a:r>
            <a:endParaRPr lang="en-US" dirty="0"/>
          </a:p>
          <a:p>
            <a:endParaRPr lang="en-US" dirty="0"/>
          </a:p>
          <a:p>
            <a:r>
              <a:rPr lang="en-US" dirty="0"/>
              <a:t>The application layer is the only layer that provides services to the Internet user</a:t>
            </a:r>
            <a:endParaRPr lang="en-US" dirty="0"/>
          </a:p>
          <a:p>
            <a:endParaRPr lang="en-US" dirty="0"/>
          </a:p>
          <a:p>
            <a:r>
              <a:rPr lang="en-US" dirty="0"/>
              <a:t>The application layer exchange messages with their peers on other machines</a:t>
            </a:r>
            <a:endParaRPr lang="en-US" dirty="0"/>
          </a:p>
          <a:p>
            <a:endParaRPr lang="en-US" dirty="0"/>
          </a:p>
          <a:p>
            <a:r>
              <a:rPr lang="en-US" dirty="0"/>
              <a:t>Applications need their own protocols. These applications are part of network protocol.</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CE5034E3-344C-463D-B89E-5CDD01F315B4}" type="datetime1">
              <a:rPr lang="en-GB" smtClean="0"/>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252025" y="1524000"/>
            <a:ext cx="5711483" cy="4663440"/>
          </a:xfrm>
        </p:spPr>
        <p:txBody>
          <a:bodyPr>
            <a:normAutofit fontScale="92500" lnSpcReduction="10000"/>
          </a:bodyPr>
          <a:lstStyle/>
          <a:p>
            <a:r>
              <a:rPr lang="en-GB" dirty="0"/>
              <a:t>Domain Name Service (DNS)</a:t>
            </a:r>
            <a:endParaRPr lang="en-GB" dirty="0"/>
          </a:p>
          <a:p>
            <a:pPr lvl="1"/>
            <a:r>
              <a:rPr lang="en-US" dirty="0"/>
              <a:t>Domain Name Space</a:t>
            </a:r>
            <a:endParaRPr lang="en-US" dirty="0"/>
          </a:p>
          <a:p>
            <a:pPr lvl="2"/>
            <a:r>
              <a:rPr lang="en-US" dirty="0"/>
              <a:t>To have a hierarchical name space, a domain name space was designed. In this design, the names are defined in an inverted-tree structure with the root at the top.</a:t>
            </a:r>
            <a:endParaRPr lang="en-US" dirty="0"/>
          </a:p>
          <a:p>
            <a:pPr lvl="2"/>
            <a:endParaRPr lang="en-US" dirty="0"/>
          </a:p>
          <a:p>
            <a:pPr lvl="2"/>
            <a:r>
              <a:rPr lang="en-US" dirty="0"/>
              <a:t>Each node in the tree has a label, which is a string with a maximum of 63 characters.</a:t>
            </a:r>
            <a:endParaRPr lang="en-US" dirty="0"/>
          </a:p>
          <a:p>
            <a:pPr lvl="2"/>
            <a:endParaRPr lang="en-US" dirty="0"/>
          </a:p>
          <a:p>
            <a:pPr lvl="2"/>
            <a:r>
              <a:rPr lang="en-US" dirty="0"/>
              <a:t>The root label is a null string.</a:t>
            </a:r>
            <a:endParaRPr lang="en-US" dirty="0"/>
          </a:p>
          <a:p>
            <a:pPr lvl="2"/>
            <a:endParaRPr lang="en-US" dirty="0"/>
          </a:p>
          <a:p>
            <a:pPr lvl="2"/>
            <a:r>
              <a:rPr lang="en-US" dirty="0"/>
              <a:t>DNS requires that children of a node have different labels, which guarantees the uniqueness of the domain names.</a:t>
            </a:r>
            <a:endParaRPr lang="en-GB" dirty="0"/>
          </a:p>
          <a:p>
            <a:pPr lvl="1"/>
            <a:endParaRPr lang="en-GB" dirty="0"/>
          </a:p>
          <a:p>
            <a:pPr lvl="1"/>
            <a:endParaRPr lang="en-GB" dirty="0"/>
          </a:p>
          <a:p>
            <a:pPr lvl="1"/>
            <a:endParaRPr lang="en-GB" dirty="0"/>
          </a:p>
          <a:p>
            <a:pPr lvl="1"/>
            <a:endParaRPr lang="en-GB" dirty="0"/>
          </a:p>
          <a:p>
            <a:endParaRPr lang="en-GB" dirty="0"/>
          </a:p>
        </p:txBody>
      </p:sp>
      <p:pic>
        <p:nvPicPr>
          <p:cNvPr id="48" name="Content Placeholder 47"/>
          <p:cNvPicPr>
            <a:picLocks noGrp="1" noChangeAspect="1"/>
          </p:cNvPicPr>
          <p:nvPr>
            <p:ph sz="half" idx="2"/>
          </p:nvPr>
        </p:nvPicPr>
        <p:blipFill>
          <a:blip r:embed="rId1"/>
          <a:stretch>
            <a:fillRect/>
          </a:stretch>
        </p:blipFill>
        <p:spPr>
          <a:xfrm>
            <a:off x="6790944" y="2293034"/>
            <a:ext cx="5120069" cy="2346453"/>
          </a:xfrm>
          <a:prstGeom prst="rect">
            <a:avLst/>
          </a:prstGeom>
        </p:spPr>
      </p:pic>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FF958E5-027F-4257-BAC7-B8FCBE606BD6}" type="datetime1">
              <a:rPr lang="en-GB" smtClean="0"/>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p:txBody>
          <a:bodyPr>
            <a:normAutofit fontScale="85000" lnSpcReduction="20000"/>
          </a:bodyPr>
          <a:lstStyle/>
          <a:p>
            <a:r>
              <a:rPr lang="en-GB" dirty="0"/>
              <a:t>Domain Name Service (DNS)</a:t>
            </a:r>
            <a:endParaRPr lang="en-GB" dirty="0"/>
          </a:p>
          <a:p>
            <a:pPr lvl="1"/>
            <a:r>
              <a:rPr lang="en-US" dirty="0"/>
              <a:t>Domain Name</a:t>
            </a:r>
            <a:endParaRPr lang="en-US" dirty="0"/>
          </a:p>
          <a:p>
            <a:pPr lvl="2"/>
            <a:r>
              <a:rPr lang="en-US" dirty="0"/>
              <a:t>Each node in the tree has a label called as domain name.</a:t>
            </a:r>
            <a:endParaRPr lang="en-US" dirty="0"/>
          </a:p>
          <a:p>
            <a:pPr lvl="2"/>
            <a:r>
              <a:rPr lang="en-US" dirty="0"/>
              <a:t>A full domain name is a sequence of labels separated by dots (.)</a:t>
            </a:r>
            <a:endParaRPr lang="en-US" dirty="0"/>
          </a:p>
          <a:p>
            <a:pPr lvl="2"/>
            <a:r>
              <a:rPr lang="en-US" dirty="0"/>
              <a:t>The domain names are always read from the node up to the root.</a:t>
            </a:r>
            <a:endParaRPr lang="en-US" dirty="0"/>
          </a:p>
          <a:p>
            <a:pPr lvl="2"/>
            <a:r>
              <a:rPr lang="en-US" dirty="0"/>
              <a:t>The last label is the label of the root (null).</a:t>
            </a:r>
            <a:endParaRPr lang="en-US" dirty="0"/>
          </a:p>
          <a:p>
            <a:pPr lvl="2"/>
            <a:r>
              <a:rPr lang="en-US" dirty="0"/>
              <a:t>This means that a full domain name always ends in a null label, which means the last character is a dot because the null string is nothing.</a:t>
            </a:r>
            <a:endParaRPr lang="en-US" dirty="0"/>
          </a:p>
          <a:p>
            <a:pPr lvl="2"/>
            <a:r>
              <a:rPr lang="en-US" dirty="0"/>
              <a:t>If a label is terminated by a null string, it is called a fully qualified domain name (FQDN).</a:t>
            </a:r>
            <a:endParaRPr lang="en-US" dirty="0"/>
          </a:p>
          <a:p>
            <a:pPr lvl="2"/>
            <a:r>
              <a:rPr lang="en-US" dirty="0"/>
              <a:t>If a label is not terminated by a null string, it is called a partially qualified domain name (PQDN).</a:t>
            </a:r>
            <a:endParaRPr lang="en-GB" dirty="0"/>
          </a:p>
          <a:p>
            <a:pPr lvl="1"/>
            <a:endParaRPr lang="en-GB" dirty="0"/>
          </a:p>
          <a:p>
            <a:pPr lvl="1"/>
            <a:endParaRPr lang="en-GB" dirty="0"/>
          </a:p>
          <a:p>
            <a:pPr lvl="1"/>
            <a:endParaRPr lang="en-GB" dirty="0"/>
          </a:p>
          <a:p>
            <a:pPr lvl="1"/>
            <a:endParaRPr lang="en-GB" dirty="0"/>
          </a:p>
          <a:p>
            <a:endParaRPr lang="en-GB" dirty="0"/>
          </a:p>
        </p:txBody>
      </p:sp>
      <p:sp>
        <p:nvSpPr>
          <p:cNvPr id="4" name="Content Placeholder 3"/>
          <p:cNvSpPr>
            <a:spLocks noGrp="1"/>
          </p:cNvSpPr>
          <p:nvPr>
            <p:ph sz="half" idx="2"/>
          </p:nvPr>
        </p:nvSpPr>
        <p:spPr>
          <a:xfrm>
            <a:off x="7034784" y="1524000"/>
            <a:ext cx="4876800" cy="5334000"/>
          </a:xfrm>
        </p:spPr>
        <p:txBody>
          <a:bodyPr>
            <a:normAutofit fontScale="85000" lnSpcReduction="20000"/>
          </a:bodyPr>
          <a:lstStyle/>
          <a:p>
            <a:endParaRPr lang="en-GB" dirty="0"/>
          </a:p>
        </p:txBody>
      </p:sp>
      <p:grpSp>
        <p:nvGrpSpPr>
          <p:cNvPr id="53" name="Group 52"/>
          <p:cNvGrpSpPr/>
          <p:nvPr/>
        </p:nvGrpSpPr>
        <p:grpSpPr>
          <a:xfrm>
            <a:off x="6517464" y="890946"/>
            <a:ext cx="5488904" cy="4446260"/>
            <a:chOff x="7018957" y="1741180"/>
            <a:chExt cx="5488904" cy="4446260"/>
          </a:xfrm>
        </p:grpSpPr>
        <p:sp>
          <p:nvSpPr>
            <p:cNvPr id="46" name="Rectangle 45"/>
            <p:cNvSpPr/>
            <p:nvPr/>
          </p:nvSpPr>
          <p:spPr>
            <a:xfrm>
              <a:off x="9757786" y="4842700"/>
              <a:ext cx="1816326" cy="1962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bDept.topUniversity.edu.</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0" name="TextBox 49"/>
            <p:cNvSpPr txBox="1"/>
            <p:nvPr/>
          </p:nvSpPr>
          <p:spPr>
            <a:xfrm>
              <a:off x="9732877" y="5031168"/>
              <a:ext cx="1058303" cy="276999"/>
            </a:xfrm>
            <a:prstGeom prst="rect">
              <a:avLst/>
            </a:prstGeom>
            <a:noFill/>
          </p:spPr>
          <p:txBody>
            <a:bodyPr wrap="none" rtlCol="0">
              <a:spAutoFit/>
            </a:bodyPr>
            <a:lstStyle/>
            <a:p>
              <a:r>
                <a:rPr lang="en-GB" sz="1200" dirty="0"/>
                <a:t>Domain name</a:t>
              </a:r>
              <a:endParaRPr lang="en-GB" sz="1200" dirty="0"/>
            </a:p>
          </p:txBody>
        </p:sp>
        <p:grpSp>
          <p:nvGrpSpPr>
            <p:cNvPr id="52" name="Group 51"/>
            <p:cNvGrpSpPr/>
            <p:nvPr/>
          </p:nvGrpSpPr>
          <p:grpSpPr>
            <a:xfrm>
              <a:off x="7018957" y="1741180"/>
              <a:ext cx="5488904" cy="4446260"/>
              <a:chOff x="7004882" y="1741180"/>
              <a:chExt cx="5488904" cy="4446260"/>
            </a:xfrm>
          </p:grpSpPr>
          <p:grpSp>
            <p:nvGrpSpPr>
              <p:cNvPr id="49" name="Group 48"/>
              <p:cNvGrpSpPr/>
              <p:nvPr/>
            </p:nvGrpSpPr>
            <p:grpSpPr>
              <a:xfrm>
                <a:off x="7004882" y="1741180"/>
                <a:ext cx="3491618" cy="4446260"/>
                <a:chOff x="7004882" y="1741180"/>
                <a:chExt cx="3491618" cy="4446260"/>
              </a:xfrm>
            </p:grpSpPr>
            <p:grpSp>
              <p:nvGrpSpPr>
                <p:cNvPr id="45" name="Group 44"/>
                <p:cNvGrpSpPr/>
                <p:nvPr/>
              </p:nvGrpSpPr>
              <p:grpSpPr>
                <a:xfrm>
                  <a:off x="7004882" y="1741180"/>
                  <a:ext cx="3491618" cy="4446260"/>
                  <a:chOff x="7034784" y="1644892"/>
                  <a:chExt cx="3491618" cy="4446260"/>
                </a:xfrm>
              </p:grpSpPr>
              <p:grpSp>
                <p:nvGrpSpPr>
                  <p:cNvPr id="44" name="Group 43"/>
                  <p:cNvGrpSpPr/>
                  <p:nvPr/>
                </p:nvGrpSpPr>
                <p:grpSpPr>
                  <a:xfrm>
                    <a:off x="7034784" y="1644892"/>
                    <a:ext cx="3409788" cy="4446260"/>
                    <a:chOff x="7034784" y="1644892"/>
                    <a:chExt cx="3409788" cy="4446260"/>
                  </a:xfrm>
                </p:grpSpPr>
                <p:sp>
                  <p:nvSpPr>
                    <p:cNvPr id="40" name="TextBox 39"/>
                    <p:cNvSpPr txBox="1"/>
                    <p:nvPr/>
                  </p:nvSpPr>
                  <p:spPr>
                    <a:xfrm>
                      <a:off x="9329837" y="4091766"/>
                      <a:ext cx="1058303" cy="276999"/>
                    </a:xfrm>
                    <a:prstGeom prst="rect">
                      <a:avLst/>
                    </a:prstGeom>
                    <a:noFill/>
                  </p:spPr>
                  <p:txBody>
                    <a:bodyPr wrap="none" rtlCol="0">
                      <a:spAutoFit/>
                    </a:bodyPr>
                    <a:lstStyle/>
                    <a:p>
                      <a:r>
                        <a:rPr lang="en-GB" sz="1200" dirty="0"/>
                        <a:t>Domain name</a:t>
                      </a:r>
                      <a:endParaRPr lang="en-GB" sz="1200" dirty="0"/>
                    </a:p>
                  </p:txBody>
                </p:sp>
                <p:grpSp>
                  <p:nvGrpSpPr>
                    <p:cNvPr id="43" name="Group 42"/>
                    <p:cNvGrpSpPr/>
                    <p:nvPr/>
                  </p:nvGrpSpPr>
                  <p:grpSpPr>
                    <a:xfrm>
                      <a:off x="7034784" y="1644892"/>
                      <a:ext cx="3409788" cy="4446260"/>
                      <a:chOff x="7042696" y="1632590"/>
                      <a:chExt cx="3409788" cy="4446260"/>
                    </a:xfrm>
                  </p:grpSpPr>
                  <p:grpSp>
                    <p:nvGrpSpPr>
                      <p:cNvPr id="39" name="Group 38"/>
                      <p:cNvGrpSpPr/>
                      <p:nvPr/>
                    </p:nvGrpSpPr>
                    <p:grpSpPr>
                      <a:xfrm>
                        <a:off x="7042696" y="1632590"/>
                        <a:ext cx="3409788" cy="4446260"/>
                        <a:chOff x="7451367" y="1741180"/>
                        <a:chExt cx="3409788" cy="4446260"/>
                      </a:xfrm>
                    </p:grpSpPr>
                    <p:grpSp>
                      <p:nvGrpSpPr>
                        <p:cNvPr id="36" name="Group 35"/>
                        <p:cNvGrpSpPr/>
                        <p:nvPr/>
                      </p:nvGrpSpPr>
                      <p:grpSpPr>
                        <a:xfrm>
                          <a:off x="7451367" y="1741180"/>
                          <a:ext cx="3409788" cy="4446260"/>
                          <a:chOff x="7451367" y="1741180"/>
                          <a:chExt cx="3409788" cy="4446260"/>
                        </a:xfrm>
                      </p:grpSpPr>
                      <p:grpSp>
                        <p:nvGrpSpPr>
                          <p:cNvPr id="33" name="Group 32"/>
                          <p:cNvGrpSpPr/>
                          <p:nvPr/>
                        </p:nvGrpSpPr>
                        <p:grpSpPr>
                          <a:xfrm>
                            <a:off x="7451367" y="1741180"/>
                            <a:ext cx="3409788" cy="4446260"/>
                            <a:chOff x="7451367" y="1741180"/>
                            <a:chExt cx="3409788" cy="4446260"/>
                          </a:xfrm>
                        </p:grpSpPr>
                        <p:grpSp>
                          <p:nvGrpSpPr>
                            <p:cNvPr id="30" name="Group 29"/>
                            <p:cNvGrpSpPr/>
                            <p:nvPr/>
                          </p:nvGrpSpPr>
                          <p:grpSpPr>
                            <a:xfrm>
                              <a:off x="7588764" y="1741180"/>
                              <a:ext cx="3272391" cy="4446260"/>
                              <a:chOff x="7588764" y="1741180"/>
                              <a:chExt cx="3272391" cy="4446260"/>
                            </a:xfrm>
                          </p:grpSpPr>
                          <p:sp>
                            <p:nvSpPr>
                              <p:cNvPr id="26" name="TextBox 25"/>
                              <p:cNvSpPr txBox="1"/>
                              <p:nvPr/>
                            </p:nvSpPr>
                            <p:spPr>
                              <a:xfrm>
                                <a:off x="10362300" y="1741180"/>
                                <a:ext cx="498855" cy="276999"/>
                              </a:xfrm>
                              <a:prstGeom prst="rect">
                                <a:avLst/>
                              </a:prstGeom>
                              <a:noFill/>
                            </p:spPr>
                            <p:txBody>
                              <a:bodyPr wrap="none" rtlCol="0">
                                <a:spAutoFit/>
                              </a:bodyPr>
                              <a:lstStyle/>
                              <a:p>
                                <a:r>
                                  <a:rPr lang="en-GB" sz="1200" dirty="0"/>
                                  <a:t>Root</a:t>
                                </a:r>
                                <a:endParaRPr lang="en-GB" sz="1200" dirty="0"/>
                              </a:p>
                            </p:txBody>
                          </p:sp>
                          <p:grpSp>
                            <p:nvGrpSpPr>
                              <p:cNvPr id="29" name="Group 28"/>
                              <p:cNvGrpSpPr/>
                              <p:nvPr/>
                            </p:nvGrpSpPr>
                            <p:grpSpPr>
                              <a:xfrm>
                                <a:off x="7588764" y="1996440"/>
                                <a:ext cx="3076466" cy="4191000"/>
                                <a:chOff x="7697041" y="1996440"/>
                                <a:chExt cx="3076466" cy="4191000"/>
                              </a:xfrm>
                            </p:grpSpPr>
                            <p:grpSp>
                              <p:nvGrpSpPr>
                                <p:cNvPr id="25" name="Group 24"/>
                                <p:cNvGrpSpPr/>
                                <p:nvPr/>
                              </p:nvGrpSpPr>
                              <p:grpSpPr>
                                <a:xfrm>
                                  <a:off x="8740726" y="1996440"/>
                                  <a:ext cx="2032781" cy="4191000"/>
                                  <a:chOff x="8740726" y="1996440"/>
                                  <a:chExt cx="2032781" cy="4191000"/>
                                </a:xfrm>
                              </p:grpSpPr>
                              <p:grpSp>
                                <p:nvGrpSpPr>
                                  <p:cNvPr id="19" name="Group 18"/>
                                  <p:cNvGrpSpPr/>
                                  <p:nvPr/>
                                </p:nvGrpSpPr>
                                <p:grpSpPr>
                                  <a:xfrm>
                                    <a:off x="8740726" y="1996440"/>
                                    <a:ext cx="2032781" cy="4191000"/>
                                    <a:chOff x="8740726" y="1996440"/>
                                    <a:chExt cx="2032781" cy="4191000"/>
                                  </a:xfrm>
                                </p:grpSpPr>
                                <p:sp>
                                  <p:nvSpPr>
                                    <p:cNvPr id="5" name="Oval 4"/>
                                    <p:cNvSpPr/>
                                    <p:nvPr/>
                                  </p:nvSpPr>
                                  <p:spPr>
                                    <a:xfrm>
                                      <a:off x="10449950" y="1996440"/>
                                      <a:ext cx="32355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8740726" y="3035105"/>
                                      <a:ext cx="32355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149627" y="4103077"/>
                                      <a:ext cx="32355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921003" y="5793545"/>
                                      <a:ext cx="32355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9921004" y="4900246"/>
                                      <a:ext cx="32355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a:stCxn id="6" idx="7"/>
                                      <a:endCxn id="5" idx="2"/>
                                    </p:cNvCxnSpPr>
                                    <p:nvPr/>
                                  </p:nvCxnSpPr>
                                  <p:spPr>
                                    <a:xfrm flipV="1">
                                      <a:off x="9016899" y="2193388"/>
                                      <a:ext cx="1433051" cy="89940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6" idx="4"/>
                                      <a:endCxn id="7" idx="0"/>
                                    </p:cNvCxnSpPr>
                                    <p:nvPr/>
                                  </p:nvCxnSpPr>
                                  <p:spPr>
                                    <a:xfrm>
                                      <a:off x="8902505" y="3429000"/>
                                      <a:ext cx="408901" cy="67407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7" idx="5"/>
                                      <a:endCxn id="9" idx="1"/>
                                    </p:cNvCxnSpPr>
                                    <p:nvPr/>
                                  </p:nvCxnSpPr>
                                  <p:spPr>
                                    <a:xfrm>
                                      <a:off x="9425800" y="4439287"/>
                                      <a:ext cx="542588" cy="51864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9" idx="4"/>
                                      <a:endCxn id="8" idx="0"/>
                                    </p:cNvCxnSpPr>
                                    <p:nvPr/>
                                  </p:nvCxnSpPr>
                                  <p:spPr>
                                    <a:xfrm flipH="1">
                                      <a:off x="10082782" y="5294141"/>
                                      <a:ext cx="1" cy="499404"/>
                                    </a:xfrm>
                                    <a:prstGeom prst="line">
                                      <a:avLst/>
                                    </a:prstGeom>
                                  </p:spPr>
                                  <p:style>
                                    <a:lnRef idx="1">
                                      <a:schemeClr val="dk1"/>
                                    </a:lnRef>
                                    <a:fillRef idx="0">
                                      <a:schemeClr val="dk1"/>
                                    </a:fillRef>
                                    <a:effectRef idx="0">
                                      <a:schemeClr val="dk1"/>
                                    </a:effectRef>
                                    <a:fontRef idx="minor">
                                      <a:schemeClr val="tx1"/>
                                    </a:fontRef>
                                  </p:style>
                                </p:cxnSp>
                              </p:grpSp>
                              <p:sp>
                                <p:nvSpPr>
                                  <p:cNvPr id="20" name="Arrow: Right 19"/>
                                  <p:cNvSpPr/>
                                  <p:nvPr/>
                                </p:nvSpPr>
                                <p:spPr>
                                  <a:xfrm rot="19621260">
                                    <a:off x="9159431" y="2701131"/>
                                    <a:ext cx="1294228" cy="126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p:cNvSpPr/>
                                  <p:nvPr/>
                                </p:nvSpPr>
                                <p:spPr>
                                  <a:xfrm rot="14274187" flipV="1">
                                    <a:off x="8945390" y="3617666"/>
                                    <a:ext cx="562433" cy="147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p:cNvSpPr/>
                                  <p:nvPr/>
                                </p:nvSpPr>
                                <p:spPr>
                                  <a:xfrm rot="13438931" flipV="1">
                                    <a:off x="9466187" y="4518326"/>
                                    <a:ext cx="562433" cy="147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p:cNvSpPr/>
                                  <p:nvPr/>
                                </p:nvSpPr>
                                <p:spPr>
                                  <a:xfrm rot="16200000" flipV="1">
                                    <a:off x="9993615" y="5473432"/>
                                    <a:ext cx="393894" cy="10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p:cNvSpPr txBox="1"/>
                                <p:nvPr/>
                              </p:nvSpPr>
                              <p:spPr>
                                <a:xfrm>
                                  <a:off x="8369842" y="3014883"/>
                                  <a:ext cx="413896" cy="276999"/>
                                </a:xfrm>
                                <a:prstGeom prst="rect">
                                  <a:avLst/>
                                </a:prstGeom>
                                <a:noFill/>
                              </p:spPr>
                              <p:txBody>
                                <a:bodyPr wrap="none" rtlCol="0">
                                  <a:spAutoFit/>
                                </a:bodyPr>
                                <a:lstStyle/>
                                <a:p>
                                  <a:r>
                                    <a:rPr lang="en-GB" sz="1200" dirty="0" err="1"/>
                                    <a:t>edu</a:t>
                                  </a:r>
                                  <a:endParaRPr lang="en-GB" sz="1200" dirty="0"/>
                                </a:p>
                              </p:txBody>
                            </p:sp>
                            <p:sp>
                              <p:nvSpPr>
                                <p:cNvPr id="28" name="Rectangle 27"/>
                                <p:cNvSpPr/>
                                <p:nvPr/>
                              </p:nvSpPr>
                              <p:spPr>
                                <a:xfrm>
                                  <a:off x="7697041" y="3092790"/>
                                  <a:ext cx="550881" cy="196948"/>
                                </a:xfrm>
                                <a:prstGeom prst="rect">
                                  <a:avLst/>
                                </a:prstGeom>
                                <a:effectLst>
                                  <a:innerShdw blurRad="63500" dist="50800" dir="54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Label</a:t>
                                  </a:r>
                                  <a:endParaRPr lang="en-GB" sz="1200" dirty="0"/>
                                </a:p>
                              </p:txBody>
                            </p:sp>
                          </p:grpSp>
                        </p:grpSp>
                        <p:sp>
                          <p:nvSpPr>
                            <p:cNvPr id="31" name="TextBox 30"/>
                            <p:cNvSpPr txBox="1"/>
                            <p:nvPr/>
                          </p:nvSpPr>
                          <p:spPr>
                            <a:xfrm>
                              <a:off x="8045709" y="4219973"/>
                              <a:ext cx="1027974" cy="276999"/>
                            </a:xfrm>
                            <a:prstGeom prst="rect">
                              <a:avLst/>
                            </a:prstGeom>
                            <a:noFill/>
                          </p:spPr>
                          <p:txBody>
                            <a:bodyPr wrap="none" rtlCol="0">
                              <a:spAutoFit/>
                            </a:bodyPr>
                            <a:lstStyle/>
                            <a:p>
                              <a:r>
                                <a:rPr lang="en-GB" sz="1200" dirty="0" err="1"/>
                                <a:t>topUniversity</a:t>
                              </a:r>
                              <a:endParaRPr lang="en-GB" sz="1200" dirty="0"/>
                            </a:p>
                          </p:txBody>
                        </p:sp>
                        <p:sp>
                          <p:nvSpPr>
                            <p:cNvPr id="32" name="Rectangle 31"/>
                            <p:cNvSpPr/>
                            <p:nvPr/>
                          </p:nvSpPr>
                          <p:spPr>
                            <a:xfrm>
                              <a:off x="7451367" y="4245275"/>
                              <a:ext cx="550881" cy="196948"/>
                            </a:xfrm>
                            <a:prstGeom prst="rect">
                              <a:avLst/>
                            </a:prstGeom>
                            <a:effectLst>
                              <a:innerShdw blurRad="63500" dist="50800" dir="54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Label</a:t>
                              </a:r>
                              <a:endParaRPr lang="en-GB" sz="1200" dirty="0"/>
                            </a:p>
                          </p:txBody>
                        </p:sp>
                      </p:grpSp>
                      <p:sp>
                        <p:nvSpPr>
                          <p:cNvPr id="34" name="TextBox 33"/>
                          <p:cNvSpPr txBox="1"/>
                          <p:nvPr/>
                        </p:nvSpPr>
                        <p:spPr>
                          <a:xfrm>
                            <a:off x="9083446" y="4981401"/>
                            <a:ext cx="579005" cy="276999"/>
                          </a:xfrm>
                          <a:prstGeom prst="rect">
                            <a:avLst/>
                          </a:prstGeom>
                          <a:noFill/>
                        </p:spPr>
                        <p:txBody>
                          <a:bodyPr wrap="none" rtlCol="0">
                            <a:spAutoFit/>
                          </a:bodyPr>
                          <a:lstStyle/>
                          <a:p>
                            <a:r>
                              <a:rPr lang="en-GB" sz="1200" dirty="0" err="1"/>
                              <a:t>bDept</a:t>
                            </a:r>
                            <a:endParaRPr lang="en-GB" sz="1200" dirty="0"/>
                          </a:p>
                        </p:txBody>
                      </p:sp>
                      <p:sp>
                        <p:nvSpPr>
                          <p:cNvPr id="35" name="Rectangle 34"/>
                          <p:cNvSpPr/>
                          <p:nvPr/>
                        </p:nvSpPr>
                        <p:spPr>
                          <a:xfrm>
                            <a:off x="8490469" y="5031168"/>
                            <a:ext cx="550881" cy="196948"/>
                          </a:xfrm>
                          <a:prstGeom prst="rect">
                            <a:avLst/>
                          </a:prstGeom>
                          <a:effectLst>
                            <a:innerShdw blurRad="63500" dist="50800" dir="54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Label</a:t>
                            </a:r>
                            <a:endParaRPr lang="en-GB" sz="1200" dirty="0"/>
                          </a:p>
                        </p:txBody>
                      </p:sp>
                    </p:grpSp>
                    <p:sp>
                      <p:nvSpPr>
                        <p:cNvPr id="37" name="TextBox 36"/>
                        <p:cNvSpPr txBox="1"/>
                        <p:nvPr/>
                      </p:nvSpPr>
                      <p:spPr>
                        <a:xfrm>
                          <a:off x="8786579" y="5904999"/>
                          <a:ext cx="1128835" cy="276999"/>
                        </a:xfrm>
                        <a:prstGeom prst="rect">
                          <a:avLst/>
                        </a:prstGeom>
                        <a:noFill/>
                      </p:spPr>
                      <p:txBody>
                        <a:bodyPr wrap="none" rtlCol="0">
                          <a:spAutoFit/>
                        </a:bodyPr>
                        <a:lstStyle/>
                        <a:p>
                          <a:r>
                            <a:rPr lang="en-GB" sz="1200" dirty="0" err="1"/>
                            <a:t>aCybersecurity</a:t>
                          </a:r>
                          <a:endParaRPr lang="en-GB" sz="1200" dirty="0"/>
                        </a:p>
                      </p:txBody>
                    </p:sp>
                    <p:sp>
                      <p:nvSpPr>
                        <p:cNvPr id="38" name="Rectangle 37"/>
                        <p:cNvSpPr/>
                        <p:nvPr/>
                      </p:nvSpPr>
                      <p:spPr>
                        <a:xfrm>
                          <a:off x="8228853" y="5987855"/>
                          <a:ext cx="550881" cy="196948"/>
                        </a:xfrm>
                        <a:prstGeom prst="rect">
                          <a:avLst/>
                        </a:prstGeom>
                        <a:effectLst>
                          <a:innerShdw blurRad="63500" dist="50800" dir="54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Label</a:t>
                          </a:r>
                          <a:endParaRPr lang="en-GB" sz="1200" dirty="0"/>
                        </a:p>
                      </p:txBody>
                    </p:sp>
                  </p:grpSp>
                  <p:sp>
                    <p:nvSpPr>
                      <p:cNvPr id="41" name="Rectangle 40"/>
                      <p:cNvSpPr/>
                      <p:nvPr/>
                    </p:nvSpPr>
                    <p:spPr>
                      <a:xfrm>
                        <a:off x="8671213" y="3094036"/>
                        <a:ext cx="520505" cy="2121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ln w="0"/>
                            <a:solidFill>
                              <a:schemeClr val="tx1"/>
                            </a:solidFill>
                            <a:effectLst>
                              <a:outerShdw blurRad="38100" dist="19050" dir="2700000" algn="tl" rotWithShape="0">
                                <a:schemeClr val="dk1">
                                  <a:alpha val="40000"/>
                                </a:schemeClr>
                              </a:outerShdw>
                            </a:effectLst>
                          </a:rPr>
                          <a:t>edu</a:t>
                        </a:r>
                        <a:r>
                          <a:rPr lang="en-GB" sz="1200" dirty="0">
                            <a:ln w="0"/>
                            <a:solidFill>
                              <a:schemeClr val="tx1"/>
                            </a:solidFill>
                            <a:effectLst>
                              <a:outerShdw blurRad="38100" dist="19050" dir="2700000" algn="tl" rotWithShape="0">
                                <a:schemeClr val="dk1">
                                  <a:alpha val="40000"/>
                                </a:schemeClr>
                              </a:outerShdw>
                            </a:effectLst>
                          </a:rPr>
                          <a:t>.</a:t>
                        </a:r>
                        <a:endParaRPr lang="en-GB" sz="1200" dirty="0">
                          <a:ln w="0"/>
                          <a:solidFill>
                            <a:schemeClr val="tx1"/>
                          </a:solidFill>
                          <a:effectLst>
                            <a:outerShdw blurRad="38100" dist="19050" dir="2700000" algn="tl" rotWithShape="0">
                              <a:schemeClr val="dk1">
                                <a:alpha val="40000"/>
                              </a:schemeClr>
                            </a:outerShdw>
                          </a:effectLst>
                        </a:endParaRPr>
                      </a:p>
                    </p:txBody>
                  </p:sp>
                </p:grpSp>
              </p:grpSp>
              <p:sp>
                <p:nvSpPr>
                  <p:cNvPr id="42" name="Rectangle 41"/>
                  <p:cNvSpPr/>
                  <p:nvPr/>
                </p:nvSpPr>
                <p:spPr>
                  <a:xfrm>
                    <a:off x="9033686" y="3868022"/>
                    <a:ext cx="1492716" cy="1962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topUniversity.edu.</a:t>
                    </a:r>
                    <a:endParaRPr lang="en-GB" sz="1200" dirty="0">
                      <a:ln w="0"/>
                      <a:solidFill>
                        <a:schemeClr val="tx1"/>
                      </a:solidFill>
                      <a:effectLst>
                        <a:outerShdw blurRad="38100" dist="19050" dir="2700000" algn="tl" rotWithShape="0">
                          <a:schemeClr val="dk1">
                            <a:alpha val="40000"/>
                          </a:schemeClr>
                        </a:outerShdw>
                      </a:effectLst>
                    </a:endParaRPr>
                  </a:p>
                </p:txBody>
              </p:sp>
            </p:grpSp>
            <p:sp>
              <p:nvSpPr>
                <p:cNvPr id="47" name="TextBox 46"/>
                <p:cNvSpPr txBox="1"/>
                <p:nvPr/>
              </p:nvSpPr>
              <p:spPr>
                <a:xfrm>
                  <a:off x="8613180" y="3398798"/>
                  <a:ext cx="1058303" cy="276999"/>
                </a:xfrm>
                <a:prstGeom prst="rect">
                  <a:avLst/>
                </a:prstGeom>
                <a:noFill/>
              </p:spPr>
              <p:txBody>
                <a:bodyPr wrap="none" rtlCol="0">
                  <a:spAutoFit/>
                </a:bodyPr>
                <a:lstStyle/>
                <a:p>
                  <a:r>
                    <a:rPr lang="en-GB" sz="1200" dirty="0"/>
                    <a:t>Domain name</a:t>
                  </a:r>
                  <a:endParaRPr lang="en-GB" sz="1200" dirty="0"/>
                </a:p>
              </p:txBody>
            </p:sp>
          </p:grpSp>
          <p:sp>
            <p:nvSpPr>
              <p:cNvPr id="48" name="TextBox 47"/>
              <p:cNvSpPr txBox="1"/>
              <p:nvPr/>
            </p:nvSpPr>
            <p:spPr>
              <a:xfrm>
                <a:off x="9829086" y="5904998"/>
                <a:ext cx="1058303" cy="276999"/>
              </a:xfrm>
              <a:prstGeom prst="rect">
                <a:avLst/>
              </a:prstGeom>
              <a:noFill/>
            </p:spPr>
            <p:txBody>
              <a:bodyPr wrap="none" rtlCol="0">
                <a:spAutoFit/>
              </a:bodyPr>
              <a:lstStyle/>
              <a:p>
                <a:r>
                  <a:rPr lang="en-GB" sz="1200" dirty="0"/>
                  <a:t>Domain name</a:t>
                </a:r>
                <a:endParaRPr lang="en-GB" sz="1200" dirty="0"/>
              </a:p>
            </p:txBody>
          </p:sp>
          <p:sp>
            <p:nvSpPr>
              <p:cNvPr id="51" name="Rectangle 50"/>
              <p:cNvSpPr/>
              <p:nvPr/>
            </p:nvSpPr>
            <p:spPr>
              <a:xfrm>
                <a:off x="9757786" y="5750453"/>
                <a:ext cx="2736000" cy="1962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aCybersecurity.bDept.topUniversity.edu.</a:t>
                </a:r>
                <a:endParaRPr lang="en-GB" sz="1200" dirty="0">
                  <a:ln w="0"/>
                  <a:solidFill>
                    <a:schemeClr val="tx1"/>
                  </a:solidFill>
                  <a:effectLst>
                    <a:outerShdw blurRad="38100" dist="19050" dir="2700000" algn="tl" rotWithShape="0">
                      <a:schemeClr val="dk1">
                        <a:alpha val="40000"/>
                      </a:schemeClr>
                    </a:outerShdw>
                  </a:effectLst>
                </a:endParaRPr>
              </a:p>
            </p:txBody>
          </p:sp>
        </p:grpSp>
      </p:gr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12" name="Date Placeholder 11"/>
          <p:cNvSpPr>
            <a:spLocks noGrp="1"/>
          </p:cNvSpPr>
          <p:nvPr>
            <p:ph type="dt" sz="half" idx="10"/>
          </p:nvPr>
        </p:nvSpPr>
        <p:spPr/>
        <p:txBody>
          <a:bodyPr/>
          <a:lstStyle/>
          <a:p>
            <a:fld id="{23F91156-2999-444E-9A5E-95C67381EA52}" type="datetime1">
              <a:rPr lang="en-GB" smtClean="0"/>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823085" y="1266825"/>
            <a:ext cx="9661525" cy="4835525"/>
          </a:xfrm>
        </p:spPr>
        <p:txBody>
          <a:bodyPr>
            <a:normAutofit fontScale="62500"/>
          </a:bodyPr>
          <a:lstStyle/>
          <a:p>
            <a:r>
              <a:rPr lang="en-GB" dirty="0"/>
              <a:t>Domain Name Service (DNS)</a:t>
            </a:r>
            <a:endParaRPr lang="en-GB" dirty="0"/>
          </a:p>
          <a:p>
            <a:pPr lvl="1"/>
            <a:r>
              <a:rPr lang="en-US" dirty="0"/>
              <a:t>Domain</a:t>
            </a:r>
            <a:endParaRPr lang="en-US" dirty="0"/>
          </a:p>
          <a:p>
            <a:pPr lvl="2"/>
            <a:r>
              <a:rPr lang="en-US" dirty="0"/>
              <a:t>A domain is a subtree of the domain name space.</a:t>
            </a:r>
            <a:endParaRPr lang="en-US" dirty="0"/>
          </a:p>
          <a:p>
            <a:pPr lvl="2"/>
            <a:r>
              <a:rPr lang="en-US" dirty="0"/>
              <a:t>The name of the domain is the domain name of the node at the top of the subtree.</a:t>
            </a:r>
            <a:endParaRPr lang="en-US" dirty="0"/>
          </a:p>
          <a:p>
            <a:pPr lvl="2"/>
            <a:r>
              <a:rPr lang="en-US" dirty="0"/>
              <a:t>A domain may itself be divided into domains.</a:t>
            </a:r>
            <a:endParaRPr lang="en-GB" dirty="0"/>
          </a:p>
          <a:p>
            <a:pPr lvl="1"/>
            <a:endParaRPr lang="en-US" dirty="0"/>
          </a:p>
          <a:p>
            <a:pPr lvl="1"/>
            <a:r>
              <a:rPr lang="en-US" dirty="0"/>
              <a:t>Distribution of Name Space</a:t>
            </a:r>
            <a:endParaRPr lang="en-US" dirty="0"/>
          </a:p>
          <a:p>
            <a:pPr lvl="2"/>
            <a:r>
              <a:rPr lang="en-US" dirty="0"/>
              <a:t>The information contained in the domain name space must be stored.</a:t>
            </a:r>
            <a:endParaRPr lang="en-US" dirty="0"/>
          </a:p>
          <a:p>
            <a:pPr lvl="2"/>
            <a:r>
              <a:rPr lang="en-US" dirty="0"/>
              <a:t>But it is very inefficient and also not reliable to have just one computer store such a huge amount of information.</a:t>
            </a:r>
            <a:endParaRPr lang="en-US" dirty="0"/>
          </a:p>
          <a:p>
            <a:pPr lvl="2"/>
            <a:r>
              <a:rPr lang="en-US" dirty="0"/>
              <a:t>It is inefficient because responding to requests from all over the world, places a heavy load on the system.</a:t>
            </a:r>
            <a:endParaRPr lang="en-US" dirty="0"/>
          </a:p>
          <a:p>
            <a:pPr lvl="2"/>
            <a:r>
              <a:rPr lang="en-US" dirty="0"/>
              <a:t>It is not reliable because any failure makes the data inaccessible.</a:t>
            </a:r>
            <a:endParaRPr lang="en-US" dirty="0"/>
          </a:p>
          <a:p>
            <a:pPr lvl="2"/>
            <a:r>
              <a:rPr lang="en-US" dirty="0"/>
              <a:t>The solution to these problems is to distribute the information among many computers called DNS servers.</a:t>
            </a:r>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B23D621-4170-4543-A0B7-4E801120A2B4}" type="datetime1">
              <a:rPr lang="en-GB" smtClean="0"/>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311275" y="1529715"/>
            <a:ext cx="5510530" cy="4663440"/>
          </a:xfrm>
        </p:spPr>
        <p:txBody>
          <a:bodyPr>
            <a:normAutofit fontScale="72500"/>
          </a:bodyPr>
          <a:lstStyle/>
          <a:p>
            <a:r>
              <a:rPr lang="en-GB" dirty="0"/>
              <a:t>Domain Name Service (DNS)</a:t>
            </a:r>
            <a:endParaRPr lang="en-GB" dirty="0"/>
          </a:p>
          <a:p>
            <a:pPr lvl="1"/>
            <a:r>
              <a:rPr lang="en-US" dirty="0"/>
              <a:t>Hierarchy of Name Servers</a:t>
            </a:r>
            <a:endParaRPr lang="en-US" dirty="0"/>
          </a:p>
          <a:p>
            <a:pPr lvl="2"/>
            <a:r>
              <a:rPr lang="en-US" dirty="0"/>
              <a:t>The way to distribute information among DNS servers is to divide the whole space into many domains based on the first level.</a:t>
            </a:r>
            <a:endParaRPr lang="en-US" dirty="0"/>
          </a:p>
          <a:p>
            <a:pPr lvl="2"/>
            <a:endParaRPr lang="en-US" dirty="0"/>
          </a:p>
          <a:p>
            <a:pPr lvl="2"/>
            <a:r>
              <a:rPr lang="en-US" dirty="0"/>
              <a:t>Let the root stand-alone and create as many domains as there are first level nodes.</a:t>
            </a:r>
            <a:endParaRPr lang="en-US" dirty="0"/>
          </a:p>
          <a:p>
            <a:pPr lvl="2"/>
            <a:endParaRPr lang="en-US" dirty="0"/>
          </a:p>
          <a:p>
            <a:pPr lvl="2"/>
            <a:r>
              <a:rPr lang="en-US" dirty="0"/>
              <a:t>Because a domain created this way could be very large,</a:t>
            </a:r>
            <a:endParaRPr lang="en-US" dirty="0"/>
          </a:p>
          <a:p>
            <a:pPr lvl="2"/>
            <a:endParaRPr lang="en-US" dirty="0"/>
          </a:p>
          <a:p>
            <a:pPr lvl="2"/>
            <a:r>
              <a:rPr lang="en-US" dirty="0"/>
              <a:t>DNS allows domains to be divided further into smaller domains.</a:t>
            </a:r>
            <a:endParaRPr lang="en-US" dirty="0"/>
          </a:p>
          <a:p>
            <a:pPr lvl="2"/>
            <a:endParaRPr lang="en-US" dirty="0"/>
          </a:p>
          <a:p>
            <a:pPr lvl="2"/>
            <a:r>
              <a:rPr lang="en-US" dirty="0"/>
              <a:t>Thus we have a hierarchy of servers in the same way that we have a hierarchy of names.</a:t>
            </a:r>
            <a:endParaRPr lang="en-GB" dirty="0"/>
          </a:p>
          <a:p>
            <a:pPr lvl="1"/>
            <a:endParaRPr lang="en-GB" dirty="0"/>
          </a:p>
          <a:p>
            <a:pPr lvl="1"/>
            <a:endParaRPr lang="en-GB" dirty="0"/>
          </a:p>
          <a:p>
            <a:pPr lvl="1"/>
            <a:endParaRPr lang="en-GB" dirty="0"/>
          </a:p>
          <a:p>
            <a:pPr lvl="1"/>
            <a:endParaRPr lang="en-GB" dirty="0"/>
          </a:p>
          <a:p>
            <a:endParaRPr lang="en-GB" dirty="0"/>
          </a:p>
        </p:txBody>
      </p:sp>
      <p:sp>
        <p:nvSpPr>
          <p:cNvPr id="4" name="Content Placeholder 3"/>
          <p:cNvSpPr>
            <a:spLocks noGrp="1"/>
          </p:cNvSpPr>
          <p:nvPr>
            <p:ph sz="half" idx="2"/>
          </p:nvPr>
        </p:nvSpPr>
        <p:spPr>
          <a:xfrm>
            <a:off x="7034784" y="1337593"/>
            <a:ext cx="4876800" cy="4663440"/>
          </a:xfrm>
        </p:spPr>
        <p:txBody>
          <a:bodyPr>
            <a:normAutofit fontScale="92500" lnSpcReduction="10000"/>
          </a:bodyPr>
          <a:lstStyle/>
          <a:p>
            <a:endParaRPr lang="en-GB" dirty="0"/>
          </a:p>
        </p:txBody>
      </p:sp>
      <p:grpSp>
        <p:nvGrpSpPr>
          <p:cNvPr id="55" name="Group 54"/>
          <p:cNvGrpSpPr/>
          <p:nvPr/>
        </p:nvGrpSpPr>
        <p:grpSpPr>
          <a:xfrm>
            <a:off x="6733286" y="2212193"/>
            <a:ext cx="5360729" cy="3296776"/>
            <a:chOff x="6119045" y="1524000"/>
            <a:chExt cx="6072955" cy="3296776"/>
          </a:xfrm>
        </p:grpSpPr>
        <p:grpSp>
          <p:nvGrpSpPr>
            <p:cNvPr id="53" name="Group 52"/>
            <p:cNvGrpSpPr/>
            <p:nvPr/>
          </p:nvGrpSpPr>
          <p:grpSpPr>
            <a:xfrm>
              <a:off x="6119045" y="1524000"/>
              <a:ext cx="6072955" cy="3296776"/>
              <a:chOff x="6119045" y="1524000"/>
              <a:chExt cx="6072955" cy="3296776"/>
            </a:xfrm>
          </p:grpSpPr>
          <p:grpSp>
            <p:nvGrpSpPr>
              <p:cNvPr id="51" name="Group 50"/>
              <p:cNvGrpSpPr/>
              <p:nvPr/>
            </p:nvGrpSpPr>
            <p:grpSpPr>
              <a:xfrm>
                <a:off x="6119045" y="1524000"/>
                <a:ext cx="6072955" cy="3296776"/>
                <a:chOff x="6119045" y="1524000"/>
                <a:chExt cx="6072955" cy="3296776"/>
              </a:xfrm>
            </p:grpSpPr>
            <p:grpSp>
              <p:nvGrpSpPr>
                <p:cNvPr id="49" name="Group 48"/>
                <p:cNvGrpSpPr/>
                <p:nvPr/>
              </p:nvGrpSpPr>
              <p:grpSpPr>
                <a:xfrm>
                  <a:off x="6119045" y="1524000"/>
                  <a:ext cx="6072955" cy="3296776"/>
                  <a:chOff x="6119045" y="1524000"/>
                  <a:chExt cx="6072955" cy="3296776"/>
                </a:xfrm>
              </p:grpSpPr>
              <p:grpSp>
                <p:nvGrpSpPr>
                  <p:cNvPr id="47" name="Group 46"/>
                  <p:cNvGrpSpPr/>
                  <p:nvPr/>
                </p:nvGrpSpPr>
                <p:grpSpPr>
                  <a:xfrm>
                    <a:off x="6313538" y="1524000"/>
                    <a:ext cx="5878462" cy="3068331"/>
                    <a:chOff x="6313538" y="1720947"/>
                    <a:chExt cx="5878462" cy="3068331"/>
                  </a:xfrm>
                </p:grpSpPr>
                <p:grpSp>
                  <p:nvGrpSpPr>
                    <p:cNvPr id="44" name="Group 43"/>
                    <p:cNvGrpSpPr/>
                    <p:nvPr/>
                  </p:nvGrpSpPr>
                  <p:grpSpPr>
                    <a:xfrm>
                      <a:off x="6313538" y="1720947"/>
                      <a:ext cx="5878462" cy="3068331"/>
                      <a:chOff x="6313538" y="1720947"/>
                      <a:chExt cx="5878462" cy="3068331"/>
                    </a:xfrm>
                  </p:grpSpPr>
                  <p:grpSp>
                    <p:nvGrpSpPr>
                      <p:cNvPr id="42" name="Group 41"/>
                      <p:cNvGrpSpPr/>
                      <p:nvPr/>
                    </p:nvGrpSpPr>
                    <p:grpSpPr>
                      <a:xfrm>
                        <a:off x="6313538" y="1720947"/>
                        <a:ext cx="5878462" cy="3068331"/>
                        <a:chOff x="6533953" y="1524000"/>
                        <a:chExt cx="5878462" cy="3068331"/>
                      </a:xfrm>
                    </p:grpSpPr>
                    <p:grpSp>
                      <p:nvGrpSpPr>
                        <p:cNvPr id="40" name="Group 39"/>
                        <p:cNvGrpSpPr/>
                        <p:nvPr/>
                      </p:nvGrpSpPr>
                      <p:grpSpPr>
                        <a:xfrm>
                          <a:off x="6533953" y="1524000"/>
                          <a:ext cx="5878462" cy="3068331"/>
                          <a:chOff x="6395354" y="1510770"/>
                          <a:chExt cx="5878462" cy="3068331"/>
                        </a:xfrm>
                      </p:grpSpPr>
                      <p:grpSp>
                        <p:nvGrpSpPr>
                          <p:cNvPr id="38" name="Group 37"/>
                          <p:cNvGrpSpPr/>
                          <p:nvPr/>
                        </p:nvGrpSpPr>
                        <p:grpSpPr>
                          <a:xfrm>
                            <a:off x="6395354" y="1510770"/>
                            <a:ext cx="5796646" cy="3068331"/>
                            <a:chOff x="6395354" y="1510770"/>
                            <a:chExt cx="5796646" cy="3068331"/>
                          </a:xfrm>
                        </p:grpSpPr>
                        <p:grpSp>
                          <p:nvGrpSpPr>
                            <p:cNvPr id="36" name="Group 35"/>
                            <p:cNvGrpSpPr/>
                            <p:nvPr/>
                          </p:nvGrpSpPr>
                          <p:grpSpPr>
                            <a:xfrm>
                              <a:off x="6395354" y="1510770"/>
                              <a:ext cx="5796646" cy="3068331"/>
                              <a:chOff x="6269211" y="1524000"/>
                              <a:chExt cx="5796646" cy="3068331"/>
                            </a:xfrm>
                          </p:grpSpPr>
                          <p:grpSp>
                            <p:nvGrpSpPr>
                              <p:cNvPr id="34" name="Group 33"/>
                              <p:cNvGrpSpPr/>
                              <p:nvPr/>
                            </p:nvGrpSpPr>
                            <p:grpSpPr>
                              <a:xfrm>
                                <a:off x="6269211" y="1524000"/>
                                <a:ext cx="5796646" cy="3068331"/>
                                <a:chOff x="6241076" y="1434329"/>
                                <a:chExt cx="5796646" cy="3068331"/>
                              </a:xfrm>
                            </p:grpSpPr>
                            <p:grpSp>
                              <p:nvGrpSpPr>
                                <p:cNvPr id="32" name="Group 31"/>
                                <p:cNvGrpSpPr/>
                                <p:nvPr/>
                              </p:nvGrpSpPr>
                              <p:grpSpPr>
                                <a:xfrm>
                                  <a:off x="6241076" y="1701226"/>
                                  <a:ext cx="5796646" cy="2801434"/>
                                  <a:chOff x="6241076" y="1701226"/>
                                  <a:chExt cx="5796646" cy="2801434"/>
                                </a:xfrm>
                              </p:grpSpPr>
                              <p:grpSp>
                                <p:nvGrpSpPr>
                                  <p:cNvPr id="14" name="Group 13"/>
                                  <p:cNvGrpSpPr/>
                                  <p:nvPr/>
                                </p:nvGrpSpPr>
                                <p:grpSpPr>
                                  <a:xfrm>
                                    <a:off x="6241076" y="1701226"/>
                                    <a:ext cx="5796646" cy="2801434"/>
                                    <a:chOff x="6241076" y="1701226"/>
                                    <a:chExt cx="5796646" cy="2801434"/>
                                  </a:xfrm>
                                </p:grpSpPr>
                                <p:pic>
                                  <p:nvPicPr>
                                    <p:cNvPr id="6" name="Picture 5"/>
                                    <p:cNvPicPr>
                                      <a:picLocks noChangeAspect="1"/>
                                    </p:cNvPicPr>
                                    <p:nvPr/>
                                  </p:nvPicPr>
                                  <p:blipFill>
                                    <a:blip r:embed="rId1"/>
                                    <a:stretch>
                                      <a:fillRect/>
                                    </a:stretch>
                                  </p:blipFill>
                                  <p:spPr>
                                    <a:xfrm>
                                      <a:off x="8342862" y="1701226"/>
                                      <a:ext cx="536016" cy="642776"/>
                                    </a:xfrm>
                                    <a:prstGeom prst="rect">
                                      <a:avLst/>
                                    </a:prstGeom>
                                  </p:spPr>
                                </p:pic>
                                <p:pic>
                                  <p:nvPicPr>
                                    <p:cNvPr id="7" name="Picture 6"/>
                                    <p:cNvPicPr>
                                      <a:picLocks noChangeAspect="1"/>
                                    </p:cNvPicPr>
                                    <p:nvPr/>
                                  </p:nvPicPr>
                                  <p:blipFill>
                                    <a:blip r:embed="rId1"/>
                                    <a:stretch>
                                      <a:fillRect/>
                                    </a:stretch>
                                  </p:blipFill>
                                  <p:spPr>
                                    <a:xfrm>
                                      <a:off x="6912864" y="2660788"/>
                                      <a:ext cx="536016" cy="642776"/>
                                    </a:xfrm>
                                    <a:prstGeom prst="rect">
                                      <a:avLst/>
                                    </a:prstGeom>
                                  </p:spPr>
                                </p:pic>
                                <p:pic>
                                  <p:nvPicPr>
                                    <p:cNvPr id="8" name="Picture 7"/>
                                    <p:cNvPicPr>
                                      <a:picLocks noChangeAspect="1"/>
                                    </p:cNvPicPr>
                                    <p:nvPr/>
                                  </p:nvPicPr>
                                  <p:blipFill>
                                    <a:blip r:embed="rId1"/>
                                    <a:stretch>
                                      <a:fillRect/>
                                    </a:stretch>
                                  </p:blipFill>
                                  <p:spPr>
                                    <a:xfrm>
                                      <a:off x="9739083" y="2660788"/>
                                      <a:ext cx="536016" cy="642776"/>
                                    </a:xfrm>
                                    <a:prstGeom prst="rect">
                                      <a:avLst/>
                                    </a:prstGeom>
                                  </p:spPr>
                                </p:pic>
                                <p:pic>
                                  <p:nvPicPr>
                                    <p:cNvPr id="9" name="Picture 8"/>
                                    <p:cNvPicPr>
                                      <a:picLocks noChangeAspect="1"/>
                                    </p:cNvPicPr>
                                    <p:nvPr/>
                                  </p:nvPicPr>
                                  <p:blipFill>
                                    <a:blip r:embed="rId1"/>
                                    <a:stretch>
                                      <a:fillRect/>
                                    </a:stretch>
                                  </p:blipFill>
                                  <p:spPr>
                                    <a:xfrm>
                                      <a:off x="10463547" y="3855720"/>
                                      <a:ext cx="536016" cy="642776"/>
                                    </a:xfrm>
                                    <a:prstGeom prst="rect">
                                      <a:avLst/>
                                    </a:prstGeom>
                                  </p:spPr>
                                </p:pic>
                                <p:pic>
                                  <p:nvPicPr>
                                    <p:cNvPr id="10" name="Picture 9"/>
                                    <p:cNvPicPr>
                                      <a:picLocks noChangeAspect="1"/>
                                    </p:cNvPicPr>
                                    <p:nvPr/>
                                  </p:nvPicPr>
                                  <p:blipFill>
                                    <a:blip r:embed="rId1"/>
                                    <a:stretch>
                                      <a:fillRect/>
                                    </a:stretch>
                                  </p:blipFill>
                                  <p:spPr>
                                    <a:xfrm>
                                      <a:off x="11501706" y="2660788"/>
                                      <a:ext cx="536016" cy="642776"/>
                                    </a:xfrm>
                                    <a:prstGeom prst="rect">
                                      <a:avLst/>
                                    </a:prstGeom>
                                  </p:spPr>
                                </p:pic>
                                <p:pic>
                                  <p:nvPicPr>
                                    <p:cNvPr id="11" name="Picture 10"/>
                                    <p:cNvPicPr>
                                      <a:picLocks noChangeAspect="1"/>
                                    </p:cNvPicPr>
                                    <p:nvPr/>
                                  </p:nvPicPr>
                                  <p:blipFill>
                                    <a:blip r:embed="rId1"/>
                                    <a:stretch>
                                      <a:fillRect/>
                                    </a:stretch>
                                  </p:blipFill>
                                  <p:spPr>
                                    <a:xfrm>
                                      <a:off x="9267289" y="3859884"/>
                                      <a:ext cx="536016" cy="642776"/>
                                    </a:xfrm>
                                    <a:prstGeom prst="rect">
                                      <a:avLst/>
                                    </a:prstGeom>
                                  </p:spPr>
                                </p:pic>
                                <p:pic>
                                  <p:nvPicPr>
                                    <p:cNvPr id="12" name="Picture 11"/>
                                    <p:cNvPicPr>
                                      <a:picLocks noChangeAspect="1"/>
                                    </p:cNvPicPr>
                                    <p:nvPr/>
                                  </p:nvPicPr>
                                  <p:blipFill>
                                    <a:blip r:embed="rId1"/>
                                    <a:stretch>
                                      <a:fillRect/>
                                    </a:stretch>
                                  </p:blipFill>
                                  <p:spPr>
                                    <a:xfrm>
                                      <a:off x="7695026" y="3855720"/>
                                      <a:ext cx="536016" cy="642776"/>
                                    </a:xfrm>
                                    <a:prstGeom prst="rect">
                                      <a:avLst/>
                                    </a:prstGeom>
                                  </p:spPr>
                                </p:pic>
                                <p:pic>
                                  <p:nvPicPr>
                                    <p:cNvPr id="13" name="Picture 12"/>
                                    <p:cNvPicPr>
                                      <a:picLocks noChangeAspect="1"/>
                                    </p:cNvPicPr>
                                    <p:nvPr/>
                                  </p:nvPicPr>
                                  <p:blipFill>
                                    <a:blip r:embed="rId1"/>
                                    <a:stretch>
                                      <a:fillRect/>
                                    </a:stretch>
                                  </p:blipFill>
                                  <p:spPr>
                                    <a:xfrm>
                                      <a:off x="6241076" y="3855720"/>
                                      <a:ext cx="536016" cy="642776"/>
                                    </a:xfrm>
                                    <a:prstGeom prst="rect">
                                      <a:avLst/>
                                    </a:prstGeom>
                                  </p:spPr>
                                </p:pic>
                              </p:grpSp>
                              <p:cxnSp>
                                <p:nvCxnSpPr>
                                  <p:cNvPr id="16" name="Straight Connector 15"/>
                                  <p:cNvCxnSpPr>
                                    <a:stCxn id="7" idx="0"/>
                                    <a:endCxn id="6" idx="1"/>
                                  </p:cNvCxnSpPr>
                                  <p:nvPr/>
                                </p:nvCxnSpPr>
                                <p:spPr>
                                  <a:xfrm flipV="1">
                                    <a:off x="7180872" y="2022614"/>
                                    <a:ext cx="1161990" cy="63817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6" idx="3"/>
                                    <a:endCxn id="10" idx="0"/>
                                  </p:cNvCxnSpPr>
                                  <p:nvPr/>
                                </p:nvCxnSpPr>
                                <p:spPr>
                                  <a:xfrm>
                                    <a:off x="8878878" y="2022614"/>
                                    <a:ext cx="2890836" cy="63817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7" idx="2"/>
                                    <a:endCxn id="13" idx="0"/>
                                  </p:cNvCxnSpPr>
                                  <p:nvPr/>
                                </p:nvCxnSpPr>
                                <p:spPr>
                                  <a:xfrm flipH="1">
                                    <a:off x="6509084" y="3303564"/>
                                    <a:ext cx="671788" cy="55215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6" idx="3"/>
                                    <a:endCxn id="8" idx="0"/>
                                  </p:cNvCxnSpPr>
                                  <p:nvPr/>
                                </p:nvCxnSpPr>
                                <p:spPr>
                                  <a:xfrm>
                                    <a:off x="8878878" y="2022614"/>
                                    <a:ext cx="1128213" cy="63817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2"/>
                                    <a:endCxn id="12" idx="0"/>
                                  </p:cNvCxnSpPr>
                                  <p:nvPr/>
                                </p:nvCxnSpPr>
                                <p:spPr>
                                  <a:xfrm>
                                    <a:off x="7180872" y="3303564"/>
                                    <a:ext cx="782162" cy="5521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2"/>
                                    <a:endCxn id="11" idx="0"/>
                                  </p:cNvCxnSpPr>
                                  <p:nvPr/>
                                </p:nvCxnSpPr>
                                <p:spPr>
                                  <a:xfrm flipH="1">
                                    <a:off x="9535297" y="3303564"/>
                                    <a:ext cx="471794" cy="55632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8" idx="2"/>
                                    <a:endCxn id="9" idx="0"/>
                                  </p:cNvCxnSpPr>
                                  <p:nvPr/>
                                </p:nvCxnSpPr>
                                <p:spPr>
                                  <a:xfrm>
                                    <a:off x="10007091" y="3303564"/>
                                    <a:ext cx="724464" cy="552156"/>
                                  </a:xfrm>
                                  <a:prstGeom prst="line">
                                    <a:avLst/>
                                  </a:prstGeom>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8135483" y="1434329"/>
                                  <a:ext cx="950773" cy="276999"/>
                                </a:xfrm>
                                <a:prstGeom prst="rect">
                                  <a:avLst/>
                                </a:prstGeom>
                                <a:noFill/>
                              </p:spPr>
                              <p:txBody>
                                <a:bodyPr wrap="none" rtlCol="0">
                                  <a:spAutoFit/>
                                </a:bodyPr>
                                <a:lstStyle/>
                                <a:p>
                                  <a:r>
                                    <a:rPr lang="en-GB" sz="1200" dirty="0"/>
                                    <a:t>Root Server</a:t>
                                  </a:r>
                                  <a:endParaRPr lang="en-GB" sz="1200" dirty="0"/>
                                </a:p>
                              </p:txBody>
                            </p:sp>
                          </p:grpSp>
                          <p:sp>
                            <p:nvSpPr>
                              <p:cNvPr id="35" name="TextBox 34"/>
                              <p:cNvSpPr txBox="1"/>
                              <p:nvPr/>
                            </p:nvSpPr>
                            <p:spPr>
                              <a:xfrm>
                                <a:off x="6781710" y="3325514"/>
                                <a:ext cx="854593" cy="276999"/>
                              </a:xfrm>
                              <a:prstGeom prst="rect">
                                <a:avLst/>
                              </a:prstGeom>
                              <a:noFill/>
                            </p:spPr>
                            <p:txBody>
                              <a:bodyPr wrap="none" rtlCol="0">
                                <a:spAutoFit/>
                              </a:bodyPr>
                              <a:lstStyle/>
                              <a:p>
                                <a:r>
                                  <a:rPr lang="en-GB" sz="1200" dirty="0" err="1"/>
                                  <a:t>edu</a:t>
                                </a:r>
                                <a:r>
                                  <a:rPr lang="en-GB" sz="1200" dirty="0"/>
                                  <a:t> server</a:t>
                                </a:r>
                                <a:endParaRPr lang="en-GB" sz="1200" dirty="0"/>
                              </a:p>
                            </p:txBody>
                          </p:sp>
                        </p:grpSp>
                        <p:sp>
                          <p:nvSpPr>
                            <p:cNvPr id="37" name="TextBox 36"/>
                            <p:cNvSpPr txBox="1"/>
                            <p:nvPr/>
                          </p:nvSpPr>
                          <p:spPr>
                            <a:xfrm>
                              <a:off x="9754142" y="3312283"/>
                              <a:ext cx="896271" cy="276999"/>
                            </a:xfrm>
                            <a:prstGeom prst="rect">
                              <a:avLst/>
                            </a:prstGeom>
                            <a:noFill/>
                          </p:spPr>
                          <p:txBody>
                            <a:bodyPr wrap="none" rtlCol="0">
                              <a:spAutoFit/>
                            </a:bodyPr>
                            <a:lstStyle/>
                            <a:p>
                              <a:r>
                                <a:rPr lang="en-GB" sz="1200" dirty="0"/>
                                <a:t>com server</a:t>
                              </a:r>
                              <a:endParaRPr lang="en-GB" sz="1200" dirty="0"/>
                            </a:p>
                          </p:txBody>
                        </p:sp>
                      </p:grpSp>
                      <p:sp>
                        <p:nvSpPr>
                          <p:cNvPr id="39" name="TextBox 38"/>
                          <p:cNvSpPr txBox="1"/>
                          <p:nvPr/>
                        </p:nvSpPr>
                        <p:spPr>
                          <a:xfrm>
                            <a:off x="11505785" y="3312284"/>
                            <a:ext cx="768031" cy="276999"/>
                          </a:xfrm>
                          <a:prstGeom prst="rect">
                            <a:avLst/>
                          </a:prstGeom>
                          <a:noFill/>
                        </p:spPr>
                        <p:txBody>
                          <a:bodyPr wrap="none" rtlCol="0">
                            <a:spAutoFit/>
                          </a:bodyPr>
                          <a:lstStyle/>
                          <a:p>
                            <a:r>
                              <a:rPr lang="en-GB" sz="1200" dirty="0"/>
                              <a:t>ng server</a:t>
                            </a:r>
                            <a:endParaRPr lang="en-GB" sz="1200" dirty="0"/>
                          </a:p>
                        </p:txBody>
                      </p:sp>
                    </p:grpSp>
                    <p:sp>
                      <p:nvSpPr>
                        <p:cNvPr id="41" name="TextBox 40"/>
                        <p:cNvSpPr txBox="1"/>
                        <p:nvPr/>
                      </p:nvSpPr>
                      <p:spPr>
                        <a:xfrm>
                          <a:off x="8575492" y="2865289"/>
                          <a:ext cx="338554" cy="276999"/>
                        </a:xfrm>
                        <a:prstGeom prst="rect">
                          <a:avLst/>
                        </a:prstGeom>
                        <a:noFill/>
                      </p:spPr>
                      <p:txBody>
                        <a:bodyPr wrap="none" rtlCol="0">
                          <a:spAutoFit/>
                        </a:bodyPr>
                        <a:lstStyle/>
                        <a:p>
                          <a:r>
                            <a:rPr lang="en-GB" sz="1200" dirty="0"/>
                            <a:t>…</a:t>
                          </a:r>
                          <a:endParaRPr lang="en-GB" sz="1200" dirty="0"/>
                        </a:p>
                      </p:txBody>
                    </p:sp>
                  </p:grpSp>
                  <p:sp>
                    <p:nvSpPr>
                      <p:cNvPr id="43" name="TextBox 42"/>
                      <p:cNvSpPr txBox="1"/>
                      <p:nvPr/>
                    </p:nvSpPr>
                    <p:spPr>
                      <a:xfrm>
                        <a:off x="10770504" y="3130294"/>
                        <a:ext cx="338554" cy="276999"/>
                      </a:xfrm>
                      <a:prstGeom prst="rect">
                        <a:avLst/>
                      </a:prstGeom>
                      <a:noFill/>
                    </p:spPr>
                    <p:txBody>
                      <a:bodyPr wrap="none" rtlCol="0">
                        <a:spAutoFit/>
                      </a:bodyPr>
                      <a:lstStyle/>
                      <a:p>
                        <a:r>
                          <a:rPr lang="en-GB" sz="1200" dirty="0"/>
                          <a:t>…</a:t>
                        </a:r>
                        <a:endParaRPr lang="en-GB" sz="1200" dirty="0"/>
                      </a:p>
                    </p:txBody>
                  </p:sp>
                </p:grpSp>
                <p:sp>
                  <p:nvSpPr>
                    <p:cNvPr id="45" name="TextBox 44"/>
                    <p:cNvSpPr txBox="1"/>
                    <p:nvPr/>
                  </p:nvSpPr>
                  <p:spPr>
                    <a:xfrm>
                      <a:off x="6998900" y="4303736"/>
                      <a:ext cx="338554" cy="276999"/>
                    </a:xfrm>
                    <a:prstGeom prst="rect">
                      <a:avLst/>
                    </a:prstGeom>
                    <a:noFill/>
                  </p:spPr>
                  <p:txBody>
                    <a:bodyPr wrap="none" rtlCol="0">
                      <a:spAutoFit/>
                    </a:bodyPr>
                    <a:lstStyle/>
                    <a:p>
                      <a:r>
                        <a:rPr lang="en-GB" sz="1200" dirty="0"/>
                        <a:t>…</a:t>
                      </a:r>
                      <a:endParaRPr lang="en-GB" sz="1200" dirty="0"/>
                    </a:p>
                  </p:txBody>
                </p:sp>
                <p:sp>
                  <p:nvSpPr>
                    <p:cNvPr id="46" name="TextBox 45"/>
                    <p:cNvSpPr txBox="1"/>
                    <p:nvPr/>
                  </p:nvSpPr>
                  <p:spPr>
                    <a:xfrm>
                      <a:off x="10093082" y="4303735"/>
                      <a:ext cx="338554" cy="276999"/>
                    </a:xfrm>
                    <a:prstGeom prst="rect">
                      <a:avLst/>
                    </a:prstGeom>
                    <a:noFill/>
                  </p:spPr>
                  <p:txBody>
                    <a:bodyPr wrap="none" rtlCol="0">
                      <a:spAutoFit/>
                    </a:bodyPr>
                    <a:lstStyle/>
                    <a:p>
                      <a:r>
                        <a:rPr lang="en-GB" sz="1200" dirty="0"/>
                        <a:t>…</a:t>
                      </a:r>
                      <a:endParaRPr lang="en-GB" sz="1200" dirty="0"/>
                    </a:p>
                  </p:txBody>
                </p:sp>
              </p:grpSp>
              <p:sp>
                <p:nvSpPr>
                  <p:cNvPr id="48" name="TextBox 47"/>
                  <p:cNvSpPr txBox="1"/>
                  <p:nvPr/>
                </p:nvSpPr>
                <p:spPr>
                  <a:xfrm>
                    <a:off x="6119045" y="4545186"/>
                    <a:ext cx="1466068" cy="275590"/>
                  </a:xfrm>
                  <a:prstGeom prst="rect">
                    <a:avLst/>
                  </a:prstGeom>
                  <a:noFill/>
                </p:spPr>
                <p:txBody>
                  <a:bodyPr wrap="none" rtlCol="0">
                    <a:spAutoFit/>
                  </a:bodyPr>
                  <a:lstStyle/>
                  <a:p>
                    <a:r>
                      <a:rPr lang="en-GB" sz="1200" dirty="0"/>
                      <a:t>bin</a:t>
                    </a:r>
                    <a:r>
                      <a:rPr lang="en-US" altLang="en-GB" sz="1200" dirty="0"/>
                      <a:t>g</a:t>
                    </a:r>
                    <a:r>
                      <a:rPr lang="en-GB" sz="1200" dirty="0"/>
                      <a:t>hamuni.edu</a:t>
                    </a:r>
                    <a:endParaRPr lang="en-GB" sz="1200" dirty="0"/>
                  </a:p>
                </p:txBody>
              </p:sp>
            </p:grpSp>
            <p:sp>
              <p:nvSpPr>
                <p:cNvPr id="50" name="TextBox 49"/>
                <p:cNvSpPr txBox="1"/>
                <p:nvPr/>
              </p:nvSpPr>
              <p:spPr>
                <a:xfrm>
                  <a:off x="7615105" y="4527286"/>
                  <a:ext cx="800219" cy="276999"/>
                </a:xfrm>
                <a:prstGeom prst="rect">
                  <a:avLst/>
                </a:prstGeom>
                <a:noFill/>
              </p:spPr>
              <p:txBody>
                <a:bodyPr wrap="none" rtlCol="0">
                  <a:spAutoFit/>
                </a:bodyPr>
                <a:lstStyle/>
                <a:p>
                  <a:r>
                    <a:rPr lang="en-GB" sz="1200" dirty="0"/>
                    <a:t>nasuk.edu</a:t>
                  </a:r>
                  <a:endParaRPr lang="en-GB" sz="1200" dirty="0"/>
                </a:p>
              </p:txBody>
            </p:sp>
          </p:grpSp>
          <p:sp>
            <p:nvSpPr>
              <p:cNvPr id="52" name="TextBox 51"/>
              <p:cNvSpPr txBox="1"/>
              <p:nvPr/>
            </p:nvSpPr>
            <p:spPr>
              <a:xfrm>
                <a:off x="9158718" y="4527286"/>
                <a:ext cx="965329" cy="276999"/>
              </a:xfrm>
              <a:prstGeom prst="rect">
                <a:avLst/>
              </a:prstGeom>
              <a:noFill/>
            </p:spPr>
            <p:txBody>
              <a:bodyPr wrap="none" rtlCol="0">
                <a:spAutoFit/>
              </a:bodyPr>
              <a:lstStyle/>
              <a:p>
                <a:r>
                  <a:rPr lang="en-GB" sz="1200" dirty="0"/>
                  <a:t>amazon.com</a:t>
                </a:r>
                <a:endParaRPr lang="en-GB" sz="1200" dirty="0"/>
              </a:p>
            </p:txBody>
          </p:sp>
        </p:grpSp>
        <p:sp>
          <p:nvSpPr>
            <p:cNvPr id="54" name="TextBox 53"/>
            <p:cNvSpPr txBox="1"/>
            <p:nvPr/>
          </p:nvSpPr>
          <p:spPr>
            <a:xfrm>
              <a:off x="10339783" y="4523031"/>
              <a:ext cx="789127" cy="276999"/>
            </a:xfrm>
            <a:prstGeom prst="rect">
              <a:avLst/>
            </a:prstGeom>
            <a:noFill/>
          </p:spPr>
          <p:txBody>
            <a:bodyPr wrap="none" rtlCol="0">
              <a:spAutoFit/>
            </a:bodyPr>
            <a:lstStyle/>
            <a:p>
              <a:r>
                <a:rPr lang="en-GB" sz="1200" dirty="0"/>
                <a:t>fcmb.com</a:t>
              </a:r>
              <a:endParaRPr lang="en-GB" sz="1200" dirty="0"/>
            </a:p>
          </p:txBody>
        </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15" name="Date Placeholder 14"/>
          <p:cNvSpPr>
            <a:spLocks noGrp="1"/>
          </p:cNvSpPr>
          <p:nvPr>
            <p:ph type="dt" sz="half" idx="10"/>
          </p:nvPr>
        </p:nvSpPr>
        <p:spPr/>
        <p:txBody>
          <a:bodyPr/>
          <a:lstStyle/>
          <a:p>
            <a:fld id="{5984DF27-F1D9-40DE-B5DE-B2DDCE45604C}" type="datetime1">
              <a:rPr lang="en-GB" smtClean="0"/>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3890" y="970915"/>
            <a:ext cx="9457690" cy="5101590"/>
          </a:xfrm>
        </p:spPr>
        <p:txBody>
          <a:bodyPr>
            <a:normAutofit fontScale="65000" lnSpcReduction="20000"/>
          </a:bodyPr>
          <a:lstStyle/>
          <a:p>
            <a:r>
              <a:rPr lang="en-GB" dirty="0"/>
              <a:t>Domain Name Service (DNS)</a:t>
            </a:r>
            <a:endParaRPr lang="en-GB" dirty="0"/>
          </a:p>
          <a:p>
            <a:pPr lvl="1"/>
            <a:r>
              <a:rPr lang="en-US" dirty="0"/>
              <a:t>Zone</a:t>
            </a:r>
            <a:endParaRPr lang="en-US" dirty="0"/>
          </a:p>
          <a:p>
            <a:pPr lvl="2"/>
            <a:r>
              <a:rPr lang="en-US" dirty="0"/>
              <a:t>What a server is responsible for, or has authority over, is called a zone.</a:t>
            </a:r>
            <a:endParaRPr lang="en-US" dirty="0"/>
          </a:p>
          <a:p>
            <a:pPr lvl="2"/>
            <a:endParaRPr lang="en-US" dirty="0"/>
          </a:p>
          <a:p>
            <a:pPr lvl="2"/>
            <a:r>
              <a:rPr lang="en-US" dirty="0"/>
              <a:t>The server makes a database called a zone file and keeps all the information for every node under that domain.</a:t>
            </a:r>
            <a:endParaRPr lang="en-US" dirty="0"/>
          </a:p>
          <a:p>
            <a:pPr lvl="2"/>
            <a:endParaRPr lang="en-US" dirty="0"/>
          </a:p>
          <a:p>
            <a:pPr lvl="2"/>
            <a:r>
              <a:rPr lang="en-US" dirty="0"/>
              <a:t>If a server accepts responsibility for a domain and does not divide the domains into smaller domains, the domain and zone refer to the same thing.</a:t>
            </a:r>
            <a:endParaRPr lang="en-US" dirty="0"/>
          </a:p>
          <a:p>
            <a:pPr lvl="2"/>
            <a:endParaRPr lang="en-US" dirty="0"/>
          </a:p>
          <a:p>
            <a:pPr lvl="2"/>
            <a:r>
              <a:rPr lang="en-US" dirty="0"/>
              <a:t>But if a server divides its domain into sub domains and delegates parts of its authority to other servers, domain and zone refer to different things.</a:t>
            </a:r>
            <a:endParaRPr lang="en-US" dirty="0"/>
          </a:p>
          <a:p>
            <a:pPr lvl="2"/>
            <a:endParaRPr lang="en-US" dirty="0"/>
          </a:p>
          <a:p>
            <a:pPr lvl="2"/>
            <a:r>
              <a:rPr lang="en-US" dirty="0"/>
              <a:t>The information about the nodes in the sub domains is stored in the servers at the lower levels, with the original server keeping some sort of references to these lower level servers.</a:t>
            </a:r>
            <a:endParaRPr lang="en-US" dirty="0"/>
          </a:p>
          <a:p>
            <a:pPr lvl="2"/>
            <a:endParaRPr lang="en-US" dirty="0"/>
          </a:p>
          <a:p>
            <a:pPr lvl="2"/>
            <a:r>
              <a:rPr lang="en-US" dirty="0"/>
              <a:t>But still, the original server does not free itself from responsibility totally.</a:t>
            </a:r>
            <a:endParaRPr lang="en-US" dirty="0"/>
          </a:p>
          <a:p>
            <a:pPr lvl="2"/>
            <a:r>
              <a:rPr lang="en-US" dirty="0"/>
              <a:t>It still has a zone, but the detailed information is kept by the lower level servers.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3E4FEB6-990A-4BD4-9486-5429DCB55789}" type="datetime1">
              <a:rPr lang="en-GB" smtClean="0"/>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Domain Name Service (DNS)</a:t>
            </a:r>
            <a:endParaRPr lang="en-GB" dirty="0"/>
          </a:p>
          <a:p>
            <a:pPr lvl="1"/>
            <a:r>
              <a:rPr lang="en-US" dirty="0"/>
              <a:t>Root Server</a:t>
            </a:r>
            <a:endParaRPr lang="en-US" dirty="0"/>
          </a:p>
          <a:p>
            <a:pPr lvl="2"/>
            <a:r>
              <a:rPr lang="en-US" dirty="0"/>
              <a:t>A root sever is a server whose zone consists of the whole tree.</a:t>
            </a:r>
            <a:endParaRPr lang="en-US" dirty="0"/>
          </a:p>
          <a:p>
            <a:pPr lvl="2"/>
            <a:endParaRPr lang="en-US" dirty="0"/>
          </a:p>
          <a:p>
            <a:pPr lvl="2"/>
            <a:r>
              <a:rPr lang="en-US" dirty="0"/>
              <a:t>A root server usually does not store any information about domains but delegates its authority to other servers, keeping references to those servers.</a:t>
            </a:r>
            <a:endParaRPr lang="en-US" dirty="0"/>
          </a:p>
          <a:p>
            <a:pPr lvl="2"/>
            <a:endParaRPr lang="en-US" dirty="0"/>
          </a:p>
          <a:p>
            <a:pPr lvl="2"/>
            <a:r>
              <a:rPr lang="en-US" dirty="0"/>
              <a:t>Currently there are more than 13 root servers, each covering the whole domain name space.</a:t>
            </a:r>
            <a:endParaRPr lang="en-US" dirty="0"/>
          </a:p>
          <a:p>
            <a:pPr lvl="2"/>
            <a:endParaRPr lang="en-US" dirty="0"/>
          </a:p>
          <a:p>
            <a:pPr lvl="2"/>
            <a:r>
              <a:rPr lang="en-US" dirty="0"/>
              <a:t>The servers are distributed all around the world.</a:t>
            </a:r>
            <a:endParaRPr lang="en-GB" dirty="0"/>
          </a:p>
          <a:p>
            <a:pPr lvl="1"/>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8843BF6-1E55-4E99-81C7-5F3B5131E499}" type="datetime1">
              <a:rPr lang="en-GB" smtClean="0"/>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858645" y="803275"/>
            <a:ext cx="9625965" cy="5252085"/>
          </a:xfrm>
        </p:spPr>
        <p:txBody>
          <a:bodyPr>
            <a:normAutofit fontScale="65000" lnSpcReduction="20000"/>
          </a:bodyPr>
          <a:lstStyle/>
          <a:p>
            <a:r>
              <a:rPr lang="en-GB" dirty="0"/>
              <a:t>Domain Name Service (DNS)</a:t>
            </a:r>
            <a:endParaRPr lang="en-GB" dirty="0"/>
          </a:p>
          <a:p>
            <a:pPr lvl="1"/>
            <a:r>
              <a:rPr lang="en-US" dirty="0"/>
              <a:t>Primary and Secondary Servers</a:t>
            </a:r>
            <a:endParaRPr lang="en-US" dirty="0"/>
          </a:p>
          <a:p>
            <a:pPr lvl="2"/>
            <a:r>
              <a:rPr lang="en-US" dirty="0"/>
              <a:t>DNS defines two types of servers: primary and secondary.</a:t>
            </a:r>
            <a:endParaRPr lang="en-US" dirty="0"/>
          </a:p>
          <a:p>
            <a:pPr lvl="2"/>
            <a:endParaRPr lang="en-US" dirty="0"/>
          </a:p>
          <a:p>
            <a:pPr lvl="2"/>
            <a:r>
              <a:rPr lang="en-US" dirty="0"/>
              <a:t>A Primary Server is a server that stores a file about the zone for which it is an authority.</a:t>
            </a:r>
            <a:endParaRPr lang="en-US" dirty="0"/>
          </a:p>
          <a:p>
            <a:pPr lvl="2"/>
            <a:endParaRPr lang="en-US" dirty="0"/>
          </a:p>
          <a:p>
            <a:pPr lvl="2"/>
            <a:r>
              <a:rPr lang="en-US" dirty="0"/>
              <a:t>Primary Servers are responsible for creating, maintaining, and updating the zone file.</a:t>
            </a:r>
            <a:endParaRPr lang="en-US" dirty="0"/>
          </a:p>
          <a:p>
            <a:pPr lvl="2"/>
            <a:endParaRPr lang="en-US" dirty="0"/>
          </a:p>
          <a:p>
            <a:pPr lvl="2"/>
            <a:r>
              <a:rPr lang="en-US" dirty="0"/>
              <a:t>Primary Server stores the zone file on a local disc.</a:t>
            </a:r>
            <a:endParaRPr lang="en-US" dirty="0"/>
          </a:p>
          <a:p>
            <a:pPr lvl="2"/>
            <a:endParaRPr lang="en-US" dirty="0"/>
          </a:p>
          <a:p>
            <a:pPr lvl="2"/>
            <a:r>
              <a:rPr lang="en-US" dirty="0"/>
              <a:t>A secondary server is a server that transfers the complete information about a zone from another server (Primary or Secondary) and stores the file on its local disc.</a:t>
            </a:r>
            <a:endParaRPr lang="en-US" dirty="0"/>
          </a:p>
          <a:p>
            <a:pPr lvl="2"/>
            <a:endParaRPr lang="en-US" dirty="0"/>
          </a:p>
          <a:p>
            <a:pPr lvl="2"/>
            <a:r>
              <a:rPr lang="en-US" dirty="0"/>
              <a:t>If updating is required, it must be done by the primary server, which sends the updated version to the secondary.</a:t>
            </a:r>
            <a:endParaRPr lang="en-GB" dirty="0"/>
          </a:p>
          <a:p>
            <a:pPr lvl="2"/>
            <a:endParaRPr lang="en-US" dirty="0"/>
          </a:p>
          <a:p>
            <a:pPr lvl="2"/>
            <a:r>
              <a:rPr lang="en-US" dirty="0"/>
              <a:t>A primary server loads all information from the disk file; the secondary server loads all information from the primary server.</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7983654-1EAA-4C03-BFB1-6CA550275872}" type="datetime1">
              <a:rPr lang="en-GB" smtClean="0"/>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Domain Name Service (DNS)</a:t>
            </a:r>
            <a:endParaRPr lang="en-GB" dirty="0"/>
          </a:p>
          <a:p>
            <a:pPr lvl="1"/>
            <a:r>
              <a:rPr lang="en-US" dirty="0"/>
              <a:t>DNS in the Internet</a:t>
            </a:r>
            <a:endParaRPr lang="en-US" dirty="0"/>
          </a:p>
          <a:p>
            <a:pPr lvl="2"/>
            <a:r>
              <a:rPr lang="en-US" dirty="0"/>
              <a:t>DNS is a protocol that can be used in different platforms.</a:t>
            </a:r>
            <a:endParaRPr lang="en-US" dirty="0"/>
          </a:p>
          <a:p>
            <a:pPr lvl="2"/>
            <a:endParaRPr lang="en-US" dirty="0"/>
          </a:p>
          <a:p>
            <a:pPr lvl="2"/>
            <a:r>
              <a:rPr lang="en-US" dirty="0"/>
              <a:t>In the Internet, the domain name space (tree) is divided into three different sections:</a:t>
            </a:r>
            <a:endParaRPr lang="en-US" dirty="0"/>
          </a:p>
          <a:p>
            <a:pPr lvl="3"/>
            <a:r>
              <a:rPr lang="en-US" dirty="0"/>
              <a:t>Generic domains</a:t>
            </a:r>
            <a:endParaRPr lang="en-US" dirty="0"/>
          </a:p>
          <a:p>
            <a:pPr lvl="3"/>
            <a:r>
              <a:rPr lang="en-US" dirty="0"/>
              <a:t>Country domains</a:t>
            </a:r>
            <a:endParaRPr lang="en-US" dirty="0"/>
          </a:p>
          <a:p>
            <a:pPr lvl="3"/>
            <a:r>
              <a:rPr lang="en-US" dirty="0"/>
              <a:t>Inverse domain.</a:t>
            </a:r>
            <a:endParaRPr lang="en-GB" dirty="0"/>
          </a:p>
          <a:p>
            <a:pPr lvl="1"/>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D38DF3B-BF30-455D-B8EA-7D1581FFD817}" type="datetime1">
              <a:rPr lang="en-GB" smtClean="0"/>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601470" y="1284605"/>
            <a:ext cx="5217795" cy="5142230"/>
          </a:xfrm>
        </p:spPr>
        <p:txBody>
          <a:bodyPr>
            <a:normAutofit fontScale="90000"/>
          </a:bodyPr>
          <a:lstStyle/>
          <a:p>
            <a:r>
              <a:rPr lang="en-GB" dirty="0"/>
              <a:t>Domain Name Service (DNS)</a:t>
            </a:r>
            <a:endParaRPr lang="en-GB" dirty="0"/>
          </a:p>
          <a:p>
            <a:pPr lvl="1"/>
            <a:r>
              <a:rPr lang="en-US" dirty="0"/>
              <a:t>DNS in the Internet</a:t>
            </a:r>
            <a:endParaRPr lang="en-US" dirty="0"/>
          </a:p>
          <a:p>
            <a:pPr lvl="2"/>
            <a:r>
              <a:rPr lang="en-US" dirty="0"/>
              <a:t>Generic Domains</a:t>
            </a:r>
            <a:endParaRPr lang="en-US" dirty="0"/>
          </a:p>
          <a:p>
            <a:pPr lvl="3"/>
            <a:r>
              <a:rPr lang="en-US" dirty="0"/>
              <a:t>The generic domains define registered hosts according to their generic behavior.</a:t>
            </a:r>
            <a:endParaRPr lang="en-US" dirty="0"/>
          </a:p>
          <a:p>
            <a:pPr lvl="3"/>
            <a:endParaRPr lang="en-US" dirty="0"/>
          </a:p>
          <a:p>
            <a:pPr lvl="3"/>
            <a:r>
              <a:rPr lang="en-US" dirty="0"/>
              <a:t>Each node in the tree defines a domain, which is an index to the domain name space database.</a:t>
            </a:r>
            <a:endParaRPr lang="en-US" dirty="0"/>
          </a:p>
          <a:p>
            <a:pPr lvl="3"/>
            <a:endParaRPr lang="en-US" dirty="0"/>
          </a:p>
          <a:p>
            <a:pPr lvl="3"/>
            <a:r>
              <a:rPr lang="en-US" dirty="0"/>
              <a:t>The first level in the generic domains section allows seven possible three character levels.</a:t>
            </a:r>
            <a:endParaRPr lang="en-US" dirty="0"/>
          </a:p>
          <a:p>
            <a:pPr lvl="3"/>
            <a:endParaRPr lang="en-US" dirty="0"/>
          </a:p>
          <a:p>
            <a:pPr lvl="3"/>
            <a:r>
              <a:rPr lang="en-US" dirty="0"/>
              <a:t>These levels describe the organization types as listed in following table.</a:t>
            </a:r>
            <a:endParaRPr lang="en-GB" dirty="0"/>
          </a:p>
          <a:p>
            <a:pPr lvl="1"/>
            <a:endParaRPr lang="en-GB" dirty="0"/>
          </a:p>
          <a:p>
            <a:pPr lvl="1"/>
            <a:endParaRPr lang="en-GB" dirty="0"/>
          </a:p>
          <a:p>
            <a:pPr lvl="1"/>
            <a:endParaRPr lang="en-GB" dirty="0"/>
          </a:p>
          <a:p>
            <a:endParaRPr lang="en-GB" dirty="0"/>
          </a:p>
        </p:txBody>
      </p:sp>
      <p:sp>
        <p:nvSpPr>
          <p:cNvPr id="4" name="Content Placeholder 3"/>
          <p:cNvSpPr>
            <a:spLocks noGrp="1"/>
          </p:cNvSpPr>
          <p:nvPr>
            <p:ph sz="half" idx="2"/>
          </p:nvPr>
        </p:nvSpPr>
        <p:spPr/>
        <p:txBody>
          <a:bodyPr>
            <a:normAutofit/>
          </a:bodyPr>
          <a:lstStyle/>
          <a:p>
            <a:endParaRPr lang="en-GB" dirty="0"/>
          </a:p>
          <a:p>
            <a:endParaRPr lang="en-GB" dirty="0"/>
          </a:p>
          <a:p>
            <a:endParaRPr lang="en-GB" dirty="0"/>
          </a:p>
          <a:p>
            <a:endParaRPr lang="en-GB" dirty="0"/>
          </a:p>
          <a:p>
            <a:endParaRPr lang="en-GB" dirty="0"/>
          </a:p>
          <a:p>
            <a:pPr marL="82550" indent="0">
              <a:buNone/>
            </a:pPr>
            <a:r>
              <a:rPr lang="en-GB" sz="1600" dirty="0"/>
              <a:t>.com	commercial organisations</a:t>
            </a:r>
            <a:endParaRPr lang="en-GB" sz="1600" dirty="0"/>
          </a:p>
          <a:p>
            <a:pPr marL="82550" indent="0">
              <a:buNone/>
            </a:pPr>
            <a:r>
              <a:rPr lang="en-GB" sz="1600" dirty="0"/>
              <a:t>.</a:t>
            </a:r>
            <a:r>
              <a:rPr lang="en-GB" sz="1600" dirty="0" err="1"/>
              <a:t>edu</a:t>
            </a:r>
            <a:r>
              <a:rPr lang="en-GB" sz="1600" dirty="0"/>
              <a:t>	educational institutions</a:t>
            </a:r>
            <a:endParaRPr lang="en-GB" sz="1600" dirty="0"/>
          </a:p>
          <a:p>
            <a:pPr marL="82550" indent="0">
              <a:buNone/>
            </a:pPr>
            <a:r>
              <a:rPr lang="en-GB" sz="1600" dirty="0"/>
              <a:t>.gov	government institutions</a:t>
            </a:r>
            <a:endParaRPr lang="en-GB" sz="1600" dirty="0"/>
          </a:p>
          <a:p>
            <a:pPr marL="82550" indent="0">
              <a:buNone/>
            </a:pPr>
            <a:r>
              <a:rPr lang="en-GB" sz="1600" dirty="0"/>
              <a:t>.mil	military groups</a:t>
            </a:r>
            <a:endParaRPr lang="en-GB" sz="1600" dirty="0"/>
          </a:p>
          <a:p>
            <a:pPr marL="82550" indent="0">
              <a:buNone/>
            </a:pPr>
            <a:r>
              <a:rPr lang="en-GB" sz="1600" dirty="0" err="1"/>
              <a:t>.net</a:t>
            </a:r>
            <a:r>
              <a:rPr lang="en-GB" sz="1600" dirty="0"/>
              <a:t>	major network support centres</a:t>
            </a:r>
            <a:endParaRPr lang="en-GB" sz="1600" dirty="0"/>
          </a:p>
          <a:p>
            <a:pPr marL="82550" indent="0">
              <a:buNone/>
            </a:pPr>
            <a:r>
              <a:rPr lang="en-GB" sz="1600" dirty="0"/>
              <a:t>.org	non-profit </a:t>
            </a:r>
            <a:r>
              <a:rPr lang="en-GB" sz="1600" dirty="0" err="1"/>
              <a:t>ornanisations</a:t>
            </a:r>
            <a:endParaRPr lang="en-GB" sz="1600" dirty="0"/>
          </a:p>
          <a:p>
            <a:pPr marL="82550" indent="0">
              <a:buNone/>
            </a:pPr>
            <a:endParaRPr lang="en-GB" sz="1600" dirty="0"/>
          </a:p>
        </p:txBody>
      </p:sp>
      <p:grpSp>
        <p:nvGrpSpPr>
          <p:cNvPr id="34" name="Group 33"/>
          <p:cNvGrpSpPr/>
          <p:nvPr/>
        </p:nvGrpSpPr>
        <p:grpSpPr>
          <a:xfrm>
            <a:off x="7034784" y="2076157"/>
            <a:ext cx="4794384" cy="1511106"/>
            <a:chOff x="7084374" y="2681067"/>
            <a:chExt cx="4794384" cy="1511106"/>
          </a:xfrm>
        </p:grpSpPr>
        <p:grpSp>
          <p:nvGrpSpPr>
            <p:cNvPr id="19" name="Group 18"/>
            <p:cNvGrpSpPr/>
            <p:nvPr/>
          </p:nvGrpSpPr>
          <p:grpSpPr>
            <a:xfrm>
              <a:off x="7084374" y="2681067"/>
              <a:ext cx="4794384" cy="1511106"/>
              <a:chOff x="7084374" y="2681067"/>
              <a:chExt cx="4794384" cy="1511106"/>
            </a:xfrm>
          </p:grpSpPr>
          <p:sp>
            <p:nvSpPr>
              <p:cNvPr id="5" name="Rectangle: Rounded Corners 4"/>
              <p:cNvSpPr/>
              <p:nvPr/>
            </p:nvSpPr>
            <p:spPr>
              <a:xfrm>
                <a:off x="9053201" y="2681067"/>
                <a:ext cx="808725"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root</a:t>
                </a:r>
                <a:endParaRPr lang="en-GB" dirty="0"/>
              </a:p>
            </p:txBody>
          </p:sp>
          <p:sp>
            <p:nvSpPr>
              <p:cNvPr id="12" name="Rectangle: Rounded Corners 11"/>
              <p:cNvSpPr/>
              <p:nvPr/>
            </p:nvSpPr>
            <p:spPr>
              <a:xfrm>
                <a:off x="11237387" y="3768968"/>
                <a:ext cx="641371"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org</a:t>
                </a:r>
                <a:endParaRPr lang="en-GB" dirty="0"/>
              </a:p>
            </p:txBody>
          </p:sp>
          <p:sp>
            <p:nvSpPr>
              <p:cNvPr id="13" name="Rectangle: Rounded Corners 12"/>
              <p:cNvSpPr/>
              <p:nvPr/>
            </p:nvSpPr>
            <p:spPr>
              <a:xfrm>
                <a:off x="10450534" y="3768968"/>
                <a:ext cx="548697"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net</a:t>
                </a:r>
                <a:endParaRPr lang="en-GB" dirty="0"/>
              </a:p>
            </p:txBody>
          </p:sp>
          <p:sp>
            <p:nvSpPr>
              <p:cNvPr id="14" name="Rectangle: Rounded Corners 13"/>
              <p:cNvSpPr/>
              <p:nvPr/>
            </p:nvSpPr>
            <p:spPr>
              <a:xfrm>
                <a:off x="9636601" y="3768968"/>
                <a:ext cx="520504"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mil</a:t>
                </a:r>
                <a:endParaRPr lang="en-GB" dirty="0"/>
              </a:p>
            </p:txBody>
          </p:sp>
          <p:sp>
            <p:nvSpPr>
              <p:cNvPr id="15" name="Rectangle: Rounded Corners 14"/>
              <p:cNvSpPr/>
              <p:nvPr/>
            </p:nvSpPr>
            <p:spPr>
              <a:xfrm>
                <a:off x="8763231" y="3768969"/>
                <a:ext cx="579939"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gov</a:t>
                </a:r>
                <a:endParaRPr lang="en-GB" dirty="0"/>
              </a:p>
            </p:txBody>
          </p:sp>
          <p:sp>
            <p:nvSpPr>
              <p:cNvPr id="16" name="Rectangle: Rounded Corners 15"/>
              <p:cNvSpPr/>
              <p:nvPr/>
            </p:nvSpPr>
            <p:spPr>
              <a:xfrm>
                <a:off x="7931831" y="3770142"/>
                <a:ext cx="602391"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err="1"/>
                  <a:t>edu</a:t>
                </a:r>
                <a:endParaRPr lang="en-GB" dirty="0"/>
              </a:p>
            </p:txBody>
          </p:sp>
          <p:sp>
            <p:nvSpPr>
              <p:cNvPr id="17" name="Rectangle: Rounded Corners 16"/>
              <p:cNvSpPr/>
              <p:nvPr/>
            </p:nvSpPr>
            <p:spPr>
              <a:xfrm>
                <a:off x="7084374" y="3768969"/>
                <a:ext cx="658010" cy="422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com</a:t>
                </a:r>
                <a:endParaRPr lang="en-GB" dirty="0"/>
              </a:p>
            </p:txBody>
          </p:sp>
        </p:grpSp>
        <p:grpSp>
          <p:nvGrpSpPr>
            <p:cNvPr id="33" name="Group 32"/>
            <p:cNvGrpSpPr/>
            <p:nvPr/>
          </p:nvGrpSpPr>
          <p:grpSpPr>
            <a:xfrm>
              <a:off x="7413379" y="3103098"/>
              <a:ext cx="4144694" cy="667044"/>
              <a:chOff x="7413379" y="3103098"/>
              <a:chExt cx="4144694" cy="667044"/>
            </a:xfrm>
          </p:grpSpPr>
          <p:cxnSp>
            <p:nvCxnSpPr>
              <p:cNvPr id="21" name="Straight Connector 20"/>
              <p:cNvCxnSpPr>
                <a:stCxn id="5" idx="2"/>
                <a:endCxn id="17" idx="0"/>
              </p:cNvCxnSpPr>
              <p:nvPr/>
            </p:nvCxnSpPr>
            <p:spPr>
              <a:xfrm flipH="1">
                <a:off x="7413379" y="3103098"/>
                <a:ext cx="2044185" cy="66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a:endCxn id="16" idx="0"/>
              </p:cNvCxnSpPr>
              <p:nvPr/>
            </p:nvCxnSpPr>
            <p:spPr>
              <a:xfrm flipH="1">
                <a:off x="8233027" y="3103098"/>
                <a:ext cx="1224537" cy="667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5" idx="0"/>
              </p:cNvCxnSpPr>
              <p:nvPr/>
            </p:nvCxnSpPr>
            <p:spPr>
              <a:xfrm flipH="1">
                <a:off x="9053201" y="3103098"/>
                <a:ext cx="419984" cy="66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4" idx="0"/>
              </p:cNvCxnSpPr>
              <p:nvPr/>
            </p:nvCxnSpPr>
            <p:spPr>
              <a:xfrm>
                <a:off x="9441942" y="3103098"/>
                <a:ext cx="454911" cy="665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2"/>
                <a:endCxn id="13" idx="0"/>
              </p:cNvCxnSpPr>
              <p:nvPr/>
            </p:nvCxnSpPr>
            <p:spPr>
              <a:xfrm>
                <a:off x="9457564" y="3103098"/>
                <a:ext cx="1267319" cy="665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2"/>
                <a:endCxn id="12" idx="0"/>
              </p:cNvCxnSpPr>
              <p:nvPr/>
            </p:nvCxnSpPr>
            <p:spPr>
              <a:xfrm>
                <a:off x="9457564" y="3103098"/>
                <a:ext cx="2100509" cy="66587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
        <p:nvSpPr>
          <p:cNvPr id="7" name="Date Placeholder 6"/>
          <p:cNvSpPr>
            <a:spLocks noGrp="1"/>
          </p:cNvSpPr>
          <p:nvPr>
            <p:ph type="dt" sz="half" idx="10"/>
          </p:nvPr>
        </p:nvSpPr>
        <p:spPr/>
        <p:txBody>
          <a:bodyPr/>
          <a:lstStyle/>
          <a:p>
            <a:fld id="{8390E31F-663B-4187-A4E5-600A80B3629B}" type="datetime1">
              <a:rPr lang="en-GB" smtClean="0"/>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Domain Name Service (DNS)</a:t>
            </a:r>
            <a:endParaRPr lang="en-GB" dirty="0"/>
          </a:p>
          <a:p>
            <a:pPr lvl="1"/>
            <a:r>
              <a:rPr lang="en-US" dirty="0"/>
              <a:t>DNS in the Internet</a:t>
            </a:r>
            <a:endParaRPr lang="en-US" dirty="0"/>
          </a:p>
          <a:p>
            <a:pPr lvl="2"/>
            <a:r>
              <a:rPr lang="en-US" dirty="0"/>
              <a:t>Country Domains</a:t>
            </a:r>
            <a:endParaRPr lang="en-US" dirty="0"/>
          </a:p>
          <a:p>
            <a:pPr lvl="3"/>
            <a:r>
              <a:rPr lang="en-US" dirty="0"/>
              <a:t>The country domains section follows the same format as the generic domains but uses two characters for country abbreviations (e.g.; ng for Nigeria, us for United States etc.,) in place of the three character organizational abbreviation at the first level.</a:t>
            </a:r>
            <a:endParaRPr lang="en-US" dirty="0"/>
          </a:p>
          <a:p>
            <a:pPr lvl="3"/>
            <a:endParaRPr lang="en-US" dirty="0"/>
          </a:p>
          <a:p>
            <a:pPr lvl="3"/>
            <a:r>
              <a:rPr lang="en-US" dirty="0"/>
              <a:t>Second level labels can be organizational, or they can be more specific, national designation.</a:t>
            </a:r>
            <a:endParaRPr lang="en-US" dirty="0"/>
          </a:p>
          <a:p>
            <a:pPr lvl="3"/>
            <a:endParaRPr lang="en-US" dirty="0"/>
          </a:p>
          <a:p>
            <a:pPr lvl="3"/>
            <a:r>
              <a:rPr lang="en-US" dirty="0"/>
              <a:t>Nigeria for example, may choose to use state abbreviations as a subdivision of the country domain (e.g., be.in.)</a:t>
            </a:r>
            <a:endParaRPr lang="en-GB" dirty="0"/>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C53CA78-48AB-420D-BD19-A99E2543765A}" type="datetime1">
              <a:rPr lang="en-GB" smtClean="0"/>
            </a:fld>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822642"/>
          </a:xfrm>
        </p:spPr>
        <p:txBody>
          <a:bodyPr/>
          <a:lstStyle/>
          <a:p>
            <a:r>
              <a:rPr lang="en-GB" dirty="0"/>
              <a:t>Network Application Software</a:t>
            </a:r>
            <a:endParaRPr lang="en-GB" dirty="0"/>
          </a:p>
        </p:txBody>
      </p:sp>
      <p:sp>
        <p:nvSpPr>
          <p:cNvPr id="3" name="Content Placeholder 2"/>
          <p:cNvSpPr>
            <a:spLocks noGrp="1"/>
          </p:cNvSpPr>
          <p:nvPr>
            <p:ph idx="1"/>
          </p:nvPr>
        </p:nvSpPr>
        <p:spPr>
          <a:xfrm>
            <a:off x="1914144" y="822642"/>
            <a:ext cx="9997440" cy="6035358"/>
          </a:xfrm>
        </p:spPr>
        <p:txBody>
          <a:bodyPr>
            <a:normAutofit fontScale="55000" lnSpcReduction="20000"/>
          </a:bodyPr>
          <a:lstStyle/>
          <a:p>
            <a:r>
              <a:rPr lang="en-US" dirty="0"/>
              <a:t>A network application is a software program or service that relies on network resources to perform specific functions, enabling communication, information sharing, and collaboration among devices connected to a network. </a:t>
            </a:r>
            <a:endParaRPr lang="en-US" dirty="0"/>
          </a:p>
          <a:p>
            <a:endParaRPr lang="en-US" dirty="0"/>
          </a:p>
          <a:p>
            <a:r>
              <a:rPr lang="en-US" dirty="0"/>
              <a:t>Network applications are distributed in the sense that their complete functionality depends on the co-operation of many separate devices that can be in different locations.</a:t>
            </a:r>
            <a:endParaRPr lang="en-US" dirty="0"/>
          </a:p>
          <a:p>
            <a:endParaRPr lang="en-US" dirty="0"/>
          </a:p>
          <a:p>
            <a:r>
              <a:rPr lang="en-US" dirty="0"/>
              <a:t>These applications leverage the power of networks, whether local area networks (LANs), wide area networks (WANs), or the internet, to provide various services and functionalities. </a:t>
            </a:r>
            <a:endParaRPr lang="en-US" dirty="0"/>
          </a:p>
          <a:p>
            <a:endParaRPr lang="en-US" dirty="0"/>
          </a:p>
          <a:p>
            <a:r>
              <a:rPr lang="en-US" dirty="0"/>
              <a:t>Network applications use network protocols and communication standards to transmit and receive data, making them integral to modern computing. </a:t>
            </a:r>
            <a:endParaRPr lang="en-US" dirty="0"/>
          </a:p>
          <a:p>
            <a:endParaRPr lang="en-US" dirty="0"/>
          </a:p>
          <a:p>
            <a:r>
              <a:rPr lang="en-US" dirty="0"/>
              <a:t>Whether you’re browsing the web, sending emails, sharing files, or engaging in video conferences, you’re likely using network applications that seamlessly bridge the gap between your device and the broader networked world.</a:t>
            </a:r>
            <a:endParaRPr lang="en-US" dirty="0"/>
          </a:p>
          <a:p>
            <a:endParaRPr lang="en-US" dirty="0"/>
          </a:p>
          <a:p>
            <a:r>
              <a:rPr lang="en-US" dirty="0"/>
              <a:t>Network applications can be written in any programming language, such as C++, C, C#, Python, Java, etc.</a:t>
            </a:r>
            <a:endParaRPr lang="en-US" dirty="0"/>
          </a:p>
          <a:p>
            <a:endParaRPr lang="en-US" dirty="0"/>
          </a:p>
          <a:p>
            <a:r>
              <a:rPr lang="en-US" dirty="0"/>
              <a:t>An application is also called a process.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FDB810D-F190-405A-8702-915A214CD576}" type="datetime1">
              <a:rPr lang="en-GB" smtClean="0"/>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Domain Name Service (DNS)</a:t>
            </a:r>
            <a:endParaRPr lang="en-GB" dirty="0"/>
          </a:p>
          <a:p>
            <a:pPr lvl="1"/>
            <a:r>
              <a:rPr lang="en-US" dirty="0"/>
              <a:t>DNS in the Internet</a:t>
            </a:r>
            <a:endParaRPr lang="en-US" dirty="0"/>
          </a:p>
          <a:p>
            <a:pPr lvl="2"/>
            <a:r>
              <a:rPr lang="en-US" dirty="0"/>
              <a:t>Inverse Domains</a:t>
            </a:r>
            <a:endParaRPr lang="en-US" dirty="0"/>
          </a:p>
          <a:p>
            <a:pPr lvl="3"/>
            <a:r>
              <a:rPr lang="en-US" dirty="0"/>
              <a:t>Mapping an address to a name is called Inverse domain.</a:t>
            </a:r>
            <a:endParaRPr lang="en-US" dirty="0"/>
          </a:p>
          <a:p>
            <a:pPr lvl="3"/>
            <a:endParaRPr lang="en-US" dirty="0"/>
          </a:p>
          <a:p>
            <a:pPr lvl="3"/>
            <a:r>
              <a:rPr lang="en-US" dirty="0"/>
              <a:t>The client can send an IP address to a server to be mapped to a domain name and it is called PTR(Pointer) query.</a:t>
            </a:r>
            <a:endParaRPr lang="en-US" dirty="0"/>
          </a:p>
          <a:p>
            <a:pPr lvl="3"/>
            <a:endParaRPr lang="en-US" dirty="0"/>
          </a:p>
          <a:p>
            <a:pPr lvl="3"/>
            <a:r>
              <a:rPr lang="en-US" dirty="0"/>
              <a:t>To answer queries of this kind, DNS uses the inverse domain</a:t>
            </a:r>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C8EF818-E688-4C73-BCD7-A1A8A42E52CE}" type="datetime1">
              <a:rPr lang="en-GB" smtClean="0"/>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20000"/>
          </a:bodyPr>
          <a:lstStyle/>
          <a:p>
            <a:r>
              <a:rPr lang="en-GB" dirty="0"/>
              <a:t>Domain Name Service (DNS)</a:t>
            </a:r>
            <a:endParaRPr lang="en-GB" dirty="0"/>
          </a:p>
          <a:p>
            <a:pPr lvl="1"/>
            <a:r>
              <a:rPr lang="en-US" dirty="0"/>
              <a:t>DNS Resolution</a:t>
            </a:r>
            <a:endParaRPr lang="en-US" dirty="0"/>
          </a:p>
          <a:p>
            <a:pPr lvl="2"/>
            <a:r>
              <a:rPr lang="en-US" dirty="0"/>
              <a:t>Mapping a name to an address or an address to a name is called name address resolution.</a:t>
            </a:r>
            <a:endParaRPr lang="en-US" dirty="0"/>
          </a:p>
          <a:p>
            <a:pPr lvl="2"/>
            <a:endParaRPr lang="en-US" dirty="0"/>
          </a:p>
          <a:p>
            <a:pPr lvl="2"/>
            <a:r>
              <a:rPr lang="en-US" dirty="0"/>
              <a:t>DNS is designed as a client server application.</a:t>
            </a:r>
            <a:endParaRPr lang="en-US" dirty="0"/>
          </a:p>
          <a:p>
            <a:pPr lvl="2"/>
            <a:endParaRPr lang="en-US" dirty="0"/>
          </a:p>
          <a:p>
            <a:pPr lvl="2"/>
            <a:r>
              <a:rPr lang="en-US" dirty="0"/>
              <a:t>A host that needs to map an address to a name or a name to an address calls a DNS client named a Resolver.</a:t>
            </a:r>
            <a:endParaRPr lang="en-US" dirty="0"/>
          </a:p>
          <a:p>
            <a:pPr lvl="2"/>
            <a:endParaRPr lang="en-US" dirty="0"/>
          </a:p>
          <a:p>
            <a:pPr lvl="2"/>
            <a:r>
              <a:rPr lang="en-US" dirty="0"/>
              <a:t>The Resolver accesses the closest DNS server with a mapping request.</a:t>
            </a:r>
            <a:endParaRPr lang="en-US" dirty="0"/>
          </a:p>
          <a:p>
            <a:pPr lvl="2"/>
            <a:endParaRPr lang="en-US" dirty="0"/>
          </a:p>
          <a:p>
            <a:pPr lvl="2"/>
            <a:r>
              <a:rPr lang="en-US" dirty="0"/>
              <a:t>If the server has the information, it satisfies the resolver; otherwise, it either refers the resolver to other servers or asks other servers to provide the information.</a:t>
            </a:r>
            <a:endParaRPr lang="en-US" dirty="0"/>
          </a:p>
          <a:p>
            <a:pPr lvl="2"/>
            <a:endParaRPr lang="en-US" dirty="0"/>
          </a:p>
          <a:p>
            <a:pPr lvl="2"/>
            <a:r>
              <a:rPr lang="en-US" dirty="0"/>
              <a:t>After the resolver receives the mapping, it interprets the response to see if it is a real resolution or an error and finally delivers the result to the process that requested it.</a:t>
            </a:r>
            <a:endParaRPr lang="en-US" dirty="0"/>
          </a:p>
          <a:p>
            <a:pPr lvl="2"/>
            <a:endParaRPr lang="en-US" dirty="0"/>
          </a:p>
          <a:p>
            <a:pPr lvl="2"/>
            <a:r>
              <a:rPr lang="en-US" dirty="0"/>
              <a:t>A resolution can be either </a:t>
            </a:r>
            <a:r>
              <a:rPr lang="en-US" b="1" i="1" dirty="0"/>
              <a:t>recursive</a:t>
            </a:r>
            <a:r>
              <a:rPr lang="en-US" dirty="0"/>
              <a:t> or </a:t>
            </a:r>
            <a:r>
              <a:rPr lang="en-US" b="1" i="1" dirty="0"/>
              <a:t>iterative</a:t>
            </a:r>
            <a:r>
              <a:rPr lang="en-US" dirty="0"/>
              <a:t>.</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E40D44E-B2C0-45AC-8A00-0F56D27C2C55}" type="datetime1">
              <a:rPr lang="en-GB" smtClean="0"/>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181686" y="1524000"/>
            <a:ext cx="5609258" cy="4663440"/>
          </a:xfrm>
        </p:spPr>
        <p:txBody>
          <a:bodyPr>
            <a:normAutofit fontScale="70000" lnSpcReduction="20000"/>
          </a:bodyPr>
          <a:lstStyle/>
          <a:p>
            <a:pPr algn="just"/>
            <a:r>
              <a:rPr lang="en-GB" dirty="0"/>
              <a:t>Domain Name Service (DNS)</a:t>
            </a:r>
            <a:endParaRPr lang="en-GB" dirty="0"/>
          </a:p>
          <a:p>
            <a:pPr lvl="1" algn="just"/>
            <a:r>
              <a:rPr lang="en-US" dirty="0"/>
              <a:t>DNS Resolution</a:t>
            </a:r>
            <a:endParaRPr lang="en-US" dirty="0"/>
          </a:p>
          <a:p>
            <a:pPr lvl="2" algn="just"/>
            <a:r>
              <a:rPr lang="en-GB" dirty="0"/>
              <a:t>Recursive Resolution</a:t>
            </a:r>
            <a:endParaRPr lang="en-GB" dirty="0"/>
          </a:p>
          <a:p>
            <a:pPr lvl="3" algn="just"/>
            <a:r>
              <a:rPr lang="en-US" dirty="0"/>
              <a:t>The application program on the source host calls the DNS resolver (client) to find the IP address of the destination host. The resolver, which does not know this address, sends the query to the local DNS server of the source (Event 1)</a:t>
            </a:r>
            <a:endParaRPr lang="en-US" dirty="0"/>
          </a:p>
          <a:p>
            <a:pPr lvl="3" algn="just"/>
            <a:endParaRPr lang="en-US" dirty="0"/>
          </a:p>
          <a:p>
            <a:pPr lvl="3" algn="just"/>
            <a:r>
              <a:rPr lang="en-US" dirty="0"/>
              <a:t>The local server sends the query to a root DNS server (Event 2)</a:t>
            </a:r>
            <a:endParaRPr lang="en-US" dirty="0"/>
          </a:p>
          <a:p>
            <a:pPr lvl="3" algn="just"/>
            <a:endParaRPr lang="en-US" dirty="0"/>
          </a:p>
          <a:p>
            <a:pPr lvl="3" algn="just"/>
            <a:r>
              <a:rPr lang="en-US" dirty="0"/>
              <a:t>The Root server sends the query to the top-level-DNS server(Event 3)</a:t>
            </a:r>
            <a:endParaRPr lang="en-US" dirty="0"/>
          </a:p>
          <a:p>
            <a:pPr lvl="3" algn="just"/>
            <a:endParaRPr lang="en-US" dirty="0"/>
          </a:p>
          <a:p>
            <a:pPr lvl="3" algn="just"/>
            <a:r>
              <a:rPr lang="en-US" dirty="0"/>
              <a:t>The top-level DNS server knows only the IP address of the local DNS server at the destination. So it forwards the query to the local server, which knows the IP address of the destination host (Event 4)</a:t>
            </a:r>
            <a:endParaRPr lang="en-US" dirty="0"/>
          </a:p>
          <a:p>
            <a:pPr lvl="3" algn="just"/>
            <a:endParaRPr lang="en-US" dirty="0"/>
          </a:p>
          <a:p>
            <a:pPr lvl="3" algn="just"/>
            <a:r>
              <a:rPr lang="en-US" dirty="0"/>
              <a:t>The IP address of the destination host is now sent back to the top-level DNS server(Event 5) then back to the root server (Event 6), then back to the source DNS server, which may cache it for the future queries (Event 7), and finally back to the source host (Event 8).</a:t>
            </a:r>
            <a:endParaRPr lang="en-GB" dirty="0"/>
          </a:p>
          <a:p>
            <a:pPr lvl="1" algn="just"/>
            <a:endParaRPr lang="en-GB" dirty="0"/>
          </a:p>
          <a:p>
            <a:pPr lvl="1" algn="just"/>
            <a:endParaRPr lang="en-GB" dirty="0"/>
          </a:p>
          <a:p>
            <a:pPr lvl="1" algn="just"/>
            <a:endParaRPr lang="en-GB" dirty="0"/>
          </a:p>
          <a:p>
            <a:pPr lvl="1" algn="just"/>
            <a:endParaRPr lang="en-GB" dirty="0"/>
          </a:p>
          <a:p>
            <a:pPr algn="just"/>
            <a:endParaRPr lang="en-GB" dirty="0"/>
          </a:p>
        </p:txBody>
      </p:sp>
      <p:sp>
        <p:nvSpPr>
          <p:cNvPr id="4" name="Content Placeholder 3"/>
          <p:cNvSpPr>
            <a:spLocks noGrp="1"/>
          </p:cNvSpPr>
          <p:nvPr>
            <p:ph sz="half" idx="2"/>
          </p:nvPr>
        </p:nvSpPr>
        <p:spPr/>
        <p:txBody>
          <a:bodyPr>
            <a:normAutofit fontScale="70000" lnSpcReduction="20000"/>
          </a:bodyPr>
          <a:lstStyle/>
          <a:p>
            <a:endParaRPr lang="en-GB" dirty="0"/>
          </a:p>
        </p:txBody>
      </p:sp>
      <p:grpSp>
        <p:nvGrpSpPr>
          <p:cNvPr id="108" name="Group 107"/>
          <p:cNvGrpSpPr/>
          <p:nvPr/>
        </p:nvGrpSpPr>
        <p:grpSpPr>
          <a:xfrm>
            <a:off x="6790944" y="2322342"/>
            <a:ext cx="5391678" cy="2522805"/>
            <a:chOff x="6895045" y="2167597"/>
            <a:chExt cx="5084063" cy="2522805"/>
          </a:xfrm>
        </p:grpSpPr>
        <p:cxnSp>
          <p:nvCxnSpPr>
            <p:cNvPr id="96" name="Straight Arrow Connector 95"/>
            <p:cNvCxnSpPr/>
            <p:nvPr/>
          </p:nvCxnSpPr>
          <p:spPr>
            <a:xfrm>
              <a:off x="9921340" y="3742591"/>
              <a:ext cx="6459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7" name="Group 106"/>
            <p:cNvGrpSpPr/>
            <p:nvPr/>
          </p:nvGrpSpPr>
          <p:grpSpPr>
            <a:xfrm>
              <a:off x="6895045" y="2167597"/>
              <a:ext cx="5084063" cy="2522805"/>
              <a:chOff x="6827520" y="2175804"/>
              <a:chExt cx="4906735" cy="2061948"/>
            </a:xfrm>
          </p:grpSpPr>
          <p:grpSp>
            <p:nvGrpSpPr>
              <p:cNvPr id="105" name="Group 104"/>
              <p:cNvGrpSpPr/>
              <p:nvPr/>
            </p:nvGrpSpPr>
            <p:grpSpPr>
              <a:xfrm>
                <a:off x="6827520" y="2175804"/>
                <a:ext cx="4876800" cy="2061948"/>
                <a:chOff x="6827520" y="2175804"/>
                <a:chExt cx="4876800" cy="2061948"/>
              </a:xfrm>
            </p:grpSpPr>
            <p:grpSp>
              <p:nvGrpSpPr>
                <p:cNvPr id="103" name="Group 102"/>
                <p:cNvGrpSpPr/>
                <p:nvPr/>
              </p:nvGrpSpPr>
              <p:grpSpPr>
                <a:xfrm>
                  <a:off x="6827520" y="2175804"/>
                  <a:ext cx="4876800" cy="2061948"/>
                  <a:chOff x="6563778" y="2175804"/>
                  <a:chExt cx="5565276" cy="2061948"/>
                </a:xfrm>
              </p:grpSpPr>
              <p:sp>
                <p:nvSpPr>
                  <p:cNvPr id="94" name="Oval 93"/>
                  <p:cNvSpPr/>
                  <p:nvPr/>
                </p:nvSpPr>
                <p:spPr>
                  <a:xfrm>
                    <a:off x="10336375" y="3694467"/>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5</a:t>
                    </a:r>
                    <a:endParaRPr lang="en-GB" dirty="0"/>
                  </a:p>
                </p:txBody>
              </p:sp>
              <p:grpSp>
                <p:nvGrpSpPr>
                  <p:cNvPr id="102" name="Group 101"/>
                  <p:cNvGrpSpPr/>
                  <p:nvPr/>
                </p:nvGrpSpPr>
                <p:grpSpPr>
                  <a:xfrm>
                    <a:off x="6563778" y="2175804"/>
                    <a:ext cx="5565276" cy="2061948"/>
                    <a:chOff x="6563778" y="2175804"/>
                    <a:chExt cx="5565276" cy="2061948"/>
                  </a:xfrm>
                </p:grpSpPr>
                <p:grpSp>
                  <p:nvGrpSpPr>
                    <p:cNvPr id="93" name="Group 92"/>
                    <p:cNvGrpSpPr/>
                    <p:nvPr/>
                  </p:nvGrpSpPr>
                  <p:grpSpPr>
                    <a:xfrm>
                      <a:off x="10474474" y="2970770"/>
                      <a:ext cx="1654580" cy="1266982"/>
                      <a:chOff x="8796394" y="4700509"/>
                      <a:chExt cx="1654580" cy="1266982"/>
                    </a:xfrm>
                  </p:grpSpPr>
                  <p:sp>
                    <p:nvSpPr>
                      <p:cNvPr id="90" name="Rectangle 89"/>
                      <p:cNvSpPr/>
                      <p:nvPr/>
                    </p:nvSpPr>
                    <p:spPr>
                      <a:xfrm>
                        <a:off x="8796394" y="4700509"/>
                        <a:ext cx="1654580" cy="12669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91" name="图片 40" descr="交换机.png"/>
                      <p:cNvPicPr>
                        <a:picLocks noChangeAspect="1"/>
                      </p:cNvPicPr>
                      <p:nvPr/>
                    </p:nvPicPr>
                    <p:blipFill>
                      <a:blip r:embed="rId1" cstate="print"/>
                      <a:stretch>
                        <a:fillRect/>
                      </a:stretch>
                    </p:blipFill>
                    <p:spPr>
                      <a:xfrm>
                        <a:off x="10051923" y="5043409"/>
                        <a:ext cx="271419" cy="581181"/>
                      </a:xfrm>
                      <a:prstGeom prst="rect">
                        <a:avLst/>
                      </a:prstGeom>
                    </p:spPr>
                  </p:pic>
                  <p:pic>
                    <p:nvPicPr>
                      <p:cNvPr id="92" name="图片 40" descr="交换机.png"/>
                      <p:cNvPicPr>
                        <a:picLocks noChangeAspect="1"/>
                      </p:cNvPicPr>
                      <p:nvPr/>
                    </p:nvPicPr>
                    <p:blipFill>
                      <a:blip r:embed="rId1" cstate="print"/>
                      <a:stretch>
                        <a:fillRect/>
                      </a:stretch>
                    </p:blipFill>
                    <p:spPr>
                      <a:xfrm>
                        <a:off x="8899699" y="5055720"/>
                        <a:ext cx="271419" cy="581181"/>
                      </a:xfrm>
                      <a:prstGeom prst="rect">
                        <a:avLst/>
                      </a:prstGeom>
                    </p:spPr>
                  </p:pic>
                </p:grpSp>
                <p:grpSp>
                  <p:nvGrpSpPr>
                    <p:cNvPr id="101" name="Group 100"/>
                    <p:cNvGrpSpPr/>
                    <p:nvPr/>
                  </p:nvGrpSpPr>
                  <p:grpSpPr>
                    <a:xfrm>
                      <a:off x="6563778" y="2175804"/>
                      <a:ext cx="4014001" cy="2030438"/>
                      <a:chOff x="6563778" y="2175804"/>
                      <a:chExt cx="4014001" cy="2030438"/>
                    </a:xfrm>
                  </p:grpSpPr>
                  <p:grpSp>
                    <p:nvGrpSpPr>
                      <p:cNvPr id="97" name="Group 96"/>
                      <p:cNvGrpSpPr/>
                      <p:nvPr/>
                    </p:nvGrpSpPr>
                    <p:grpSpPr>
                      <a:xfrm>
                        <a:off x="6563778" y="2175804"/>
                        <a:ext cx="3615955" cy="2030438"/>
                        <a:chOff x="6563778" y="2175804"/>
                        <a:chExt cx="3615955" cy="2030438"/>
                      </a:xfrm>
                    </p:grpSpPr>
                    <p:sp>
                      <p:nvSpPr>
                        <p:cNvPr id="82" name="Oval 81"/>
                        <p:cNvSpPr/>
                        <p:nvPr/>
                      </p:nvSpPr>
                      <p:spPr>
                        <a:xfrm>
                          <a:off x="9926515" y="3331427"/>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4</a:t>
                          </a:r>
                          <a:endParaRPr lang="en-GB" dirty="0"/>
                        </a:p>
                      </p:txBody>
                    </p:sp>
                    <p:grpSp>
                      <p:nvGrpSpPr>
                        <p:cNvPr id="88" name="Group 87"/>
                        <p:cNvGrpSpPr/>
                        <p:nvPr/>
                      </p:nvGrpSpPr>
                      <p:grpSpPr>
                        <a:xfrm>
                          <a:off x="6563778" y="2175804"/>
                          <a:ext cx="3368013" cy="2030438"/>
                          <a:chOff x="6660841" y="2256692"/>
                          <a:chExt cx="4532087" cy="2756079"/>
                        </a:xfrm>
                      </p:grpSpPr>
                      <p:grpSp>
                        <p:nvGrpSpPr>
                          <p:cNvPr id="86" name="Group 85"/>
                          <p:cNvGrpSpPr/>
                          <p:nvPr/>
                        </p:nvGrpSpPr>
                        <p:grpSpPr>
                          <a:xfrm>
                            <a:off x="6660841" y="2256692"/>
                            <a:ext cx="4532087" cy="2756079"/>
                            <a:chOff x="6660841" y="2256692"/>
                            <a:chExt cx="4532087" cy="2756079"/>
                          </a:xfrm>
                        </p:grpSpPr>
                        <p:grpSp>
                          <p:nvGrpSpPr>
                            <p:cNvPr id="83" name="Group 82"/>
                            <p:cNvGrpSpPr/>
                            <p:nvPr/>
                          </p:nvGrpSpPr>
                          <p:grpSpPr>
                            <a:xfrm>
                              <a:off x="6660841" y="2256692"/>
                              <a:ext cx="4532087" cy="2756079"/>
                              <a:chOff x="6660841" y="2256692"/>
                              <a:chExt cx="4532087" cy="2756079"/>
                            </a:xfrm>
                          </p:grpSpPr>
                          <p:sp>
                            <p:nvSpPr>
                              <p:cNvPr id="53" name="Oval 52"/>
                              <p:cNvSpPr/>
                              <p:nvPr/>
                            </p:nvSpPr>
                            <p:spPr>
                              <a:xfrm>
                                <a:off x="9770583" y="2652139"/>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3</a:t>
                                </a:r>
                                <a:endParaRPr lang="en-GB" dirty="0"/>
                              </a:p>
                            </p:txBody>
                          </p:sp>
                          <p:pic>
                            <p:nvPicPr>
                              <p:cNvPr id="54" name="图片 40" descr="交换机.png"/>
                              <p:cNvPicPr>
                                <a:picLocks noChangeAspect="1"/>
                              </p:cNvPicPr>
                              <p:nvPr/>
                            </p:nvPicPr>
                            <p:blipFill>
                              <a:blip r:embed="rId1" cstate="print"/>
                              <a:stretch>
                                <a:fillRect/>
                              </a:stretch>
                            </p:blipFill>
                            <p:spPr>
                              <a:xfrm>
                                <a:off x="10827699" y="3853149"/>
                                <a:ext cx="365229" cy="788884"/>
                              </a:xfrm>
                              <a:prstGeom prst="rect">
                                <a:avLst/>
                              </a:prstGeom>
                            </p:spPr>
                          </p:pic>
                          <p:grpSp>
                            <p:nvGrpSpPr>
                              <p:cNvPr id="80" name="Group 79"/>
                              <p:cNvGrpSpPr/>
                              <p:nvPr/>
                            </p:nvGrpSpPr>
                            <p:grpSpPr>
                              <a:xfrm>
                                <a:off x="6660841" y="2256692"/>
                                <a:ext cx="3018130" cy="2756079"/>
                                <a:chOff x="6660841" y="2256692"/>
                                <a:chExt cx="3018130" cy="2756079"/>
                              </a:xfrm>
                            </p:grpSpPr>
                            <p:cxnSp>
                              <p:nvCxnSpPr>
                                <p:cNvPr id="58" name="Straight Arrow Connector 57"/>
                                <p:cNvCxnSpPr>
                                  <a:stCxn id="21" idx="2"/>
                                </p:cNvCxnSpPr>
                                <p:nvPr/>
                              </p:nvCxnSpPr>
                              <p:spPr>
                                <a:xfrm flipH="1">
                                  <a:off x="8220373" y="3073256"/>
                                  <a:ext cx="1275984" cy="1301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6" name="Group 65"/>
                                <p:cNvGrpSpPr/>
                                <p:nvPr/>
                              </p:nvGrpSpPr>
                              <p:grpSpPr>
                                <a:xfrm>
                                  <a:off x="6660841" y="2256692"/>
                                  <a:ext cx="3018130" cy="2756079"/>
                                  <a:chOff x="6637668" y="2405576"/>
                                  <a:chExt cx="3018130" cy="2756079"/>
                                </a:xfrm>
                              </p:grpSpPr>
                              <p:grpSp>
                                <p:nvGrpSpPr>
                                  <p:cNvPr id="63" name="Group 62"/>
                                  <p:cNvGrpSpPr/>
                                  <p:nvPr/>
                                </p:nvGrpSpPr>
                                <p:grpSpPr>
                                  <a:xfrm>
                                    <a:off x="6637668" y="2405576"/>
                                    <a:ext cx="3018130" cy="2756079"/>
                                    <a:chOff x="6637668" y="2405576"/>
                                    <a:chExt cx="3018130" cy="2756079"/>
                                  </a:xfrm>
                                </p:grpSpPr>
                                <p:pic>
                                  <p:nvPicPr>
                                    <p:cNvPr id="21" name="图片 40" descr="交换机.png"/>
                                    <p:cNvPicPr>
                                      <a:picLocks noChangeAspect="1"/>
                                    </p:cNvPicPr>
                                    <p:nvPr/>
                                  </p:nvPicPr>
                                  <p:blipFill>
                                    <a:blip r:embed="rId1" cstate="print"/>
                                    <a:stretch>
                                      <a:fillRect/>
                                    </a:stretch>
                                  </p:blipFill>
                                  <p:spPr>
                                    <a:xfrm>
                                      <a:off x="9290569" y="2405576"/>
                                      <a:ext cx="365229" cy="816564"/>
                                    </a:xfrm>
                                    <a:prstGeom prst="rect">
                                      <a:avLst/>
                                    </a:prstGeom>
                                  </p:spPr>
                                </p:pic>
                                <p:grpSp>
                                  <p:nvGrpSpPr>
                                    <p:cNvPr id="62" name="Group 61"/>
                                    <p:cNvGrpSpPr/>
                                    <p:nvPr/>
                                  </p:nvGrpSpPr>
                                  <p:grpSpPr>
                                    <a:xfrm>
                                      <a:off x="6637668" y="2813858"/>
                                      <a:ext cx="2652901" cy="2347797"/>
                                      <a:chOff x="6637668" y="2813858"/>
                                      <a:chExt cx="2652901" cy="2347797"/>
                                    </a:xfrm>
                                  </p:grpSpPr>
                                  <p:grpSp>
                                    <p:nvGrpSpPr>
                                      <p:cNvPr id="51" name="Group 50"/>
                                      <p:cNvGrpSpPr/>
                                      <p:nvPr/>
                                    </p:nvGrpSpPr>
                                    <p:grpSpPr>
                                      <a:xfrm>
                                        <a:off x="6637668" y="3441878"/>
                                        <a:ext cx="2248352" cy="1719777"/>
                                        <a:chOff x="6790944" y="3429000"/>
                                        <a:chExt cx="2248352" cy="1719777"/>
                                      </a:xfrm>
                                    </p:grpSpPr>
                                    <p:grpSp>
                                      <p:nvGrpSpPr>
                                        <p:cNvPr id="49" name="Group 48"/>
                                        <p:cNvGrpSpPr/>
                                        <p:nvPr/>
                                      </p:nvGrpSpPr>
                                      <p:grpSpPr>
                                        <a:xfrm>
                                          <a:off x="6790944" y="3429000"/>
                                          <a:ext cx="2248352" cy="1719777"/>
                                          <a:chOff x="6790945" y="3429001"/>
                                          <a:chExt cx="2248352" cy="1719777"/>
                                        </a:xfrm>
                                      </p:grpSpPr>
                                      <p:grpSp>
                                        <p:nvGrpSpPr>
                                          <p:cNvPr id="46" name="Group 45"/>
                                          <p:cNvGrpSpPr/>
                                          <p:nvPr/>
                                        </p:nvGrpSpPr>
                                        <p:grpSpPr>
                                          <a:xfrm>
                                            <a:off x="6790945" y="3429001"/>
                                            <a:ext cx="2248352" cy="1719777"/>
                                            <a:chOff x="6475980" y="3643533"/>
                                            <a:chExt cx="3248309" cy="2650589"/>
                                          </a:xfrm>
                                        </p:grpSpPr>
                                        <p:grpSp>
                                          <p:nvGrpSpPr>
                                            <p:cNvPr id="23" name="Group 22"/>
                                            <p:cNvGrpSpPr/>
                                            <p:nvPr/>
                                          </p:nvGrpSpPr>
                                          <p:grpSpPr>
                                            <a:xfrm>
                                              <a:off x="6475980" y="3643533"/>
                                              <a:ext cx="3248309" cy="2650589"/>
                                              <a:chOff x="6475979" y="3643533"/>
                                              <a:chExt cx="2580622" cy="1477108"/>
                                            </a:xfrm>
                                          </p:grpSpPr>
                                          <p:sp>
                                            <p:nvSpPr>
                                              <p:cNvPr id="22" name="Rectangle 21"/>
                                              <p:cNvSpPr/>
                                              <p:nvPr/>
                                            </p:nvSpPr>
                                            <p:spPr>
                                              <a:xfrm>
                                                <a:off x="6475979" y="3643533"/>
                                                <a:ext cx="2555480" cy="147710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grpSp>
                                            <p:nvGrpSpPr>
                                              <p:cNvPr id="18" name="Group 17"/>
                                              <p:cNvGrpSpPr/>
                                              <p:nvPr/>
                                            </p:nvGrpSpPr>
                                            <p:grpSpPr>
                                              <a:xfrm>
                                                <a:off x="6496430" y="4062444"/>
                                                <a:ext cx="1213344" cy="708758"/>
                                                <a:chOff x="6496430" y="4062444"/>
                                                <a:chExt cx="1213344" cy="708758"/>
                                              </a:xfrm>
                                            </p:grpSpPr>
                                            <p:grpSp>
                                              <p:nvGrpSpPr>
                                                <p:cNvPr id="16" name="Group 15"/>
                                                <p:cNvGrpSpPr/>
                                                <p:nvPr/>
                                              </p:nvGrpSpPr>
                                              <p:grpSpPr>
                                                <a:xfrm>
                                                  <a:off x="6790944" y="4349171"/>
                                                  <a:ext cx="455053" cy="422031"/>
                                                  <a:chOff x="9251655" y="1523999"/>
                                                  <a:chExt cx="1122259" cy="923779"/>
                                                </a:xfrm>
                                              </p:grpSpPr>
                                              <p:grpSp>
                                                <p:nvGrpSpPr>
                                                  <p:cNvPr id="14" name="Group 13"/>
                                                  <p:cNvGrpSpPr/>
                                                  <p:nvPr/>
                                                </p:nvGrpSpPr>
                                                <p:grpSpPr>
                                                  <a:xfrm>
                                                    <a:off x="9251655" y="1524000"/>
                                                    <a:ext cx="1122259" cy="923778"/>
                                                    <a:chOff x="9251655" y="1524000"/>
                                                    <a:chExt cx="1122259" cy="642426"/>
                                                  </a:xfrm>
                                                </p:grpSpPr>
                                                <p:sp>
                                                  <p:nvSpPr>
                                                    <p:cNvPr id="12" name="Rectangle 11"/>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Data 12"/>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7" name="TextBox 16"/>
                                                <p:cNvSpPr txBox="1"/>
                                                <p:nvPr/>
                                              </p:nvSpPr>
                                              <p:spPr>
                                                <a:xfrm>
                                                  <a:off x="6496430" y="4062444"/>
                                                  <a:ext cx="1213344" cy="322939"/>
                                                </a:xfrm>
                                                <a:prstGeom prst="rect">
                                                  <a:avLst/>
                                                </a:prstGeom>
                                                <a:noFill/>
                                              </p:spPr>
                                              <p:txBody>
                                                <a:bodyPr wrap="square" rtlCol="0">
                                                  <a:spAutoFit/>
                                                </a:bodyPr>
                                                <a:lstStyle/>
                                                <a:p>
                                                  <a:r>
                                                    <a:rPr lang="en-GB" sz="1200" dirty="0"/>
                                                    <a:t>Source</a:t>
                                                  </a:r>
                                                  <a:endParaRPr lang="en-GB" sz="1200" dirty="0"/>
                                                </a:p>
                                              </p:txBody>
                                            </p:sp>
                                          </p:grpSp>
                                          <p:grpSp>
                                            <p:nvGrpSpPr>
                                              <p:cNvPr id="20" name="Group 19"/>
                                              <p:cNvGrpSpPr/>
                                              <p:nvPr/>
                                            </p:nvGrpSpPr>
                                            <p:grpSpPr>
                                              <a:xfrm>
                                                <a:off x="7268423" y="4080727"/>
                                                <a:ext cx="1788178" cy="986038"/>
                                                <a:chOff x="7268423" y="4080727"/>
                                                <a:chExt cx="1788178" cy="986038"/>
                                              </a:xfrm>
                                            </p:grpSpPr>
                                            <p:pic>
                                              <p:nvPicPr>
                                                <p:cNvPr id="7" name="图片 40" descr="交换机.png"/>
                                                <p:cNvPicPr>
                                                  <a:picLocks noChangeAspect="1"/>
                                                </p:cNvPicPr>
                                                <p:nvPr/>
                                              </p:nvPicPr>
                                              <p:blipFill>
                                                <a:blip r:embed="rId1" cstate="print"/>
                                                <a:stretch>
                                                  <a:fillRect/>
                                                </a:stretch>
                                              </p:blipFill>
                                              <p:spPr>
                                                <a:xfrm>
                                                  <a:off x="7919376" y="4080727"/>
                                                  <a:ext cx="365229" cy="690475"/>
                                                </a:xfrm>
                                                <a:prstGeom prst="rect">
                                                  <a:avLst/>
                                                </a:prstGeom>
                                              </p:spPr>
                                            </p:pic>
                                            <p:sp>
                                              <p:nvSpPr>
                                                <p:cNvPr id="19" name="TextBox 18"/>
                                                <p:cNvSpPr txBox="1"/>
                                                <p:nvPr/>
                                              </p:nvSpPr>
                                              <p:spPr>
                                                <a:xfrm>
                                                  <a:off x="7268423" y="4743827"/>
                                                  <a:ext cx="1788178" cy="322938"/>
                                                </a:xfrm>
                                                <a:prstGeom prst="rect">
                                                  <a:avLst/>
                                                </a:prstGeom>
                                                <a:noFill/>
                                              </p:spPr>
                                              <p:txBody>
                                                <a:bodyPr wrap="square" rtlCol="0">
                                                  <a:spAutoFit/>
                                                </a:bodyPr>
                                                <a:lstStyle/>
                                                <a:p>
                                                  <a:r>
                                                    <a:rPr lang="en-GB" sz="1200" dirty="0"/>
                                                    <a:t>Local Server</a:t>
                                                  </a:r>
                                                  <a:endParaRPr lang="en-GB" sz="1200" dirty="0"/>
                                                </a:p>
                                              </p:txBody>
                                            </p:sp>
                                          </p:grpSp>
                                        </p:grpSp>
                                        <p:cxnSp>
                                          <p:nvCxnSpPr>
                                            <p:cNvPr id="41" name="Straight Arrow Connector 40"/>
                                            <p:cNvCxnSpPr/>
                                            <p:nvPr/>
                                          </p:nvCxnSpPr>
                                          <p:spPr>
                                            <a:xfrm>
                                              <a:off x="7441809" y="4994031"/>
                                              <a:ext cx="851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7441809" y="5418319"/>
                                              <a:ext cx="85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8" name="Oval 47"/>
                                          <p:cNvSpPr/>
                                          <p:nvPr/>
                                        </p:nvSpPr>
                                        <p:spPr>
                                          <a:xfrm>
                                            <a:off x="7827771" y="4530831"/>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8</a:t>
                                            </a:r>
                                            <a:endParaRPr lang="en-GB" dirty="0"/>
                                          </a:p>
                                        </p:txBody>
                                      </p:sp>
                                    </p:grpSp>
                                    <p:sp>
                                      <p:nvSpPr>
                                        <p:cNvPr id="47" name="Oval 46"/>
                                        <p:cNvSpPr/>
                                        <p:nvPr/>
                                      </p:nvSpPr>
                                      <p:spPr>
                                        <a:xfrm>
                                          <a:off x="7490041" y="4205051"/>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1</a:t>
                                          </a:r>
                                          <a:endParaRPr lang="en-GB" dirty="0"/>
                                        </a:p>
                                      </p:txBody>
                                    </p:sp>
                                  </p:grpSp>
                                  <p:sp>
                                    <p:nvSpPr>
                                      <p:cNvPr id="52" name="Oval 51"/>
                                      <p:cNvSpPr/>
                                      <p:nvPr/>
                                    </p:nvSpPr>
                                    <p:spPr>
                                      <a:xfrm>
                                        <a:off x="8227491" y="3968195"/>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2</a:t>
                                        </a:r>
                                        <a:endParaRPr lang="en-GB" dirty="0"/>
                                      </a:p>
                                    </p:txBody>
                                  </p:sp>
                                  <p:cxnSp>
                                    <p:nvCxnSpPr>
                                      <p:cNvPr id="56" name="Straight Arrow Connector 55"/>
                                      <p:cNvCxnSpPr>
                                        <a:endCxn id="21" idx="1"/>
                                      </p:cNvCxnSpPr>
                                      <p:nvPr/>
                                    </p:nvCxnSpPr>
                                    <p:spPr>
                                      <a:xfrm flipV="1">
                                        <a:off x="8193443" y="2813858"/>
                                        <a:ext cx="1097126" cy="1254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65" name="Oval 64"/>
                                  <p:cNvSpPr/>
                                  <p:nvPr/>
                                </p:nvSpPr>
                                <p:spPr>
                                  <a:xfrm>
                                    <a:off x="9280796" y="3356955"/>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7</a:t>
                                    </a:r>
                                    <a:endParaRPr lang="en-GB" dirty="0"/>
                                  </a:p>
                                </p:txBody>
                              </p:sp>
                            </p:grpSp>
                          </p:grpSp>
                          <p:cxnSp>
                            <p:nvCxnSpPr>
                              <p:cNvPr id="68" name="Straight Arrow Connector 67"/>
                              <p:cNvCxnSpPr>
                                <a:stCxn id="21" idx="3"/>
                                <a:endCxn id="54" idx="0"/>
                              </p:cNvCxnSpPr>
                              <p:nvPr/>
                            </p:nvCxnSpPr>
                            <p:spPr>
                              <a:xfrm>
                                <a:off x="9678971" y="2664974"/>
                                <a:ext cx="1331343" cy="1188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5" name="Straight Arrow Connector 84"/>
                            <p:cNvCxnSpPr>
                              <a:stCxn id="54" idx="1"/>
                              <a:endCxn id="21" idx="2"/>
                            </p:cNvCxnSpPr>
                            <p:nvPr/>
                          </p:nvCxnSpPr>
                          <p:spPr>
                            <a:xfrm flipH="1" flipV="1">
                              <a:off x="9496357" y="3073256"/>
                              <a:ext cx="1331342" cy="1174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7" name="Oval 86"/>
                          <p:cNvSpPr/>
                          <p:nvPr/>
                        </p:nvSpPr>
                        <p:spPr>
                          <a:xfrm>
                            <a:off x="10525112" y="4156763"/>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6</a:t>
                            </a:r>
                            <a:endParaRPr lang="en-GB" dirty="0"/>
                          </a:p>
                        </p:txBody>
                      </p:sp>
                    </p:grpSp>
                  </p:grpSp>
                  <p:cxnSp>
                    <p:nvCxnSpPr>
                      <p:cNvPr id="99" name="Straight Arrow Connector 98"/>
                      <p:cNvCxnSpPr/>
                      <p:nvPr/>
                    </p:nvCxnSpPr>
                    <p:spPr>
                      <a:xfrm flipH="1">
                        <a:off x="9896850" y="3855336"/>
                        <a:ext cx="6809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104" name="TextBox 103"/>
                <p:cNvSpPr txBox="1"/>
                <p:nvPr/>
              </p:nvSpPr>
              <p:spPr>
                <a:xfrm>
                  <a:off x="10178693" y="3924281"/>
                  <a:ext cx="963597" cy="276999"/>
                </a:xfrm>
                <a:prstGeom prst="rect">
                  <a:avLst/>
                </a:prstGeom>
                <a:noFill/>
              </p:spPr>
              <p:txBody>
                <a:bodyPr wrap="none" rtlCol="0">
                  <a:spAutoFit/>
                </a:bodyPr>
                <a:lstStyle/>
                <a:p>
                  <a:r>
                    <a:rPr lang="en-GB" sz="1200" dirty="0"/>
                    <a:t>Local Server</a:t>
                  </a:r>
                  <a:endParaRPr lang="en-GB" sz="1200" dirty="0"/>
                </a:p>
              </p:txBody>
            </p:sp>
          </p:grpSp>
          <p:sp>
            <p:nvSpPr>
              <p:cNvPr id="106" name="TextBox 105"/>
              <p:cNvSpPr txBox="1"/>
              <p:nvPr/>
            </p:nvSpPr>
            <p:spPr>
              <a:xfrm>
                <a:off x="10826634" y="3049388"/>
                <a:ext cx="907621" cy="276999"/>
              </a:xfrm>
              <a:prstGeom prst="rect">
                <a:avLst/>
              </a:prstGeom>
              <a:noFill/>
            </p:spPr>
            <p:txBody>
              <a:bodyPr wrap="none" rtlCol="0">
                <a:spAutoFit/>
              </a:bodyPr>
              <a:lstStyle/>
              <a:p>
                <a:r>
                  <a:rPr lang="en-GB" sz="1200" dirty="0"/>
                  <a:t>Destination</a:t>
                </a:r>
                <a:endParaRPr lang="en-GB" sz="1200" dirty="0"/>
              </a:p>
            </p:txBody>
          </p:sp>
        </p:gr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6" name="Date Placeholder 5"/>
          <p:cNvSpPr>
            <a:spLocks noGrp="1"/>
          </p:cNvSpPr>
          <p:nvPr>
            <p:ph type="dt" sz="half" idx="10"/>
          </p:nvPr>
        </p:nvSpPr>
        <p:spPr/>
        <p:txBody>
          <a:bodyPr/>
          <a:lstStyle/>
          <a:p>
            <a:fld id="{DC5BD8CA-D426-415F-8E8F-D908C7F7DF2A}" type="datetime1">
              <a:rPr lang="en-GB" smtClean="0"/>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223889" y="1209827"/>
            <a:ext cx="5567055" cy="5648173"/>
          </a:xfrm>
        </p:spPr>
        <p:txBody>
          <a:bodyPr>
            <a:normAutofit fontScale="77500" lnSpcReduction="20000"/>
          </a:bodyPr>
          <a:lstStyle/>
          <a:p>
            <a:r>
              <a:rPr lang="en-GB" dirty="0"/>
              <a:t>Domain Name Service (DNS)</a:t>
            </a:r>
            <a:endParaRPr lang="en-GB" dirty="0"/>
          </a:p>
          <a:p>
            <a:pPr lvl="1"/>
            <a:r>
              <a:rPr lang="en-US" dirty="0"/>
              <a:t>DNS Resolution</a:t>
            </a:r>
            <a:endParaRPr lang="en-US" dirty="0"/>
          </a:p>
          <a:p>
            <a:pPr lvl="2"/>
            <a:r>
              <a:rPr lang="en-GB" dirty="0"/>
              <a:t>Iterative Resolution</a:t>
            </a:r>
            <a:endParaRPr lang="en-GB" dirty="0"/>
          </a:p>
          <a:p>
            <a:pPr lvl="3"/>
            <a:r>
              <a:rPr lang="en-US" dirty="0"/>
              <a:t>In iterative resolution, each server that does not know the mapping, sends the IP address of the next server back to the one that requested it.</a:t>
            </a:r>
            <a:endParaRPr lang="en-US" dirty="0"/>
          </a:p>
          <a:p>
            <a:pPr lvl="3"/>
            <a:endParaRPr lang="en-US" dirty="0"/>
          </a:p>
          <a:p>
            <a:pPr lvl="3"/>
            <a:r>
              <a:rPr lang="en-US" dirty="0"/>
              <a:t>The iterative resolution takes place between two local servers.</a:t>
            </a:r>
            <a:endParaRPr lang="en-US" dirty="0"/>
          </a:p>
          <a:p>
            <a:pPr lvl="3"/>
            <a:endParaRPr lang="en-US" dirty="0"/>
          </a:p>
          <a:p>
            <a:pPr lvl="3"/>
            <a:r>
              <a:rPr lang="en-US" dirty="0"/>
              <a:t>The original resolver gets the final answer from the destination local server.</a:t>
            </a:r>
            <a:endParaRPr lang="en-US" dirty="0"/>
          </a:p>
          <a:p>
            <a:pPr lvl="3"/>
            <a:endParaRPr lang="en-US" dirty="0"/>
          </a:p>
          <a:p>
            <a:pPr lvl="3"/>
            <a:r>
              <a:rPr lang="en-US" dirty="0"/>
              <a:t>The messages shown by Events 2, 4, and 6 contain the same query.</a:t>
            </a:r>
            <a:endParaRPr lang="en-US" dirty="0"/>
          </a:p>
          <a:p>
            <a:pPr lvl="3"/>
            <a:endParaRPr lang="en-US" dirty="0"/>
          </a:p>
          <a:p>
            <a:pPr lvl="3"/>
            <a:r>
              <a:rPr lang="en-US" dirty="0"/>
              <a:t>However, the message shown by Event 3 contains the IP address of the </a:t>
            </a:r>
            <a:r>
              <a:rPr lang="en-US" dirty="0" err="1"/>
              <a:t>toplevel</a:t>
            </a:r>
            <a:r>
              <a:rPr lang="en-US" dirty="0"/>
              <a:t> domain server.</a:t>
            </a:r>
            <a:endParaRPr lang="en-US" dirty="0"/>
          </a:p>
          <a:p>
            <a:pPr lvl="3"/>
            <a:endParaRPr lang="en-US" dirty="0"/>
          </a:p>
          <a:p>
            <a:pPr lvl="3"/>
            <a:r>
              <a:rPr lang="en-US" dirty="0"/>
              <a:t>The message shown by Event 5 contains the IP address of the destination local DNS server</a:t>
            </a:r>
            <a:endParaRPr lang="en-US" dirty="0"/>
          </a:p>
          <a:p>
            <a:pPr lvl="3"/>
            <a:endParaRPr lang="en-US" dirty="0"/>
          </a:p>
          <a:p>
            <a:pPr lvl="3"/>
            <a:r>
              <a:rPr lang="en-US" dirty="0"/>
              <a:t>The message shown by Event 7 contains the IP address of the destination.</a:t>
            </a:r>
            <a:endParaRPr lang="en-US" dirty="0"/>
          </a:p>
          <a:p>
            <a:pPr lvl="3"/>
            <a:endParaRPr lang="en-US" dirty="0"/>
          </a:p>
          <a:p>
            <a:pPr lvl="3"/>
            <a:r>
              <a:rPr lang="en-US" dirty="0"/>
              <a:t>When the Source local DNS server receives the IP address of the destination, it sends it to the resolver (Event 8).</a:t>
            </a:r>
            <a:endParaRPr lang="en-GB" dirty="0"/>
          </a:p>
          <a:p>
            <a:pPr lvl="1"/>
            <a:endParaRPr lang="en-GB" dirty="0"/>
          </a:p>
          <a:p>
            <a:pPr lvl="1"/>
            <a:endParaRPr lang="en-GB" dirty="0"/>
          </a:p>
          <a:p>
            <a:pPr lvl="1"/>
            <a:endParaRPr lang="en-GB" dirty="0"/>
          </a:p>
          <a:p>
            <a:endParaRPr lang="en-GB" dirty="0"/>
          </a:p>
        </p:txBody>
      </p:sp>
      <p:grpSp>
        <p:nvGrpSpPr>
          <p:cNvPr id="143" name="Group 142"/>
          <p:cNvGrpSpPr/>
          <p:nvPr/>
        </p:nvGrpSpPr>
        <p:grpSpPr>
          <a:xfrm>
            <a:off x="6519906" y="1524000"/>
            <a:ext cx="5391678" cy="3016551"/>
            <a:chOff x="6519906" y="1920724"/>
            <a:chExt cx="5391678" cy="3016551"/>
          </a:xfrm>
        </p:grpSpPr>
        <p:grpSp>
          <p:nvGrpSpPr>
            <p:cNvPr id="136" name="Group 135"/>
            <p:cNvGrpSpPr/>
            <p:nvPr/>
          </p:nvGrpSpPr>
          <p:grpSpPr>
            <a:xfrm>
              <a:off x="6519906" y="1920724"/>
              <a:ext cx="5391678" cy="3016551"/>
              <a:chOff x="6421432" y="1639855"/>
              <a:chExt cx="5391678" cy="3016551"/>
            </a:xfrm>
          </p:grpSpPr>
          <p:grpSp>
            <p:nvGrpSpPr>
              <p:cNvPr id="113" name="Group 112"/>
              <p:cNvGrpSpPr/>
              <p:nvPr/>
            </p:nvGrpSpPr>
            <p:grpSpPr>
              <a:xfrm>
                <a:off x="6421432" y="1639855"/>
                <a:ext cx="5391678" cy="2522805"/>
                <a:chOff x="7012148" y="1907141"/>
                <a:chExt cx="5391678" cy="2522805"/>
              </a:xfrm>
            </p:grpSpPr>
            <p:grpSp>
              <p:nvGrpSpPr>
                <p:cNvPr id="5" name="Group 4"/>
                <p:cNvGrpSpPr/>
                <p:nvPr/>
              </p:nvGrpSpPr>
              <p:grpSpPr>
                <a:xfrm>
                  <a:off x="7012148" y="1907141"/>
                  <a:ext cx="5391678" cy="2522805"/>
                  <a:chOff x="6895045" y="2167597"/>
                  <a:chExt cx="5084063" cy="2522805"/>
                </a:xfrm>
              </p:grpSpPr>
              <p:cxnSp>
                <p:nvCxnSpPr>
                  <p:cNvPr id="6" name="Straight Arrow Connector 5"/>
                  <p:cNvCxnSpPr/>
                  <p:nvPr/>
                </p:nvCxnSpPr>
                <p:spPr>
                  <a:xfrm>
                    <a:off x="8556372" y="3950423"/>
                    <a:ext cx="1068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6895045" y="2167597"/>
                    <a:ext cx="5084063" cy="2522805"/>
                    <a:chOff x="6827520" y="2175804"/>
                    <a:chExt cx="4906735" cy="2061948"/>
                  </a:xfrm>
                </p:grpSpPr>
                <p:grpSp>
                  <p:nvGrpSpPr>
                    <p:cNvPr id="8" name="Group 7"/>
                    <p:cNvGrpSpPr/>
                    <p:nvPr/>
                  </p:nvGrpSpPr>
                  <p:grpSpPr>
                    <a:xfrm>
                      <a:off x="6827520" y="2175804"/>
                      <a:ext cx="4876800" cy="2061948"/>
                      <a:chOff x="6827520" y="2175804"/>
                      <a:chExt cx="4876800" cy="2061948"/>
                    </a:xfrm>
                  </p:grpSpPr>
                  <p:grpSp>
                    <p:nvGrpSpPr>
                      <p:cNvPr id="10" name="Group 9"/>
                      <p:cNvGrpSpPr/>
                      <p:nvPr/>
                    </p:nvGrpSpPr>
                    <p:grpSpPr>
                      <a:xfrm>
                        <a:off x="6827520" y="2175804"/>
                        <a:ext cx="4876800" cy="2061948"/>
                        <a:chOff x="6563778" y="2175804"/>
                        <a:chExt cx="5565276" cy="2061948"/>
                      </a:xfrm>
                    </p:grpSpPr>
                    <p:sp>
                      <p:nvSpPr>
                        <p:cNvPr id="12" name="Oval 11"/>
                        <p:cNvSpPr/>
                        <p:nvPr/>
                      </p:nvSpPr>
                      <p:spPr>
                        <a:xfrm>
                          <a:off x="9270128" y="3798378"/>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5</a:t>
                          </a:r>
                          <a:endParaRPr lang="en-GB" dirty="0"/>
                        </a:p>
                      </p:txBody>
                    </p:sp>
                    <p:grpSp>
                      <p:nvGrpSpPr>
                        <p:cNvPr id="13" name="Group 12"/>
                        <p:cNvGrpSpPr/>
                        <p:nvPr/>
                      </p:nvGrpSpPr>
                      <p:grpSpPr>
                        <a:xfrm>
                          <a:off x="6563778" y="2175804"/>
                          <a:ext cx="5565276" cy="2061948"/>
                          <a:chOff x="6563778" y="2175804"/>
                          <a:chExt cx="5565276" cy="2061948"/>
                        </a:xfrm>
                      </p:grpSpPr>
                      <p:grpSp>
                        <p:nvGrpSpPr>
                          <p:cNvPr id="14" name="Group 13"/>
                          <p:cNvGrpSpPr/>
                          <p:nvPr/>
                        </p:nvGrpSpPr>
                        <p:grpSpPr>
                          <a:xfrm>
                            <a:off x="10474474" y="2970770"/>
                            <a:ext cx="1654580" cy="1266982"/>
                            <a:chOff x="8796394" y="4700509"/>
                            <a:chExt cx="1654580" cy="1266982"/>
                          </a:xfrm>
                        </p:grpSpPr>
                        <p:sp>
                          <p:nvSpPr>
                            <p:cNvPr id="55" name="Rectangle 54"/>
                            <p:cNvSpPr/>
                            <p:nvPr/>
                          </p:nvSpPr>
                          <p:spPr>
                            <a:xfrm>
                              <a:off x="8796394" y="4700509"/>
                              <a:ext cx="1654580" cy="12669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pic>
                          <p:nvPicPr>
                            <p:cNvPr id="56" name="图片 40" descr="交换机.png"/>
                            <p:cNvPicPr>
                              <a:picLocks noChangeAspect="1"/>
                            </p:cNvPicPr>
                            <p:nvPr/>
                          </p:nvPicPr>
                          <p:blipFill>
                            <a:blip r:embed="rId1" cstate="print"/>
                            <a:stretch>
                              <a:fillRect/>
                            </a:stretch>
                          </p:blipFill>
                          <p:spPr>
                            <a:xfrm>
                              <a:off x="10051923" y="5043409"/>
                              <a:ext cx="271419" cy="581181"/>
                            </a:xfrm>
                            <a:prstGeom prst="rect">
                              <a:avLst/>
                            </a:prstGeom>
                          </p:spPr>
                        </p:pic>
                        <p:pic>
                          <p:nvPicPr>
                            <p:cNvPr id="57" name="图片 40" descr="交换机.png"/>
                            <p:cNvPicPr>
                              <a:picLocks noChangeAspect="1"/>
                            </p:cNvPicPr>
                            <p:nvPr/>
                          </p:nvPicPr>
                          <p:blipFill>
                            <a:blip r:embed="rId1" cstate="print"/>
                            <a:stretch>
                              <a:fillRect/>
                            </a:stretch>
                          </p:blipFill>
                          <p:spPr>
                            <a:xfrm>
                              <a:off x="8899699" y="5055720"/>
                              <a:ext cx="271419" cy="581181"/>
                            </a:xfrm>
                            <a:prstGeom prst="rect">
                              <a:avLst/>
                            </a:prstGeom>
                          </p:spPr>
                        </p:pic>
                      </p:grpSp>
                      <p:grpSp>
                        <p:nvGrpSpPr>
                          <p:cNvPr id="15" name="Group 14"/>
                          <p:cNvGrpSpPr/>
                          <p:nvPr/>
                        </p:nvGrpSpPr>
                        <p:grpSpPr>
                          <a:xfrm>
                            <a:off x="6563778" y="2175804"/>
                            <a:ext cx="3368013" cy="2030438"/>
                            <a:chOff x="6563778" y="2175804"/>
                            <a:chExt cx="3368013" cy="2030438"/>
                          </a:xfrm>
                        </p:grpSpPr>
                        <p:grpSp>
                          <p:nvGrpSpPr>
                            <p:cNvPr id="16" name="Group 15"/>
                            <p:cNvGrpSpPr/>
                            <p:nvPr/>
                          </p:nvGrpSpPr>
                          <p:grpSpPr>
                            <a:xfrm>
                              <a:off x="6563778" y="2175804"/>
                              <a:ext cx="3368013" cy="2030438"/>
                              <a:chOff x="6563778" y="2175804"/>
                              <a:chExt cx="3368013" cy="2030438"/>
                            </a:xfrm>
                          </p:grpSpPr>
                          <p:sp>
                            <p:nvSpPr>
                              <p:cNvPr id="18" name="Oval 17"/>
                              <p:cNvSpPr/>
                              <p:nvPr/>
                            </p:nvSpPr>
                            <p:spPr>
                              <a:xfrm>
                                <a:off x="8423179" y="3501294"/>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4</a:t>
                                </a:r>
                                <a:endParaRPr lang="en-GB" dirty="0"/>
                              </a:p>
                            </p:txBody>
                          </p:sp>
                          <p:grpSp>
                            <p:nvGrpSpPr>
                              <p:cNvPr id="22" name="Group 21"/>
                              <p:cNvGrpSpPr/>
                              <p:nvPr/>
                            </p:nvGrpSpPr>
                            <p:grpSpPr>
                              <a:xfrm>
                                <a:off x="6563778" y="2175804"/>
                                <a:ext cx="3368013" cy="2030438"/>
                                <a:chOff x="6660841" y="2256692"/>
                                <a:chExt cx="4532087" cy="2756079"/>
                              </a:xfrm>
                            </p:grpSpPr>
                            <p:pic>
                              <p:nvPicPr>
                                <p:cNvPr id="25" name="图片 40" descr="交换机.png"/>
                                <p:cNvPicPr>
                                  <a:picLocks noChangeAspect="1"/>
                                </p:cNvPicPr>
                                <p:nvPr/>
                              </p:nvPicPr>
                              <p:blipFill>
                                <a:blip r:embed="rId1" cstate="print"/>
                                <a:stretch>
                                  <a:fillRect/>
                                </a:stretch>
                              </p:blipFill>
                              <p:spPr>
                                <a:xfrm>
                                  <a:off x="10827699" y="3853149"/>
                                  <a:ext cx="365229" cy="788884"/>
                                </a:xfrm>
                                <a:prstGeom prst="rect">
                                  <a:avLst/>
                                </a:prstGeom>
                              </p:spPr>
                            </p:pic>
                            <p:grpSp>
                              <p:nvGrpSpPr>
                                <p:cNvPr id="26" name="Group 25"/>
                                <p:cNvGrpSpPr/>
                                <p:nvPr/>
                              </p:nvGrpSpPr>
                              <p:grpSpPr>
                                <a:xfrm>
                                  <a:off x="6660841" y="2256692"/>
                                  <a:ext cx="3018130" cy="2756079"/>
                                  <a:chOff x="6660841" y="2256692"/>
                                  <a:chExt cx="3018130" cy="2756079"/>
                                </a:xfrm>
                              </p:grpSpPr>
                              <p:cxnSp>
                                <p:nvCxnSpPr>
                                  <p:cNvPr id="28" name="Straight Arrow Connector 27"/>
                                  <p:cNvCxnSpPr>
                                    <a:stCxn id="32" idx="2"/>
                                  </p:cNvCxnSpPr>
                                  <p:nvPr/>
                                </p:nvCxnSpPr>
                                <p:spPr>
                                  <a:xfrm flipH="1">
                                    <a:off x="8220373" y="3073256"/>
                                    <a:ext cx="1275984" cy="1301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0" name="Group 29"/>
                                  <p:cNvGrpSpPr/>
                                  <p:nvPr/>
                                </p:nvGrpSpPr>
                                <p:grpSpPr>
                                  <a:xfrm>
                                    <a:off x="6660841" y="2256692"/>
                                    <a:ext cx="3018130" cy="2756079"/>
                                    <a:chOff x="6637668" y="2405576"/>
                                    <a:chExt cx="3018130" cy="2756079"/>
                                  </a:xfrm>
                                </p:grpSpPr>
                                <p:pic>
                                  <p:nvPicPr>
                                    <p:cNvPr id="32" name="图片 40" descr="交换机.png"/>
                                    <p:cNvPicPr>
                                      <a:picLocks noChangeAspect="1"/>
                                    </p:cNvPicPr>
                                    <p:nvPr/>
                                  </p:nvPicPr>
                                  <p:blipFill>
                                    <a:blip r:embed="rId1" cstate="print"/>
                                    <a:stretch>
                                      <a:fillRect/>
                                    </a:stretch>
                                  </p:blipFill>
                                  <p:spPr>
                                    <a:xfrm>
                                      <a:off x="9290569" y="2405576"/>
                                      <a:ext cx="365229" cy="816564"/>
                                    </a:xfrm>
                                    <a:prstGeom prst="rect">
                                      <a:avLst/>
                                    </a:prstGeom>
                                  </p:spPr>
                                </p:pic>
                                <p:grpSp>
                                  <p:nvGrpSpPr>
                                    <p:cNvPr id="33" name="Group 32"/>
                                    <p:cNvGrpSpPr/>
                                    <p:nvPr/>
                                  </p:nvGrpSpPr>
                                  <p:grpSpPr>
                                    <a:xfrm>
                                      <a:off x="6637668" y="2813858"/>
                                      <a:ext cx="2652901" cy="2347797"/>
                                      <a:chOff x="6637668" y="2813858"/>
                                      <a:chExt cx="2652901" cy="2347797"/>
                                    </a:xfrm>
                                  </p:grpSpPr>
                                  <p:grpSp>
                                    <p:nvGrpSpPr>
                                      <p:cNvPr id="34" name="Group 33"/>
                                      <p:cNvGrpSpPr/>
                                      <p:nvPr/>
                                    </p:nvGrpSpPr>
                                    <p:grpSpPr>
                                      <a:xfrm>
                                        <a:off x="6637668" y="3441878"/>
                                        <a:ext cx="2248352" cy="1719777"/>
                                        <a:chOff x="6790944" y="3429000"/>
                                        <a:chExt cx="2248352" cy="1719777"/>
                                      </a:xfrm>
                                    </p:grpSpPr>
                                    <p:grpSp>
                                      <p:nvGrpSpPr>
                                        <p:cNvPr id="37" name="Group 36"/>
                                        <p:cNvGrpSpPr/>
                                        <p:nvPr/>
                                      </p:nvGrpSpPr>
                                      <p:grpSpPr>
                                        <a:xfrm>
                                          <a:off x="6790944" y="3429000"/>
                                          <a:ext cx="2248352" cy="1719777"/>
                                          <a:chOff x="6790945" y="3429001"/>
                                          <a:chExt cx="2248352" cy="1719777"/>
                                        </a:xfrm>
                                      </p:grpSpPr>
                                      <p:grpSp>
                                        <p:nvGrpSpPr>
                                          <p:cNvPr id="39" name="Group 38"/>
                                          <p:cNvGrpSpPr/>
                                          <p:nvPr/>
                                        </p:nvGrpSpPr>
                                        <p:grpSpPr>
                                          <a:xfrm>
                                            <a:off x="6790945" y="3429001"/>
                                            <a:ext cx="2248352" cy="1719777"/>
                                            <a:chOff x="6475980" y="3643533"/>
                                            <a:chExt cx="3248309" cy="2650589"/>
                                          </a:xfrm>
                                        </p:grpSpPr>
                                        <p:grpSp>
                                          <p:nvGrpSpPr>
                                            <p:cNvPr id="41" name="Group 40"/>
                                            <p:cNvGrpSpPr/>
                                            <p:nvPr/>
                                          </p:nvGrpSpPr>
                                          <p:grpSpPr>
                                            <a:xfrm>
                                              <a:off x="6475980" y="3643533"/>
                                              <a:ext cx="3248309" cy="2650589"/>
                                              <a:chOff x="6475979" y="3643533"/>
                                              <a:chExt cx="2580622" cy="1477108"/>
                                            </a:xfrm>
                                          </p:grpSpPr>
                                          <p:sp>
                                            <p:nvSpPr>
                                              <p:cNvPr id="44" name="Rectangle 43"/>
                                              <p:cNvSpPr/>
                                              <p:nvPr/>
                                            </p:nvSpPr>
                                            <p:spPr>
                                              <a:xfrm>
                                                <a:off x="6475979" y="3643533"/>
                                                <a:ext cx="2555480" cy="147710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grpSp>
                                            <p:nvGrpSpPr>
                                              <p:cNvPr id="45" name="Group 44"/>
                                              <p:cNvGrpSpPr/>
                                              <p:nvPr/>
                                            </p:nvGrpSpPr>
                                            <p:grpSpPr>
                                              <a:xfrm>
                                                <a:off x="6496430" y="4062444"/>
                                                <a:ext cx="1213344" cy="708758"/>
                                                <a:chOff x="6496430" y="4062444"/>
                                                <a:chExt cx="1213344" cy="708758"/>
                                              </a:xfrm>
                                            </p:grpSpPr>
                                            <p:grpSp>
                                              <p:nvGrpSpPr>
                                                <p:cNvPr id="49" name="Group 48"/>
                                                <p:cNvGrpSpPr/>
                                                <p:nvPr/>
                                              </p:nvGrpSpPr>
                                              <p:grpSpPr>
                                                <a:xfrm>
                                                  <a:off x="6790944" y="4349171"/>
                                                  <a:ext cx="455053" cy="422031"/>
                                                  <a:chOff x="9251655" y="1523999"/>
                                                  <a:chExt cx="1122259" cy="923779"/>
                                                </a:xfrm>
                                              </p:grpSpPr>
                                              <p:grpSp>
                                                <p:nvGrpSpPr>
                                                  <p:cNvPr id="51" name="Group 50"/>
                                                  <p:cNvGrpSpPr/>
                                                  <p:nvPr/>
                                                </p:nvGrpSpPr>
                                                <p:grpSpPr>
                                                  <a:xfrm>
                                                    <a:off x="9251655" y="1524000"/>
                                                    <a:ext cx="1122259" cy="923778"/>
                                                    <a:chOff x="9251655" y="1524000"/>
                                                    <a:chExt cx="1122259" cy="642426"/>
                                                  </a:xfrm>
                                                </p:grpSpPr>
                                                <p:sp>
                                                  <p:nvSpPr>
                                                    <p:cNvPr id="53" name="Rectangle 52"/>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Data 53"/>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Rectangle 51"/>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50" name="TextBox 49"/>
                                                <p:cNvSpPr txBox="1"/>
                                                <p:nvPr/>
                                              </p:nvSpPr>
                                              <p:spPr>
                                                <a:xfrm>
                                                  <a:off x="6496430" y="4062444"/>
                                                  <a:ext cx="1213344" cy="322939"/>
                                                </a:xfrm>
                                                <a:prstGeom prst="rect">
                                                  <a:avLst/>
                                                </a:prstGeom>
                                                <a:noFill/>
                                              </p:spPr>
                                              <p:txBody>
                                                <a:bodyPr wrap="square" rtlCol="0">
                                                  <a:spAutoFit/>
                                                </a:bodyPr>
                                                <a:lstStyle/>
                                                <a:p>
                                                  <a:r>
                                                    <a:rPr lang="en-GB" sz="1200" dirty="0"/>
                                                    <a:t>Source</a:t>
                                                  </a:r>
                                                  <a:endParaRPr lang="en-GB" sz="1200" dirty="0"/>
                                                </a:p>
                                              </p:txBody>
                                            </p:sp>
                                          </p:grpSp>
                                          <p:grpSp>
                                            <p:nvGrpSpPr>
                                              <p:cNvPr id="46" name="Group 45"/>
                                              <p:cNvGrpSpPr/>
                                              <p:nvPr/>
                                            </p:nvGrpSpPr>
                                            <p:grpSpPr>
                                              <a:xfrm>
                                                <a:off x="7268423" y="4080727"/>
                                                <a:ext cx="1788178" cy="986038"/>
                                                <a:chOff x="7268423" y="4080727"/>
                                                <a:chExt cx="1788178" cy="986038"/>
                                              </a:xfrm>
                                            </p:grpSpPr>
                                            <p:pic>
                                              <p:nvPicPr>
                                                <p:cNvPr id="47" name="图片 40" descr="交换机.png"/>
                                                <p:cNvPicPr>
                                                  <a:picLocks noChangeAspect="1"/>
                                                </p:cNvPicPr>
                                                <p:nvPr/>
                                              </p:nvPicPr>
                                              <p:blipFill>
                                                <a:blip r:embed="rId1" cstate="print"/>
                                                <a:stretch>
                                                  <a:fillRect/>
                                                </a:stretch>
                                              </p:blipFill>
                                              <p:spPr>
                                                <a:xfrm>
                                                  <a:off x="7919376" y="4080727"/>
                                                  <a:ext cx="365229" cy="690475"/>
                                                </a:xfrm>
                                                <a:prstGeom prst="rect">
                                                  <a:avLst/>
                                                </a:prstGeom>
                                              </p:spPr>
                                            </p:pic>
                                            <p:sp>
                                              <p:nvSpPr>
                                                <p:cNvPr id="48" name="TextBox 47"/>
                                                <p:cNvSpPr txBox="1"/>
                                                <p:nvPr/>
                                              </p:nvSpPr>
                                              <p:spPr>
                                                <a:xfrm>
                                                  <a:off x="7268423" y="4743827"/>
                                                  <a:ext cx="1788178" cy="322938"/>
                                                </a:xfrm>
                                                <a:prstGeom prst="rect">
                                                  <a:avLst/>
                                                </a:prstGeom>
                                                <a:noFill/>
                                              </p:spPr>
                                              <p:txBody>
                                                <a:bodyPr wrap="square" rtlCol="0">
                                                  <a:spAutoFit/>
                                                </a:bodyPr>
                                                <a:lstStyle/>
                                                <a:p>
                                                  <a:r>
                                                    <a:rPr lang="en-GB" sz="1200" dirty="0"/>
                                                    <a:t>Local Server</a:t>
                                                  </a:r>
                                                  <a:endParaRPr lang="en-GB" sz="1200" dirty="0"/>
                                                </a:p>
                                              </p:txBody>
                                            </p:sp>
                                          </p:grpSp>
                                        </p:grpSp>
                                        <p:cxnSp>
                                          <p:nvCxnSpPr>
                                            <p:cNvPr id="42" name="Straight Arrow Connector 41"/>
                                            <p:cNvCxnSpPr/>
                                            <p:nvPr/>
                                          </p:nvCxnSpPr>
                                          <p:spPr>
                                            <a:xfrm>
                                              <a:off x="7441809" y="4994031"/>
                                              <a:ext cx="851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441809" y="5418319"/>
                                              <a:ext cx="85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Oval 39"/>
                                          <p:cNvSpPr/>
                                          <p:nvPr/>
                                        </p:nvSpPr>
                                        <p:spPr>
                                          <a:xfrm>
                                            <a:off x="7827772" y="4530831"/>
                                            <a:ext cx="253217"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8</a:t>
                                            </a:r>
                                            <a:endParaRPr lang="en-GB" dirty="0"/>
                                          </a:p>
                                        </p:txBody>
                                      </p:sp>
                                    </p:grpSp>
                                    <p:sp>
                                      <p:nvSpPr>
                                        <p:cNvPr id="38" name="Oval 37"/>
                                        <p:cNvSpPr/>
                                        <p:nvPr/>
                                      </p:nvSpPr>
                                      <p:spPr>
                                        <a:xfrm>
                                          <a:off x="7490041" y="4205051"/>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1</a:t>
                                          </a:r>
                                          <a:endParaRPr lang="en-GB" dirty="0"/>
                                        </a:p>
                                      </p:txBody>
                                    </p:sp>
                                  </p:grpSp>
                                  <p:sp>
                                    <p:nvSpPr>
                                      <p:cNvPr id="35" name="Oval 34"/>
                                      <p:cNvSpPr/>
                                      <p:nvPr/>
                                    </p:nvSpPr>
                                    <p:spPr>
                                      <a:xfrm>
                                        <a:off x="8227491" y="3968195"/>
                                        <a:ext cx="253218" cy="1266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2</a:t>
                                        </a:r>
                                        <a:endParaRPr lang="en-GB" dirty="0"/>
                                      </a:p>
                                    </p:txBody>
                                  </p:sp>
                                  <p:cxnSp>
                                    <p:nvCxnSpPr>
                                      <p:cNvPr id="36" name="Straight Arrow Connector 35"/>
                                      <p:cNvCxnSpPr>
                                        <a:endCxn id="32" idx="1"/>
                                      </p:cNvCxnSpPr>
                                      <p:nvPr/>
                                    </p:nvCxnSpPr>
                                    <p:spPr>
                                      <a:xfrm flipV="1">
                                        <a:off x="8193443" y="2813858"/>
                                        <a:ext cx="1097126" cy="1254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cxnSp>
                          <p:nvCxnSpPr>
                            <p:cNvPr id="17" name="Straight Arrow Connector 16"/>
                            <p:cNvCxnSpPr/>
                            <p:nvPr/>
                          </p:nvCxnSpPr>
                          <p:spPr>
                            <a:xfrm flipH="1">
                              <a:off x="8363090" y="3959247"/>
                              <a:ext cx="11598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11" name="TextBox 10"/>
                      <p:cNvSpPr txBox="1"/>
                      <p:nvPr/>
                    </p:nvSpPr>
                    <p:spPr>
                      <a:xfrm>
                        <a:off x="10178693" y="3924281"/>
                        <a:ext cx="963597" cy="276999"/>
                      </a:xfrm>
                      <a:prstGeom prst="rect">
                        <a:avLst/>
                      </a:prstGeom>
                      <a:noFill/>
                    </p:spPr>
                    <p:txBody>
                      <a:bodyPr wrap="none" rtlCol="0">
                        <a:spAutoFit/>
                      </a:bodyPr>
                      <a:lstStyle/>
                      <a:p>
                        <a:r>
                          <a:rPr lang="en-GB" sz="1200" dirty="0"/>
                          <a:t>Local Server</a:t>
                        </a:r>
                        <a:endParaRPr lang="en-GB" sz="1200" dirty="0"/>
                      </a:p>
                    </p:txBody>
                  </p:sp>
                </p:grpSp>
                <p:sp>
                  <p:nvSpPr>
                    <p:cNvPr id="9" name="TextBox 8"/>
                    <p:cNvSpPr txBox="1"/>
                    <p:nvPr/>
                  </p:nvSpPr>
                  <p:spPr>
                    <a:xfrm>
                      <a:off x="10826634" y="3049388"/>
                      <a:ext cx="907621" cy="276999"/>
                    </a:xfrm>
                    <a:prstGeom prst="rect">
                      <a:avLst/>
                    </a:prstGeom>
                    <a:noFill/>
                  </p:spPr>
                  <p:txBody>
                    <a:bodyPr wrap="none" rtlCol="0">
                      <a:spAutoFit/>
                    </a:bodyPr>
                    <a:lstStyle/>
                    <a:p>
                      <a:r>
                        <a:rPr lang="en-GB" sz="1200" dirty="0"/>
                        <a:t>Destination</a:t>
                      </a:r>
                      <a:endParaRPr lang="en-GB" sz="1200" dirty="0"/>
                    </a:p>
                  </p:txBody>
                </p:sp>
              </p:grpSp>
            </p:grpSp>
            <p:sp>
              <p:nvSpPr>
                <p:cNvPr id="112" name="Oval 111"/>
                <p:cNvSpPr/>
                <p:nvPr/>
              </p:nvSpPr>
              <p:spPr>
                <a:xfrm>
                  <a:off x="8973141" y="2677745"/>
                  <a:ext cx="181196" cy="1141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3</a:t>
                  </a:r>
                  <a:endParaRPr lang="en-GB" dirty="0"/>
                </a:p>
              </p:txBody>
            </p:sp>
          </p:grpSp>
          <p:grpSp>
            <p:nvGrpSpPr>
              <p:cNvPr id="124" name="Group 123"/>
              <p:cNvGrpSpPr/>
              <p:nvPr/>
            </p:nvGrpSpPr>
            <p:grpSpPr>
              <a:xfrm>
                <a:off x="7695028" y="4107767"/>
                <a:ext cx="2591471" cy="300802"/>
                <a:chOff x="7695028" y="4107766"/>
                <a:chExt cx="2591471" cy="492369"/>
              </a:xfrm>
            </p:grpSpPr>
            <p:cxnSp>
              <p:nvCxnSpPr>
                <p:cNvPr id="119" name="Straight Connector 118"/>
                <p:cNvCxnSpPr/>
                <p:nvPr/>
              </p:nvCxnSpPr>
              <p:spPr>
                <a:xfrm>
                  <a:off x="7695028" y="4107766"/>
                  <a:ext cx="0" cy="492369"/>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7695028" y="4600135"/>
                  <a:ext cx="2591471"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flipV="1">
                  <a:off x="10286499" y="4162660"/>
                  <a:ext cx="0" cy="43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5" name="Group 134"/>
              <p:cNvGrpSpPr/>
              <p:nvPr/>
            </p:nvGrpSpPr>
            <p:grpSpPr>
              <a:xfrm>
                <a:off x="7344555" y="4107768"/>
                <a:ext cx="3203292" cy="548638"/>
                <a:chOff x="7344555" y="4107768"/>
                <a:chExt cx="3203292" cy="548638"/>
              </a:xfrm>
            </p:grpSpPr>
            <p:cxnSp>
              <p:nvCxnSpPr>
                <p:cNvPr id="130" name="Straight Connector 129"/>
                <p:cNvCxnSpPr/>
                <p:nvPr/>
              </p:nvCxnSpPr>
              <p:spPr>
                <a:xfrm>
                  <a:off x="10547847" y="4145891"/>
                  <a:ext cx="0" cy="510515"/>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7344555" y="4656406"/>
                  <a:ext cx="3203292" cy="0"/>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Arrow Connector 133"/>
                <p:cNvCxnSpPr/>
                <p:nvPr/>
              </p:nvCxnSpPr>
              <p:spPr>
                <a:xfrm flipV="1">
                  <a:off x="7344555" y="4107768"/>
                  <a:ext cx="0" cy="54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40" name="Oval 139"/>
            <p:cNvSpPr/>
            <p:nvPr/>
          </p:nvSpPr>
          <p:spPr>
            <a:xfrm>
              <a:off x="7822193" y="4477653"/>
              <a:ext cx="168838" cy="1934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6</a:t>
              </a:r>
              <a:endParaRPr lang="en-GB" dirty="0"/>
            </a:p>
          </p:txBody>
        </p:sp>
        <p:sp>
          <p:nvSpPr>
            <p:cNvPr id="142" name="Oval 141"/>
            <p:cNvSpPr/>
            <p:nvPr/>
          </p:nvSpPr>
          <p:spPr>
            <a:xfrm>
              <a:off x="10413109" y="4730507"/>
              <a:ext cx="213086" cy="1931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7</a:t>
              </a:r>
              <a:endParaRPr lang="en-GB" dirty="0"/>
            </a:p>
          </p:txBody>
        </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19" name="Date Placeholder 18"/>
          <p:cNvSpPr>
            <a:spLocks noGrp="1"/>
          </p:cNvSpPr>
          <p:nvPr>
            <p:ph type="dt" sz="half" idx="10"/>
          </p:nvPr>
        </p:nvSpPr>
        <p:spPr/>
        <p:txBody>
          <a:bodyPr/>
          <a:lstStyle/>
          <a:p>
            <a:fld id="{AC51F33C-33D9-43F1-87B2-F3394F2385E4}" type="datetime1">
              <a:rPr lang="en-GB" smtClean="0"/>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File Transfer Protocol (FTP)</a:t>
            </a:r>
            <a:endParaRPr lang="en-GB" dirty="0"/>
          </a:p>
          <a:p>
            <a:pPr lvl="1"/>
            <a:r>
              <a:rPr lang="en-US" dirty="0"/>
              <a:t>FTP is a standard internet protocol that is used for transmitting files from one host to another.</a:t>
            </a:r>
            <a:endParaRPr lang="en-US" dirty="0"/>
          </a:p>
          <a:p>
            <a:pPr lvl="1"/>
            <a:endParaRPr lang="en-US" dirty="0"/>
          </a:p>
          <a:p>
            <a:pPr lvl="1"/>
            <a:r>
              <a:rPr lang="en-US" dirty="0"/>
              <a:t>It is mainly used for transferring the web page files from their creator to the computer that acts as a server for other computers on the internet.</a:t>
            </a:r>
            <a:endParaRPr lang="en-US" dirty="0"/>
          </a:p>
          <a:p>
            <a:pPr lvl="1"/>
            <a:endParaRPr lang="en-US" dirty="0"/>
          </a:p>
          <a:p>
            <a:pPr lvl="1"/>
            <a:r>
              <a:rPr lang="en-US" dirty="0"/>
              <a:t>It is also used for downloading files to computer from other servers.</a:t>
            </a:r>
            <a:endParaRPr lang="en-US" dirty="0"/>
          </a:p>
          <a:p>
            <a:pPr lvl="1"/>
            <a:endParaRPr lang="en-US" dirty="0"/>
          </a:p>
          <a:p>
            <a:pPr lvl="1"/>
            <a:r>
              <a:rPr lang="en-US" dirty="0"/>
              <a:t>Although we can transfer files using HTTP, FTP is a better choice to transfer large files or to transfer files using different formats.</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C11AD2E-1E6C-4E96-BD2D-8889463E26D9}" type="datetime1">
              <a:rPr lang="en-GB" smtClean="0"/>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File Transfer Protocol (FTP)</a:t>
            </a:r>
            <a:endParaRPr lang="en-GB" dirty="0"/>
          </a:p>
          <a:p>
            <a:pPr lvl="1"/>
            <a:r>
              <a:rPr lang="en-US" dirty="0"/>
              <a:t>FTP Objectives</a:t>
            </a:r>
            <a:endParaRPr lang="en-US" dirty="0"/>
          </a:p>
          <a:p>
            <a:pPr lvl="2"/>
            <a:r>
              <a:rPr lang="en-US" dirty="0"/>
              <a:t>It provides the sharing of files.</a:t>
            </a:r>
            <a:endParaRPr lang="en-US" dirty="0"/>
          </a:p>
          <a:p>
            <a:pPr lvl="2"/>
            <a:r>
              <a:rPr lang="en-US" dirty="0"/>
              <a:t>It is used to encourage the use of remote computers.</a:t>
            </a:r>
            <a:endParaRPr lang="en-US" dirty="0"/>
          </a:p>
          <a:p>
            <a:pPr lvl="2"/>
            <a:r>
              <a:rPr lang="en-US" dirty="0"/>
              <a:t>It transfers the data more reliably and efficiently.</a:t>
            </a:r>
            <a:endParaRPr lang="en-US" dirty="0"/>
          </a:p>
          <a:p>
            <a:pPr lvl="1"/>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27F73D57-3F27-4468-B80F-266AD792B60D}" type="datetime1">
              <a:rPr lang="en-GB" smtClean="0"/>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File Transfer Protocol (FTP)</a:t>
            </a:r>
            <a:endParaRPr lang="en-GB" dirty="0"/>
          </a:p>
          <a:p>
            <a:pPr lvl="1"/>
            <a:r>
              <a:rPr lang="en-US" dirty="0"/>
              <a:t>FTP Mechanism</a:t>
            </a:r>
            <a:endParaRPr lang="en-US" dirty="0"/>
          </a:p>
          <a:p>
            <a:pPr lvl="2"/>
            <a:r>
              <a:rPr lang="en-US" dirty="0"/>
              <a:t>This figure shows the basic model of the FTP.</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r>
              <a:rPr lang="en-US" dirty="0"/>
              <a:t>The FTP client has three components:</a:t>
            </a:r>
            <a:endParaRPr lang="en-US" dirty="0"/>
          </a:p>
          <a:p>
            <a:pPr lvl="3"/>
            <a:r>
              <a:rPr lang="en-US" dirty="0"/>
              <a:t>User interface, control process, and data transfer process.</a:t>
            </a:r>
            <a:endParaRPr lang="en-US" dirty="0"/>
          </a:p>
          <a:p>
            <a:pPr lvl="2"/>
            <a:r>
              <a:rPr lang="en-US" dirty="0"/>
              <a:t>The server has two components:</a:t>
            </a:r>
            <a:endParaRPr lang="en-US" dirty="0"/>
          </a:p>
          <a:p>
            <a:pPr lvl="3"/>
            <a:r>
              <a:rPr lang="en-US" dirty="0"/>
              <a:t>Server control process and server data transfer process.</a:t>
            </a:r>
            <a:endParaRPr lang="en-US" dirty="0"/>
          </a:p>
          <a:p>
            <a:pPr lvl="1"/>
            <a:endParaRPr lang="en-GB" dirty="0"/>
          </a:p>
        </p:txBody>
      </p:sp>
      <p:grpSp>
        <p:nvGrpSpPr>
          <p:cNvPr id="43" name="Group 42"/>
          <p:cNvGrpSpPr/>
          <p:nvPr/>
        </p:nvGrpSpPr>
        <p:grpSpPr>
          <a:xfrm>
            <a:off x="3148078" y="2222730"/>
            <a:ext cx="6924390" cy="2514166"/>
            <a:chOff x="2922995" y="2292811"/>
            <a:chExt cx="6924390" cy="2514166"/>
          </a:xfrm>
        </p:grpSpPr>
        <p:grpSp>
          <p:nvGrpSpPr>
            <p:cNvPr id="38" name="Group 37"/>
            <p:cNvGrpSpPr/>
            <p:nvPr/>
          </p:nvGrpSpPr>
          <p:grpSpPr>
            <a:xfrm>
              <a:off x="2922995" y="2362070"/>
              <a:ext cx="6924390" cy="2444907"/>
              <a:chOff x="2880792" y="2263596"/>
              <a:chExt cx="6924390" cy="2444907"/>
            </a:xfrm>
          </p:grpSpPr>
          <p:grpSp>
            <p:nvGrpSpPr>
              <p:cNvPr id="33" name="Group 32"/>
              <p:cNvGrpSpPr/>
              <p:nvPr/>
            </p:nvGrpSpPr>
            <p:grpSpPr>
              <a:xfrm>
                <a:off x="7385538" y="3076247"/>
                <a:ext cx="1406769" cy="1632256"/>
                <a:chOff x="7357403" y="3072508"/>
                <a:chExt cx="1406769" cy="1632256"/>
              </a:xfrm>
            </p:grpSpPr>
            <p:sp>
              <p:nvSpPr>
                <p:cNvPr id="23" name="Rectangle 22"/>
                <p:cNvSpPr/>
                <p:nvPr/>
              </p:nvSpPr>
              <p:spPr>
                <a:xfrm>
                  <a:off x="7357403" y="3072508"/>
                  <a:ext cx="1406769" cy="163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7542149" y="3323419"/>
                  <a:ext cx="1026941" cy="506437"/>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Control Process</a:t>
                  </a:r>
                  <a:endParaRPr lang="en-GB" sz="1200" dirty="0"/>
                </a:p>
              </p:txBody>
            </p:sp>
            <p:sp>
              <p:nvSpPr>
                <p:cNvPr id="25" name="Rectangle 24"/>
                <p:cNvSpPr/>
                <p:nvPr/>
              </p:nvSpPr>
              <p:spPr>
                <a:xfrm>
                  <a:off x="7541239" y="4044465"/>
                  <a:ext cx="1026941" cy="506437"/>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Data Transfer Process</a:t>
                  </a:r>
                  <a:endParaRPr lang="en-GB" sz="1200" dirty="0"/>
                </a:p>
              </p:txBody>
            </p:sp>
          </p:grpSp>
          <p:grpSp>
            <p:nvGrpSpPr>
              <p:cNvPr id="37" name="Group 36"/>
              <p:cNvGrpSpPr/>
              <p:nvPr/>
            </p:nvGrpSpPr>
            <p:grpSpPr>
              <a:xfrm>
                <a:off x="2880792" y="2263596"/>
                <a:ext cx="6924390" cy="2441168"/>
                <a:chOff x="2880792" y="2263596"/>
                <a:chExt cx="6924390" cy="2441168"/>
              </a:xfrm>
            </p:grpSpPr>
            <p:grpSp>
              <p:nvGrpSpPr>
                <p:cNvPr id="5" name="Group 4"/>
                <p:cNvGrpSpPr/>
                <p:nvPr/>
              </p:nvGrpSpPr>
              <p:grpSpPr>
                <a:xfrm>
                  <a:off x="2880792" y="4297683"/>
                  <a:ext cx="506438" cy="295425"/>
                  <a:chOff x="4951827" y="4304715"/>
                  <a:chExt cx="506438" cy="450168"/>
                </a:xfrm>
              </p:grpSpPr>
              <p:sp>
                <p:nvSpPr>
                  <p:cNvPr id="6" name="Flowchart: Magnetic Disk 5"/>
                  <p:cNvSpPr/>
                  <p:nvPr/>
                </p:nvSpPr>
                <p:spPr>
                  <a:xfrm>
                    <a:off x="4951828" y="4304715"/>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Magnetic Disk 6"/>
                  <p:cNvSpPr/>
                  <p:nvPr/>
                </p:nvSpPr>
                <p:spPr>
                  <a:xfrm>
                    <a:off x="4951828" y="4417257"/>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Magnetic Disk 7"/>
                  <p:cNvSpPr/>
                  <p:nvPr/>
                </p:nvSpPr>
                <p:spPr>
                  <a:xfrm>
                    <a:off x="4951828" y="4529801"/>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Magnetic Disk 8"/>
                  <p:cNvSpPr/>
                  <p:nvPr/>
                </p:nvSpPr>
                <p:spPr>
                  <a:xfrm>
                    <a:off x="4951827" y="4642341"/>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9298744" y="4224941"/>
                  <a:ext cx="506438" cy="295425"/>
                  <a:chOff x="4951827" y="4304715"/>
                  <a:chExt cx="506438" cy="450168"/>
                </a:xfrm>
              </p:grpSpPr>
              <p:sp>
                <p:nvSpPr>
                  <p:cNvPr id="11" name="Flowchart: Magnetic Disk 10"/>
                  <p:cNvSpPr/>
                  <p:nvPr/>
                </p:nvSpPr>
                <p:spPr>
                  <a:xfrm>
                    <a:off x="4951828" y="4304715"/>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Magnetic Disk 11"/>
                  <p:cNvSpPr/>
                  <p:nvPr/>
                </p:nvSpPr>
                <p:spPr>
                  <a:xfrm>
                    <a:off x="4951828" y="4417257"/>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Magnetic Disk 12"/>
                  <p:cNvSpPr/>
                  <p:nvPr/>
                </p:nvSpPr>
                <p:spPr>
                  <a:xfrm>
                    <a:off x="4951828" y="4529801"/>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Magnetic Disk 13"/>
                  <p:cNvSpPr/>
                  <p:nvPr/>
                </p:nvSpPr>
                <p:spPr>
                  <a:xfrm>
                    <a:off x="4951827" y="4642341"/>
                    <a:ext cx="506437" cy="1125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5" name="图片 40" descr="交换机.png"/>
                <p:cNvPicPr>
                  <a:picLocks noChangeAspect="1"/>
                </p:cNvPicPr>
                <p:nvPr/>
              </p:nvPicPr>
              <p:blipFill>
                <a:blip r:embed="rId1" cstate="print"/>
                <a:stretch>
                  <a:fillRect/>
                </a:stretch>
              </p:blipFill>
              <p:spPr>
                <a:xfrm>
                  <a:off x="9017393" y="2263596"/>
                  <a:ext cx="647114" cy="1111386"/>
                </a:xfrm>
                <a:prstGeom prst="rect">
                  <a:avLst/>
                </a:prstGeom>
              </p:spPr>
            </p:pic>
            <p:grpSp>
              <p:nvGrpSpPr>
                <p:cNvPr id="32" name="Group 31"/>
                <p:cNvGrpSpPr/>
                <p:nvPr/>
              </p:nvGrpSpPr>
              <p:grpSpPr>
                <a:xfrm>
                  <a:off x="3986076" y="2459137"/>
                  <a:ext cx="1406769" cy="2245627"/>
                  <a:chOff x="3986076" y="2459137"/>
                  <a:chExt cx="1406769" cy="2245627"/>
                </a:xfrm>
              </p:grpSpPr>
              <p:sp>
                <p:nvSpPr>
                  <p:cNvPr id="16" name="Rectangle 15"/>
                  <p:cNvSpPr/>
                  <p:nvPr/>
                </p:nvSpPr>
                <p:spPr>
                  <a:xfrm>
                    <a:off x="3986076" y="2459137"/>
                    <a:ext cx="1406769" cy="2245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Rectangle 16"/>
                  <p:cNvSpPr/>
                  <p:nvPr/>
                </p:nvSpPr>
                <p:spPr>
                  <a:xfrm>
                    <a:off x="4175991" y="2566071"/>
                    <a:ext cx="1026941" cy="5064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User Interface</a:t>
                    </a:r>
                    <a:endParaRPr lang="en-GB" sz="1200" dirty="0"/>
                  </a:p>
                </p:txBody>
              </p:sp>
              <p:sp>
                <p:nvSpPr>
                  <p:cNvPr id="18" name="Rectangle 17"/>
                  <p:cNvSpPr/>
                  <p:nvPr/>
                </p:nvSpPr>
                <p:spPr>
                  <a:xfrm>
                    <a:off x="4175989" y="3328731"/>
                    <a:ext cx="1026941" cy="506437"/>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Control Process</a:t>
                    </a:r>
                    <a:endParaRPr lang="en-GB" sz="1200" dirty="0"/>
                  </a:p>
                </p:txBody>
              </p:sp>
              <p:sp>
                <p:nvSpPr>
                  <p:cNvPr id="19" name="Rectangle 18"/>
                  <p:cNvSpPr/>
                  <p:nvPr/>
                </p:nvSpPr>
                <p:spPr>
                  <a:xfrm>
                    <a:off x="4175991" y="4048420"/>
                    <a:ext cx="1026941" cy="506437"/>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Data Transfer Process</a:t>
                    </a:r>
                    <a:endParaRPr lang="en-GB" sz="1200" dirty="0"/>
                  </a:p>
                </p:txBody>
              </p:sp>
            </p:grpSp>
            <p:grpSp>
              <p:nvGrpSpPr>
                <p:cNvPr id="20" name="Group 19"/>
                <p:cNvGrpSpPr/>
                <p:nvPr/>
              </p:nvGrpSpPr>
              <p:grpSpPr>
                <a:xfrm>
                  <a:off x="3347408" y="2332197"/>
                  <a:ext cx="362474" cy="740311"/>
                  <a:chOff x="5011384" y="4437514"/>
                  <a:chExt cx="559422" cy="1143000"/>
                </a:xfrm>
              </p:grpSpPr>
              <p:sp>
                <p:nvSpPr>
                  <p:cNvPr id="21" name="Rectangle: Rounded Corners 20"/>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cxnSp>
              <p:nvCxnSpPr>
                <p:cNvPr id="29" name="Straight Arrow Connector 28"/>
                <p:cNvCxnSpPr>
                  <a:stCxn id="8" idx="4"/>
                </p:cNvCxnSpPr>
                <p:nvPr/>
              </p:nvCxnSpPr>
              <p:spPr>
                <a:xfrm>
                  <a:off x="3387230" y="4482325"/>
                  <a:ext cx="788759"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endCxn id="13" idx="2"/>
                </p:cNvCxnSpPr>
                <p:nvPr/>
              </p:nvCxnSpPr>
              <p:spPr>
                <a:xfrm>
                  <a:off x="8568180" y="4408467"/>
                  <a:ext cx="730565" cy="1116"/>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8" idx="3"/>
                  <a:endCxn id="24" idx="1"/>
                </p:cNvCxnSpPr>
                <p:nvPr/>
              </p:nvCxnSpPr>
              <p:spPr>
                <a:xfrm flipV="1">
                  <a:off x="5202930" y="3580377"/>
                  <a:ext cx="2367354" cy="157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5202930" y="4289225"/>
                  <a:ext cx="2367354" cy="157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sp>
          <p:nvSpPr>
            <p:cNvPr id="39" name="TextBox 38"/>
            <p:cNvSpPr txBox="1"/>
            <p:nvPr/>
          </p:nvSpPr>
          <p:spPr>
            <a:xfrm>
              <a:off x="7828395" y="2934024"/>
              <a:ext cx="593304" cy="276999"/>
            </a:xfrm>
            <a:prstGeom prst="rect">
              <a:avLst/>
            </a:prstGeom>
            <a:noFill/>
          </p:spPr>
          <p:txBody>
            <a:bodyPr wrap="none" rtlCol="0">
              <a:spAutoFit/>
            </a:bodyPr>
            <a:lstStyle/>
            <a:p>
              <a:r>
                <a:rPr lang="en-GB" sz="1200" dirty="0"/>
                <a:t>Server</a:t>
              </a:r>
              <a:endParaRPr lang="en-GB" sz="1200" dirty="0"/>
            </a:p>
          </p:txBody>
        </p:sp>
        <p:sp>
          <p:nvSpPr>
            <p:cNvPr id="40" name="TextBox 39"/>
            <p:cNvSpPr txBox="1"/>
            <p:nvPr/>
          </p:nvSpPr>
          <p:spPr>
            <a:xfrm>
              <a:off x="4421368" y="2292811"/>
              <a:ext cx="562975" cy="276999"/>
            </a:xfrm>
            <a:prstGeom prst="rect">
              <a:avLst/>
            </a:prstGeom>
            <a:noFill/>
          </p:spPr>
          <p:txBody>
            <a:bodyPr wrap="none" rtlCol="0">
              <a:spAutoFit/>
            </a:bodyPr>
            <a:lstStyle/>
            <a:p>
              <a:r>
                <a:rPr lang="en-GB" sz="1200" dirty="0"/>
                <a:t>Client</a:t>
              </a:r>
              <a:endParaRPr lang="en-GB" sz="1200" dirty="0"/>
            </a:p>
          </p:txBody>
        </p:sp>
        <p:sp>
          <p:nvSpPr>
            <p:cNvPr id="41" name="TextBox 40"/>
            <p:cNvSpPr txBox="1"/>
            <p:nvPr/>
          </p:nvSpPr>
          <p:spPr>
            <a:xfrm>
              <a:off x="5706322" y="3473456"/>
              <a:ext cx="1461619" cy="276999"/>
            </a:xfrm>
            <a:prstGeom prst="rect">
              <a:avLst/>
            </a:prstGeom>
            <a:noFill/>
          </p:spPr>
          <p:txBody>
            <a:bodyPr wrap="none" rtlCol="0">
              <a:spAutoFit/>
            </a:bodyPr>
            <a:lstStyle/>
            <a:p>
              <a:r>
                <a:rPr lang="en-GB" sz="1200" dirty="0"/>
                <a:t>Control Connection</a:t>
              </a:r>
              <a:endParaRPr lang="en-GB" sz="1200" dirty="0"/>
            </a:p>
          </p:txBody>
        </p:sp>
        <p:sp>
          <p:nvSpPr>
            <p:cNvPr id="42" name="TextBox 41"/>
            <p:cNvSpPr txBox="1"/>
            <p:nvPr/>
          </p:nvSpPr>
          <p:spPr>
            <a:xfrm>
              <a:off x="5836205" y="4389272"/>
              <a:ext cx="1261884" cy="276999"/>
            </a:xfrm>
            <a:prstGeom prst="rect">
              <a:avLst/>
            </a:prstGeom>
            <a:noFill/>
          </p:spPr>
          <p:txBody>
            <a:bodyPr wrap="none" rtlCol="0">
              <a:spAutoFit/>
            </a:bodyPr>
            <a:lstStyle/>
            <a:p>
              <a:r>
                <a:rPr lang="en-GB" sz="1200" dirty="0"/>
                <a:t>Data Connection</a:t>
              </a:r>
              <a:endParaRPr lang="en-GB" sz="1200" dirty="0"/>
            </a:p>
          </p:txBody>
        </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26" name="Date Placeholder 25"/>
          <p:cNvSpPr>
            <a:spLocks noGrp="1"/>
          </p:cNvSpPr>
          <p:nvPr>
            <p:ph type="dt" sz="half" idx="10"/>
          </p:nvPr>
        </p:nvSpPr>
        <p:spPr/>
        <p:txBody>
          <a:bodyPr/>
          <a:lstStyle/>
          <a:p>
            <a:fld id="{2EF1CC36-4932-4CC4-A897-A0CE13762FF5}" type="datetime1">
              <a:rPr lang="en-GB" smtClean="0"/>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20000"/>
          </a:bodyPr>
          <a:lstStyle/>
          <a:p>
            <a:r>
              <a:rPr lang="en-GB" dirty="0"/>
              <a:t>File Transfer Protocol (FTP)</a:t>
            </a:r>
            <a:endParaRPr lang="en-GB" dirty="0"/>
          </a:p>
          <a:p>
            <a:pPr lvl="1"/>
            <a:r>
              <a:rPr lang="en-US" dirty="0"/>
              <a:t>FTP CONNECTIONS</a:t>
            </a:r>
            <a:endParaRPr lang="en-US" dirty="0"/>
          </a:p>
          <a:p>
            <a:pPr lvl="2"/>
            <a:r>
              <a:rPr lang="en-US" dirty="0"/>
              <a:t>There are two types of connections in FTP:</a:t>
            </a:r>
            <a:endParaRPr lang="en-US" dirty="0"/>
          </a:p>
          <a:p>
            <a:pPr lvl="3"/>
            <a:r>
              <a:rPr lang="en-US" dirty="0"/>
              <a:t>Control Connection and Data Connection.</a:t>
            </a:r>
            <a:endParaRPr lang="en-US" dirty="0"/>
          </a:p>
          <a:p>
            <a:pPr lvl="2"/>
            <a:endParaRPr lang="en-US" dirty="0"/>
          </a:p>
          <a:p>
            <a:pPr lvl="2"/>
            <a:r>
              <a:rPr lang="en-US" dirty="0"/>
              <a:t>The two connections in FTP have different lifetimes.</a:t>
            </a:r>
            <a:endParaRPr lang="en-US" dirty="0"/>
          </a:p>
          <a:p>
            <a:pPr lvl="2"/>
            <a:endParaRPr lang="en-US" dirty="0"/>
          </a:p>
          <a:p>
            <a:pPr lvl="2"/>
            <a:r>
              <a:rPr lang="en-US" dirty="0"/>
              <a:t>The control connection remains connected during the entire interactive FTP session.</a:t>
            </a:r>
            <a:endParaRPr lang="en-US" dirty="0"/>
          </a:p>
          <a:p>
            <a:pPr lvl="2"/>
            <a:endParaRPr lang="en-US" dirty="0"/>
          </a:p>
          <a:p>
            <a:pPr lvl="2"/>
            <a:r>
              <a:rPr lang="en-US" dirty="0"/>
              <a:t>The data connection is opened and then closed for each file transfer activity.  When a user starts an FTP session, the control connection opens.</a:t>
            </a:r>
            <a:endParaRPr lang="en-US" dirty="0"/>
          </a:p>
          <a:p>
            <a:pPr lvl="2"/>
            <a:endParaRPr lang="en-US" dirty="0"/>
          </a:p>
          <a:p>
            <a:pPr lvl="2"/>
            <a:r>
              <a:rPr lang="en-US" dirty="0"/>
              <a:t>While the control connection is open, the data connection can be opened and closed multiple times if several files are transferred.</a:t>
            </a:r>
            <a:endParaRPr lang="en-US" dirty="0"/>
          </a:p>
          <a:p>
            <a:pPr lvl="2"/>
            <a:endParaRPr lang="en-US" dirty="0"/>
          </a:p>
          <a:p>
            <a:pPr lvl="2"/>
            <a:r>
              <a:rPr lang="en-US" dirty="0"/>
              <a:t>FTP uses two well-known TCP ports:</a:t>
            </a:r>
            <a:endParaRPr lang="en-US" dirty="0"/>
          </a:p>
          <a:p>
            <a:pPr lvl="3"/>
            <a:r>
              <a:rPr lang="en-US" dirty="0"/>
              <a:t>Port 21 is used for the control connection</a:t>
            </a:r>
            <a:endParaRPr lang="en-US" dirty="0"/>
          </a:p>
          <a:p>
            <a:pPr lvl="3"/>
            <a:r>
              <a:rPr lang="en-US" dirty="0"/>
              <a:t>Port 20 is used for the data connection.</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66D0B9CB-AEC9-42AF-9B63-E384A996FF2F}" type="datetime1">
              <a:rPr lang="en-GB" smtClean="0"/>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lnSpcReduction="10000"/>
          </a:bodyPr>
          <a:lstStyle/>
          <a:p>
            <a:r>
              <a:rPr lang="en-GB" dirty="0"/>
              <a:t>File Transfer Protocol (FTP)</a:t>
            </a:r>
            <a:endParaRPr lang="en-GB" dirty="0"/>
          </a:p>
          <a:p>
            <a:pPr lvl="1"/>
            <a:r>
              <a:rPr lang="en-US" dirty="0"/>
              <a:t>FTP CONNECTIONS</a:t>
            </a:r>
            <a:endParaRPr lang="en-US" dirty="0"/>
          </a:p>
          <a:p>
            <a:pPr lvl="2"/>
            <a:r>
              <a:rPr lang="en-US" dirty="0"/>
              <a:t>Control Connection:</a:t>
            </a:r>
            <a:endParaRPr lang="en-US" dirty="0"/>
          </a:p>
          <a:p>
            <a:pPr lvl="3"/>
            <a:r>
              <a:rPr lang="en-US" dirty="0"/>
              <a:t>The control connection uses very simple rules for communication.</a:t>
            </a:r>
            <a:endParaRPr lang="en-US" dirty="0"/>
          </a:p>
          <a:p>
            <a:pPr lvl="3"/>
            <a:r>
              <a:rPr lang="en-US" dirty="0"/>
              <a:t>Through control connection, we can transfer a line of command or line of response at a time.</a:t>
            </a:r>
            <a:endParaRPr lang="en-US" dirty="0"/>
          </a:p>
          <a:p>
            <a:pPr lvl="3"/>
            <a:r>
              <a:rPr lang="en-US" dirty="0"/>
              <a:t>The control connection is made between the control processes.</a:t>
            </a:r>
            <a:endParaRPr lang="en-US" dirty="0"/>
          </a:p>
          <a:p>
            <a:pPr lvl="3"/>
            <a:r>
              <a:rPr lang="en-US" dirty="0"/>
              <a:t>The control connection remains connected during the entire interactive FTP session.</a:t>
            </a:r>
            <a:endParaRPr lang="en-US" dirty="0"/>
          </a:p>
          <a:p>
            <a:pPr lvl="2"/>
            <a:endParaRPr lang="en-US" dirty="0"/>
          </a:p>
          <a:p>
            <a:pPr lvl="2"/>
            <a:r>
              <a:rPr lang="en-US" dirty="0"/>
              <a:t>Data Connection:</a:t>
            </a:r>
            <a:endParaRPr lang="en-US" dirty="0"/>
          </a:p>
          <a:p>
            <a:pPr lvl="3"/>
            <a:r>
              <a:rPr lang="en-US" dirty="0"/>
              <a:t>The Data Connection uses very complex rules as data types may vary.</a:t>
            </a:r>
            <a:endParaRPr lang="en-US" dirty="0"/>
          </a:p>
          <a:p>
            <a:pPr lvl="3"/>
            <a:r>
              <a:rPr lang="en-US" dirty="0"/>
              <a:t>The data connection is made between data transfer processes.</a:t>
            </a:r>
            <a:endParaRPr lang="en-US" dirty="0"/>
          </a:p>
          <a:p>
            <a:pPr lvl="3"/>
            <a:r>
              <a:rPr lang="en-US" dirty="0"/>
              <a:t>The data connection opens when a command comes for transferring the files and closes when the file is transferred.</a:t>
            </a:r>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4291575-EF97-4929-9D19-615F50C6CD6C}" type="datetime1">
              <a:rPr lang="en-GB" smtClean="0"/>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67640"/>
            <a:ext cx="9997440" cy="746760"/>
          </a:xfrm>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914144" y="1153551"/>
            <a:ext cx="4876800" cy="5033889"/>
          </a:xfrm>
        </p:spPr>
        <p:txBody>
          <a:bodyPr>
            <a:normAutofit fontScale="92500" lnSpcReduction="20000"/>
          </a:bodyPr>
          <a:lstStyle/>
          <a:p>
            <a:r>
              <a:rPr lang="en-GB" dirty="0"/>
              <a:t>File Transfer Protocol (FTP)</a:t>
            </a:r>
            <a:endParaRPr lang="en-GB" dirty="0"/>
          </a:p>
          <a:p>
            <a:pPr lvl="1"/>
            <a:r>
              <a:rPr lang="en-US" dirty="0"/>
              <a:t>FTP Communication</a:t>
            </a:r>
            <a:endParaRPr lang="en-US" dirty="0"/>
          </a:p>
          <a:p>
            <a:pPr lvl="2"/>
            <a:r>
              <a:rPr lang="en-US" dirty="0"/>
              <a:t>FTP Communication is achieved through commands and responses.</a:t>
            </a:r>
            <a:endParaRPr lang="en-US" dirty="0"/>
          </a:p>
          <a:p>
            <a:pPr lvl="2"/>
            <a:endParaRPr lang="en-US" dirty="0"/>
          </a:p>
          <a:p>
            <a:pPr lvl="2"/>
            <a:r>
              <a:rPr lang="en-US" dirty="0"/>
              <a:t>FTP Commands are sent from the client to the server</a:t>
            </a:r>
            <a:endParaRPr lang="en-US" dirty="0"/>
          </a:p>
          <a:p>
            <a:pPr lvl="2"/>
            <a:endParaRPr lang="en-US" dirty="0"/>
          </a:p>
          <a:p>
            <a:pPr lvl="2"/>
            <a:r>
              <a:rPr lang="en-US" dirty="0"/>
              <a:t>FTP responses are sent from the server to the client.</a:t>
            </a:r>
            <a:endParaRPr lang="en-US" dirty="0"/>
          </a:p>
          <a:p>
            <a:pPr lvl="2"/>
            <a:endParaRPr lang="en-US" dirty="0"/>
          </a:p>
          <a:p>
            <a:pPr lvl="2"/>
            <a:r>
              <a:rPr lang="en-US" dirty="0"/>
              <a:t>FTP Commands are in the form of ASCII uppercase, which may or may not be followed by an argument.</a:t>
            </a:r>
            <a:endParaRPr lang="en-US" dirty="0"/>
          </a:p>
          <a:p>
            <a:pPr lvl="2"/>
            <a:endParaRPr lang="en-US" dirty="0"/>
          </a:p>
          <a:p>
            <a:pPr lvl="2"/>
            <a:r>
              <a:rPr lang="en-US" dirty="0"/>
              <a:t>Some of the most common commands are:</a:t>
            </a:r>
            <a:endParaRPr lang="en-GB" dirty="0"/>
          </a:p>
        </p:txBody>
      </p:sp>
      <p:sp>
        <p:nvSpPr>
          <p:cNvPr id="7" name="Content Placeholder 6"/>
          <p:cNvSpPr>
            <a:spLocks noGrp="1"/>
          </p:cNvSpPr>
          <p:nvPr>
            <p:ph sz="half" idx="2"/>
          </p:nvPr>
        </p:nvSpPr>
        <p:spPr/>
        <p:txBody>
          <a:bodyPr>
            <a:normAutofit fontScale="92500" lnSpcReduction="20000"/>
          </a:bodyPr>
          <a:lstStyle/>
          <a:p>
            <a:endParaRPr lang="en-GB"/>
          </a:p>
        </p:txBody>
      </p:sp>
      <p:graphicFrame>
        <p:nvGraphicFramePr>
          <p:cNvPr id="6" name="Table 6"/>
          <p:cNvGraphicFramePr>
            <a:graphicFrameLocks noGrp="1"/>
          </p:cNvGraphicFramePr>
          <p:nvPr/>
        </p:nvGraphicFramePr>
        <p:xfrm>
          <a:off x="6790944" y="1021080"/>
          <a:ext cx="5086252" cy="5669280"/>
        </p:xfrm>
        <a:graphic>
          <a:graphicData uri="http://schemas.openxmlformats.org/drawingml/2006/table">
            <a:tbl>
              <a:tblPr firstRow="1" bandRow="1">
                <a:tableStyleId>{5C22544A-7EE6-4342-B048-85BDC9FD1C3A}</a:tableStyleId>
              </a:tblPr>
              <a:tblGrid>
                <a:gridCol w="964418"/>
                <a:gridCol w="4121834"/>
              </a:tblGrid>
              <a:tr h="254977">
                <a:tc>
                  <a:txBody>
                    <a:bodyPr/>
                    <a:lstStyle/>
                    <a:p>
                      <a:r>
                        <a:rPr lang="en-GB" sz="1200" dirty="0"/>
                        <a:t>Command</a:t>
                      </a:r>
                      <a:endParaRPr lang="en-GB" sz="1200" dirty="0"/>
                    </a:p>
                  </a:txBody>
                  <a:tcPr/>
                </a:tc>
                <a:tc>
                  <a:txBody>
                    <a:bodyPr/>
                    <a:lstStyle/>
                    <a:p>
                      <a:r>
                        <a:rPr lang="en-GB" sz="1200" dirty="0"/>
                        <a:t>Description</a:t>
                      </a:r>
                      <a:endParaRPr lang="en-GB" sz="1200" dirty="0"/>
                    </a:p>
                  </a:txBody>
                  <a:tcPr/>
                </a:tc>
              </a:tr>
              <a:tr h="254977">
                <a:tc>
                  <a:txBody>
                    <a:bodyPr/>
                    <a:lstStyle/>
                    <a:p>
                      <a:r>
                        <a:rPr lang="en-GB" sz="1200" dirty="0"/>
                        <a:t>ABOR</a:t>
                      </a:r>
                      <a:endParaRPr lang="en-GB" sz="1200" dirty="0"/>
                    </a:p>
                  </a:txBody>
                  <a:tcPr/>
                </a:tc>
                <a:tc>
                  <a:txBody>
                    <a:bodyPr/>
                    <a:lstStyle/>
                    <a:p>
                      <a:r>
                        <a:rPr lang="en-GB" sz="1200" dirty="0"/>
                        <a:t>Abort the previous command</a:t>
                      </a:r>
                      <a:endParaRPr lang="en-GB" sz="1200" dirty="0"/>
                    </a:p>
                  </a:txBody>
                  <a:tcPr/>
                </a:tc>
              </a:tr>
              <a:tr h="254977">
                <a:tc>
                  <a:txBody>
                    <a:bodyPr/>
                    <a:lstStyle/>
                    <a:p>
                      <a:r>
                        <a:rPr lang="en-GB" sz="1200" dirty="0"/>
                        <a:t>CDUP</a:t>
                      </a:r>
                      <a:endParaRPr lang="en-GB" sz="1200" dirty="0"/>
                    </a:p>
                  </a:txBody>
                  <a:tcPr/>
                </a:tc>
                <a:tc>
                  <a:txBody>
                    <a:bodyPr/>
                    <a:lstStyle/>
                    <a:p>
                      <a:r>
                        <a:rPr lang="en-GB" sz="1200" dirty="0"/>
                        <a:t>Change a parent directory</a:t>
                      </a:r>
                      <a:endParaRPr lang="en-GB" sz="1200" dirty="0"/>
                    </a:p>
                  </a:txBody>
                  <a:tcPr/>
                </a:tc>
              </a:tr>
              <a:tr h="254977">
                <a:tc>
                  <a:txBody>
                    <a:bodyPr/>
                    <a:lstStyle/>
                    <a:p>
                      <a:r>
                        <a:rPr lang="en-GB" sz="1200" dirty="0"/>
                        <a:t>DELE</a:t>
                      </a:r>
                      <a:endParaRPr lang="en-GB" sz="1200" dirty="0"/>
                    </a:p>
                  </a:txBody>
                  <a:tcPr/>
                </a:tc>
                <a:tc>
                  <a:txBody>
                    <a:bodyPr/>
                    <a:lstStyle/>
                    <a:p>
                      <a:r>
                        <a:rPr lang="en-GB" sz="1200" dirty="0"/>
                        <a:t>Delete a file</a:t>
                      </a:r>
                      <a:endParaRPr lang="en-GB" sz="1200" dirty="0"/>
                    </a:p>
                  </a:txBody>
                  <a:tcPr/>
                </a:tc>
              </a:tr>
              <a:tr h="254977">
                <a:tc>
                  <a:txBody>
                    <a:bodyPr/>
                    <a:lstStyle/>
                    <a:p>
                      <a:r>
                        <a:rPr lang="en-GB" sz="1200" dirty="0"/>
                        <a:t>LIST </a:t>
                      </a:r>
                      <a:endParaRPr lang="en-GB" sz="1200" dirty="0"/>
                    </a:p>
                  </a:txBody>
                  <a:tcPr/>
                </a:tc>
                <a:tc>
                  <a:txBody>
                    <a:bodyPr/>
                    <a:lstStyle/>
                    <a:p>
                      <a:r>
                        <a:rPr lang="en-GB" sz="1200" dirty="0"/>
                        <a:t>List subdirectories of files</a:t>
                      </a:r>
                      <a:endParaRPr lang="en-GB" sz="1200" dirty="0"/>
                    </a:p>
                  </a:txBody>
                  <a:tcPr/>
                </a:tc>
              </a:tr>
              <a:tr h="254977">
                <a:tc>
                  <a:txBody>
                    <a:bodyPr/>
                    <a:lstStyle/>
                    <a:p>
                      <a:r>
                        <a:rPr lang="en-GB" sz="1200" dirty="0"/>
                        <a:t>MKD</a:t>
                      </a:r>
                      <a:endParaRPr lang="en-GB" sz="1200" dirty="0"/>
                    </a:p>
                  </a:txBody>
                  <a:tcPr/>
                </a:tc>
                <a:tc>
                  <a:txBody>
                    <a:bodyPr/>
                    <a:lstStyle/>
                    <a:p>
                      <a:r>
                        <a:rPr lang="en-GB" sz="1200" dirty="0"/>
                        <a:t>Create a directory</a:t>
                      </a:r>
                      <a:endParaRPr lang="en-GB" sz="1200" dirty="0"/>
                    </a:p>
                  </a:txBody>
                  <a:tcPr/>
                </a:tc>
              </a:tr>
              <a:tr h="254977">
                <a:tc>
                  <a:txBody>
                    <a:bodyPr/>
                    <a:lstStyle/>
                    <a:p>
                      <a:r>
                        <a:rPr lang="en-GB" sz="1200" dirty="0"/>
                        <a:t>PASS</a:t>
                      </a:r>
                      <a:endParaRPr lang="en-GB" sz="1200" dirty="0"/>
                    </a:p>
                  </a:txBody>
                  <a:tcPr/>
                </a:tc>
                <a:tc>
                  <a:txBody>
                    <a:bodyPr/>
                    <a:lstStyle/>
                    <a:p>
                      <a:r>
                        <a:rPr lang="en-GB" sz="1200" dirty="0"/>
                        <a:t>Password</a:t>
                      </a:r>
                      <a:endParaRPr lang="en-GB" sz="1200" dirty="0"/>
                    </a:p>
                  </a:txBody>
                  <a:tcPr/>
                </a:tc>
              </a:tr>
              <a:tr h="254977">
                <a:tc>
                  <a:txBody>
                    <a:bodyPr/>
                    <a:lstStyle/>
                    <a:p>
                      <a:r>
                        <a:rPr lang="en-GB" sz="1200" dirty="0"/>
                        <a:t>PASV</a:t>
                      </a:r>
                      <a:endParaRPr lang="en-GB" sz="1200" dirty="0"/>
                    </a:p>
                  </a:txBody>
                  <a:tcPr/>
                </a:tc>
                <a:tc>
                  <a:txBody>
                    <a:bodyPr/>
                    <a:lstStyle/>
                    <a:p>
                      <a:r>
                        <a:rPr lang="en-GB" sz="1200" dirty="0"/>
                        <a:t>Server chooses a port</a:t>
                      </a:r>
                      <a:endParaRPr lang="en-GB" sz="1200" dirty="0"/>
                    </a:p>
                  </a:txBody>
                  <a:tcPr/>
                </a:tc>
              </a:tr>
              <a:tr h="254977">
                <a:tc>
                  <a:txBody>
                    <a:bodyPr/>
                    <a:lstStyle/>
                    <a:p>
                      <a:r>
                        <a:rPr lang="en-GB" sz="1200" dirty="0"/>
                        <a:t>PORT</a:t>
                      </a:r>
                      <a:endParaRPr lang="en-GB" sz="1200" dirty="0"/>
                    </a:p>
                  </a:txBody>
                  <a:tcPr/>
                </a:tc>
                <a:tc>
                  <a:txBody>
                    <a:bodyPr/>
                    <a:lstStyle/>
                    <a:p>
                      <a:r>
                        <a:rPr lang="en-GB" sz="1200" dirty="0"/>
                        <a:t>Client chooses a port</a:t>
                      </a:r>
                      <a:endParaRPr lang="en-GB" sz="1200" dirty="0"/>
                    </a:p>
                  </a:txBody>
                  <a:tcPr/>
                </a:tc>
              </a:tr>
              <a:tr h="254977">
                <a:tc>
                  <a:txBody>
                    <a:bodyPr/>
                    <a:lstStyle/>
                    <a:p>
                      <a:r>
                        <a:rPr lang="en-GB" sz="1200" dirty="0"/>
                        <a:t>PWD</a:t>
                      </a:r>
                      <a:endParaRPr lang="en-GB" sz="1200" dirty="0"/>
                    </a:p>
                  </a:txBody>
                  <a:tcPr/>
                </a:tc>
                <a:tc>
                  <a:txBody>
                    <a:bodyPr/>
                    <a:lstStyle/>
                    <a:p>
                      <a:r>
                        <a:rPr lang="en-GB" sz="1200" dirty="0"/>
                        <a:t>Display name of current directory</a:t>
                      </a:r>
                      <a:endParaRPr lang="en-GB" sz="1200" dirty="0"/>
                    </a:p>
                  </a:txBody>
                  <a:tcPr/>
                </a:tc>
              </a:tr>
              <a:tr h="254977">
                <a:tc>
                  <a:txBody>
                    <a:bodyPr/>
                    <a:lstStyle/>
                    <a:p>
                      <a:r>
                        <a:rPr lang="en-GB" sz="1200" dirty="0"/>
                        <a:t>QUIT</a:t>
                      </a:r>
                      <a:endParaRPr lang="en-GB" sz="1200" dirty="0"/>
                    </a:p>
                  </a:txBody>
                  <a:tcPr/>
                </a:tc>
                <a:tc>
                  <a:txBody>
                    <a:bodyPr/>
                    <a:lstStyle/>
                    <a:p>
                      <a:r>
                        <a:rPr lang="en-GB" sz="1200" dirty="0"/>
                        <a:t>Log out of the system</a:t>
                      </a:r>
                      <a:endParaRPr lang="en-GB" sz="1200" dirty="0"/>
                    </a:p>
                  </a:txBody>
                  <a:tcPr/>
                </a:tc>
              </a:tr>
              <a:tr h="254977">
                <a:tc>
                  <a:txBody>
                    <a:bodyPr/>
                    <a:lstStyle/>
                    <a:p>
                      <a:r>
                        <a:rPr lang="en-GB" sz="1200" dirty="0"/>
                        <a:t>RETR</a:t>
                      </a:r>
                      <a:endParaRPr lang="en-GB" sz="1200" dirty="0"/>
                    </a:p>
                  </a:txBody>
                  <a:tcPr/>
                </a:tc>
                <a:tc>
                  <a:txBody>
                    <a:bodyPr/>
                    <a:lstStyle/>
                    <a:p>
                      <a:r>
                        <a:rPr lang="en-GB" sz="1200" dirty="0"/>
                        <a:t>Retrieve files; file are transferred from server to client</a:t>
                      </a:r>
                      <a:endParaRPr lang="en-GB" sz="1200" dirty="0"/>
                    </a:p>
                  </a:txBody>
                  <a:tcPr/>
                </a:tc>
              </a:tr>
              <a:tr h="254977">
                <a:tc>
                  <a:txBody>
                    <a:bodyPr/>
                    <a:lstStyle/>
                    <a:p>
                      <a:r>
                        <a:rPr lang="en-GB" sz="1200" dirty="0"/>
                        <a:t>RMD</a:t>
                      </a:r>
                      <a:endParaRPr lang="en-GB" sz="1200" dirty="0"/>
                    </a:p>
                  </a:txBody>
                  <a:tcPr/>
                </a:tc>
                <a:tc>
                  <a:txBody>
                    <a:bodyPr/>
                    <a:lstStyle/>
                    <a:p>
                      <a:r>
                        <a:rPr lang="en-GB" sz="1200" dirty="0"/>
                        <a:t>Delete a directory</a:t>
                      </a:r>
                      <a:endParaRPr lang="en-GB" sz="1200" dirty="0"/>
                    </a:p>
                  </a:txBody>
                  <a:tcPr/>
                </a:tc>
              </a:tr>
              <a:tr h="254977">
                <a:tc>
                  <a:txBody>
                    <a:bodyPr/>
                    <a:lstStyle/>
                    <a:p>
                      <a:r>
                        <a:rPr lang="en-GB" sz="1200" dirty="0"/>
                        <a:t>RNFR</a:t>
                      </a:r>
                      <a:endParaRPr lang="en-GB" sz="1200" dirty="0"/>
                    </a:p>
                  </a:txBody>
                  <a:tcPr/>
                </a:tc>
                <a:tc>
                  <a:txBody>
                    <a:bodyPr/>
                    <a:lstStyle/>
                    <a:p>
                      <a:r>
                        <a:rPr lang="en-GB" sz="1200" dirty="0"/>
                        <a:t>Identify a file to be renamed</a:t>
                      </a:r>
                      <a:endParaRPr lang="en-GB" sz="1200" dirty="0"/>
                    </a:p>
                  </a:txBody>
                  <a:tcPr/>
                </a:tc>
              </a:tr>
              <a:tr h="254977">
                <a:tc>
                  <a:txBody>
                    <a:bodyPr/>
                    <a:lstStyle/>
                    <a:p>
                      <a:r>
                        <a:rPr lang="en-GB" sz="1200" dirty="0"/>
                        <a:t>RNTO</a:t>
                      </a:r>
                      <a:endParaRPr lang="en-GB" sz="1200" dirty="0"/>
                    </a:p>
                  </a:txBody>
                  <a:tcPr/>
                </a:tc>
                <a:tc>
                  <a:txBody>
                    <a:bodyPr/>
                    <a:lstStyle/>
                    <a:p>
                      <a:r>
                        <a:rPr lang="en-GB" sz="1200" dirty="0"/>
                        <a:t>Rename the file</a:t>
                      </a:r>
                      <a:endParaRPr lang="en-GB" sz="1200" dirty="0"/>
                    </a:p>
                  </a:txBody>
                  <a:tcPr/>
                </a:tc>
              </a:tr>
              <a:tr h="254977">
                <a:tc>
                  <a:txBody>
                    <a:bodyPr/>
                    <a:lstStyle/>
                    <a:p>
                      <a:r>
                        <a:rPr lang="en-GB" sz="1200" dirty="0"/>
                        <a:t>STOR</a:t>
                      </a:r>
                      <a:endParaRPr lang="en-GB" sz="1200" dirty="0"/>
                    </a:p>
                  </a:txBody>
                  <a:tcPr/>
                </a:tc>
                <a:tc>
                  <a:txBody>
                    <a:bodyPr/>
                    <a:lstStyle/>
                    <a:p>
                      <a:r>
                        <a:rPr lang="en-GB" sz="1200" dirty="0"/>
                        <a:t>Store files; files are transferred from client to server</a:t>
                      </a:r>
                      <a:endParaRPr lang="en-GB" sz="1200" dirty="0"/>
                    </a:p>
                  </a:txBody>
                  <a:tcPr/>
                </a:tc>
              </a:tr>
              <a:tr h="254977">
                <a:tc>
                  <a:txBody>
                    <a:bodyPr/>
                    <a:lstStyle/>
                    <a:p>
                      <a:r>
                        <a:rPr lang="en-GB" sz="1200" dirty="0"/>
                        <a:t>STRU</a:t>
                      </a:r>
                      <a:endParaRPr lang="en-GB" sz="1200" dirty="0"/>
                    </a:p>
                  </a:txBody>
                  <a:tcPr/>
                </a:tc>
                <a:tc>
                  <a:txBody>
                    <a:bodyPr/>
                    <a:lstStyle/>
                    <a:p>
                      <a:r>
                        <a:rPr lang="en-GB" sz="1200" dirty="0"/>
                        <a:t>Define data organisation (F: file, R: record, or P: page)</a:t>
                      </a:r>
                      <a:endParaRPr lang="en-GB" sz="1200" dirty="0"/>
                    </a:p>
                  </a:txBody>
                  <a:tcPr/>
                </a:tc>
              </a:tr>
              <a:tr h="254977">
                <a:tc>
                  <a:txBody>
                    <a:bodyPr/>
                    <a:lstStyle/>
                    <a:p>
                      <a:r>
                        <a:rPr lang="en-GB" sz="1200" dirty="0"/>
                        <a:t>TYPE</a:t>
                      </a:r>
                      <a:endParaRPr lang="en-GB" sz="1200" dirty="0"/>
                    </a:p>
                  </a:txBody>
                  <a:tcPr/>
                </a:tc>
                <a:tc>
                  <a:txBody>
                    <a:bodyPr/>
                    <a:lstStyle/>
                    <a:p>
                      <a:r>
                        <a:rPr lang="en-GB" sz="1200" dirty="0"/>
                        <a:t>Default file type (A: ASCII, E: EBCDIC, I: image)</a:t>
                      </a:r>
                      <a:endParaRPr lang="en-GB" sz="1200" dirty="0"/>
                    </a:p>
                  </a:txBody>
                  <a:tcPr/>
                </a:tc>
              </a:tr>
              <a:tr h="254977">
                <a:tc>
                  <a:txBody>
                    <a:bodyPr/>
                    <a:lstStyle/>
                    <a:p>
                      <a:r>
                        <a:rPr lang="en-GB" sz="1200" dirty="0"/>
                        <a:t>USER</a:t>
                      </a:r>
                      <a:endParaRPr lang="en-GB" sz="1200" dirty="0"/>
                    </a:p>
                  </a:txBody>
                  <a:tcPr/>
                </a:tc>
                <a:tc>
                  <a:txBody>
                    <a:bodyPr/>
                    <a:lstStyle/>
                    <a:p>
                      <a:r>
                        <a:rPr lang="en-GB" sz="1200" dirty="0"/>
                        <a:t>User information</a:t>
                      </a:r>
                      <a:endParaRPr lang="en-GB" sz="1200" dirty="0"/>
                    </a:p>
                  </a:txBody>
                  <a:tcPr/>
                </a:tc>
              </a:tr>
              <a:tr h="254977">
                <a:tc>
                  <a:txBody>
                    <a:bodyPr/>
                    <a:lstStyle/>
                    <a:p>
                      <a:r>
                        <a:rPr lang="en-GB" sz="1200" dirty="0"/>
                        <a:t>MDE</a:t>
                      </a:r>
                      <a:endParaRPr lang="en-GB" sz="1200" dirty="0"/>
                    </a:p>
                  </a:txBody>
                  <a:tcPr/>
                </a:tc>
                <a:tc>
                  <a:txBody>
                    <a:bodyPr/>
                    <a:lstStyle/>
                    <a:p>
                      <a:r>
                        <a:rPr lang="en-GB" sz="1200" dirty="0"/>
                        <a:t>Define transmission mode (S: stream, B: block, or C: compressed)</a:t>
                      </a:r>
                      <a:endParaRPr lang="en-GB" sz="12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7E37FC0-6028-4100-83E7-768B98F4834F}" type="datetime1">
              <a:rPr lang="en-GB" smtClean="0"/>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822642"/>
          </a:xfrm>
        </p:spPr>
        <p:txBody>
          <a:bodyPr/>
          <a:lstStyle/>
          <a:p>
            <a:r>
              <a:rPr lang="en-GB" dirty="0"/>
              <a:t>Network Application Software</a:t>
            </a:r>
            <a:endParaRPr lang="en-GB" dirty="0"/>
          </a:p>
        </p:txBody>
      </p:sp>
      <p:sp>
        <p:nvSpPr>
          <p:cNvPr id="3" name="Content Placeholder 2"/>
          <p:cNvSpPr>
            <a:spLocks noGrp="1"/>
          </p:cNvSpPr>
          <p:nvPr>
            <p:ph idx="1"/>
          </p:nvPr>
        </p:nvSpPr>
        <p:spPr>
          <a:xfrm>
            <a:off x="1914144" y="822641"/>
            <a:ext cx="9997440" cy="5915783"/>
          </a:xfrm>
        </p:spPr>
        <p:txBody>
          <a:bodyPr>
            <a:normAutofit fontScale="92500" lnSpcReduction="20000"/>
          </a:bodyPr>
          <a:lstStyle/>
          <a:p>
            <a:r>
              <a:rPr lang="en-US" dirty="0"/>
              <a:t>Types of Network Applications</a:t>
            </a:r>
            <a:endParaRPr lang="en-US" dirty="0"/>
          </a:p>
          <a:p>
            <a:pPr lvl="1"/>
            <a:r>
              <a:rPr lang="en-US" dirty="0"/>
              <a:t>There are several types of network applications, each designed to serve specific purposes and meet diverse communication and data-sharing needs:</a:t>
            </a:r>
            <a:endParaRPr lang="en-US" dirty="0"/>
          </a:p>
          <a:p>
            <a:pPr marL="964565" lvl="2" indent="-316230">
              <a:buFont typeface="+mj-lt"/>
              <a:buAutoNum type="arabicPeriod"/>
              <a:tabLst>
                <a:tab pos="633095" algn="l"/>
              </a:tabLst>
            </a:pPr>
            <a:r>
              <a:rPr lang="en-US" dirty="0"/>
              <a:t>Web Browsers:</a:t>
            </a:r>
            <a:endParaRPr lang="en-US" dirty="0"/>
          </a:p>
          <a:p>
            <a:pPr lvl="3"/>
            <a:r>
              <a:rPr lang="en-US" dirty="0"/>
              <a:t>Google Chrome, Mozilla Firefox, Microsoft Edge</a:t>
            </a:r>
            <a:endParaRPr lang="en-US" dirty="0"/>
          </a:p>
          <a:p>
            <a:pPr lvl="3"/>
            <a:r>
              <a:rPr lang="en-US" dirty="0"/>
              <a:t>Web browsers allow users to access and navigate websites and web-based applications over the internet. They use network protocols such as HTTP and HTTPS to retrieve web content.</a:t>
            </a:r>
            <a:endParaRPr lang="en-US" dirty="0"/>
          </a:p>
          <a:p>
            <a:pPr lvl="2"/>
            <a:endParaRPr lang="en-US" dirty="0"/>
          </a:p>
          <a:p>
            <a:pPr marL="964565" lvl="2" indent="-316230">
              <a:buFont typeface="+mj-lt"/>
              <a:buAutoNum type="arabicPeriod" startAt="2"/>
            </a:pPr>
            <a:r>
              <a:rPr lang="en-US" dirty="0"/>
              <a:t>Email Clients:</a:t>
            </a:r>
            <a:endParaRPr lang="en-US" dirty="0"/>
          </a:p>
          <a:p>
            <a:pPr lvl="3"/>
            <a:r>
              <a:rPr lang="en-US" dirty="0"/>
              <a:t>Microsoft Outlook, Apple Mail, Gmail</a:t>
            </a:r>
            <a:endParaRPr lang="en-US" dirty="0"/>
          </a:p>
          <a:p>
            <a:pPr lvl="3"/>
            <a:r>
              <a:rPr lang="en-US" dirty="0"/>
              <a:t>Email clients facilitate the sending, receiving, and management of email messages over email servers, typically using protocols like SMTP, IMAP, and POP3.</a:t>
            </a:r>
            <a:endParaRPr lang="en-US" dirty="0"/>
          </a:p>
          <a:p>
            <a:pPr lvl="2"/>
            <a:endParaRPr lang="en-US" dirty="0"/>
          </a:p>
          <a:p>
            <a:pPr marL="964565" lvl="2" indent="-316230">
              <a:buFont typeface="+mj-lt"/>
              <a:buAutoNum type="arabicPeriod" startAt="3"/>
            </a:pPr>
            <a:r>
              <a:rPr lang="en-US" dirty="0"/>
              <a:t>File Transfer Protocols:</a:t>
            </a:r>
            <a:endParaRPr lang="en-US" dirty="0"/>
          </a:p>
          <a:p>
            <a:pPr lvl="3"/>
            <a:r>
              <a:rPr lang="en-US" dirty="0"/>
              <a:t>FTP (File Transfer Protocol), SFTP (Secure File Transfer Protocol)</a:t>
            </a:r>
            <a:endParaRPr lang="en-US" dirty="0"/>
          </a:p>
          <a:p>
            <a:pPr lvl="3"/>
            <a:r>
              <a:rPr lang="en-US" dirty="0"/>
              <a:t>These applications enable the transfer of files between devices and servers. FTP and SFTP ensure secure and efficient file exchange over networks.</a:t>
            </a:r>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EC91872-357E-419F-8665-D5E1D5497B7D}" type="datetime1">
              <a:rPr lang="en-GB" smtClean="0"/>
            </a:fld>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Application Layer Protocols</a:t>
            </a:r>
            <a:endParaRPr lang="en-GB" dirty="0"/>
          </a:p>
        </p:txBody>
      </p:sp>
      <p:sp>
        <p:nvSpPr>
          <p:cNvPr id="3" name="Content Placeholder 2"/>
          <p:cNvSpPr>
            <a:spLocks noGrp="1"/>
          </p:cNvSpPr>
          <p:nvPr>
            <p:ph sz="half" idx="1"/>
          </p:nvPr>
        </p:nvSpPr>
        <p:spPr>
          <a:xfrm>
            <a:off x="1914144" y="1524000"/>
            <a:ext cx="5274447" cy="4663440"/>
          </a:xfrm>
        </p:spPr>
        <p:txBody>
          <a:bodyPr>
            <a:normAutofit/>
          </a:bodyPr>
          <a:lstStyle/>
          <a:p>
            <a:r>
              <a:rPr lang="en-GB" dirty="0"/>
              <a:t>File Transfer Protocol (FTP)</a:t>
            </a:r>
            <a:endParaRPr lang="en-GB" dirty="0"/>
          </a:p>
          <a:p>
            <a:pPr lvl="1"/>
            <a:r>
              <a:rPr lang="en-US" dirty="0"/>
              <a:t>FTP Communication</a:t>
            </a:r>
            <a:endParaRPr lang="en-US" dirty="0"/>
          </a:p>
          <a:p>
            <a:pPr lvl="2"/>
            <a:r>
              <a:rPr lang="en-US" dirty="0"/>
              <a:t>Every FTP command generates at least one response.</a:t>
            </a:r>
            <a:endParaRPr lang="en-US" dirty="0"/>
          </a:p>
          <a:p>
            <a:pPr lvl="2"/>
            <a:endParaRPr lang="en-US" dirty="0"/>
          </a:p>
          <a:p>
            <a:pPr lvl="2"/>
            <a:r>
              <a:rPr lang="en-US" dirty="0"/>
              <a:t>A response has two parts: a three-digit number followed by text.</a:t>
            </a:r>
            <a:endParaRPr lang="en-US" dirty="0"/>
          </a:p>
          <a:p>
            <a:pPr lvl="2"/>
            <a:endParaRPr lang="en-US" dirty="0"/>
          </a:p>
          <a:p>
            <a:pPr lvl="2"/>
            <a:r>
              <a:rPr lang="en-US" dirty="0"/>
              <a:t>The numeric part defines the code; the text part defines needed parameter.</a:t>
            </a:r>
            <a:endParaRPr lang="en-US" dirty="0"/>
          </a:p>
        </p:txBody>
      </p:sp>
      <p:graphicFrame>
        <p:nvGraphicFramePr>
          <p:cNvPr id="8" name="Table 8"/>
          <p:cNvGraphicFramePr>
            <a:graphicFrameLocks noGrp="1"/>
          </p:cNvGraphicFramePr>
          <p:nvPr>
            <p:ph sz="half" idx="2"/>
          </p:nvPr>
        </p:nvGraphicFramePr>
        <p:xfrm>
          <a:off x="7624690" y="1524000"/>
          <a:ext cx="3699802" cy="4789665"/>
        </p:xfrm>
        <a:graphic>
          <a:graphicData uri="http://schemas.openxmlformats.org/drawingml/2006/table">
            <a:tbl>
              <a:tblPr firstRow="1" bandRow="1">
                <a:tableStyleId>{5C22544A-7EE6-4342-B048-85BDC9FD1C3A}</a:tableStyleId>
              </a:tblPr>
              <a:tblGrid>
                <a:gridCol w="655942"/>
                <a:gridCol w="3043860"/>
              </a:tblGrid>
              <a:tr h="281745">
                <a:tc>
                  <a:txBody>
                    <a:bodyPr/>
                    <a:lstStyle/>
                    <a:p>
                      <a:r>
                        <a:rPr lang="en-GB" sz="1200" dirty="0"/>
                        <a:t>Code</a:t>
                      </a:r>
                      <a:endParaRPr lang="en-GB" sz="1200" dirty="0"/>
                    </a:p>
                  </a:txBody>
                  <a:tcPr/>
                </a:tc>
                <a:tc>
                  <a:txBody>
                    <a:bodyPr/>
                    <a:lstStyle/>
                    <a:p>
                      <a:r>
                        <a:rPr lang="en-GB" sz="1200" dirty="0"/>
                        <a:t>Description</a:t>
                      </a:r>
                      <a:endParaRPr lang="en-GB" sz="1200" dirty="0"/>
                    </a:p>
                  </a:txBody>
                  <a:tcPr/>
                </a:tc>
              </a:tr>
              <a:tr h="281745">
                <a:tc>
                  <a:txBody>
                    <a:bodyPr/>
                    <a:lstStyle/>
                    <a:p>
                      <a:r>
                        <a:rPr lang="en-GB" sz="1200" dirty="0"/>
                        <a:t>125</a:t>
                      </a:r>
                      <a:endParaRPr lang="en-GB" sz="1200" dirty="0"/>
                    </a:p>
                  </a:txBody>
                  <a:tcPr/>
                </a:tc>
                <a:tc>
                  <a:txBody>
                    <a:bodyPr/>
                    <a:lstStyle/>
                    <a:p>
                      <a:r>
                        <a:rPr lang="en-GB" sz="1200" dirty="0"/>
                        <a:t>Data connection open</a:t>
                      </a:r>
                      <a:endParaRPr lang="en-GB" sz="1200" dirty="0"/>
                    </a:p>
                  </a:txBody>
                  <a:tcPr/>
                </a:tc>
              </a:tr>
              <a:tr h="281745">
                <a:tc>
                  <a:txBody>
                    <a:bodyPr/>
                    <a:lstStyle/>
                    <a:p>
                      <a:r>
                        <a:rPr lang="en-GB" sz="1200" dirty="0"/>
                        <a:t>150</a:t>
                      </a:r>
                      <a:endParaRPr lang="en-GB" sz="1200" dirty="0"/>
                    </a:p>
                  </a:txBody>
                  <a:tcPr/>
                </a:tc>
                <a:tc>
                  <a:txBody>
                    <a:bodyPr/>
                    <a:lstStyle/>
                    <a:p>
                      <a:r>
                        <a:rPr lang="en-GB" sz="1200" dirty="0"/>
                        <a:t>File status OK</a:t>
                      </a:r>
                      <a:endParaRPr lang="en-GB" sz="1200" dirty="0"/>
                    </a:p>
                  </a:txBody>
                  <a:tcPr/>
                </a:tc>
              </a:tr>
              <a:tr h="281745">
                <a:tc>
                  <a:txBody>
                    <a:bodyPr/>
                    <a:lstStyle/>
                    <a:p>
                      <a:r>
                        <a:rPr lang="en-GB" sz="1200" dirty="0"/>
                        <a:t>200</a:t>
                      </a:r>
                      <a:endParaRPr lang="en-GB" sz="1200" dirty="0"/>
                    </a:p>
                  </a:txBody>
                  <a:tcPr/>
                </a:tc>
                <a:tc>
                  <a:txBody>
                    <a:bodyPr/>
                    <a:lstStyle/>
                    <a:p>
                      <a:r>
                        <a:rPr lang="en-GB" sz="1200" dirty="0"/>
                        <a:t>Command OK</a:t>
                      </a:r>
                      <a:endParaRPr lang="en-GB" sz="1200" dirty="0"/>
                    </a:p>
                  </a:txBody>
                  <a:tcPr/>
                </a:tc>
              </a:tr>
              <a:tr h="281745">
                <a:tc>
                  <a:txBody>
                    <a:bodyPr/>
                    <a:lstStyle/>
                    <a:p>
                      <a:r>
                        <a:rPr lang="en-GB" sz="1200" dirty="0"/>
                        <a:t>220</a:t>
                      </a:r>
                      <a:endParaRPr lang="en-GB" sz="1200" dirty="0"/>
                    </a:p>
                  </a:txBody>
                  <a:tcPr/>
                </a:tc>
                <a:tc>
                  <a:txBody>
                    <a:bodyPr/>
                    <a:lstStyle/>
                    <a:p>
                      <a:r>
                        <a:rPr lang="en-GB" sz="1200" dirty="0"/>
                        <a:t>Service ready</a:t>
                      </a:r>
                      <a:endParaRPr lang="en-GB" sz="1200" dirty="0"/>
                    </a:p>
                  </a:txBody>
                  <a:tcPr/>
                </a:tc>
              </a:tr>
              <a:tr h="281745">
                <a:tc>
                  <a:txBody>
                    <a:bodyPr/>
                    <a:lstStyle/>
                    <a:p>
                      <a:r>
                        <a:rPr lang="en-GB" sz="1200" dirty="0"/>
                        <a:t>221</a:t>
                      </a:r>
                      <a:endParaRPr lang="en-GB" sz="1200" dirty="0"/>
                    </a:p>
                  </a:txBody>
                  <a:tcPr/>
                </a:tc>
                <a:tc>
                  <a:txBody>
                    <a:bodyPr/>
                    <a:lstStyle/>
                    <a:p>
                      <a:r>
                        <a:rPr lang="en-GB" sz="1200" dirty="0"/>
                        <a:t>Service closing </a:t>
                      </a:r>
                      <a:endParaRPr lang="en-GB" sz="1200" dirty="0"/>
                    </a:p>
                  </a:txBody>
                  <a:tcPr/>
                </a:tc>
              </a:tr>
              <a:tr h="281745">
                <a:tc>
                  <a:txBody>
                    <a:bodyPr/>
                    <a:lstStyle/>
                    <a:p>
                      <a:r>
                        <a:rPr lang="en-GB" sz="1200" dirty="0"/>
                        <a:t>225</a:t>
                      </a:r>
                      <a:endParaRPr lang="en-GB" sz="1200" dirty="0"/>
                    </a:p>
                  </a:txBody>
                  <a:tcPr/>
                </a:tc>
                <a:tc>
                  <a:txBody>
                    <a:bodyPr/>
                    <a:lstStyle/>
                    <a:p>
                      <a:r>
                        <a:rPr lang="en-GB" sz="1200" dirty="0"/>
                        <a:t>Data connection open</a:t>
                      </a:r>
                      <a:endParaRPr lang="en-GB" sz="1200" dirty="0"/>
                    </a:p>
                  </a:txBody>
                  <a:tcPr/>
                </a:tc>
              </a:tr>
              <a:tr h="281745">
                <a:tc>
                  <a:txBody>
                    <a:bodyPr/>
                    <a:lstStyle/>
                    <a:p>
                      <a:r>
                        <a:rPr lang="en-GB" sz="1200" dirty="0"/>
                        <a:t>226</a:t>
                      </a:r>
                      <a:endParaRPr lang="en-GB" sz="1200" dirty="0"/>
                    </a:p>
                  </a:txBody>
                  <a:tcPr/>
                </a:tc>
                <a:tc>
                  <a:txBody>
                    <a:bodyPr/>
                    <a:lstStyle/>
                    <a:p>
                      <a:r>
                        <a:rPr lang="en-GB" sz="1200" dirty="0"/>
                        <a:t>Closing data connection</a:t>
                      </a:r>
                      <a:endParaRPr lang="en-GB" sz="1200" dirty="0"/>
                    </a:p>
                  </a:txBody>
                  <a:tcPr/>
                </a:tc>
              </a:tr>
              <a:tr h="281745">
                <a:tc>
                  <a:txBody>
                    <a:bodyPr/>
                    <a:lstStyle/>
                    <a:p>
                      <a:r>
                        <a:rPr lang="en-GB" sz="1200" dirty="0"/>
                        <a:t>230</a:t>
                      </a:r>
                      <a:endParaRPr lang="en-GB" sz="1200" dirty="0"/>
                    </a:p>
                  </a:txBody>
                  <a:tcPr/>
                </a:tc>
                <a:tc>
                  <a:txBody>
                    <a:bodyPr/>
                    <a:lstStyle/>
                    <a:p>
                      <a:r>
                        <a:rPr lang="en-GB" sz="1200" dirty="0"/>
                        <a:t>User login</a:t>
                      </a:r>
                      <a:endParaRPr lang="en-GB" sz="1200" dirty="0"/>
                    </a:p>
                  </a:txBody>
                  <a:tcPr/>
                </a:tc>
              </a:tr>
              <a:tr h="281745">
                <a:tc>
                  <a:txBody>
                    <a:bodyPr/>
                    <a:lstStyle/>
                    <a:p>
                      <a:r>
                        <a:rPr lang="en-GB" sz="1200" dirty="0"/>
                        <a:t>250</a:t>
                      </a:r>
                      <a:endParaRPr lang="en-GB" sz="1200" dirty="0"/>
                    </a:p>
                  </a:txBody>
                  <a:tcPr/>
                </a:tc>
                <a:tc>
                  <a:txBody>
                    <a:bodyPr/>
                    <a:lstStyle/>
                    <a:p>
                      <a:r>
                        <a:rPr lang="en-GB" sz="1200" dirty="0"/>
                        <a:t>Request file action OK</a:t>
                      </a:r>
                      <a:endParaRPr lang="en-GB" sz="1200" dirty="0"/>
                    </a:p>
                  </a:txBody>
                  <a:tcPr/>
                </a:tc>
              </a:tr>
              <a:tr h="281745">
                <a:tc>
                  <a:txBody>
                    <a:bodyPr/>
                    <a:lstStyle/>
                    <a:p>
                      <a:r>
                        <a:rPr lang="en-GB" sz="1200" dirty="0"/>
                        <a:t>331</a:t>
                      </a:r>
                      <a:endParaRPr lang="en-GB" sz="1200" dirty="0"/>
                    </a:p>
                  </a:txBody>
                  <a:tcPr/>
                </a:tc>
                <a:tc>
                  <a:txBody>
                    <a:bodyPr/>
                    <a:lstStyle/>
                    <a:p>
                      <a:r>
                        <a:rPr lang="en-GB" sz="1200" dirty="0"/>
                        <a:t>User name OK; password is needed</a:t>
                      </a:r>
                      <a:endParaRPr lang="en-GB" sz="1200" dirty="0"/>
                    </a:p>
                  </a:txBody>
                  <a:tcPr/>
                </a:tc>
              </a:tr>
              <a:tr h="281745">
                <a:tc>
                  <a:txBody>
                    <a:bodyPr/>
                    <a:lstStyle/>
                    <a:p>
                      <a:r>
                        <a:rPr lang="en-GB" sz="1200" dirty="0"/>
                        <a:t>425</a:t>
                      </a:r>
                      <a:endParaRPr lang="en-GB" sz="1200" dirty="0"/>
                    </a:p>
                  </a:txBody>
                  <a:tcPr/>
                </a:tc>
                <a:tc>
                  <a:txBody>
                    <a:bodyPr/>
                    <a:lstStyle/>
                    <a:p>
                      <a:r>
                        <a:rPr lang="en-GB" sz="1200" dirty="0"/>
                        <a:t>Cannot open data connection</a:t>
                      </a:r>
                      <a:endParaRPr lang="en-GB" sz="1200" dirty="0"/>
                    </a:p>
                  </a:txBody>
                  <a:tcPr/>
                </a:tc>
              </a:tr>
              <a:tr h="281745">
                <a:tc>
                  <a:txBody>
                    <a:bodyPr/>
                    <a:lstStyle/>
                    <a:p>
                      <a:r>
                        <a:rPr lang="en-GB" sz="1200" dirty="0"/>
                        <a:t>450</a:t>
                      </a:r>
                      <a:endParaRPr lang="en-GB" sz="1200" dirty="0"/>
                    </a:p>
                  </a:txBody>
                  <a:tcPr/>
                </a:tc>
                <a:tc>
                  <a:txBody>
                    <a:bodyPr/>
                    <a:lstStyle/>
                    <a:p>
                      <a:r>
                        <a:rPr lang="en-GB" sz="1200" dirty="0"/>
                        <a:t>File action not taken; file not available</a:t>
                      </a:r>
                      <a:endParaRPr lang="en-GB" sz="1200" dirty="0"/>
                    </a:p>
                  </a:txBody>
                  <a:tcPr/>
                </a:tc>
              </a:tr>
              <a:tr h="281745">
                <a:tc>
                  <a:txBody>
                    <a:bodyPr/>
                    <a:lstStyle/>
                    <a:p>
                      <a:r>
                        <a:rPr lang="en-GB" sz="1200" dirty="0"/>
                        <a:t>452</a:t>
                      </a:r>
                      <a:endParaRPr lang="en-GB" sz="1200" dirty="0"/>
                    </a:p>
                  </a:txBody>
                  <a:tcPr/>
                </a:tc>
                <a:tc>
                  <a:txBody>
                    <a:bodyPr/>
                    <a:lstStyle/>
                    <a:p>
                      <a:r>
                        <a:rPr lang="en-GB" sz="1200" dirty="0"/>
                        <a:t>Action Aborted; insufficient storage</a:t>
                      </a:r>
                      <a:endParaRPr lang="en-GB" sz="1200" dirty="0"/>
                    </a:p>
                  </a:txBody>
                  <a:tcPr/>
                </a:tc>
              </a:tr>
              <a:tr h="281745">
                <a:tc>
                  <a:txBody>
                    <a:bodyPr/>
                    <a:lstStyle/>
                    <a:p>
                      <a:r>
                        <a:rPr lang="en-GB" sz="1200" dirty="0"/>
                        <a:t>500</a:t>
                      </a:r>
                      <a:endParaRPr lang="en-GB" sz="1200" dirty="0"/>
                    </a:p>
                  </a:txBody>
                  <a:tcPr/>
                </a:tc>
                <a:tc>
                  <a:txBody>
                    <a:bodyPr/>
                    <a:lstStyle/>
                    <a:p>
                      <a:r>
                        <a:rPr lang="en-GB" sz="1200" dirty="0"/>
                        <a:t>Syntax error; unrecognised command</a:t>
                      </a:r>
                      <a:endParaRPr lang="en-GB" sz="1200" dirty="0"/>
                    </a:p>
                  </a:txBody>
                  <a:tcPr/>
                </a:tc>
              </a:tr>
              <a:tr h="281745">
                <a:tc>
                  <a:txBody>
                    <a:bodyPr/>
                    <a:lstStyle/>
                    <a:p>
                      <a:r>
                        <a:rPr lang="en-GB" sz="1200" dirty="0"/>
                        <a:t>501</a:t>
                      </a:r>
                      <a:endParaRPr lang="en-GB" sz="1200" dirty="0"/>
                    </a:p>
                  </a:txBody>
                  <a:tcPr/>
                </a:tc>
                <a:tc>
                  <a:txBody>
                    <a:bodyPr/>
                    <a:lstStyle/>
                    <a:p>
                      <a:r>
                        <a:rPr lang="en-GB" sz="1200" dirty="0"/>
                        <a:t>Syntax error in parameters or arguments</a:t>
                      </a:r>
                      <a:endParaRPr lang="en-GB" sz="1200" dirty="0"/>
                    </a:p>
                  </a:txBody>
                  <a:tcPr/>
                </a:tc>
              </a:tr>
              <a:tr h="281745">
                <a:tc>
                  <a:txBody>
                    <a:bodyPr/>
                    <a:lstStyle/>
                    <a:p>
                      <a:r>
                        <a:rPr lang="en-GB" sz="1200" dirty="0"/>
                        <a:t>530</a:t>
                      </a:r>
                      <a:endParaRPr lang="en-GB" sz="1200" dirty="0"/>
                    </a:p>
                  </a:txBody>
                  <a:tcPr/>
                </a:tc>
                <a:tc>
                  <a:txBody>
                    <a:bodyPr/>
                    <a:lstStyle/>
                    <a:p>
                      <a:r>
                        <a:rPr lang="en-GB" sz="1200" dirty="0"/>
                        <a:t>User not logged in</a:t>
                      </a:r>
                      <a:endParaRPr lang="en-GB" sz="12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542CB9F-408E-4F55-9CD0-A86D63F1BED6}" type="datetime1">
              <a:rPr lang="en-GB" smtClean="0"/>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20000"/>
          </a:bodyPr>
          <a:lstStyle/>
          <a:p>
            <a:r>
              <a:rPr lang="en-GB" dirty="0"/>
              <a:t>File Transfer Protocol (FTP)</a:t>
            </a:r>
            <a:endParaRPr lang="en-GB" dirty="0"/>
          </a:p>
          <a:p>
            <a:pPr lvl="1"/>
            <a:r>
              <a:rPr lang="en-US" dirty="0"/>
              <a:t>FTP File Type</a:t>
            </a:r>
            <a:endParaRPr lang="en-US" dirty="0"/>
          </a:p>
          <a:p>
            <a:pPr lvl="2"/>
            <a:r>
              <a:rPr lang="en-US" dirty="0"/>
              <a:t>FTP can transfer one of the following file types across the data connection: </a:t>
            </a:r>
            <a:endParaRPr lang="en-US" dirty="0"/>
          </a:p>
          <a:p>
            <a:pPr lvl="3"/>
            <a:r>
              <a:rPr lang="en-US" dirty="0"/>
              <a:t>ASCII file, EBCDIC file, or image file.</a:t>
            </a:r>
            <a:endParaRPr lang="en-US" dirty="0"/>
          </a:p>
          <a:p>
            <a:pPr lvl="1"/>
            <a:endParaRPr lang="en-US" dirty="0"/>
          </a:p>
          <a:p>
            <a:pPr lvl="1"/>
            <a:r>
              <a:rPr lang="en-US" dirty="0"/>
              <a:t>FTP Data Structure</a:t>
            </a:r>
            <a:endParaRPr lang="en-US" dirty="0"/>
          </a:p>
          <a:p>
            <a:pPr lvl="2"/>
            <a:r>
              <a:rPr lang="en-US" dirty="0"/>
              <a:t>FTP can transfer a file across the data connection using one of the following data structure : file structure, record structure, or page structure.</a:t>
            </a:r>
            <a:endParaRPr lang="en-US" dirty="0"/>
          </a:p>
          <a:p>
            <a:pPr lvl="2"/>
            <a:endParaRPr lang="en-US" dirty="0"/>
          </a:p>
          <a:p>
            <a:pPr lvl="2"/>
            <a:r>
              <a:rPr lang="en-US" dirty="0"/>
              <a:t>The file structure format is the default one and has no structure. It is a continuous stream of bytes.</a:t>
            </a:r>
            <a:endParaRPr lang="en-US" dirty="0"/>
          </a:p>
          <a:p>
            <a:pPr lvl="2"/>
            <a:endParaRPr lang="en-US" dirty="0"/>
          </a:p>
          <a:p>
            <a:pPr lvl="2"/>
            <a:r>
              <a:rPr lang="en-US" dirty="0"/>
              <a:t>In the record structure, the file is divided into records. This can be used only with text files.</a:t>
            </a:r>
            <a:endParaRPr lang="en-US" dirty="0"/>
          </a:p>
          <a:p>
            <a:pPr lvl="2"/>
            <a:endParaRPr lang="en-US" dirty="0"/>
          </a:p>
          <a:p>
            <a:pPr lvl="2"/>
            <a:r>
              <a:rPr lang="en-US" dirty="0"/>
              <a:t>In the page structure, the file is divided into pages, with each page having a page number and a page header. The pages can be stored and accessed randomly or sequentially.</a:t>
            </a:r>
            <a:endParaRPr lang="en-US" dirty="0"/>
          </a:p>
          <a:p>
            <a:pPr lvl="1"/>
            <a:endParaRPr lang="en-US" dirty="0"/>
          </a:p>
          <a:p>
            <a:pPr lvl="1"/>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B00CBAC-2481-4DA8-B89F-28282DD5950F}" type="datetime1">
              <a:rPr lang="en-GB" smtClean="0"/>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File Transfer Protocol (FTP)</a:t>
            </a:r>
            <a:endParaRPr lang="en-GB" dirty="0"/>
          </a:p>
          <a:p>
            <a:pPr lvl="1"/>
            <a:r>
              <a:rPr lang="en-US" dirty="0"/>
              <a:t>FTP Transmission Mode</a:t>
            </a:r>
            <a:endParaRPr lang="en-US" dirty="0"/>
          </a:p>
          <a:p>
            <a:pPr lvl="2"/>
            <a:r>
              <a:rPr lang="en-US" dirty="0"/>
              <a:t>FTP can transfer a file across the data connection using one of the following three transmission modes: stream mode, block mode, or compressed mode.</a:t>
            </a:r>
            <a:endParaRPr lang="en-US" dirty="0"/>
          </a:p>
          <a:p>
            <a:pPr lvl="3"/>
            <a:r>
              <a:rPr lang="en-US" dirty="0"/>
              <a:t>The stream mode is the default mode; data are delivered from FTP to TCP as a continuous stream of bytes.</a:t>
            </a:r>
            <a:endParaRPr lang="en-US" dirty="0"/>
          </a:p>
          <a:p>
            <a:pPr lvl="3"/>
            <a:r>
              <a:rPr lang="en-US" dirty="0"/>
              <a:t>In the block mode, data can be delivered from FTP to TCP in blocks.</a:t>
            </a:r>
            <a:endParaRPr lang="en-US" dirty="0"/>
          </a:p>
          <a:p>
            <a:pPr lvl="3"/>
            <a:r>
              <a:rPr lang="en-US" dirty="0"/>
              <a:t>In the compressed mode, data can be compressed and delivered from FTP to TCP.</a:t>
            </a:r>
            <a:endParaRPr lang="en-US" dirty="0"/>
          </a:p>
          <a:p>
            <a:pPr lvl="1"/>
            <a:endParaRPr lang="en-US" dirty="0"/>
          </a:p>
          <a:p>
            <a:pPr lvl="1"/>
            <a:r>
              <a:rPr lang="en-US" dirty="0"/>
              <a:t>FTP File Transfer</a:t>
            </a:r>
            <a:endParaRPr lang="en-US" dirty="0"/>
          </a:p>
          <a:p>
            <a:pPr lvl="2"/>
            <a:r>
              <a:rPr lang="en-US" dirty="0"/>
              <a:t>File transfer occurs over the data connection under the control of the commands sent over the control connection.</a:t>
            </a:r>
            <a:endParaRPr lang="en-US" dirty="0"/>
          </a:p>
          <a:p>
            <a:pPr lvl="2"/>
            <a:r>
              <a:rPr lang="en-US" dirty="0"/>
              <a:t>File transfer in FTP means one of three things:</a:t>
            </a:r>
            <a:endParaRPr lang="en-US" dirty="0"/>
          </a:p>
          <a:p>
            <a:pPr lvl="3"/>
            <a:r>
              <a:rPr lang="en-US" dirty="0"/>
              <a:t>Retrieving a file (server to client)</a:t>
            </a:r>
            <a:endParaRPr lang="en-US" dirty="0"/>
          </a:p>
          <a:p>
            <a:pPr lvl="3"/>
            <a:r>
              <a:rPr lang="en-US" dirty="0"/>
              <a:t>Storing a file (client to server)</a:t>
            </a:r>
            <a:endParaRPr lang="en-US" dirty="0"/>
          </a:p>
          <a:p>
            <a:pPr lvl="3"/>
            <a:r>
              <a:rPr lang="en-US" dirty="0"/>
              <a:t>Directory listing (server to client).</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9F3CB59-CC99-4C39-99D7-63F30B45672E}" type="datetime1">
              <a:rPr lang="en-GB" smtClean="0"/>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File Transfer Protocol (FTP)</a:t>
            </a:r>
            <a:endParaRPr lang="en-GB" dirty="0"/>
          </a:p>
          <a:p>
            <a:pPr lvl="1"/>
            <a:r>
              <a:rPr lang="en-US" dirty="0"/>
              <a:t>FTP Security</a:t>
            </a:r>
            <a:endParaRPr lang="en-US" dirty="0"/>
          </a:p>
          <a:p>
            <a:pPr lvl="2"/>
            <a:r>
              <a:rPr lang="en-US" dirty="0"/>
              <a:t>FTP requires a password. The password is sent in plaintext which is unencrypted. This means it can be intercepted and used by an attacker.</a:t>
            </a:r>
            <a:endParaRPr lang="en-US" dirty="0"/>
          </a:p>
          <a:p>
            <a:pPr lvl="2"/>
            <a:endParaRPr lang="en-US" dirty="0"/>
          </a:p>
          <a:p>
            <a:pPr lvl="2"/>
            <a:r>
              <a:rPr lang="en-US" dirty="0"/>
              <a:t>The data transfer connection also transfers data in plaintext, which is insecure.</a:t>
            </a:r>
            <a:endParaRPr lang="en-US" dirty="0"/>
          </a:p>
          <a:p>
            <a:pPr lvl="2"/>
            <a:endParaRPr lang="en-US" dirty="0"/>
          </a:p>
          <a:p>
            <a:pPr lvl="2"/>
            <a:r>
              <a:rPr lang="en-US" dirty="0"/>
              <a:t>To be secure, one can add a Secure Socket Layer between the FTP application layer and the TCP layer. In this case FTP is called SSL-FTP.</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E4ABE7B-81E5-4E64-B212-895E8B3C7D22}" type="datetime1">
              <a:rPr lang="en-GB" smtClean="0"/>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10000"/>
          </a:bodyPr>
          <a:lstStyle/>
          <a:p>
            <a:r>
              <a:rPr lang="en-GB" dirty="0"/>
              <a:t>Electronic Mail</a:t>
            </a:r>
            <a:endParaRPr lang="en-GB" dirty="0"/>
          </a:p>
          <a:p>
            <a:pPr lvl="1"/>
            <a:r>
              <a:rPr lang="en-US" dirty="0"/>
              <a:t>One of the most popular Internet services is electronic mail (E-mail).</a:t>
            </a:r>
            <a:endParaRPr lang="en-US" dirty="0"/>
          </a:p>
          <a:p>
            <a:pPr lvl="1"/>
            <a:endParaRPr lang="en-US" dirty="0"/>
          </a:p>
          <a:p>
            <a:pPr lvl="1"/>
            <a:r>
              <a:rPr lang="en-US" dirty="0"/>
              <a:t>Email is one of the oldest network applications.</a:t>
            </a:r>
            <a:endParaRPr lang="en-US" dirty="0"/>
          </a:p>
          <a:p>
            <a:pPr lvl="1"/>
            <a:endParaRPr lang="en-US" dirty="0"/>
          </a:p>
          <a:p>
            <a:pPr lvl="1"/>
            <a:r>
              <a:rPr lang="en-US" dirty="0"/>
              <a:t>Sending emails across the networks is achieved using a few application layer protocols:</a:t>
            </a:r>
            <a:endParaRPr lang="en-US" dirty="0"/>
          </a:p>
          <a:p>
            <a:pPr lvl="2"/>
            <a:r>
              <a:rPr lang="en-US" dirty="0"/>
              <a:t>Simple Mail Transfer Protocols (SMTP)</a:t>
            </a:r>
            <a:endParaRPr lang="en-US" dirty="0"/>
          </a:p>
          <a:p>
            <a:pPr lvl="2"/>
            <a:r>
              <a:rPr lang="en-US" dirty="0"/>
              <a:t>Multipurpose Internet Message Extension (MIME)</a:t>
            </a:r>
            <a:endParaRPr lang="en-US" dirty="0"/>
          </a:p>
          <a:p>
            <a:pPr lvl="2"/>
            <a:r>
              <a:rPr lang="en-US" dirty="0"/>
              <a:t>Internet Mail Access Protocol (IMAP)</a:t>
            </a:r>
            <a:endParaRPr lang="en-US" dirty="0"/>
          </a:p>
          <a:p>
            <a:pPr lvl="1"/>
            <a:endParaRPr lang="en-US" dirty="0"/>
          </a:p>
          <a:p>
            <a:pPr lvl="1"/>
            <a:r>
              <a:rPr lang="en-US" dirty="0"/>
              <a:t>The components of an Email are:</a:t>
            </a:r>
            <a:endParaRPr lang="en-US" dirty="0"/>
          </a:p>
          <a:p>
            <a:pPr marL="1163320" lvl="2" indent="-514350">
              <a:buFont typeface="+mj-lt"/>
              <a:buAutoNum type="arabicPeriod"/>
            </a:pPr>
            <a:r>
              <a:rPr lang="en-US" dirty="0"/>
              <a:t>User Agent (UA)</a:t>
            </a:r>
            <a:endParaRPr lang="en-US" dirty="0"/>
          </a:p>
          <a:p>
            <a:pPr marL="1163320" lvl="2" indent="-514350">
              <a:buFont typeface="+mj-lt"/>
              <a:buAutoNum type="arabicPeriod"/>
            </a:pPr>
            <a:r>
              <a:rPr lang="en-US" dirty="0"/>
              <a:t>Message Transfer Agent (MTA) – SMTP</a:t>
            </a:r>
            <a:endParaRPr lang="en-US" dirty="0"/>
          </a:p>
          <a:p>
            <a:pPr marL="1163320" lvl="2" indent="-514350">
              <a:buFont typeface="+mj-lt"/>
              <a:buAutoNum type="arabicPeriod"/>
            </a:pPr>
            <a:r>
              <a:rPr lang="en-US" dirty="0"/>
              <a:t>Message Access Agent (MAA) - IMAP , POP</a:t>
            </a:r>
            <a:endParaRPr lang="en-US" dirty="0"/>
          </a:p>
          <a:p>
            <a:pPr lvl="1"/>
            <a:endParaRPr lang="en-US" dirty="0"/>
          </a:p>
          <a:p>
            <a:pPr lvl="1"/>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C935BF0-2FFA-4010-AE5F-6C6F9CC26B29}" type="datetime1">
              <a:rPr lang="en-GB" smtClean="0"/>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GB" dirty="0"/>
              <a:t>Components of an </a:t>
            </a:r>
            <a:r>
              <a:rPr lang="en-GB" dirty="0" err="1"/>
              <a:t>eMail</a:t>
            </a:r>
            <a:endParaRPr lang="en-GB" dirty="0"/>
          </a:p>
          <a:p>
            <a:pPr lvl="2"/>
            <a:r>
              <a:rPr lang="en-US" dirty="0"/>
              <a:t>User Agent (UA)</a:t>
            </a:r>
            <a:endParaRPr lang="en-US" dirty="0"/>
          </a:p>
          <a:p>
            <a:pPr lvl="3"/>
            <a:r>
              <a:rPr lang="en-US" dirty="0"/>
              <a:t>The first component of an electronic mail system is the user agent (UA).</a:t>
            </a:r>
            <a:endParaRPr lang="en-US" dirty="0"/>
          </a:p>
          <a:p>
            <a:pPr lvl="3"/>
            <a:r>
              <a:rPr lang="en-US" dirty="0"/>
              <a:t>It provides service to the user to make the process of sending and receiving a message easier.</a:t>
            </a:r>
            <a:endParaRPr lang="en-US" dirty="0"/>
          </a:p>
          <a:p>
            <a:pPr lvl="3"/>
            <a:r>
              <a:rPr lang="en-US" dirty="0"/>
              <a:t>A user agent is a software package that composes, reads, replies to, and forwards messages. It also handles local mailboxes on the user computers.</a:t>
            </a:r>
            <a:endParaRPr lang="en-GB" dirty="0"/>
          </a:p>
          <a:p>
            <a:pPr lvl="2"/>
            <a:endParaRPr lang="en-GB" dirty="0"/>
          </a:p>
          <a:p>
            <a:pPr lvl="1"/>
            <a:endParaRPr lang="en-US" dirty="0"/>
          </a:p>
          <a:p>
            <a:pPr lvl="1"/>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29" name="Group 28"/>
          <p:cNvGrpSpPr/>
          <p:nvPr/>
        </p:nvGrpSpPr>
        <p:grpSpPr>
          <a:xfrm>
            <a:off x="1702193" y="4276579"/>
            <a:ext cx="9504131" cy="1871002"/>
            <a:chOff x="1448974" y="4290646"/>
            <a:chExt cx="9504131" cy="1871002"/>
          </a:xfrm>
        </p:grpSpPr>
        <p:sp>
          <p:nvSpPr>
            <p:cNvPr id="4" name="Rectangle 3"/>
            <p:cNvSpPr/>
            <p:nvPr/>
          </p:nvSpPr>
          <p:spPr>
            <a:xfrm>
              <a:off x="5562366" y="4290646"/>
              <a:ext cx="1350498" cy="5767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User Agent (UA)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448974" y="5584873"/>
              <a:ext cx="1350498" cy="5767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Composing Messages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9602607" y="5582528"/>
              <a:ext cx="1350498" cy="5767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Handling Messages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536503" y="5582529"/>
              <a:ext cx="1350498" cy="5767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Reading Messages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567759" y="5582529"/>
              <a:ext cx="1350498" cy="5767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Replying Messages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99015" y="5582529"/>
              <a:ext cx="1350498" cy="5767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Forwarding Messages</a:t>
              </a:r>
              <a:endParaRPr lang="en-GB" sz="1200" dirty="0">
                <a:ln w="0"/>
                <a:solidFill>
                  <a:schemeClr val="tx1"/>
                </a:solidFill>
                <a:effectLst>
                  <a:outerShdw blurRad="38100" dist="19050" dir="2700000" algn="tl" rotWithShape="0">
                    <a:schemeClr val="dk1">
                      <a:alpha val="40000"/>
                    </a:schemeClr>
                  </a:outerShdw>
                </a:effectLst>
              </a:endParaRPr>
            </a:p>
          </p:txBody>
        </p:sp>
        <p:grpSp>
          <p:nvGrpSpPr>
            <p:cNvPr id="28" name="Group 27"/>
            <p:cNvGrpSpPr/>
            <p:nvPr/>
          </p:nvGrpSpPr>
          <p:grpSpPr>
            <a:xfrm>
              <a:off x="2124223" y="4867421"/>
              <a:ext cx="8303629" cy="717452"/>
              <a:chOff x="2124223" y="4867421"/>
              <a:chExt cx="8303629" cy="717452"/>
            </a:xfrm>
          </p:grpSpPr>
          <p:cxnSp>
            <p:nvCxnSpPr>
              <p:cNvPr id="11" name="Straight Connector 10"/>
              <p:cNvCxnSpPr>
                <a:stCxn id="4" idx="2"/>
                <a:endCxn id="8" idx="0"/>
              </p:cNvCxnSpPr>
              <p:nvPr/>
            </p:nvCxnSpPr>
            <p:spPr>
              <a:xfrm>
                <a:off x="6237615" y="4867421"/>
                <a:ext cx="5393" cy="715108"/>
              </a:xfrm>
              <a:prstGeom prst="line">
                <a:avLst/>
              </a:prstGeom>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2124223" y="5205046"/>
                <a:ext cx="8303629" cy="379827"/>
                <a:chOff x="2124223" y="5205046"/>
                <a:chExt cx="8303629" cy="379827"/>
              </a:xfrm>
            </p:grpSpPr>
            <p:grpSp>
              <p:nvGrpSpPr>
                <p:cNvPr id="24" name="Group 23"/>
                <p:cNvGrpSpPr/>
                <p:nvPr/>
              </p:nvGrpSpPr>
              <p:grpSpPr>
                <a:xfrm>
                  <a:off x="2124223" y="5205046"/>
                  <a:ext cx="8303629" cy="377483"/>
                  <a:chOff x="2124223" y="5205046"/>
                  <a:chExt cx="8303629" cy="377483"/>
                </a:xfrm>
              </p:grpSpPr>
              <p:grpSp>
                <p:nvGrpSpPr>
                  <p:cNvPr id="19" name="Group 18"/>
                  <p:cNvGrpSpPr/>
                  <p:nvPr/>
                </p:nvGrpSpPr>
                <p:grpSpPr>
                  <a:xfrm>
                    <a:off x="2124223" y="5205046"/>
                    <a:ext cx="8303629" cy="377483"/>
                    <a:chOff x="2124223" y="5205046"/>
                    <a:chExt cx="8303629" cy="377483"/>
                  </a:xfrm>
                </p:grpSpPr>
                <p:grpSp>
                  <p:nvGrpSpPr>
                    <p:cNvPr id="16" name="Group 15"/>
                    <p:cNvGrpSpPr/>
                    <p:nvPr/>
                  </p:nvGrpSpPr>
                  <p:grpSpPr>
                    <a:xfrm>
                      <a:off x="2124223" y="5205046"/>
                      <a:ext cx="8303629" cy="377482"/>
                      <a:chOff x="2124223" y="5205046"/>
                      <a:chExt cx="8303629" cy="377482"/>
                    </a:xfrm>
                  </p:grpSpPr>
                  <p:cxnSp>
                    <p:nvCxnSpPr>
                      <p:cNvPr id="13" name="Straight Connector 12"/>
                      <p:cNvCxnSpPr/>
                      <p:nvPr/>
                    </p:nvCxnSpPr>
                    <p:spPr>
                      <a:xfrm>
                        <a:off x="2124223" y="5205046"/>
                        <a:ext cx="8303629"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0424160" y="5224975"/>
                        <a:ext cx="0" cy="357553"/>
                      </a:xfrm>
                      <a:prstGeom prst="line">
                        <a:avLst/>
                      </a:prstGeom>
                    </p:spPr>
                    <p:style>
                      <a:lnRef idx="1">
                        <a:schemeClr val="dk1"/>
                      </a:lnRef>
                      <a:fillRef idx="0">
                        <a:schemeClr val="dk1"/>
                      </a:fillRef>
                      <a:effectRef idx="0">
                        <a:schemeClr val="dk1"/>
                      </a:effectRef>
                      <a:fontRef idx="minor">
                        <a:schemeClr val="tx1"/>
                      </a:fontRef>
                    </p:style>
                  </p:cxnSp>
                </p:grpSp>
                <p:cxnSp>
                  <p:nvCxnSpPr>
                    <p:cNvPr id="18" name="Straight Connector 17"/>
                    <p:cNvCxnSpPr>
                      <a:stCxn id="9" idx="0"/>
                    </p:cNvCxnSpPr>
                    <p:nvPr/>
                  </p:nvCxnSpPr>
                  <p:spPr>
                    <a:xfrm flipV="1">
                      <a:off x="8274264" y="5224975"/>
                      <a:ext cx="0" cy="357554"/>
                    </a:xfrm>
                    <a:prstGeom prst="line">
                      <a:avLst/>
                    </a:prstGeom>
                  </p:spPr>
                  <p:style>
                    <a:lnRef idx="1">
                      <a:schemeClr val="dk1"/>
                    </a:lnRef>
                    <a:fillRef idx="0">
                      <a:schemeClr val="dk1"/>
                    </a:fillRef>
                    <a:effectRef idx="0">
                      <a:schemeClr val="dk1"/>
                    </a:effectRef>
                    <a:fontRef idx="minor">
                      <a:schemeClr val="tx1"/>
                    </a:fontRef>
                  </p:style>
                </p:cxnSp>
              </p:grpSp>
              <p:cxnSp>
                <p:nvCxnSpPr>
                  <p:cNvPr id="21" name="Straight Connector 20"/>
                  <p:cNvCxnSpPr>
                    <a:stCxn id="7" idx="0"/>
                  </p:cNvCxnSpPr>
                  <p:nvPr/>
                </p:nvCxnSpPr>
                <p:spPr>
                  <a:xfrm flipV="1">
                    <a:off x="4211752" y="5224975"/>
                    <a:ext cx="0" cy="357554"/>
                  </a:xfrm>
                  <a:prstGeom prst="line">
                    <a:avLst/>
                  </a:prstGeom>
                </p:spPr>
                <p:style>
                  <a:lnRef idx="1">
                    <a:schemeClr val="dk1"/>
                  </a:lnRef>
                  <a:fillRef idx="0">
                    <a:schemeClr val="dk1"/>
                  </a:fillRef>
                  <a:effectRef idx="0">
                    <a:schemeClr val="dk1"/>
                  </a:effectRef>
                  <a:fontRef idx="minor">
                    <a:schemeClr val="tx1"/>
                  </a:fontRef>
                </p:style>
              </p:cxnSp>
            </p:grpSp>
            <p:cxnSp>
              <p:nvCxnSpPr>
                <p:cNvPr id="26" name="Straight Connector 25"/>
                <p:cNvCxnSpPr>
                  <a:stCxn id="5" idx="0"/>
                </p:cNvCxnSpPr>
                <p:nvPr/>
              </p:nvCxnSpPr>
              <p:spPr>
                <a:xfrm flipV="1">
                  <a:off x="2124223" y="5224975"/>
                  <a:ext cx="0" cy="359898"/>
                </a:xfrm>
                <a:prstGeom prst="line">
                  <a:avLst/>
                </a:prstGeom>
              </p:spPr>
              <p:style>
                <a:lnRef idx="1">
                  <a:schemeClr val="dk1"/>
                </a:lnRef>
                <a:fillRef idx="0">
                  <a:schemeClr val="dk1"/>
                </a:fillRef>
                <a:effectRef idx="0">
                  <a:schemeClr val="dk1"/>
                </a:effectRef>
                <a:fontRef idx="minor">
                  <a:schemeClr val="tx1"/>
                </a:fontRef>
              </p:style>
            </p:cxnSp>
          </p:grpSp>
        </p:grpSp>
      </p:gr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12" name="Date Placeholder 11"/>
          <p:cNvSpPr>
            <a:spLocks noGrp="1"/>
          </p:cNvSpPr>
          <p:nvPr>
            <p:ph type="dt" sz="half" idx="10"/>
          </p:nvPr>
        </p:nvSpPr>
        <p:spPr/>
        <p:txBody>
          <a:bodyPr/>
          <a:lstStyle/>
          <a:p>
            <a:fld id="{D96A9547-91AF-4DF2-9CE6-7FBC62991886}" type="datetime1">
              <a:rPr lang="en-GB" smtClean="0"/>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20000"/>
          </a:bodyPr>
          <a:lstStyle/>
          <a:p>
            <a:r>
              <a:rPr lang="en-GB" dirty="0"/>
              <a:t>Electronic Mail</a:t>
            </a:r>
            <a:endParaRPr lang="en-GB" dirty="0"/>
          </a:p>
          <a:p>
            <a:pPr lvl="1"/>
            <a:r>
              <a:rPr lang="en-GB" dirty="0"/>
              <a:t>Components of an </a:t>
            </a:r>
            <a:r>
              <a:rPr lang="en-GB" dirty="0" err="1"/>
              <a:t>eMail</a:t>
            </a:r>
            <a:endParaRPr lang="en-GB" dirty="0"/>
          </a:p>
          <a:p>
            <a:pPr lvl="2"/>
            <a:r>
              <a:rPr lang="en-US" dirty="0"/>
              <a:t>There are two types of user agents: Command-driven and GUI-based.</a:t>
            </a:r>
            <a:endParaRPr lang="en-US" dirty="0"/>
          </a:p>
          <a:p>
            <a:pPr lvl="2"/>
            <a:endParaRPr lang="en-US" dirty="0"/>
          </a:p>
          <a:p>
            <a:pPr lvl="2"/>
            <a:r>
              <a:rPr lang="en-US" dirty="0"/>
              <a:t>Command driven</a:t>
            </a:r>
            <a:endParaRPr lang="en-US" dirty="0"/>
          </a:p>
          <a:p>
            <a:pPr lvl="3"/>
            <a:r>
              <a:rPr lang="en-US" dirty="0"/>
              <a:t>Command driven user agents belong to the early days of electronic mail.</a:t>
            </a:r>
            <a:endParaRPr lang="en-US" dirty="0"/>
          </a:p>
          <a:p>
            <a:pPr lvl="3"/>
            <a:r>
              <a:rPr lang="en-US" dirty="0"/>
              <a:t>A command-driven user agent normally accepts a one character command from the keyboard to perform its task.</a:t>
            </a:r>
            <a:endParaRPr lang="en-US" dirty="0"/>
          </a:p>
          <a:p>
            <a:pPr lvl="3"/>
            <a:r>
              <a:rPr lang="en-US" dirty="0"/>
              <a:t>Some examples of command driven user agents are mail, pine, and elm.</a:t>
            </a:r>
            <a:endParaRPr lang="en-US" dirty="0"/>
          </a:p>
          <a:p>
            <a:pPr lvl="2"/>
            <a:endParaRPr lang="en-US" dirty="0"/>
          </a:p>
          <a:p>
            <a:pPr lvl="2"/>
            <a:r>
              <a:rPr lang="en-US" dirty="0"/>
              <a:t>GUI-based</a:t>
            </a:r>
            <a:endParaRPr lang="en-US" dirty="0"/>
          </a:p>
          <a:p>
            <a:pPr lvl="3"/>
            <a:r>
              <a:rPr lang="en-US" dirty="0"/>
              <a:t>Modern user agents are GUI-based.</a:t>
            </a:r>
            <a:endParaRPr lang="en-US" dirty="0"/>
          </a:p>
          <a:p>
            <a:pPr lvl="3"/>
            <a:r>
              <a:rPr lang="en-US" dirty="0"/>
              <a:t>They allow the user to interact with the software by using both the keyboard and the mouse.</a:t>
            </a:r>
            <a:endParaRPr lang="en-US" dirty="0"/>
          </a:p>
          <a:p>
            <a:pPr lvl="3"/>
            <a:r>
              <a:rPr lang="en-US" dirty="0"/>
              <a:t>They have graphical components such as icons, menu bars, and windows that make the services easy to access.</a:t>
            </a:r>
            <a:endParaRPr lang="en-US" dirty="0"/>
          </a:p>
          <a:p>
            <a:pPr lvl="3"/>
            <a:r>
              <a:rPr lang="en-US" dirty="0"/>
              <a:t>Some examples of GUI-based user agents are Eudora and Outlook.</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8A9222DD-5FD4-48CF-A884-2C3ACCB0B9E7}" type="datetime1">
              <a:rPr lang="en-GB" smtClean="0"/>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Components of an </a:t>
            </a:r>
            <a:r>
              <a:rPr lang="en-US" dirty="0" err="1"/>
              <a:t>eMail</a:t>
            </a:r>
            <a:endParaRPr lang="en-US" dirty="0"/>
          </a:p>
          <a:p>
            <a:pPr lvl="2"/>
            <a:r>
              <a:rPr lang="en-US" dirty="0"/>
              <a:t>Message Transfer Agent (MTA)</a:t>
            </a:r>
            <a:endParaRPr lang="en-US" dirty="0"/>
          </a:p>
          <a:p>
            <a:pPr lvl="3"/>
            <a:r>
              <a:rPr lang="en-US" dirty="0"/>
              <a:t>The actual mail transfer is done through message transfer agents (MTA).</a:t>
            </a:r>
            <a:endParaRPr lang="en-US" dirty="0"/>
          </a:p>
          <a:p>
            <a:pPr lvl="3"/>
            <a:r>
              <a:rPr lang="en-US" dirty="0"/>
              <a:t>To send mail, a system must have the MTA client, and to receive mail, a system must have a MTA server.</a:t>
            </a:r>
            <a:endParaRPr lang="en-US" dirty="0"/>
          </a:p>
          <a:p>
            <a:pPr lvl="3"/>
            <a:r>
              <a:rPr lang="en-US" dirty="0"/>
              <a:t>The formal protocol that defines the MTA client and server in the Internet is called Simple Mail Transfer Protocol (SMTP).</a:t>
            </a:r>
            <a:endParaRPr lang="en-US" dirty="0"/>
          </a:p>
          <a:p>
            <a:pPr lvl="2"/>
            <a:endParaRPr lang="en-US" dirty="0"/>
          </a:p>
          <a:p>
            <a:pPr lvl="2"/>
            <a:r>
              <a:rPr lang="en-US" dirty="0"/>
              <a:t>Message Access Agent (MAA)</a:t>
            </a:r>
            <a:endParaRPr lang="en-US" dirty="0"/>
          </a:p>
          <a:p>
            <a:pPr lvl="3"/>
            <a:r>
              <a:rPr lang="en-US" dirty="0"/>
              <a:t>MAA is a software that pulls messages out of a mailbox.</a:t>
            </a:r>
            <a:endParaRPr lang="en-US" dirty="0"/>
          </a:p>
          <a:p>
            <a:pPr lvl="3"/>
            <a:r>
              <a:rPr lang="en-US" dirty="0"/>
              <a:t>POP3 and IMAP4 are examples of MAA.</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A95DFF3-A317-4AFF-B564-7FF71D997343}" type="datetime1">
              <a:rPr lang="en-GB" smtClean="0"/>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7500" lnSpcReduction="20000"/>
          </a:bodyPr>
          <a:lstStyle/>
          <a:p>
            <a:r>
              <a:rPr lang="en-GB" dirty="0"/>
              <a:t>Electronic Mail</a:t>
            </a:r>
            <a:endParaRPr lang="en-GB"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When the sender and the receiver of an e-mail are on the same system, we need only two User Agents and no Message Transfer Agent</a:t>
            </a:r>
            <a:endParaRPr lang="en-US" dirty="0"/>
          </a:p>
          <a:p>
            <a:pPr lvl="1"/>
            <a:endParaRPr lang="en-US" dirty="0"/>
          </a:p>
          <a:p>
            <a:pPr lvl="1"/>
            <a:r>
              <a:rPr lang="en-US" dirty="0"/>
              <a:t>When the sender and the receiver of an e-mail are on different system, we need two UA, two pairs of MTA (client and server), and two MAA (client and server).</a:t>
            </a:r>
            <a:endParaRPr lang="en-GB" dirty="0"/>
          </a:p>
        </p:txBody>
      </p:sp>
      <p:grpSp>
        <p:nvGrpSpPr>
          <p:cNvPr id="6" name="Group 5"/>
          <p:cNvGrpSpPr/>
          <p:nvPr/>
        </p:nvGrpSpPr>
        <p:grpSpPr>
          <a:xfrm>
            <a:off x="1709924" y="1533380"/>
            <a:ext cx="9216000" cy="3126667"/>
            <a:chOff x="1709924" y="1533380"/>
            <a:chExt cx="10405880" cy="3126667"/>
          </a:xfrm>
        </p:grpSpPr>
        <p:grpSp>
          <p:nvGrpSpPr>
            <p:cNvPr id="88" name="Group 87"/>
            <p:cNvGrpSpPr/>
            <p:nvPr/>
          </p:nvGrpSpPr>
          <p:grpSpPr>
            <a:xfrm>
              <a:off x="1709924" y="1533380"/>
              <a:ext cx="10405880" cy="2729132"/>
              <a:chOff x="1709924" y="1336431"/>
              <a:chExt cx="10405880" cy="2729132"/>
            </a:xfrm>
          </p:grpSpPr>
          <p:grpSp>
            <p:nvGrpSpPr>
              <p:cNvPr id="85" name="Group 84"/>
              <p:cNvGrpSpPr/>
              <p:nvPr/>
            </p:nvGrpSpPr>
            <p:grpSpPr>
              <a:xfrm>
                <a:off x="1709924" y="1336431"/>
                <a:ext cx="10405880" cy="2729132"/>
                <a:chOff x="1558108" y="1519311"/>
                <a:chExt cx="10405880" cy="2729132"/>
              </a:xfrm>
            </p:grpSpPr>
            <p:grpSp>
              <p:nvGrpSpPr>
                <p:cNvPr id="81" name="Group 80"/>
                <p:cNvGrpSpPr/>
                <p:nvPr/>
              </p:nvGrpSpPr>
              <p:grpSpPr>
                <a:xfrm>
                  <a:off x="1558108" y="1519311"/>
                  <a:ext cx="10405880" cy="2729132"/>
                  <a:chOff x="1558108" y="1519311"/>
                  <a:chExt cx="10405880" cy="2729132"/>
                </a:xfrm>
              </p:grpSpPr>
              <p:grpSp>
                <p:nvGrpSpPr>
                  <p:cNvPr id="77" name="Group 76"/>
                  <p:cNvGrpSpPr/>
                  <p:nvPr/>
                </p:nvGrpSpPr>
                <p:grpSpPr>
                  <a:xfrm>
                    <a:off x="1558108" y="1519311"/>
                    <a:ext cx="10405880" cy="2729132"/>
                    <a:chOff x="1558108" y="1519311"/>
                    <a:chExt cx="10405880" cy="2729132"/>
                  </a:xfrm>
                </p:grpSpPr>
                <p:grpSp>
                  <p:nvGrpSpPr>
                    <p:cNvPr id="74" name="Group 73"/>
                    <p:cNvGrpSpPr/>
                    <p:nvPr/>
                  </p:nvGrpSpPr>
                  <p:grpSpPr>
                    <a:xfrm>
                      <a:off x="1558108" y="1519311"/>
                      <a:ext cx="10405880" cy="2729132"/>
                      <a:chOff x="1558108" y="1519311"/>
                      <a:chExt cx="10405880" cy="2729132"/>
                    </a:xfrm>
                  </p:grpSpPr>
                  <p:grpSp>
                    <p:nvGrpSpPr>
                      <p:cNvPr id="59" name="Group 58"/>
                      <p:cNvGrpSpPr/>
                      <p:nvPr/>
                    </p:nvGrpSpPr>
                    <p:grpSpPr>
                      <a:xfrm>
                        <a:off x="1558108" y="1519311"/>
                        <a:ext cx="10405880" cy="2067952"/>
                        <a:chOff x="1558108" y="1519311"/>
                        <a:chExt cx="10405880" cy="2067952"/>
                      </a:xfrm>
                    </p:grpSpPr>
                    <p:grpSp>
                      <p:nvGrpSpPr>
                        <p:cNvPr id="28" name="Group 27"/>
                        <p:cNvGrpSpPr/>
                        <p:nvPr/>
                      </p:nvGrpSpPr>
                      <p:grpSpPr>
                        <a:xfrm>
                          <a:off x="7835706" y="1519311"/>
                          <a:ext cx="1680855" cy="2067952"/>
                          <a:chOff x="7457755" y="1494781"/>
                          <a:chExt cx="1918128" cy="2092481"/>
                        </a:xfrm>
                      </p:grpSpPr>
                      <p:grpSp>
                        <p:nvGrpSpPr>
                          <p:cNvPr id="26" name="Group 25"/>
                          <p:cNvGrpSpPr/>
                          <p:nvPr/>
                        </p:nvGrpSpPr>
                        <p:grpSpPr>
                          <a:xfrm>
                            <a:off x="7457755" y="1494781"/>
                            <a:ext cx="1918128" cy="2092481"/>
                            <a:chOff x="7457755" y="1494781"/>
                            <a:chExt cx="1918128" cy="2092481"/>
                          </a:xfrm>
                        </p:grpSpPr>
                        <p:pic>
                          <p:nvPicPr>
                            <p:cNvPr id="10" name="图片 40" descr="交换机.png"/>
                            <p:cNvPicPr>
                              <a:picLocks noChangeAspect="1"/>
                            </p:cNvPicPr>
                            <p:nvPr/>
                          </p:nvPicPr>
                          <p:blipFill>
                            <a:blip r:embed="rId1" cstate="print"/>
                            <a:stretch>
                              <a:fillRect/>
                            </a:stretch>
                          </p:blipFill>
                          <p:spPr>
                            <a:xfrm>
                              <a:off x="8739319" y="1494781"/>
                              <a:ext cx="636564" cy="970671"/>
                            </a:xfrm>
                            <a:prstGeom prst="rect">
                              <a:avLst/>
                            </a:prstGeom>
                          </p:spPr>
                        </p:pic>
                        <p:grpSp>
                          <p:nvGrpSpPr>
                            <p:cNvPr id="25" name="Group 24"/>
                            <p:cNvGrpSpPr/>
                            <p:nvPr/>
                          </p:nvGrpSpPr>
                          <p:grpSpPr>
                            <a:xfrm>
                              <a:off x="7457755" y="2489982"/>
                              <a:ext cx="1869126" cy="1097280"/>
                              <a:chOff x="7457755" y="2489982"/>
                              <a:chExt cx="1869126" cy="1097280"/>
                            </a:xfrm>
                          </p:grpSpPr>
                          <p:sp>
                            <p:nvSpPr>
                              <p:cNvPr id="7" name="Rectangle 6"/>
                              <p:cNvSpPr/>
                              <p:nvPr/>
                            </p:nvSpPr>
                            <p:spPr>
                              <a:xfrm>
                                <a:off x="7457755" y="2489982"/>
                                <a:ext cx="1869126"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639439" y="2599964"/>
                                <a:ext cx="534573" cy="65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604704" y="2599964"/>
                                <a:ext cx="534573" cy="65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624285" y="3282693"/>
                                <a:ext cx="593304" cy="276999"/>
                              </a:xfrm>
                              <a:prstGeom prst="rect">
                                <a:avLst/>
                              </a:prstGeom>
                              <a:noFill/>
                            </p:spPr>
                            <p:txBody>
                              <a:bodyPr wrap="none" rtlCol="0">
                                <a:spAutoFit/>
                              </a:bodyPr>
                              <a:lstStyle/>
                              <a:p>
                                <a:r>
                                  <a:rPr lang="en-GB" sz="1200" dirty="0"/>
                                  <a:t>Server</a:t>
                                </a:r>
                                <a:endParaRPr lang="en-GB" sz="1200" dirty="0"/>
                              </a:p>
                            </p:txBody>
                          </p:sp>
                          <p:sp>
                            <p:nvSpPr>
                              <p:cNvPr id="24" name="TextBox 23"/>
                              <p:cNvSpPr txBox="1"/>
                              <p:nvPr/>
                            </p:nvSpPr>
                            <p:spPr>
                              <a:xfrm>
                                <a:off x="8648819" y="3290500"/>
                                <a:ext cx="593304" cy="276999"/>
                              </a:xfrm>
                              <a:prstGeom prst="rect">
                                <a:avLst/>
                              </a:prstGeom>
                              <a:noFill/>
                            </p:spPr>
                            <p:txBody>
                              <a:bodyPr wrap="none" rtlCol="0">
                                <a:spAutoFit/>
                              </a:bodyPr>
                              <a:lstStyle/>
                              <a:p>
                                <a:r>
                                  <a:rPr lang="en-GB" sz="1200" dirty="0"/>
                                  <a:t>Server</a:t>
                                </a:r>
                                <a:endParaRPr lang="en-GB" sz="1200" dirty="0"/>
                              </a:p>
                            </p:txBody>
                          </p:sp>
                        </p:grpSp>
                      </p:grpSp>
                      <p:sp>
                        <p:nvSpPr>
                          <p:cNvPr id="27" name="TextBox 26"/>
                          <p:cNvSpPr txBox="1"/>
                          <p:nvPr/>
                        </p:nvSpPr>
                        <p:spPr>
                          <a:xfrm>
                            <a:off x="7675239" y="2004645"/>
                            <a:ext cx="963597" cy="276999"/>
                          </a:xfrm>
                          <a:prstGeom prst="rect">
                            <a:avLst/>
                          </a:prstGeom>
                          <a:noFill/>
                        </p:spPr>
                        <p:txBody>
                          <a:bodyPr wrap="none" rtlCol="0">
                            <a:spAutoFit/>
                          </a:bodyPr>
                          <a:lstStyle/>
                          <a:p>
                            <a:r>
                              <a:rPr lang="en-GB" sz="1200" dirty="0" err="1"/>
                              <a:t>eMail</a:t>
                            </a:r>
                            <a:r>
                              <a:rPr lang="en-GB" sz="1200" dirty="0"/>
                              <a:t> Server</a:t>
                            </a:r>
                            <a:endParaRPr lang="en-GB" sz="1200" dirty="0"/>
                          </a:p>
                        </p:txBody>
                      </p:sp>
                    </p:grpSp>
                    <p:grpSp>
                      <p:nvGrpSpPr>
                        <p:cNvPr id="29" name="Group 28"/>
                        <p:cNvGrpSpPr/>
                        <p:nvPr/>
                      </p:nvGrpSpPr>
                      <p:grpSpPr>
                        <a:xfrm>
                          <a:off x="4133070" y="1531696"/>
                          <a:ext cx="1650607" cy="2053856"/>
                          <a:chOff x="7443271" y="1509044"/>
                          <a:chExt cx="1883610" cy="2078218"/>
                        </a:xfrm>
                      </p:grpSpPr>
                      <p:grpSp>
                        <p:nvGrpSpPr>
                          <p:cNvPr id="30" name="Group 29"/>
                          <p:cNvGrpSpPr/>
                          <p:nvPr/>
                        </p:nvGrpSpPr>
                        <p:grpSpPr>
                          <a:xfrm>
                            <a:off x="7443271" y="1509044"/>
                            <a:ext cx="1883610" cy="2078218"/>
                            <a:chOff x="7443271" y="1509044"/>
                            <a:chExt cx="1883610" cy="2078218"/>
                          </a:xfrm>
                        </p:grpSpPr>
                        <p:pic>
                          <p:nvPicPr>
                            <p:cNvPr id="32" name="图片 40" descr="交换机.png"/>
                            <p:cNvPicPr>
                              <a:picLocks noChangeAspect="1"/>
                            </p:cNvPicPr>
                            <p:nvPr/>
                          </p:nvPicPr>
                          <p:blipFill>
                            <a:blip r:embed="rId1" cstate="print"/>
                            <a:stretch>
                              <a:fillRect/>
                            </a:stretch>
                          </p:blipFill>
                          <p:spPr>
                            <a:xfrm>
                              <a:off x="7443271" y="1509044"/>
                              <a:ext cx="636564" cy="970671"/>
                            </a:xfrm>
                            <a:prstGeom prst="rect">
                              <a:avLst/>
                            </a:prstGeom>
                          </p:spPr>
                        </p:pic>
                        <p:grpSp>
                          <p:nvGrpSpPr>
                            <p:cNvPr id="33" name="Group 32"/>
                            <p:cNvGrpSpPr/>
                            <p:nvPr/>
                          </p:nvGrpSpPr>
                          <p:grpSpPr>
                            <a:xfrm>
                              <a:off x="7457755" y="2489982"/>
                              <a:ext cx="1869126" cy="1097280"/>
                              <a:chOff x="7457755" y="2489982"/>
                              <a:chExt cx="1869126" cy="1097280"/>
                            </a:xfrm>
                          </p:grpSpPr>
                          <p:sp>
                            <p:nvSpPr>
                              <p:cNvPr id="34" name="Rectangle 33"/>
                              <p:cNvSpPr/>
                              <p:nvPr/>
                            </p:nvSpPr>
                            <p:spPr>
                              <a:xfrm>
                                <a:off x="7457755" y="2489982"/>
                                <a:ext cx="1869126"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8639439" y="2599964"/>
                                <a:ext cx="534573" cy="65819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lumMod val="60000"/>
                                      <a:lumOff val="40000"/>
                                    </a:schemeClr>
                                  </a:solidFill>
                                </a:endParaRPr>
                              </a:p>
                            </p:txBody>
                          </p:sp>
                          <p:sp>
                            <p:nvSpPr>
                              <p:cNvPr id="36" name="Rectangle 35"/>
                              <p:cNvSpPr/>
                              <p:nvPr/>
                            </p:nvSpPr>
                            <p:spPr>
                              <a:xfrm>
                                <a:off x="7604704" y="2599964"/>
                                <a:ext cx="534573" cy="65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7624285" y="3282693"/>
                                <a:ext cx="593304" cy="276999"/>
                              </a:xfrm>
                              <a:prstGeom prst="rect">
                                <a:avLst/>
                              </a:prstGeom>
                              <a:noFill/>
                            </p:spPr>
                            <p:txBody>
                              <a:bodyPr wrap="none" rtlCol="0">
                                <a:spAutoFit/>
                              </a:bodyPr>
                              <a:lstStyle/>
                              <a:p>
                                <a:r>
                                  <a:rPr lang="en-GB" sz="1200" dirty="0"/>
                                  <a:t>Server</a:t>
                                </a:r>
                                <a:endParaRPr lang="en-GB" sz="1200" dirty="0"/>
                              </a:p>
                            </p:txBody>
                          </p:sp>
                          <p:sp>
                            <p:nvSpPr>
                              <p:cNvPr id="38" name="TextBox 37"/>
                              <p:cNvSpPr txBox="1"/>
                              <p:nvPr/>
                            </p:nvSpPr>
                            <p:spPr>
                              <a:xfrm>
                                <a:off x="8648819" y="3290500"/>
                                <a:ext cx="642446" cy="280285"/>
                              </a:xfrm>
                              <a:prstGeom prst="rect">
                                <a:avLst/>
                              </a:prstGeom>
                              <a:noFill/>
                            </p:spPr>
                            <p:txBody>
                              <a:bodyPr wrap="none" rtlCol="0">
                                <a:spAutoFit/>
                              </a:bodyPr>
                              <a:lstStyle/>
                              <a:p>
                                <a:r>
                                  <a:rPr lang="en-GB" sz="1200" dirty="0"/>
                                  <a:t>Client</a:t>
                                </a:r>
                                <a:endParaRPr lang="en-GB" sz="1200" dirty="0"/>
                              </a:p>
                            </p:txBody>
                          </p:sp>
                        </p:grpSp>
                      </p:grpSp>
                      <p:sp>
                        <p:nvSpPr>
                          <p:cNvPr id="31" name="TextBox 30"/>
                          <p:cNvSpPr txBox="1"/>
                          <p:nvPr/>
                        </p:nvSpPr>
                        <p:spPr>
                          <a:xfrm>
                            <a:off x="8047707" y="2160883"/>
                            <a:ext cx="963597" cy="276999"/>
                          </a:xfrm>
                          <a:prstGeom prst="rect">
                            <a:avLst/>
                          </a:prstGeom>
                          <a:noFill/>
                        </p:spPr>
                        <p:txBody>
                          <a:bodyPr wrap="none" rtlCol="0">
                            <a:spAutoFit/>
                          </a:bodyPr>
                          <a:lstStyle/>
                          <a:p>
                            <a:r>
                              <a:rPr lang="en-GB" sz="1200" dirty="0" err="1"/>
                              <a:t>eMail</a:t>
                            </a:r>
                            <a:r>
                              <a:rPr lang="en-GB" sz="1200" dirty="0"/>
                              <a:t> Server</a:t>
                            </a:r>
                            <a:endParaRPr lang="en-GB" sz="1200" dirty="0"/>
                          </a:p>
                        </p:txBody>
                      </p:sp>
                    </p:grpSp>
                    <p:grpSp>
                      <p:nvGrpSpPr>
                        <p:cNvPr id="45" name="Group 44"/>
                        <p:cNvGrpSpPr/>
                        <p:nvPr/>
                      </p:nvGrpSpPr>
                      <p:grpSpPr>
                        <a:xfrm>
                          <a:off x="10645492" y="1725141"/>
                          <a:ext cx="1318496" cy="1862121"/>
                          <a:chOff x="10645492" y="1725141"/>
                          <a:chExt cx="1318496" cy="1862121"/>
                        </a:xfrm>
                      </p:grpSpPr>
                      <p:grpSp>
                        <p:nvGrpSpPr>
                          <p:cNvPr id="17" name="Group 16"/>
                          <p:cNvGrpSpPr/>
                          <p:nvPr/>
                        </p:nvGrpSpPr>
                        <p:grpSpPr>
                          <a:xfrm>
                            <a:off x="11601514" y="1725141"/>
                            <a:ext cx="362474" cy="740311"/>
                            <a:chOff x="5011384" y="4437514"/>
                            <a:chExt cx="559422" cy="1143000"/>
                          </a:xfrm>
                        </p:grpSpPr>
                        <p:sp>
                          <p:nvSpPr>
                            <p:cNvPr id="18" name="Rectangle: Rounded Corners 17"/>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44" name="Group 43"/>
                          <p:cNvGrpSpPr/>
                          <p:nvPr/>
                        </p:nvGrpSpPr>
                        <p:grpSpPr>
                          <a:xfrm>
                            <a:off x="10645492" y="2489982"/>
                            <a:ext cx="1266092" cy="1097280"/>
                            <a:chOff x="10645492" y="2489982"/>
                            <a:chExt cx="1266092" cy="1097280"/>
                          </a:xfrm>
                        </p:grpSpPr>
                        <p:sp>
                          <p:nvSpPr>
                            <p:cNvPr id="5" name="Rectangle 4"/>
                            <p:cNvSpPr/>
                            <p:nvPr/>
                          </p:nvSpPr>
                          <p:spPr>
                            <a:xfrm>
                              <a:off x="10645492" y="2489982"/>
                              <a:ext cx="1266092"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999587" y="2720774"/>
                              <a:ext cx="557902" cy="446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10999587" y="3194281"/>
                              <a:ext cx="562975" cy="276999"/>
                            </a:xfrm>
                            <a:prstGeom prst="rect">
                              <a:avLst/>
                            </a:prstGeom>
                            <a:noFill/>
                          </p:spPr>
                          <p:txBody>
                            <a:bodyPr wrap="none" rtlCol="0">
                              <a:spAutoFit/>
                            </a:bodyPr>
                            <a:lstStyle/>
                            <a:p>
                              <a:r>
                                <a:rPr lang="en-GB" sz="1200" dirty="0"/>
                                <a:t>Client</a:t>
                              </a:r>
                              <a:endParaRPr lang="en-GB" sz="1200" dirty="0"/>
                            </a:p>
                          </p:txBody>
                        </p:sp>
                      </p:grpSp>
                    </p:grpSp>
                    <p:grpSp>
                      <p:nvGrpSpPr>
                        <p:cNvPr id="46" name="Group 45"/>
                        <p:cNvGrpSpPr/>
                        <p:nvPr/>
                      </p:nvGrpSpPr>
                      <p:grpSpPr>
                        <a:xfrm>
                          <a:off x="1558108" y="1968713"/>
                          <a:ext cx="1266092" cy="1617754"/>
                          <a:chOff x="1463530" y="1956491"/>
                          <a:chExt cx="1266092" cy="1617754"/>
                        </a:xfrm>
                      </p:grpSpPr>
                      <p:grpSp>
                        <p:nvGrpSpPr>
                          <p:cNvPr id="11" name="Group 10"/>
                          <p:cNvGrpSpPr/>
                          <p:nvPr/>
                        </p:nvGrpSpPr>
                        <p:grpSpPr>
                          <a:xfrm>
                            <a:off x="1497741" y="1956491"/>
                            <a:ext cx="636564" cy="508961"/>
                            <a:chOff x="9251655" y="1523999"/>
                            <a:chExt cx="1122259" cy="923779"/>
                          </a:xfrm>
                        </p:grpSpPr>
                        <p:grpSp>
                          <p:nvGrpSpPr>
                            <p:cNvPr id="12" name="Group 11"/>
                            <p:cNvGrpSpPr/>
                            <p:nvPr/>
                          </p:nvGrpSpPr>
                          <p:grpSpPr>
                            <a:xfrm>
                              <a:off x="9251655" y="1524000"/>
                              <a:ext cx="1122259" cy="923778"/>
                              <a:chOff x="9251655" y="1524000"/>
                              <a:chExt cx="1122259" cy="642426"/>
                            </a:xfrm>
                          </p:grpSpPr>
                          <p:sp>
                            <p:nvSpPr>
                              <p:cNvPr id="14" name="Rectangle 13"/>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Data 14"/>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ectangle 12"/>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43" name="Group 42"/>
                          <p:cNvGrpSpPr/>
                          <p:nvPr/>
                        </p:nvGrpSpPr>
                        <p:grpSpPr>
                          <a:xfrm>
                            <a:off x="1463530" y="2476965"/>
                            <a:ext cx="1266092" cy="1097280"/>
                            <a:chOff x="1463530" y="2476965"/>
                            <a:chExt cx="1266092" cy="1097280"/>
                          </a:xfrm>
                        </p:grpSpPr>
                        <p:sp>
                          <p:nvSpPr>
                            <p:cNvPr id="4" name="Rectangle 3"/>
                            <p:cNvSpPr/>
                            <p:nvPr/>
                          </p:nvSpPr>
                          <p:spPr>
                            <a:xfrm>
                              <a:off x="1463530" y="2476965"/>
                              <a:ext cx="1266092"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854912" y="2655891"/>
                              <a:ext cx="557902" cy="446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p:cNvSpPr txBox="1"/>
                            <p:nvPr/>
                          </p:nvSpPr>
                          <p:spPr>
                            <a:xfrm>
                              <a:off x="1840065" y="3146141"/>
                              <a:ext cx="562975" cy="276999"/>
                            </a:xfrm>
                            <a:prstGeom prst="rect">
                              <a:avLst/>
                            </a:prstGeom>
                            <a:noFill/>
                          </p:spPr>
                          <p:txBody>
                            <a:bodyPr wrap="none" rtlCol="0">
                              <a:spAutoFit/>
                            </a:bodyPr>
                            <a:lstStyle/>
                            <a:p>
                              <a:r>
                                <a:rPr lang="en-GB" sz="1200" dirty="0"/>
                                <a:t>Client</a:t>
                              </a:r>
                              <a:endParaRPr lang="en-GB" sz="1200" dirty="0"/>
                            </a:p>
                          </p:txBody>
                        </p:sp>
                      </p:grpSp>
                    </p:grpSp>
                    <p:sp>
                      <p:nvSpPr>
                        <p:cNvPr id="48" name="Cloud 47"/>
                        <p:cNvSpPr/>
                        <p:nvPr/>
                      </p:nvSpPr>
                      <p:spPr>
                        <a:xfrm>
                          <a:off x="6132007" y="2811883"/>
                          <a:ext cx="1266092" cy="61810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Internet</a:t>
                          </a:r>
                          <a:endParaRPr lang="en-GB" sz="1200" dirty="0">
                            <a:solidFill>
                              <a:schemeClr val="tx1"/>
                            </a:solidFill>
                          </a:endParaRPr>
                        </a:p>
                      </p:txBody>
                    </p:sp>
                    <p:cxnSp>
                      <p:nvCxnSpPr>
                        <p:cNvPr id="50" name="Straight Arrow Connector 49"/>
                        <p:cNvCxnSpPr>
                          <a:stCxn id="48" idx="0"/>
                        </p:cNvCxnSpPr>
                        <p:nvPr/>
                      </p:nvCxnSpPr>
                      <p:spPr>
                        <a:xfrm flipV="1">
                          <a:off x="7397044" y="3114913"/>
                          <a:ext cx="567433" cy="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8" idx="2"/>
                        </p:cNvCxnSpPr>
                        <p:nvPr/>
                      </p:nvCxnSpPr>
                      <p:spPr>
                        <a:xfrm flipH="1" flipV="1">
                          <a:off x="5649718" y="3114913"/>
                          <a:ext cx="486216" cy="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endCxn id="36" idx="1"/>
                        </p:cNvCxnSpPr>
                        <p:nvPr/>
                      </p:nvCxnSpPr>
                      <p:spPr>
                        <a:xfrm flipV="1">
                          <a:off x="2526565" y="2935070"/>
                          <a:ext cx="1747968" cy="91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40" idx="1"/>
                        </p:cNvCxnSpPr>
                        <p:nvPr/>
                      </p:nvCxnSpPr>
                      <p:spPr>
                        <a:xfrm>
                          <a:off x="9339662" y="2935069"/>
                          <a:ext cx="1659925" cy="910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73" name="Group 72"/>
                      <p:cNvGrpSpPr/>
                      <p:nvPr/>
                    </p:nvGrpSpPr>
                    <p:grpSpPr>
                      <a:xfrm>
                        <a:off x="2166425" y="3650565"/>
                        <a:ext cx="9109769" cy="597878"/>
                        <a:chOff x="2166425" y="3650565"/>
                        <a:chExt cx="9109769" cy="597878"/>
                      </a:xfrm>
                    </p:grpSpPr>
                    <p:cxnSp>
                      <p:nvCxnSpPr>
                        <p:cNvPr id="61" name="Straight Connector 60"/>
                        <p:cNvCxnSpPr/>
                        <p:nvPr/>
                      </p:nvCxnSpPr>
                      <p:spPr>
                        <a:xfrm>
                          <a:off x="2166425" y="3657600"/>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8241592" y="3657599"/>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5507137" y="3657600"/>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551648" y="3650566"/>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1276194" y="3657599"/>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9139391" y="3650565"/>
                          <a:ext cx="0" cy="59084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2166425" y="3953020"/>
                          <a:ext cx="23852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flipV="1">
                          <a:off x="5507137" y="3945986"/>
                          <a:ext cx="2734455" cy="7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9132563" y="3937907"/>
                          <a:ext cx="21436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75" name="TextBox 74"/>
                    <p:cNvSpPr txBox="1"/>
                    <p:nvPr/>
                  </p:nvSpPr>
                  <p:spPr>
                    <a:xfrm>
                      <a:off x="2191154" y="2108564"/>
                      <a:ext cx="1032655" cy="276999"/>
                    </a:xfrm>
                    <a:prstGeom prst="rect">
                      <a:avLst/>
                    </a:prstGeom>
                    <a:noFill/>
                  </p:spPr>
                  <p:txBody>
                    <a:bodyPr wrap="none" rtlCol="0">
                      <a:spAutoFit/>
                    </a:bodyPr>
                    <a:lstStyle/>
                    <a:p>
                      <a:r>
                        <a:rPr lang="en-GB" sz="1200" dirty="0" err="1"/>
                        <a:t>eMail</a:t>
                      </a:r>
                      <a:r>
                        <a:rPr lang="en-GB" sz="1200" dirty="0"/>
                        <a:t> Sender </a:t>
                      </a:r>
                      <a:endParaRPr lang="en-GB" sz="1200" dirty="0"/>
                    </a:p>
                  </p:txBody>
                </p:sp>
                <p:sp>
                  <p:nvSpPr>
                    <p:cNvPr id="76" name="TextBox 75"/>
                    <p:cNvSpPr txBox="1"/>
                    <p:nvPr/>
                  </p:nvSpPr>
                  <p:spPr>
                    <a:xfrm>
                      <a:off x="10482406" y="2007574"/>
                      <a:ext cx="1136273" cy="276999"/>
                    </a:xfrm>
                    <a:prstGeom prst="rect">
                      <a:avLst/>
                    </a:prstGeom>
                    <a:noFill/>
                  </p:spPr>
                  <p:txBody>
                    <a:bodyPr wrap="none" rtlCol="0">
                      <a:spAutoFit/>
                    </a:bodyPr>
                    <a:lstStyle/>
                    <a:p>
                      <a:r>
                        <a:rPr lang="en-GB" sz="1200" dirty="0" err="1"/>
                        <a:t>eMail</a:t>
                      </a:r>
                      <a:r>
                        <a:rPr lang="en-GB" sz="1200" dirty="0"/>
                        <a:t> </a:t>
                      </a:r>
                      <a:r>
                        <a:rPr lang="en-GB" sz="1200" dirty="0" err="1"/>
                        <a:t>Reciever</a:t>
                      </a:r>
                      <a:r>
                        <a:rPr lang="en-GB" sz="1200" dirty="0"/>
                        <a:t> </a:t>
                      </a:r>
                      <a:endParaRPr lang="en-GB" sz="1200" dirty="0"/>
                    </a:p>
                  </p:txBody>
                </p:sp>
              </p:grpSp>
              <p:sp>
                <p:nvSpPr>
                  <p:cNvPr id="78" name="TextBox 77"/>
                  <p:cNvSpPr txBox="1"/>
                  <p:nvPr/>
                </p:nvSpPr>
                <p:spPr>
                  <a:xfrm>
                    <a:off x="3136781" y="3964409"/>
                    <a:ext cx="546945" cy="276999"/>
                  </a:xfrm>
                  <a:prstGeom prst="rect">
                    <a:avLst/>
                  </a:prstGeom>
                  <a:noFill/>
                </p:spPr>
                <p:txBody>
                  <a:bodyPr wrap="none" rtlCol="0">
                    <a:spAutoFit/>
                  </a:bodyPr>
                  <a:lstStyle/>
                  <a:p>
                    <a:r>
                      <a:rPr lang="en-GB" sz="1200" dirty="0"/>
                      <a:t>SMTP</a:t>
                    </a:r>
                    <a:endParaRPr lang="en-GB" sz="1200" dirty="0"/>
                  </a:p>
                </p:txBody>
              </p:sp>
              <p:sp>
                <p:nvSpPr>
                  <p:cNvPr id="79" name="TextBox 78"/>
                  <p:cNvSpPr txBox="1"/>
                  <p:nvPr/>
                </p:nvSpPr>
                <p:spPr>
                  <a:xfrm>
                    <a:off x="6684864" y="3945985"/>
                    <a:ext cx="546945" cy="276999"/>
                  </a:xfrm>
                  <a:prstGeom prst="rect">
                    <a:avLst/>
                  </a:prstGeom>
                  <a:noFill/>
                </p:spPr>
                <p:txBody>
                  <a:bodyPr wrap="none" rtlCol="0">
                    <a:spAutoFit/>
                  </a:bodyPr>
                  <a:lstStyle/>
                  <a:p>
                    <a:r>
                      <a:rPr lang="en-GB" sz="1200" dirty="0"/>
                      <a:t>SMTP</a:t>
                    </a:r>
                    <a:endParaRPr lang="en-GB" sz="1200" dirty="0"/>
                  </a:p>
                </p:txBody>
              </p:sp>
              <p:sp>
                <p:nvSpPr>
                  <p:cNvPr id="80" name="TextBox 79"/>
                  <p:cNvSpPr txBox="1"/>
                  <p:nvPr/>
                </p:nvSpPr>
                <p:spPr>
                  <a:xfrm>
                    <a:off x="9893958" y="3965592"/>
                    <a:ext cx="846707" cy="276999"/>
                  </a:xfrm>
                  <a:prstGeom prst="rect">
                    <a:avLst/>
                  </a:prstGeom>
                  <a:noFill/>
                </p:spPr>
                <p:txBody>
                  <a:bodyPr wrap="none" rtlCol="0">
                    <a:spAutoFit/>
                  </a:bodyPr>
                  <a:lstStyle/>
                  <a:p>
                    <a:r>
                      <a:rPr lang="en-GB" sz="1200" dirty="0"/>
                      <a:t>IMAP, POP</a:t>
                    </a:r>
                    <a:endParaRPr lang="en-GB" sz="1200" dirty="0"/>
                  </a:p>
                </p:txBody>
              </p:sp>
            </p:grpSp>
            <p:sp>
              <p:nvSpPr>
                <p:cNvPr id="82" name="TextBox 81"/>
                <p:cNvSpPr txBox="1"/>
                <p:nvPr/>
              </p:nvSpPr>
              <p:spPr>
                <a:xfrm>
                  <a:off x="6781904" y="3634299"/>
                  <a:ext cx="485069" cy="276999"/>
                </a:xfrm>
                <a:prstGeom prst="rect">
                  <a:avLst/>
                </a:prstGeom>
                <a:noFill/>
              </p:spPr>
              <p:txBody>
                <a:bodyPr wrap="none" rtlCol="0">
                  <a:spAutoFit/>
                </a:bodyPr>
                <a:lstStyle/>
                <a:p>
                  <a:r>
                    <a:rPr lang="en-GB" sz="1200" dirty="0"/>
                    <a:t>MTA</a:t>
                  </a:r>
                  <a:endParaRPr lang="en-GB" sz="1200" dirty="0"/>
                </a:p>
              </p:txBody>
            </p:sp>
            <p:sp>
              <p:nvSpPr>
                <p:cNvPr id="83" name="TextBox 82"/>
                <p:cNvSpPr txBox="1"/>
                <p:nvPr/>
              </p:nvSpPr>
              <p:spPr>
                <a:xfrm>
                  <a:off x="3222857" y="3653224"/>
                  <a:ext cx="485069" cy="276999"/>
                </a:xfrm>
                <a:prstGeom prst="rect">
                  <a:avLst/>
                </a:prstGeom>
                <a:noFill/>
              </p:spPr>
              <p:txBody>
                <a:bodyPr wrap="none" rtlCol="0">
                  <a:spAutoFit/>
                </a:bodyPr>
                <a:lstStyle/>
                <a:p>
                  <a:r>
                    <a:rPr lang="en-GB" sz="1200" dirty="0"/>
                    <a:t>MTA</a:t>
                  </a:r>
                  <a:endParaRPr lang="en-GB" sz="1200" dirty="0"/>
                </a:p>
              </p:txBody>
            </p:sp>
            <p:sp>
              <p:nvSpPr>
                <p:cNvPr id="84" name="TextBox 83"/>
                <p:cNvSpPr txBox="1"/>
                <p:nvPr/>
              </p:nvSpPr>
              <p:spPr>
                <a:xfrm>
                  <a:off x="9963585" y="3664380"/>
                  <a:ext cx="527709" cy="276999"/>
                </a:xfrm>
                <a:prstGeom prst="rect">
                  <a:avLst/>
                </a:prstGeom>
                <a:noFill/>
              </p:spPr>
              <p:txBody>
                <a:bodyPr wrap="none" rtlCol="0">
                  <a:spAutoFit/>
                </a:bodyPr>
                <a:lstStyle/>
                <a:p>
                  <a:r>
                    <a:rPr lang="en-GB" sz="1200" dirty="0"/>
                    <a:t>MMA</a:t>
                  </a:r>
                  <a:endParaRPr lang="en-GB" sz="1200" dirty="0"/>
                </a:p>
              </p:txBody>
            </p:sp>
          </p:grpSp>
          <p:sp>
            <p:nvSpPr>
              <p:cNvPr id="86" name="TextBox 85"/>
              <p:cNvSpPr txBox="1"/>
              <p:nvPr/>
            </p:nvSpPr>
            <p:spPr>
              <a:xfrm>
                <a:off x="3263792" y="2505137"/>
                <a:ext cx="896912" cy="276999"/>
              </a:xfrm>
              <a:prstGeom prst="rect">
                <a:avLst/>
              </a:prstGeom>
              <a:noFill/>
            </p:spPr>
            <p:txBody>
              <a:bodyPr wrap="none" rtlCol="0">
                <a:spAutoFit/>
              </a:bodyPr>
              <a:lstStyle/>
              <a:p>
                <a:r>
                  <a:rPr lang="en-GB" sz="1200" dirty="0"/>
                  <a:t>LAN/WAN</a:t>
                </a:r>
                <a:endParaRPr lang="en-GB" sz="1200" dirty="0"/>
              </a:p>
            </p:txBody>
          </p:sp>
          <p:sp>
            <p:nvSpPr>
              <p:cNvPr id="87" name="TextBox 86"/>
              <p:cNvSpPr txBox="1"/>
              <p:nvPr/>
            </p:nvSpPr>
            <p:spPr>
              <a:xfrm>
                <a:off x="9798286" y="2537894"/>
                <a:ext cx="896912" cy="276999"/>
              </a:xfrm>
              <a:prstGeom prst="rect">
                <a:avLst/>
              </a:prstGeom>
              <a:noFill/>
            </p:spPr>
            <p:txBody>
              <a:bodyPr wrap="none" rtlCol="0">
                <a:spAutoFit/>
              </a:bodyPr>
              <a:lstStyle/>
              <a:p>
                <a:r>
                  <a:rPr lang="en-GB" sz="1200" dirty="0"/>
                  <a:t>LAN/WAN</a:t>
                </a:r>
                <a:endParaRPr lang="en-GB" sz="1200" dirty="0"/>
              </a:p>
            </p:txBody>
          </p:sp>
        </p:grpSp>
        <p:sp>
          <p:nvSpPr>
            <p:cNvPr id="90" name="TextBox 89"/>
            <p:cNvSpPr txBox="1"/>
            <p:nvPr/>
          </p:nvSpPr>
          <p:spPr>
            <a:xfrm>
              <a:off x="5355523" y="4290715"/>
              <a:ext cx="2481770" cy="369332"/>
            </a:xfrm>
            <a:prstGeom prst="rect">
              <a:avLst/>
            </a:prstGeom>
            <a:noFill/>
          </p:spPr>
          <p:txBody>
            <a:bodyPr wrap="none" rtlCol="0">
              <a:spAutoFit/>
            </a:bodyPr>
            <a:lstStyle/>
            <a:p>
              <a:r>
                <a:rPr lang="en-US" sz="1800" dirty="0"/>
                <a:t>Components of an </a:t>
              </a:r>
              <a:r>
                <a:rPr lang="en-US" sz="1800" dirty="0" err="1"/>
                <a:t>eMail</a:t>
              </a:r>
              <a:endParaRPr lang="en-US" sz="1800" dirty="0"/>
            </a:p>
          </p:txBody>
        </p:sp>
      </p:grpSp>
      <p:sp>
        <p:nvSpPr>
          <p:cNvPr id="8" name="Slide Number Placeholder 7"/>
          <p:cNvSpPr>
            <a:spLocks noGrp="1"/>
          </p:cNvSpPr>
          <p:nvPr>
            <p:ph type="sldNum" sz="quarter" idx="12"/>
          </p:nvPr>
        </p:nvSpPr>
        <p:spPr/>
        <p:txBody>
          <a:bodyPr/>
          <a:lstStyle/>
          <a:p>
            <a:fld id="{577AAC64-0889-4130-9C8F-277562A561CE}" type="slidenum">
              <a:rPr lang="en-GB" smtClean="0"/>
            </a:fld>
            <a:endParaRPr lang="en-GB"/>
          </a:p>
        </p:txBody>
      </p:sp>
      <p:sp>
        <p:nvSpPr>
          <p:cNvPr id="9" name="Date Placeholder 8"/>
          <p:cNvSpPr>
            <a:spLocks noGrp="1"/>
          </p:cNvSpPr>
          <p:nvPr>
            <p:ph type="dt" sz="half" idx="10"/>
          </p:nvPr>
        </p:nvSpPr>
        <p:spPr/>
        <p:txBody>
          <a:bodyPr/>
          <a:lstStyle/>
          <a:p>
            <a:fld id="{96EDD776-5AE4-4F18-943D-15E92573D0C1}" type="datetime1">
              <a:rPr lang="en-GB" smtClean="0"/>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62500" lnSpcReduction="20000"/>
          </a:bodyPr>
          <a:lstStyle/>
          <a:p>
            <a:r>
              <a:rPr lang="en-GB" dirty="0"/>
              <a:t>Electronic Mail</a:t>
            </a:r>
            <a:endParaRPr lang="en-GB" dirty="0"/>
          </a:p>
          <a:p>
            <a:pPr lvl="1"/>
            <a:r>
              <a:rPr lang="en-US" dirty="0"/>
              <a:t>How </a:t>
            </a:r>
            <a:r>
              <a:rPr lang="en-US" dirty="0" err="1"/>
              <a:t>eMail</a:t>
            </a:r>
            <a:r>
              <a:rPr lang="en-US" dirty="0"/>
              <a:t> Works</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r>
              <a:rPr lang="en-US" dirty="0"/>
              <a:t>When Hosanna needs to send a message to </a:t>
            </a:r>
            <a:r>
              <a:rPr lang="en-GB" dirty="0"/>
              <a:t>Favour</a:t>
            </a:r>
            <a:r>
              <a:rPr lang="en-US" dirty="0"/>
              <a:t>, she runs a UA program to prepare the message and send it to her mail server.</a:t>
            </a:r>
            <a:endParaRPr lang="en-US" dirty="0"/>
          </a:p>
          <a:p>
            <a:pPr lvl="2"/>
            <a:endParaRPr lang="en-US" dirty="0"/>
          </a:p>
          <a:p>
            <a:pPr lvl="2"/>
            <a:r>
              <a:rPr lang="en-US" dirty="0"/>
              <a:t>The mail server at her site uses a queue (spool) to store messages waiting to be sent. The message, however, needs to be sent through the Internet from Hosanna’s site to Favour’s site using an MTA.</a:t>
            </a:r>
            <a:endParaRPr lang="en-US" dirty="0"/>
          </a:p>
          <a:p>
            <a:pPr lvl="2"/>
            <a:endParaRPr lang="en-US" dirty="0"/>
          </a:p>
          <a:p>
            <a:pPr lvl="2"/>
            <a:r>
              <a:rPr lang="en-US" dirty="0"/>
              <a:t>Here two message transfer agents are needed: one client and one server.</a:t>
            </a:r>
            <a:endParaRPr lang="en-US" dirty="0"/>
          </a:p>
          <a:p>
            <a:pPr lvl="2"/>
            <a:endParaRPr lang="en-US" dirty="0"/>
          </a:p>
          <a:p>
            <a:pPr lvl="2"/>
            <a:r>
              <a:rPr lang="en-US" dirty="0"/>
              <a:t>The server needs to run all the time because it does not know when a client will ask for a connection.</a:t>
            </a:r>
            <a:endParaRPr lang="en-US" dirty="0"/>
          </a:p>
        </p:txBody>
      </p:sp>
      <p:grpSp>
        <p:nvGrpSpPr>
          <p:cNvPr id="4" name="Group 3"/>
          <p:cNvGrpSpPr/>
          <p:nvPr/>
        </p:nvGrpSpPr>
        <p:grpSpPr>
          <a:xfrm>
            <a:off x="4247029" y="970668"/>
            <a:ext cx="7812000" cy="3420000"/>
            <a:chOff x="398675" y="931316"/>
            <a:chExt cx="8210933" cy="4115724"/>
          </a:xfrm>
        </p:grpSpPr>
        <p:grpSp>
          <p:nvGrpSpPr>
            <p:cNvPr id="5" name="Group 4"/>
            <p:cNvGrpSpPr/>
            <p:nvPr/>
          </p:nvGrpSpPr>
          <p:grpSpPr>
            <a:xfrm>
              <a:off x="398675" y="931316"/>
              <a:ext cx="8210933" cy="4115724"/>
              <a:chOff x="398675" y="931316"/>
              <a:chExt cx="8210933" cy="4115724"/>
            </a:xfrm>
          </p:grpSpPr>
          <p:grpSp>
            <p:nvGrpSpPr>
              <p:cNvPr id="7" name="Group 6"/>
              <p:cNvGrpSpPr/>
              <p:nvPr/>
            </p:nvGrpSpPr>
            <p:grpSpPr>
              <a:xfrm>
                <a:off x="398675" y="931316"/>
                <a:ext cx="8210933" cy="4115724"/>
                <a:chOff x="398675" y="931316"/>
                <a:chExt cx="8210933" cy="4115724"/>
              </a:xfrm>
            </p:grpSpPr>
            <p:grpSp>
              <p:nvGrpSpPr>
                <p:cNvPr id="9" name="Group 8"/>
                <p:cNvGrpSpPr/>
                <p:nvPr/>
              </p:nvGrpSpPr>
              <p:grpSpPr>
                <a:xfrm>
                  <a:off x="575188" y="931316"/>
                  <a:ext cx="7909502" cy="4115724"/>
                  <a:chOff x="575188" y="931316"/>
                  <a:chExt cx="7909502" cy="4115724"/>
                </a:xfrm>
              </p:grpSpPr>
              <p:grpSp>
                <p:nvGrpSpPr>
                  <p:cNvPr id="12" name="Group 11"/>
                  <p:cNvGrpSpPr/>
                  <p:nvPr/>
                </p:nvGrpSpPr>
                <p:grpSpPr>
                  <a:xfrm>
                    <a:off x="575188" y="931316"/>
                    <a:ext cx="7909502" cy="3871406"/>
                    <a:chOff x="575188" y="931316"/>
                    <a:chExt cx="7909502" cy="3871406"/>
                  </a:xfrm>
                </p:grpSpPr>
                <p:sp>
                  <p:nvSpPr>
                    <p:cNvPr id="15" name="TextBox 14"/>
                    <p:cNvSpPr txBox="1"/>
                    <p:nvPr/>
                  </p:nvSpPr>
                  <p:spPr>
                    <a:xfrm>
                      <a:off x="3503159" y="1043689"/>
                      <a:ext cx="1994905" cy="646331"/>
                    </a:xfrm>
                    <a:prstGeom prst="rect">
                      <a:avLst/>
                    </a:prstGeom>
                    <a:noFill/>
                  </p:spPr>
                  <p:txBody>
                    <a:bodyPr wrap="none" rtlCol="0">
                      <a:spAutoFit/>
                    </a:bodyPr>
                    <a:lstStyle/>
                    <a:p>
                      <a:r>
                        <a:rPr lang="en-GB" sz="1200" dirty="0"/>
                        <a:t>UA: User Agent</a:t>
                      </a:r>
                      <a:endParaRPr lang="en-GB" sz="1200" dirty="0"/>
                    </a:p>
                    <a:p>
                      <a:r>
                        <a:rPr lang="en-GB" sz="1200" dirty="0"/>
                        <a:t>MTA: Message Transfer Agent</a:t>
                      </a:r>
                      <a:endParaRPr lang="en-GB" sz="1200" dirty="0"/>
                    </a:p>
                    <a:p>
                      <a:r>
                        <a:rPr lang="en-GB" sz="1200" dirty="0"/>
                        <a:t>MAA: Message Access Agent</a:t>
                      </a:r>
                      <a:endParaRPr lang="en-GB" sz="1200" dirty="0"/>
                    </a:p>
                  </p:txBody>
                </p:sp>
                <p:grpSp>
                  <p:nvGrpSpPr>
                    <p:cNvPr id="16" name="Group 15"/>
                    <p:cNvGrpSpPr/>
                    <p:nvPr/>
                  </p:nvGrpSpPr>
                  <p:grpSpPr>
                    <a:xfrm>
                      <a:off x="575188" y="931316"/>
                      <a:ext cx="7909502" cy="3871406"/>
                      <a:chOff x="530942" y="803124"/>
                      <a:chExt cx="7909502" cy="3871406"/>
                    </a:xfrm>
                  </p:grpSpPr>
                  <p:grpSp>
                    <p:nvGrpSpPr>
                      <p:cNvPr id="17" name="Group 16"/>
                      <p:cNvGrpSpPr/>
                      <p:nvPr/>
                    </p:nvGrpSpPr>
                    <p:grpSpPr>
                      <a:xfrm>
                        <a:off x="530942" y="803124"/>
                        <a:ext cx="7909502" cy="3871406"/>
                        <a:chOff x="0" y="950615"/>
                        <a:chExt cx="7909502" cy="3871406"/>
                      </a:xfrm>
                    </p:grpSpPr>
                    <p:sp>
                      <p:nvSpPr>
                        <p:cNvPr id="20" name="Oval 19"/>
                        <p:cNvSpPr/>
                        <p:nvPr/>
                      </p:nvSpPr>
                      <p:spPr>
                        <a:xfrm>
                          <a:off x="6883367" y="1146872"/>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9</a:t>
                          </a:r>
                          <a:endParaRPr lang="en-GB" sz="1200" dirty="0"/>
                        </a:p>
                      </p:txBody>
                    </p:sp>
                    <p:grpSp>
                      <p:nvGrpSpPr>
                        <p:cNvPr id="21" name="Group 20"/>
                        <p:cNvGrpSpPr/>
                        <p:nvPr/>
                      </p:nvGrpSpPr>
                      <p:grpSpPr>
                        <a:xfrm>
                          <a:off x="0" y="950615"/>
                          <a:ext cx="7909502" cy="3871406"/>
                          <a:chOff x="0" y="950615"/>
                          <a:chExt cx="7909502" cy="3871406"/>
                        </a:xfrm>
                      </p:grpSpPr>
                      <p:grpSp>
                        <p:nvGrpSpPr>
                          <p:cNvPr id="22" name="Group 21"/>
                          <p:cNvGrpSpPr/>
                          <p:nvPr/>
                        </p:nvGrpSpPr>
                        <p:grpSpPr>
                          <a:xfrm>
                            <a:off x="0" y="950615"/>
                            <a:ext cx="7909502" cy="3871406"/>
                            <a:chOff x="0" y="950615"/>
                            <a:chExt cx="7909502" cy="3871406"/>
                          </a:xfrm>
                        </p:grpSpPr>
                        <p:grpSp>
                          <p:nvGrpSpPr>
                            <p:cNvPr id="24" name="Group 23"/>
                            <p:cNvGrpSpPr/>
                            <p:nvPr/>
                          </p:nvGrpSpPr>
                          <p:grpSpPr>
                            <a:xfrm>
                              <a:off x="0" y="950615"/>
                              <a:ext cx="7909502" cy="3871406"/>
                              <a:chOff x="0" y="950615"/>
                              <a:chExt cx="7909502" cy="3871406"/>
                            </a:xfrm>
                          </p:grpSpPr>
                          <p:grpSp>
                            <p:nvGrpSpPr>
                              <p:cNvPr id="26" name="Group 25"/>
                              <p:cNvGrpSpPr/>
                              <p:nvPr/>
                            </p:nvGrpSpPr>
                            <p:grpSpPr>
                              <a:xfrm>
                                <a:off x="0" y="950615"/>
                                <a:ext cx="7909502" cy="3871406"/>
                                <a:chOff x="0" y="1083347"/>
                                <a:chExt cx="7909502" cy="3871406"/>
                              </a:xfrm>
                            </p:grpSpPr>
                            <p:grpSp>
                              <p:nvGrpSpPr>
                                <p:cNvPr id="28" name="Group 27"/>
                                <p:cNvGrpSpPr/>
                                <p:nvPr/>
                              </p:nvGrpSpPr>
                              <p:grpSpPr>
                                <a:xfrm>
                                  <a:off x="0" y="1083347"/>
                                  <a:ext cx="7909502" cy="3871406"/>
                                  <a:chOff x="0" y="1083347"/>
                                  <a:chExt cx="7909502" cy="3871406"/>
                                </a:xfrm>
                              </p:grpSpPr>
                              <p:sp>
                                <p:nvSpPr>
                                  <p:cNvPr id="30" name="Oval 29"/>
                                  <p:cNvSpPr/>
                                  <p:nvPr/>
                                </p:nvSpPr>
                                <p:spPr>
                                  <a:xfrm>
                                    <a:off x="3763758" y="4151104"/>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5</a:t>
                                    </a:r>
                                    <a:endParaRPr lang="en-GB" sz="1200" dirty="0"/>
                                  </a:p>
                                </p:txBody>
                              </p:sp>
                              <p:grpSp>
                                <p:nvGrpSpPr>
                                  <p:cNvPr id="31" name="Group 30"/>
                                  <p:cNvGrpSpPr/>
                                  <p:nvPr/>
                                </p:nvGrpSpPr>
                                <p:grpSpPr>
                                  <a:xfrm>
                                    <a:off x="0" y="1083347"/>
                                    <a:ext cx="7909502" cy="3871406"/>
                                    <a:chOff x="0" y="1083347"/>
                                    <a:chExt cx="7909502" cy="3871406"/>
                                  </a:xfrm>
                                </p:grpSpPr>
                                <p:grpSp>
                                  <p:nvGrpSpPr>
                                    <p:cNvPr id="32" name="Group 31"/>
                                    <p:cNvGrpSpPr/>
                                    <p:nvPr/>
                                  </p:nvGrpSpPr>
                                  <p:grpSpPr>
                                    <a:xfrm>
                                      <a:off x="0" y="1083347"/>
                                      <a:ext cx="7909502" cy="3871406"/>
                                      <a:chOff x="0" y="1127591"/>
                                      <a:chExt cx="7909502" cy="3871406"/>
                                    </a:xfrm>
                                  </p:grpSpPr>
                                  <p:grpSp>
                                    <p:nvGrpSpPr>
                                      <p:cNvPr id="34" name="Group 33"/>
                                      <p:cNvGrpSpPr/>
                                      <p:nvPr/>
                                    </p:nvGrpSpPr>
                                    <p:grpSpPr>
                                      <a:xfrm>
                                        <a:off x="0" y="1127591"/>
                                        <a:ext cx="7909502" cy="3871406"/>
                                        <a:chOff x="0" y="1127591"/>
                                        <a:chExt cx="7909502" cy="3871406"/>
                                      </a:xfrm>
                                    </p:grpSpPr>
                                    <p:grpSp>
                                      <p:nvGrpSpPr>
                                        <p:cNvPr id="36" name="Group 35"/>
                                        <p:cNvGrpSpPr/>
                                        <p:nvPr/>
                                      </p:nvGrpSpPr>
                                      <p:grpSpPr>
                                        <a:xfrm>
                                          <a:off x="0" y="1127591"/>
                                          <a:ext cx="7909502" cy="3871406"/>
                                          <a:chOff x="0" y="1127591"/>
                                          <a:chExt cx="7909502" cy="3871406"/>
                                        </a:xfrm>
                                      </p:grpSpPr>
                                      <p:grpSp>
                                        <p:nvGrpSpPr>
                                          <p:cNvPr id="38" name="Group 37"/>
                                          <p:cNvGrpSpPr/>
                                          <p:nvPr/>
                                        </p:nvGrpSpPr>
                                        <p:grpSpPr>
                                          <a:xfrm>
                                            <a:off x="0" y="1127591"/>
                                            <a:ext cx="7909502" cy="3871406"/>
                                            <a:chOff x="0" y="1127591"/>
                                            <a:chExt cx="7909502" cy="3871406"/>
                                          </a:xfrm>
                                        </p:grpSpPr>
                                        <p:grpSp>
                                          <p:nvGrpSpPr>
                                            <p:cNvPr id="40" name="Group 39"/>
                                            <p:cNvGrpSpPr/>
                                            <p:nvPr/>
                                          </p:nvGrpSpPr>
                                          <p:grpSpPr>
                                            <a:xfrm>
                                              <a:off x="0" y="1127591"/>
                                              <a:ext cx="7909502" cy="3871406"/>
                                              <a:chOff x="0" y="2454912"/>
                                              <a:chExt cx="7909502" cy="3871406"/>
                                            </a:xfrm>
                                          </p:grpSpPr>
                                          <p:grpSp>
                                            <p:nvGrpSpPr>
                                              <p:cNvPr id="42" name="Group 41"/>
                                              <p:cNvGrpSpPr/>
                                              <p:nvPr/>
                                            </p:nvGrpSpPr>
                                            <p:grpSpPr>
                                              <a:xfrm>
                                                <a:off x="0" y="3144972"/>
                                                <a:ext cx="360000" cy="360000"/>
                                                <a:chOff x="9251655" y="1523999"/>
                                                <a:chExt cx="1122259" cy="923779"/>
                                              </a:xfrm>
                                            </p:grpSpPr>
                                            <p:grpSp>
                                              <p:nvGrpSpPr>
                                                <p:cNvPr id="102" name="Group 101"/>
                                                <p:cNvGrpSpPr/>
                                                <p:nvPr/>
                                              </p:nvGrpSpPr>
                                              <p:grpSpPr>
                                                <a:xfrm>
                                                  <a:off x="9251655" y="1524000"/>
                                                  <a:ext cx="1122259" cy="923778"/>
                                                  <a:chOff x="9251655" y="1524000"/>
                                                  <a:chExt cx="1122259" cy="642426"/>
                                                </a:xfrm>
                                              </p:grpSpPr>
                                              <p:sp>
                                                <p:nvSpPr>
                                                  <p:cNvPr id="104" name="Rectangle 103"/>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Data 104"/>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3" name="Rectangle 102"/>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43" name="Group 42"/>
                                              <p:cNvGrpSpPr/>
                                              <p:nvPr/>
                                            </p:nvGrpSpPr>
                                            <p:grpSpPr>
                                              <a:xfrm>
                                                <a:off x="17531" y="2454912"/>
                                                <a:ext cx="7891971" cy="3871406"/>
                                                <a:chOff x="17531" y="2454912"/>
                                                <a:chExt cx="7891971" cy="3871406"/>
                                              </a:xfrm>
                                            </p:grpSpPr>
                                            <p:grpSp>
                                              <p:nvGrpSpPr>
                                                <p:cNvPr id="45" name="Group 44"/>
                                                <p:cNvGrpSpPr/>
                                                <p:nvPr/>
                                              </p:nvGrpSpPr>
                                              <p:grpSpPr>
                                                <a:xfrm>
                                                  <a:off x="7633794" y="3026723"/>
                                                  <a:ext cx="180000" cy="360000"/>
                                                  <a:chOff x="5011384" y="4437514"/>
                                                  <a:chExt cx="559422" cy="1143000"/>
                                                </a:xfrm>
                                              </p:grpSpPr>
                                              <p:sp>
                                                <p:nvSpPr>
                                                  <p:cNvPr id="100" name="Rectangle: Rounded Corners 99"/>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46" name="Group 45"/>
                                                <p:cNvGrpSpPr/>
                                                <p:nvPr/>
                                              </p:nvGrpSpPr>
                                              <p:grpSpPr>
                                                <a:xfrm>
                                                  <a:off x="17531" y="2454912"/>
                                                  <a:ext cx="7891971" cy="3871406"/>
                                                  <a:chOff x="17531" y="2381172"/>
                                                  <a:chExt cx="7891971" cy="3871406"/>
                                                </a:xfrm>
                                              </p:grpSpPr>
                                              <p:grpSp>
                                                <p:nvGrpSpPr>
                                                  <p:cNvPr id="48" name="Group 47"/>
                                                  <p:cNvGrpSpPr/>
                                                  <p:nvPr/>
                                                </p:nvGrpSpPr>
                                                <p:grpSpPr>
                                                  <a:xfrm>
                                                    <a:off x="1922856" y="3324972"/>
                                                    <a:ext cx="3993743" cy="2927606"/>
                                                    <a:chOff x="2003849" y="802588"/>
                                                    <a:chExt cx="3993743" cy="2927606"/>
                                                  </a:xfrm>
                                                </p:grpSpPr>
                                                <p:grpSp>
                                                  <p:nvGrpSpPr>
                                                    <p:cNvPr id="66" name="Group 65"/>
                                                    <p:cNvGrpSpPr/>
                                                    <p:nvPr/>
                                                  </p:nvGrpSpPr>
                                                  <p:grpSpPr>
                                                    <a:xfrm>
                                                      <a:off x="4989592" y="802588"/>
                                                      <a:ext cx="1008000" cy="2916000"/>
                                                      <a:chOff x="2383491" y="858129"/>
                                                      <a:chExt cx="1476389" cy="4373923"/>
                                                    </a:xfrm>
                                                  </p:grpSpPr>
                                                  <p:sp>
                                                    <p:nvSpPr>
                                                      <p:cNvPr id="82" name="Rectangle 81"/>
                                                      <p:cNvSpPr/>
                                                      <p:nvPr/>
                                                    </p:nvSpPr>
                                                    <p:spPr>
                                                      <a:xfrm>
                                                        <a:off x="2383491" y="858129"/>
                                                        <a:ext cx="1476389" cy="4373923"/>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83" name="Rectangle 82"/>
                                                      <p:cNvSpPr/>
                                                      <p:nvPr/>
                                                    </p:nvSpPr>
                                                    <p:spPr>
                                                      <a:xfrm>
                                                        <a:off x="2715887" y="1237469"/>
                                                        <a:ext cx="925101" cy="809985"/>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MAA Server</a:t>
                                                        </a:r>
                                                        <a:endParaRPr lang="en-GB" sz="1200" dirty="0">
                                                          <a:solidFill>
                                                            <a:schemeClr val="tx1"/>
                                                          </a:solidFill>
                                                        </a:endParaRPr>
                                                      </a:p>
                                                    </p:txBody>
                                                  </p:sp>
                                                  <p:sp>
                                                    <p:nvSpPr>
                                                      <p:cNvPr id="84" name="Rectangle 83"/>
                                                      <p:cNvSpPr/>
                                                      <p:nvPr/>
                                                    </p:nvSpPr>
                                                    <p:spPr>
                                                      <a:xfrm>
                                                        <a:off x="2695282" y="4381189"/>
                                                        <a:ext cx="982920" cy="755987"/>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Server</a:t>
                                                        </a:r>
                                                        <a:endParaRPr lang="en-GB" sz="1200" dirty="0">
                                                          <a:solidFill>
                                                            <a:schemeClr val="tx1"/>
                                                          </a:solidFill>
                                                        </a:endParaRPr>
                                                      </a:p>
                                                    </p:txBody>
                                                  </p:sp>
                                                  <p:grpSp>
                                                    <p:nvGrpSpPr>
                                                      <p:cNvPr id="85" name="Group 84"/>
                                                      <p:cNvGrpSpPr/>
                                                      <p:nvPr/>
                                                    </p:nvGrpSpPr>
                                                    <p:grpSpPr>
                                                      <a:xfrm>
                                                        <a:off x="2878377" y="3031073"/>
                                                        <a:ext cx="468000" cy="504000"/>
                                                        <a:chOff x="4730985" y="2399426"/>
                                                        <a:chExt cx="1420136" cy="1201780"/>
                                                      </a:xfrm>
                                                      <a:solidFill>
                                                        <a:schemeClr val="bg1">
                                                          <a:lumMod val="95000"/>
                                                        </a:schemeClr>
                                                      </a:solidFill>
                                                    </p:grpSpPr>
                                                    <p:sp>
                                                      <p:nvSpPr>
                                                        <p:cNvPr id="86" name="Cube 85"/>
                                                        <p:cNvSpPr/>
                                                        <p:nvPr/>
                                                      </p:nvSpPr>
                                                      <p:spPr>
                                                        <a:xfrm>
                                                          <a:off x="4730985" y="2399426"/>
                                                          <a:ext cx="1420136" cy="1201780"/>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7" name="Group 86"/>
                                                        <p:cNvGrpSpPr/>
                                                        <p:nvPr/>
                                                      </p:nvGrpSpPr>
                                                      <p:grpSpPr>
                                                        <a:xfrm>
                                                          <a:off x="4785284" y="2711068"/>
                                                          <a:ext cx="1109287" cy="884251"/>
                                                          <a:chOff x="4753664" y="2696263"/>
                                                          <a:chExt cx="1109287" cy="884251"/>
                                                        </a:xfrm>
                                                        <a:grpFill/>
                                                      </p:grpSpPr>
                                                      <p:sp>
                                                        <p:nvSpPr>
                                                          <p:cNvPr id="88" name="Cube 87"/>
                                                          <p:cNvSpPr/>
                                                          <p:nvPr/>
                                                        </p:nvSpPr>
                                                        <p:spPr>
                                                          <a:xfrm>
                                                            <a:off x="4768391" y="270052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Cube 88"/>
                                                          <p:cNvSpPr/>
                                                          <p:nvPr/>
                                                        </p:nvSpPr>
                                                        <p:spPr>
                                                          <a:xfrm>
                                                            <a:off x="4753664" y="291543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Cube 89"/>
                                                          <p:cNvSpPr/>
                                                          <p:nvPr/>
                                                        </p:nvSpPr>
                                                        <p:spPr>
                                                          <a:xfrm>
                                                            <a:off x="4755318" y="334301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Cube 90"/>
                                                          <p:cNvSpPr/>
                                                          <p:nvPr/>
                                                        </p:nvSpPr>
                                                        <p:spPr>
                                                          <a:xfrm>
                                                            <a:off x="4755319" y="314070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Cube 91"/>
                                                          <p:cNvSpPr/>
                                                          <p:nvPr/>
                                                        </p:nvSpPr>
                                                        <p:spPr>
                                                          <a:xfrm>
                                                            <a:off x="5112337" y="270052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Cube 92"/>
                                                          <p:cNvSpPr/>
                                                          <p:nvPr/>
                                                        </p:nvSpPr>
                                                        <p:spPr>
                                                          <a:xfrm>
                                                            <a:off x="5097610" y="291543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Cube 93"/>
                                                          <p:cNvSpPr/>
                                                          <p:nvPr/>
                                                        </p:nvSpPr>
                                                        <p:spPr>
                                                          <a:xfrm>
                                                            <a:off x="5099264" y="334301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Cube 94"/>
                                                          <p:cNvSpPr/>
                                                          <p:nvPr/>
                                                        </p:nvSpPr>
                                                        <p:spPr>
                                                          <a:xfrm>
                                                            <a:off x="5099265" y="314070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ube 95"/>
                                                          <p:cNvSpPr/>
                                                          <p:nvPr/>
                                                        </p:nvSpPr>
                                                        <p:spPr>
                                                          <a:xfrm>
                                                            <a:off x="5454988" y="269626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Cube 96"/>
                                                          <p:cNvSpPr/>
                                                          <p:nvPr/>
                                                        </p:nvSpPr>
                                                        <p:spPr>
                                                          <a:xfrm>
                                                            <a:off x="5440261" y="291117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Cube 97"/>
                                                          <p:cNvSpPr/>
                                                          <p:nvPr/>
                                                        </p:nvSpPr>
                                                        <p:spPr>
                                                          <a:xfrm>
                                                            <a:off x="5441915" y="333875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Cube 98"/>
                                                          <p:cNvSpPr/>
                                                          <p:nvPr/>
                                                        </p:nvSpPr>
                                                        <p:spPr>
                                                          <a:xfrm>
                                                            <a:off x="5441916" y="313644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67" name="Group 66"/>
                                                    <p:cNvGrpSpPr/>
                                                    <p:nvPr/>
                                                  </p:nvGrpSpPr>
                                                  <p:grpSpPr>
                                                    <a:xfrm>
                                                      <a:off x="2003849" y="814195"/>
                                                      <a:ext cx="1008000" cy="2915999"/>
                                                      <a:chOff x="739572" y="914222"/>
                                                      <a:chExt cx="1476389" cy="4373923"/>
                                                    </a:xfrm>
                                                  </p:grpSpPr>
                                                  <p:sp>
                                                    <p:nvSpPr>
                                                      <p:cNvPr id="71" name="Rectangle 70"/>
                                                      <p:cNvSpPr/>
                                                      <p:nvPr/>
                                                    </p:nvSpPr>
                                                    <p:spPr>
                                                      <a:xfrm>
                                                        <a:off x="739572" y="914222"/>
                                                        <a:ext cx="1476389" cy="4373923"/>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72" name="Rectangle 71"/>
                                                      <p:cNvSpPr/>
                                                      <p:nvPr/>
                                                    </p:nvSpPr>
                                                    <p:spPr>
                                                      <a:xfrm>
                                                        <a:off x="1071534" y="4399417"/>
                                                        <a:ext cx="925101" cy="809986"/>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Client</a:t>
                                                        </a:r>
                                                        <a:endParaRPr lang="en-GB" sz="1200" dirty="0">
                                                          <a:solidFill>
                                                            <a:schemeClr val="tx1"/>
                                                          </a:solidFill>
                                                        </a:endParaRPr>
                                                      </a:p>
                                                    </p:txBody>
                                                  </p:sp>
                                                  <p:sp>
                                                    <p:nvSpPr>
                                                      <p:cNvPr id="73" name="Rectangle 72"/>
                                                      <p:cNvSpPr/>
                                                      <p:nvPr/>
                                                    </p:nvSpPr>
                                                    <p:spPr>
                                                      <a:xfrm>
                                                        <a:off x="1030322" y="1279189"/>
                                                        <a:ext cx="982920" cy="789631"/>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Server</a:t>
                                                        </a:r>
                                                        <a:endParaRPr lang="en-GB" sz="1200" dirty="0">
                                                          <a:solidFill>
                                                            <a:schemeClr val="tx1"/>
                                                          </a:solidFill>
                                                        </a:endParaRPr>
                                                      </a:p>
                                                    </p:txBody>
                                                  </p:sp>
                                                  <p:grpSp>
                                                    <p:nvGrpSpPr>
                                                      <p:cNvPr id="74" name="Group 73"/>
                                                      <p:cNvGrpSpPr/>
                                                      <p:nvPr/>
                                                    </p:nvGrpSpPr>
                                                    <p:grpSpPr>
                                                      <a:xfrm>
                                                        <a:off x="1238577" y="3257284"/>
                                                        <a:ext cx="396000" cy="287999"/>
                                                        <a:chOff x="2664548" y="3034190"/>
                                                        <a:chExt cx="606414" cy="623540"/>
                                                      </a:xfrm>
                                                    </p:grpSpPr>
                                                    <p:grpSp>
                                                      <p:nvGrpSpPr>
                                                        <p:cNvPr id="75" name="Group 74"/>
                                                        <p:cNvGrpSpPr/>
                                                        <p:nvPr/>
                                                      </p:nvGrpSpPr>
                                                      <p:grpSpPr>
                                                        <a:xfrm>
                                                          <a:off x="2664548" y="3034190"/>
                                                          <a:ext cx="606414" cy="623540"/>
                                                          <a:chOff x="2664548" y="3034190"/>
                                                          <a:chExt cx="606414" cy="623540"/>
                                                        </a:xfrm>
                                                      </p:grpSpPr>
                                                      <p:cxnSp>
                                                        <p:nvCxnSpPr>
                                                          <p:cNvPr id="79" name="Straight Connector 78"/>
                                                          <p:cNvCxnSpPr/>
                                                          <p:nvPr/>
                                                        </p:nvCxnSpPr>
                                                        <p:spPr>
                                                          <a:xfrm>
                                                            <a:off x="2664548" y="3034190"/>
                                                            <a:ext cx="0" cy="61691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3246236" y="3040812"/>
                                                            <a:ext cx="0" cy="61691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2664548" y="3651108"/>
                                                            <a:ext cx="606414" cy="0"/>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76" name="Straight Connector 75"/>
                                                        <p:cNvCxnSpPr/>
                                                        <p:nvPr/>
                                                      </p:nvCxnSpPr>
                                                      <p:spPr>
                                                        <a:xfrm>
                                                          <a:off x="2664548" y="3477127"/>
                                                          <a:ext cx="581688"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2664548" y="3320233"/>
                                                          <a:ext cx="606414"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2664548" y="3170009"/>
                                                          <a:ext cx="581689" cy="0"/>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sp>
                                                  <p:nvSpPr>
                                                    <p:cNvPr id="68" name="Cloud 67"/>
                                                    <p:cNvSpPr/>
                                                    <p:nvPr/>
                                                  </p:nvSpPr>
                                                  <p:spPr>
                                                    <a:xfrm>
                                                      <a:off x="3403532" y="3187336"/>
                                                      <a:ext cx="1044000" cy="432000"/>
                                                    </a:xfrm>
                                                    <a:prstGeom prst="cloud">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Internet</a:t>
                                                      </a:r>
                                                      <a:endParaRPr lang="en-GB" sz="1200" dirty="0"/>
                                                    </a:p>
                                                  </p:txBody>
                                                </p:sp>
                                                <p:cxnSp>
                                                  <p:nvCxnSpPr>
                                                    <p:cNvPr id="69" name="Straight Connector 68"/>
                                                    <p:cNvCxnSpPr>
                                                      <a:stCxn id="68" idx="0"/>
                                                      <a:endCxn id="84" idx="1"/>
                                                    </p:cNvCxnSpPr>
                                                    <p:nvPr/>
                                                  </p:nvCxnSpPr>
                                                  <p:spPr>
                                                    <a:xfrm>
                                                      <a:off x="4446662" y="3403336"/>
                                                      <a:ext cx="755804" cy="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0" name="Straight Connector 69"/>
                                                    <p:cNvCxnSpPr>
                                                      <a:stCxn id="72" idx="3"/>
                                                      <a:endCxn id="68" idx="2"/>
                                                    </p:cNvCxnSpPr>
                                                    <p:nvPr/>
                                                  </p:nvCxnSpPr>
                                                  <p:spPr>
                                                    <a:xfrm flipV="1">
                                                      <a:off x="2862105" y="3403336"/>
                                                      <a:ext cx="544665" cy="4363"/>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nvGrpSpPr>
                                                  <p:cNvPr id="49" name="Group 48"/>
                                                  <p:cNvGrpSpPr/>
                                                  <p:nvPr/>
                                                </p:nvGrpSpPr>
                                                <p:grpSpPr>
                                                  <a:xfrm>
                                                    <a:off x="17531" y="2381172"/>
                                                    <a:ext cx="2375691" cy="1170862"/>
                                                    <a:chOff x="17531" y="2381172"/>
                                                    <a:chExt cx="2375691" cy="1170862"/>
                                                  </a:xfrm>
                                                </p:grpSpPr>
                                                <p:grpSp>
                                                  <p:nvGrpSpPr>
                                                    <p:cNvPr id="60" name="Group 59"/>
                                                    <p:cNvGrpSpPr/>
                                                    <p:nvPr/>
                                                  </p:nvGrpSpPr>
                                                  <p:grpSpPr>
                                                    <a:xfrm>
                                                      <a:off x="17531" y="2381172"/>
                                                      <a:ext cx="1655699" cy="540000"/>
                                                      <a:chOff x="17531" y="2381172"/>
                                                      <a:chExt cx="1655699" cy="540000"/>
                                                    </a:xfrm>
                                                  </p:grpSpPr>
                                                  <p:sp>
                                                    <p:nvSpPr>
                                                      <p:cNvPr id="63" name="Rectangle 62"/>
                                                      <p:cNvSpPr/>
                                                      <p:nvPr/>
                                                    </p:nvSpPr>
                                                    <p:spPr>
                                                      <a:xfrm>
                                                        <a:off x="17531" y="2476778"/>
                                                        <a:ext cx="434232" cy="378286"/>
                                                      </a:xfrm>
                                                      <a:prstGeom prst="rect">
                                                        <a:avLst/>
                                                      </a:prstGeom>
                                                      <a:solidFill>
                                                        <a:schemeClr val="tx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64" name="Rectangle 63"/>
                                                      <p:cNvSpPr/>
                                                      <p:nvPr/>
                                                    </p:nvSpPr>
                                                    <p:spPr>
                                                      <a:xfrm>
                                                        <a:off x="1041620" y="2381172"/>
                                                        <a:ext cx="631610" cy="540000"/>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Client</a:t>
                                                        </a:r>
                                                        <a:endParaRPr lang="en-GB" sz="1200" dirty="0">
                                                          <a:solidFill>
                                                            <a:schemeClr val="tx1"/>
                                                          </a:solidFill>
                                                        </a:endParaRPr>
                                                      </a:p>
                                                    </p:txBody>
                                                  </p:sp>
                                                  <p:cxnSp>
                                                    <p:nvCxnSpPr>
                                                      <p:cNvPr id="65" name="Straight Arrow Connector 64"/>
                                                      <p:cNvCxnSpPr>
                                                        <a:stCxn id="63" idx="3"/>
                                                        <a:endCxn id="64" idx="1"/>
                                                      </p:cNvCxnSpPr>
                                                      <p:nvPr/>
                                                    </p:nvCxnSpPr>
                                                    <p:spPr>
                                                      <a:xfrm flipV="1">
                                                        <a:off x="451763" y="2651172"/>
                                                        <a:ext cx="589857" cy="1474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61" name="Straight Arrow Connector 60"/>
                                                    <p:cNvCxnSpPr/>
                                                    <p:nvPr/>
                                                  </p:nvCxnSpPr>
                                                  <p:spPr>
                                                    <a:xfrm>
                                                      <a:off x="2393222" y="3097910"/>
                                                      <a:ext cx="0" cy="454124"/>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62" name="Straight Connector 61"/>
                                                    <p:cNvCxnSpPr>
                                                      <a:stCxn id="64" idx="3"/>
                                                    </p:cNvCxnSpPr>
                                                    <p:nvPr/>
                                                  </p:nvCxnSpPr>
                                                  <p:spPr>
                                                    <a:xfrm>
                                                      <a:off x="1673230" y="2651172"/>
                                                      <a:ext cx="719992" cy="435190"/>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nvGrpSpPr>
                                                  <p:cNvPr id="50" name="Group 49"/>
                                                  <p:cNvGrpSpPr/>
                                                  <p:nvPr/>
                                                </p:nvGrpSpPr>
                                                <p:grpSpPr>
                                                  <a:xfrm>
                                                    <a:off x="5441542" y="2381172"/>
                                                    <a:ext cx="2467960" cy="1196697"/>
                                                    <a:chOff x="5441542" y="2381172"/>
                                                    <a:chExt cx="2467960" cy="1196697"/>
                                                  </a:xfrm>
                                                </p:grpSpPr>
                                                <p:grpSp>
                                                  <p:nvGrpSpPr>
                                                    <p:cNvPr id="55" name="Group 54"/>
                                                    <p:cNvGrpSpPr/>
                                                    <p:nvPr/>
                                                  </p:nvGrpSpPr>
                                                  <p:grpSpPr>
                                                    <a:xfrm>
                                                      <a:off x="6058645" y="2381172"/>
                                                      <a:ext cx="1850857" cy="540000"/>
                                                      <a:chOff x="6058645" y="2381172"/>
                                                      <a:chExt cx="1850857" cy="540000"/>
                                                    </a:xfrm>
                                                  </p:grpSpPr>
                                                  <p:sp>
                                                    <p:nvSpPr>
                                                      <p:cNvPr id="58" name="Rectangle 57"/>
                                                      <p:cNvSpPr/>
                                                      <p:nvPr/>
                                                    </p:nvSpPr>
                                                    <p:spPr>
                                                      <a:xfrm>
                                                        <a:off x="7435794" y="2454342"/>
                                                        <a:ext cx="473708" cy="378286"/>
                                                      </a:xfrm>
                                                      <a:prstGeom prst="rect">
                                                        <a:avLst/>
                                                      </a:prstGeom>
                                                      <a:solidFill>
                                                        <a:schemeClr val="tx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9" name="Rectangle 58"/>
                                                      <p:cNvSpPr/>
                                                      <p:nvPr/>
                                                    </p:nvSpPr>
                                                    <p:spPr>
                                                      <a:xfrm>
                                                        <a:off x="6058645" y="2381172"/>
                                                        <a:ext cx="631610" cy="540000"/>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MAA Client</a:t>
                                                        </a:r>
                                                        <a:endParaRPr lang="en-GB" sz="1200" dirty="0">
                                                          <a:solidFill>
                                                            <a:schemeClr val="tx1"/>
                                                          </a:solidFill>
                                                        </a:endParaRPr>
                                                      </a:p>
                                                    </p:txBody>
                                                  </p:sp>
                                                </p:grpSp>
                                                <p:cxnSp>
                                                  <p:nvCxnSpPr>
                                                    <p:cNvPr id="56" name="Straight Arrow Connector 55"/>
                                                    <p:cNvCxnSpPr>
                                                      <a:endCxn id="83" idx="0"/>
                                                    </p:cNvCxnSpPr>
                                                    <p:nvPr/>
                                                  </p:nvCxnSpPr>
                                                  <p:spPr>
                                                    <a:xfrm>
                                                      <a:off x="5441542" y="3123746"/>
                                                      <a:ext cx="9804" cy="454123"/>
                                                    </a:xfrm>
                                                    <a:prstGeom prst="straightConnector1">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59" idx="1"/>
                                                    </p:cNvCxnSpPr>
                                                    <p:nvPr/>
                                                  </p:nvCxnSpPr>
                                                  <p:spPr>
                                                    <a:xfrm flipV="1">
                                                      <a:off x="5459075" y="2651172"/>
                                                      <a:ext cx="599570" cy="469737"/>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51" name="Straight Arrow Connector 50"/>
                                                  <p:cNvCxnSpPr/>
                                                  <p:nvPr/>
                                                </p:nvCxnSpPr>
                                                <p:spPr>
                                                  <a:xfrm>
                                                    <a:off x="2386594" y="4266970"/>
                                                    <a:ext cx="0" cy="40234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2386594" y="5220929"/>
                                                    <a:ext cx="0" cy="288208"/>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5381980" y="5220929"/>
                                                    <a:ext cx="0" cy="288208"/>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5381980" y="4193230"/>
                                                    <a:ext cx="0" cy="47608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47" name="Straight Connector 46"/>
                                                <p:cNvCxnSpPr>
                                                  <a:endCxn id="101" idx="1"/>
                                                </p:cNvCxnSpPr>
                                                <p:nvPr/>
                                              </p:nvCxnSpPr>
                                              <p:spPr>
                                                <a:xfrm flipV="1">
                                                  <a:off x="5928852" y="3187472"/>
                                                  <a:ext cx="1721990" cy="667074"/>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44" name="Straight Connector 43"/>
                                              <p:cNvCxnSpPr/>
                                              <p:nvPr/>
                                            </p:nvCxnSpPr>
                                            <p:spPr>
                                              <a:xfrm flipH="1" flipV="1">
                                                <a:off x="360000" y="3345150"/>
                                                <a:ext cx="1554144" cy="509396"/>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41" name="Oval 40"/>
                                            <p:cNvSpPr/>
                                            <p:nvPr/>
                                          </p:nvSpPr>
                                          <p:spPr>
                                            <a:xfrm>
                                              <a:off x="639085" y="1323848"/>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1</a:t>
                                              </a:r>
                                              <a:endParaRPr lang="en-GB" sz="1200" dirty="0"/>
                                            </a:p>
                                          </p:txBody>
                                        </p:sp>
                                      </p:grpSp>
                                      <p:sp>
                                        <p:nvSpPr>
                                          <p:cNvPr id="39" name="Oval 38"/>
                                          <p:cNvSpPr/>
                                          <p:nvPr/>
                                        </p:nvSpPr>
                                        <p:spPr>
                                          <a:xfrm>
                                            <a:off x="1769476" y="1452715"/>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2</a:t>
                                            </a:r>
                                            <a:endParaRPr lang="en-GB" sz="1200" dirty="0"/>
                                          </a:p>
                                        </p:txBody>
                                      </p:sp>
                                    </p:grpSp>
                                    <p:sp>
                                      <p:nvSpPr>
                                        <p:cNvPr id="37" name="Oval 36"/>
                                        <p:cNvSpPr/>
                                        <p:nvPr/>
                                      </p:nvSpPr>
                                      <p:spPr>
                                        <a:xfrm>
                                          <a:off x="2304731" y="3073188"/>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3</a:t>
                                          </a:r>
                                          <a:endParaRPr lang="en-GB" sz="1200" dirty="0"/>
                                        </a:p>
                                      </p:txBody>
                                    </p:sp>
                                  </p:grpSp>
                                  <p:sp>
                                    <p:nvSpPr>
                                      <p:cNvPr id="35" name="Oval 34"/>
                                      <p:cNvSpPr/>
                                      <p:nvPr/>
                                    </p:nvSpPr>
                                    <p:spPr>
                                      <a:xfrm>
                                        <a:off x="2306584" y="3928553"/>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4</a:t>
                                        </a:r>
                                        <a:endParaRPr lang="en-GB" sz="1200" dirty="0"/>
                                      </a:p>
                                    </p:txBody>
                                  </p:sp>
                                </p:grpSp>
                                <p:cxnSp>
                                  <p:nvCxnSpPr>
                                    <p:cNvPr id="33" name="Straight Arrow Connector 32"/>
                                    <p:cNvCxnSpPr/>
                                    <p:nvPr/>
                                  </p:nvCxnSpPr>
                                  <p:spPr>
                                    <a:xfrm>
                                      <a:off x="3129366" y="4244274"/>
                                      <a:ext cx="15772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9" name="Oval 28"/>
                                <p:cNvSpPr/>
                                <p:nvPr/>
                              </p:nvSpPr>
                              <p:spPr>
                                <a:xfrm>
                                  <a:off x="5342651" y="4118487"/>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6</a:t>
                                  </a:r>
                                  <a:endParaRPr lang="en-GB" sz="1200" dirty="0"/>
                                </a:p>
                              </p:txBody>
                            </p:sp>
                          </p:grpSp>
                          <p:sp>
                            <p:nvSpPr>
                              <p:cNvPr id="27" name="Oval 26"/>
                              <p:cNvSpPr/>
                              <p:nvPr/>
                            </p:nvSpPr>
                            <p:spPr>
                              <a:xfrm>
                                <a:off x="5302223" y="2969881"/>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7</a:t>
                                </a:r>
                                <a:endParaRPr lang="en-GB" sz="1200" dirty="0"/>
                              </a:p>
                            </p:txBody>
                          </p:sp>
                        </p:grpSp>
                        <p:sp>
                          <p:nvSpPr>
                            <p:cNvPr id="25" name="Oval 24"/>
                            <p:cNvSpPr/>
                            <p:nvPr/>
                          </p:nvSpPr>
                          <p:spPr>
                            <a:xfrm>
                              <a:off x="5611880" y="1402124"/>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8</a:t>
                              </a:r>
                              <a:endParaRPr lang="en-GB" sz="1200" dirty="0"/>
                            </a:p>
                          </p:txBody>
                        </p:sp>
                      </p:grpSp>
                      <p:cxnSp>
                        <p:nvCxnSpPr>
                          <p:cNvPr id="23" name="Straight Arrow Connector 22"/>
                          <p:cNvCxnSpPr>
                            <a:stCxn id="59" idx="3"/>
                            <a:endCxn id="58" idx="1"/>
                          </p:cNvCxnSpPr>
                          <p:nvPr/>
                        </p:nvCxnSpPr>
                        <p:spPr>
                          <a:xfrm flipV="1">
                            <a:off x="6690255" y="1212929"/>
                            <a:ext cx="745539" cy="7686"/>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sp>
                    <p:nvSpPr>
                      <p:cNvPr id="18" name="TextBox 17"/>
                      <p:cNvSpPr txBox="1"/>
                      <p:nvPr/>
                    </p:nvSpPr>
                    <p:spPr>
                      <a:xfrm rot="20244413">
                        <a:off x="6850949" y="1855654"/>
                        <a:ext cx="896912" cy="276999"/>
                      </a:xfrm>
                      <a:prstGeom prst="rect">
                        <a:avLst/>
                      </a:prstGeom>
                      <a:noFill/>
                    </p:spPr>
                    <p:txBody>
                      <a:bodyPr wrap="none" rtlCol="0">
                        <a:spAutoFit/>
                      </a:bodyPr>
                      <a:lstStyle/>
                      <a:p>
                        <a:r>
                          <a:rPr lang="en-GB" sz="1200" dirty="0"/>
                          <a:t>LAN/WAN</a:t>
                        </a:r>
                        <a:endParaRPr lang="en-GB" sz="1200" dirty="0"/>
                      </a:p>
                    </p:txBody>
                  </p:sp>
                  <p:sp>
                    <p:nvSpPr>
                      <p:cNvPr id="19" name="TextBox 18"/>
                      <p:cNvSpPr txBox="1"/>
                      <p:nvPr/>
                    </p:nvSpPr>
                    <p:spPr>
                      <a:xfrm rot="1085735">
                        <a:off x="1004979" y="1845843"/>
                        <a:ext cx="896912" cy="276999"/>
                      </a:xfrm>
                      <a:prstGeom prst="rect">
                        <a:avLst/>
                      </a:prstGeom>
                      <a:noFill/>
                    </p:spPr>
                    <p:txBody>
                      <a:bodyPr wrap="none" rtlCol="0">
                        <a:spAutoFit/>
                      </a:bodyPr>
                      <a:lstStyle/>
                      <a:p>
                        <a:r>
                          <a:rPr lang="en-GB" sz="1200" dirty="0"/>
                          <a:t>LAN/WAN</a:t>
                        </a:r>
                        <a:endParaRPr lang="en-GB" sz="1200" dirty="0"/>
                      </a:p>
                    </p:txBody>
                  </p:sp>
                </p:grpSp>
              </p:grpSp>
              <p:sp>
                <p:nvSpPr>
                  <p:cNvPr id="13" name="TextBox 12"/>
                  <p:cNvSpPr txBox="1"/>
                  <p:nvPr/>
                </p:nvSpPr>
                <p:spPr>
                  <a:xfrm>
                    <a:off x="5589333" y="4766117"/>
                    <a:ext cx="889859" cy="276999"/>
                  </a:xfrm>
                  <a:prstGeom prst="rect">
                    <a:avLst/>
                  </a:prstGeom>
                  <a:noFill/>
                </p:spPr>
                <p:txBody>
                  <a:bodyPr wrap="none" rtlCol="0">
                    <a:spAutoFit/>
                  </a:bodyPr>
                  <a:lstStyle/>
                  <a:p>
                    <a:r>
                      <a:rPr lang="en-GB" sz="1200" dirty="0"/>
                      <a:t>Mail Server</a:t>
                    </a:r>
                    <a:endParaRPr lang="en-GB" sz="1200" dirty="0"/>
                  </a:p>
                </p:txBody>
              </p:sp>
              <p:sp>
                <p:nvSpPr>
                  <p:cNvPr id="14" name="TextBox 13"/>
                  <p:cNvSpPr txBox="1"/>
                  <p:nvPr/>
                </p:nvSpPr>
                <p:spPr>
                  <a:xfrm>
                    <a:off x="2515287" y="4770041"/>
                    <a:ext cx="889859" cy="276999"/>
                  </a:xfrm>
                  <a:prstGeom prst="rect">
                    <a:avLst/>
                  </a:prstGeom>
                  <a:noFill/>
                </p:spPr>
                <p:txBody>
                  <a:bodyPr wrap="none" rtlCol="0">
                    <a:spAutoFit/>
                  </a:bodyPr>
                  <a:lstStyle/>
                  <a:p>
                    <a:r>
                      <a:rPr lang="en-GB" sz="1200" dirty="0"/>
                      <a:t>Mail Server</a:t>
                    </a:r>
                    <a:endParaRPr lang="en-GB" sz="1200" dirty="0"/>
                  </a:p>
                </p:txBody>
              </p:sp>
            </p:grpSp>
            <p:sp>
              <p:nvSpPr>
                <p:cNvPr id="10" name="TextBox 9"/>
                <p:cNvSpPr txBox="1"/>
                <p:nvPr/>
              </p:nvSpPr>
              <p:spPr>
                <a:xfrm>
                  <a:off x="398675" y="1896001"/>
                  <a:ext cx="726481" cy="276999"/>
                </a:xfrm>
                <a:prstGeom prst="rect">
                  <a:avLst/>
                </a:prstGeom>
                <a:noFill/>
              </p:spPr>
              <p:txBody>
                <a:bodyPr wrap="none" rtlCol="0">
                  <a:spAutoFit/>
                </a:bodyPr>
                <a:lstStyle/>
                <a:p>
                  <a:r>
                    <a:rPr lang="en-GB" sz="1200" dirty="0"/>
                    <a:t>Hosanna</a:t>
                  </a:r>
                  <a:endParaRPr lang="en-GB" sz="1200" dirty="0"/>
                </a:p>
              </p:txBody>
            </p:sp>
            <p:sp>
              <p:nvSpPr>
                <p:cNvPr id="11" name="TextBox 10"/>
                <p:cNvSpPr txBox="1"/>
                <p:nvPr/>
              </p:nvSpPr>
              <p:spPr>
                <a:xfrm>
                  <a:off x="8005404" y="1778688"/>
                  <a:ext cx="604204" cy="276999"/>
                </a:xfrm>
                <a:prstGeom prst="rect">
                  <a:avLst/>
                </a:prstGeom>
                <a:noFill/>
              </p:spPr>
              <p:txBody>
                <a:bodyPr wrap="none" rtlCol="0">
                  <a:spAutoFit/>
                </a:bodyPr>
                <a:lstStyle/>
                <a:p>
                  <a:r>
                    <a:rPr lang="en-GB" sz="1200" dirty="0"/>
                    <a:t>Favour</a:t>
                  </a:r>
                  <a:endParaRPr lang="en-GB" sz="1200" dirty="0"/>
                </a:p>
              </p:txBody>
            </p:sp>
          </p:grpSp>
          <p:sp>
            <p:nvSpPr>
              <p:cNvPr id="8" name="TextBox 7"/>
              <p:cNvSpPr txBox="1"/>
              <p:nvPr/>
            </p:nvSpPr>
            <p:spPr>
              <a:xfrm rot="16200000">
                <a:off x="2435405" y="3405275"/>
                <a:ext cx="535724" cy="276999"/>
              </a:xfrm>
              <a:prstGeom prst="rect">
                <a:avLst/>
              </a:prstGeom>
              <a:noFill/>
            </p:spPr>
            <p:txBody>
              <a:bodyPr wrap="none" rtlCol="0">
                <a:spAutoFit/>
              </a:bodyPr>
              <a:lstStyle/>
              <a:p>
                <a:r>
                  <a:rPr lang="en-GB" sz="1200" dirty="0"/>
                  <a:t>Spool</a:t>
                </a:r>
                <a:endParaRPr lang="en-GB" sz="1200" dirty="0"/>
              </a:p>
            </p:txBody>
          </p:sp>
        </p:grpSp>
        <p:sp>
          <p:nvSpPr>
            <p:cNvPr id="6" name="TextBox 5"/>
            <p:cNvSpPr txBox="1"/>
            <p:nvPr/>
          </p:nvSpPr>
          <p:spPr>
            <a:xfrm rot="16200000">
              <a:off x="5414441" y="3360615"/>
              <a:ext cx="559320" cy="276999"/>
            </a:xfrm>
            <a:prstGeom prst="rect">
              <a:avLst/>
            </a:prstGeom>
            <a:noFill/>
          </p:spPr>
          <p:txBody>
            <a:bodyPr wrap="none" rtlCol="0">
              <a:spAutoFit/>
            </a:bodyPr>
            <a:lstStyle/>
            <a:p>
              <a:r>
                <a:rPr lang="en-GB" sz="1200" dirty="0"/>
                <a:t>Boxes</a:t>
              </a:r>
              <a:endParaRPr lang="en-GB" sz="1200" dirty="0"/>
            </a:p>
          </p:txBody>
        </p:sp>
      </p:grpSp>
      <p:sp>
        <p:nvSpPr>
          <p:cNvPr id="106" name="Slide Number Placeholder 105"/>
          <p:cNvSpPr>
            <a:spLocks noGrp="1"/>
          </p:cNvSpPr>
          <p:nvPr>
            <p:ph type="sldNum" sz="quarter" idx="12"/>
          </p:nvPr>
        </p:nvSpPr>
        <p:spPr/>
        <p:txBody>
          <a:bodyPr/>
          <a:lstStyle/>
          <a:p>
            <a:fld id="{577AAC64-0889-4130-9C8F-277562A561CE}" type="slidenum">
              <a:rPr lang="en-GB" smtClean="0"/>
            </a:fld>
            <a:endParaRPr lang="en-GB"/>
          </a:p>
        </p:txBody>
      </p:sp>
      <p:sp>
        <p:nvSpPr>
          <p:cNvPr id="107" name="Date Placeholder 106"/>
          <p:cNvSpPr>
            <a:spLocks noGrp="1"/>
          </p:cNvSpPr>
          <p:nvPr>
            <p:ph type="dt" sz="half" idx="10"/>
          </p:nvPr>
        </p:nvSpPr>
        <p:spPr/>
        <p:txBody>
          <a:bodyPr/>
          <a:lstStyle/>
          <a:p>
            <a:fld id="{D943D59F-CCA5-4671-B636-E3E17F54143A}" type="datetime1">
              <a:rPr lang="en-GB" smtClean="0"/>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822642"/>
          </a:xfrm>
        </p:spPr>
        <p:txBody>
          <a:bodyPr/>
          <a:lstStyle/>
          <a:p>
            <a:r>
              <a:rPr lang="en-GB" dirty="0"/>
              <a:t>Network Application Software</a:t>
            </a:r>
            <a:endParaRPr lang="en-GB" dirty="0"/>
          </a:p>
        </p:txBody>
      </p:sp>
      <p:sp>
        <p:nvSpPr>
          <p:cNvPr id="3" name="Content Placeholder 2"/>
          <p:cNvSpPr>
            <a:spLocks noGrp="1"/>
          </p:cNvSpPr>
          <p:nvPr>
            <p:ph idx="1"/>
          </p:nvPr>
        </p:nvSpPr>
        <p:spPr>
          <a:xfrm>
            <a:off x="1914144" y="822642"/>
            <a:ext cx="9997440" cy="5425758"/>
          </a:xfrm>
        </p:spPr>
        <p:txBody>
          <a:bodyPr>
            <a:normAutofit fontScale="92500" lnSpcReduction="10000"/>
          </a:bodyPr>
          <a:lstStyle/>
          <a:p>
            <a:r>
              <a:rPr lang="en-US" dirty="0"/>
              <a:t>Types of Network Applications</a:t>
            </a:r>
            <a:endParaRPr lang="en-US" dirty="0"/>
          </a:p>
          <a:p>
            <a:pPr marL="964565" lvl="2" indent="-316230">
              <a:buFont typeface="+mj-lt"/>
              <a:buAutoNum type="arabicPeriod" startAt="4"/>
            </a:pPr>
            <a:r>
              <a:rPr lang="en-US" dirty="0"/>
              <a:t>Messaging Apps:</a:t>
            </a:r>
            <a:endParaRPr lang="en-US" dirty="0"/>
          </a:p>
          <a:p>
            <a:pPr lvl="3"/>
            <a:r>
              <a:rPr lang="en-US" dirty="0"/>
              <a:t>Applications such as WhatsApp, Slack, Microsoft Teams are considered as messaging </a:t>
            </a:r>
            <a:r>
              <a:rPr lang="en-US" dirty="0" err="1"/>
              <a:t>appliations</a:t>
            </a:r>
            <a:r>
              <a:rPr lang="en-US" dirty="0"/>
              <a:t>.</a:t>
            </a:r>
            <a:endParaRPr lang="en-US" dirty="0"/>
          </a:p>
          <a:p>
            <a:pPr lvl="3"/>
            <a:r>
              <a:rPr lang="en-US" dirty="0"/>
              <a:t>Messaging applications allow real-time text, voice, and video communication between individuals and groups, enhancing collaboration and connectivity.</a:t>
            </a:r>
            <a:endParaRPr lang="en-US" dirty="0"/>
          </a:p>
          <a:p>
            <a:pPr lvl="2"/>
            <a:endParaRPr lang="en-US" dirty="0"/>
          </a:p>
          <a:p>
            <a:pPr marL="964565" lvl="2" indent="-316230">
              <a:buFont typeface="+mj-lt"/>
              <a:buAutoNum type="arabicPeriod" startAt="5"/>
            </a:pPr>
            <a:r>
              <a:rPr lang="en-US" dirty="0"/>
              <a:t>Video Conferencing Tools:</a:t>
            </a:r>
            <a:endParaRPr lang="en-US" dirty="0"/>
          </a:p>
          <a:p>
            <a:pPr lvl="3"/>
            <a:r>
              <a:rPr lang="en-US" dirty="0"/>
              <a:t>Zoom, Microsoft Teams, Cisco </a:t>
            </a:r>
            <a:r>
              <a:rPr lang="en-US" dirty="0" err="1"/>
              <a:t>Webex</a:t>
            </a:r>
            <a:endParaRPr lang="en-US" dirty="0"/>
          </a:p>
          <a:p>
            <a:pPr lvl="3"/>
            <a:r>
              <a:rPr lang="en-US" dirty="0"/>
              <a:t>Video conferencing applications enable virtual meetings, webinars, and remote collaboration through live video and audio communication.</a:t>
            </a:r>
            <a:endParaRPr lang="en-US" dirty="0"/>
          </a:p>
          <a:p>
            <a:pPr lvl="2"/>
            <a:endParaRPr lang="en-US" dirty="0"/>
          </a:p>
          <a:p>
            <a:pPr marL="964565" lvl="2" indent="-316230">
              <a:buFont typeface="+mj-lt"/>
              <a:buAutoNum type="arabicPeriod" startAt="6"/>
            </a:pPr>
            <a:r>
              <a:rPr lang="en-US" dirty="0"/>
              <a:t>Remote Desktop Applications:</a:t>
            </a:r>
            <a:endParaRPr lang="en-US" dirty="0"/>
          </a:p>
          <a:p>
            <a:pPr lvl="3"/>
            <a:r>
              <a:rPr lang="en-US" dirty="0"/>
              <a:t>TeamViewer, </a:t>
            </a:r>
            <a:r>
              <a:rPr lang="en-US" dirty="0" err="1"/>
              <a:t>AnyDesk</a:t>
            </a:r>
            <a:r>
              <a:rPr lang="en-US" dirty="0"/>
              <a:t>, Remote Desktop Protocol (RDP)</a:t>
            </a:r>
            <a:endParaRPr lang="en-US" dirty="0"/>
          </a:p>
          <a:p>
            <a:pPr lvl="3"/>
            <a:r>
              <a:rPr lang="en-US" dirty="0"/>
              <a:t>These applications allow users to access and control remote computers over a network, facilitating technical support, troubleshooting, and remote work.</a:t>
            </a:r>
            <a:endParaRPr lang="en-US" dirty="0"/>
          </a:p>
          <a:p>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007C717-FAA6-486F-BC9F-F5F275074EA1}" type="datetime1">
              <a:rPr lang="en-GB" smtClean="0"/>
            </a:fld>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77500" lnSpcReduction="20000"/>
          </a:bodyPr>
          <a:lstStyle/>
          <a:p>
            <a:r>
              <a:rPr lang="en-GB" dirty="0"/>
              <a:t>Electronic Mail</a:t>
            </a:r>
            <a:endParaRPr lang="en-GB" dirty="0"/>
          </a:p>
          <a:p>
            <a:pPr lvl="1"/>
            <a:r>
              <a:rPr lang="en-US" dirty="0"/>
              <a:t>How </a:t>
            </a:r>
            <a:r>
              <a:rPr lang="en-US" dirty="0" err="1"/>
              <a:t>eMail</a:t>
            </a:r>
            <a:r>
              <a:rPr lang="en-US" dirty="0"/>
              <a:t> Works</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r>
              <a:rPr lang="en-US" dirty="0"/>
              <a:t>The client can be triggered by the system when there is a message in the queue to be sent.</a:t>
            </a:r>
            <a:endParaRPr lang="en-US" dirty="0"/>
          </a:p>
          <a:p>
            <a:pPr lvl="2"/>
            <a:endParaRPr lang="en-US" dirty="0"/>
          </a:p>
          <a:p>
            <a:pPr lvl="2"/>
            <a:r>
              <a:rPr lang="en-US" dirty="0"/>
              <a:t>The user agent at the Favour’s site allows </a:t>
            </a:r>
            <a:r>
              <a:rPr lang="en-US" dirty="0" err="1"/>
              <a:t>Favour</a:t>
            </a:r>
            <a:r>
              <a:rPr lang="en-US" dirty="0"/>
              <a:t> to read the received message.</a:t>
            </a:r>
            <a:endParaRPr lang="en-US" dirty="0"/>
          </a:p>
          <a:p>
            <a:pPr lvl="2"/>
            <a:endParaRPr lang="en-US" dirty="0"/>
          </a:p>
          <a:p>
            <a:pPr lvl="2"/>
            <a:r>
              <a:rPr lang="en-US" dirty="0" err="1"/>
              <a:t>Favour</a:t>
            </a:r>
            <a:r>
              <a:rPr lang="en-US" dirty="0"/>
              <a:t> later uses an MAA client to retrieve the message from an MAA server running on the second server.</a:t>
            </a:r>
            <a:endParaRPr lang="en-US" dirty="0"/>
          </a:p>
          <a:p>
            <a:pPr lvl="2"/>
            <a:endParaRPr lang="en-US" dirty="0"/>
          </a:p>
        </p:txBody>
      </p:sp>
      <p:grpSp>
        <p:nvGrpSpPr>
          <p:cNvPr id="304" name="Group 303"/>
          <p:cNvGrpSpPr/>
          <p:nvPr/>
        </p:nvGrpSpPr>
        <p:grpSpPr>
          <a:xfrm>
            <a:off x="3834081" y="1604838"/>
            <a:ext cx="7965365" cy="3420000"/>
            <a:chOff x="398675" y="931316"/>
            <a:chExt cx="8372129" cy="4115724"/>
          </a:xfrm>
        </p:grpSpPr>
        <p:grpSp>
          <p:nvGrpSpPr>
            <p:cNvPr id="302" name="Group 301"/>
            <p:cNvGrpSpPr/>
            <p:nvPr/>
          </p:nvGrpSpPr>
          <p:grpSpPr>
            <a:xfrm>
              <a:off x="398675" y="931316"/>
              <a:ext cx="8372129" cy="4115724"/>
              <a:chOff x="398675" y="931316"/>
              <a:chExt cx="8372129" cy="4115724"/>
            </a:xfrm>
          </p:grpSpPr>
          <p:grpSp>
            <p:nvGrpSpPr>
              <p:cNvPr id="300" name="Group 299"/>
              <p:cNvGrpSpPr/>
              <p:nvPr/>
            </p:nvGrpSpPr>
            <p:grpSpPr>
              <a:xfrm>
                <a:off x="398675" y="931316"/>
                <a:ext cx="8372129" cy="4115724"/>
                <a:chOff x="398675" y="931316"/>
                <a:chExt cx="8372129" cy="4115724"/>
              </a:xfrm>
            </p:grpSpPr>
            <p:grpSp>
              <p:nvGrpSpPr>
                <p:cNvPr id="297" name="Group 296"/>
                <p:cNvGrpSpPr/>
                <p:nvPr/>
              </p:nvGrpSpPr>
              <p:grpSpPr>
                <a:xfrm>
                  <a:off x="575188" y="931316"/>
                  <a:ext cx="7909502" cy="4115724"/>
                  <a:chOff x="575188" y="931316"/>
                  <a:chExt cx="7909502" cy="4115724"/>
                </a:xfrm>
              </p:grpSpPr>
              <p:grpSp>
                <p:nvGrpSpPr>
                  <p:cNvPr id="294" name="Group 293"/>
                  <p:cNvGrpSpPr/>
                  <p:nvPr/>
                </p:nvGrpSpPr>
                <p:grpSpPr>
                  <a:xfrm>
                    <a:off x="575188" y="931316"/>
                    <a:ext cx="7909502" cy="3871406"/>
                    <a:chOff x="575188" y="931316"/>
                    <a:chExt cx="7909502" cy="3871406"/>
                  </a:xfrm>
                </p:grpSpPr>
                <p:sp>
                  <p:nvSpPr>
                    <p:cNvPr id="285" name="TextBox 284"/>
                    <p:cNvSpPr txBox="1"/>
                    <p:nvPr/>
                  </p:nvSpPr>
                  <p:spPr>
                    <a:xfrm>
                      <a:off x="3503159" y="1043689"/>
                      <a:ext cx="1994905" cy="646331"/>
                    </a:xfrm>
                    <a:prstGeom prst="rect">
                      <a:avLst/>
                    </a:prstGeom>
                    <a:noFill/>
                  </p:spPr>
                  <p:txBody>
                    <a:bodyPr wrap="none" rtlCol="0">
                      <a:spAutoFit/>
                    </a:bodyPr>
                    <a:lstStyle/>
                    <a:p>
                      <a:r>
                        <a:rPr lang="en-GB" sz="1200" dirty="0"/>
                        <a:t>UA: User Agent</a:t>
                      </a:r>
                      <a:endParaRPr lang="en-GB" sz="1200" dirty="0"/>
                    </a:p>
                    <a:p>
                      <a:r>
                        <a:rPr lang="en-GB" sz="1200" dirty="0"/>
                        <a:t>MTA: Message Transfer Agent</a:t>
                      </a:r>
                      <a:endParaRPr lang="en-GB" sz="1200" dirty="0"/>
                    </a:p>
                    <a:p>
                      <a:r>
                        <a:rPr lang="en-GB" sz="1200" dirty="0"/>
                        <a:t>MAA: Message Access Agent</a:t>
                      </a:r>
                      <a:endParaRPr lang="en-GB" sz="1200" dirty="0"/>
                    </a:p>
                  </p:txBody>
                </p:sp>
                <p:grpSp>
                  <p:nvGrpSpPr>
                    <p:cNvPr id="293" name="Group 292"/>
                    <p:cNvGrpSpPr/>
                    <p:nvPr/>
                  </p:nvGrpSpPr>
                  <p:grpSpPr>
                    <a:xfrm>
                      <a:off x="575188" y="931316"/>
                      <a:ext cx="7909502" cy="3871406"/>
                      <a:chOff x="530942" y="803124"/>
                      <a:chExt cx="7909502" cy="3871406"/>
                    </a:xfrm>
                  </p:grpSpPr>
                  <p:grpSp>
                    <p:nvGrpSpPr>
                      <p:cNvPr id="284" name="Group 283"/>
                      <p:cNvGrpSpPr/>
                      <p:nvPr/>
                    </p:nvGrpSpPr>
                    <p:grpSpPr>
                      <a:xfrm>
                        <a:off x="530942" y="803124"/>
                        <a:ext cx="7909502" cy="3871406"/>
                        <a:chOff x="0" y="950615"/>
                        <a:chExt cx="7909502" cy="3871406"/>
                      </a:xfrm>
                    </p:grpSpPr>
                    <p:sp>
                      <p:nvSpPr>
                        <p:cNvPr id="181" name="Oval 180"/>
                        <p:cNvSpPr/>
                        <p:nvPr/>
                      </p:nvSpPr>
                      <p:spPr>
                        <a:xfrm>
                          <a:off x="6883367" y="1146872"/>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9</a:t>
                          </a:r>
                          <a:endParaRPr lang="en-GB" sz="1200" dirty="0"/>
                        </a:p>
                      </p:txBody>
                    </p:sp>
                    <p:grpSp>
                      <p:nvGrpSpPr>
                        <p:cNvPr id="283" name="Group 282"/>
                        <p:cNvGrpSpPr/>
                        <p:nvPr/>
                      </p:nvGrpSpPr>
                      <p:grpSpPr>
                        <a:xfrm>
                          <a:off x="0" y="950615"/>
                          <a:ext cx="7909502" cy="3871406"/>
                          <a:chOff x="0" y="950615"/>
                          <a:chExt cx="7909502" cy="3871406"/>
                        </a:xfrm>
                      </p:grpSpPr>
                      <p:grpSp>
                        <p:nvGrpSpPr>
                          <p:cNvPr id="279" name="Group 278"/>
                          <p:cNvGrpSpPr/>
                          <p:nvPr/>
                        </p:nvGrpSpPr>
                        <p:grpSpPr>
                          <a:xfrm>
                            <a:off x="0" y="950615"/>
                            <a:ext cx="7909502" cy="3871406"/>
                            <a:chOff x="0" y="950615"/>
                            <a:chExt cx="7909502" cy="3871406"/>
                          </a:xfrm>
                        </p:grpSpPr>
                        <p:grpSp>
                          <p:nvGrpSpPr>
                            <p:cNvPr id="277" name="Group 276"/>
                            <p:cNvGrpSpPr/>
                            <p:nvPr/>
                          </p:nvGrpSpPr>
                          <p:grpSpPr>
                            <a:xfrm>
                              <a:off x="0" y="950615"/>
                              <a:ext cx="7909502" cy="3871406"/>
                              <a:chOff x="0" y="950615"/>
                              <a:chExt cx="7909502" cy="3871406"/>
                            </a:xfrm>
                          </p:grpSpPr>
                          <p:grpSp>
                            <p:nvGrpSpPr>
                              <p:cNvPr id="275" name="Group 274"/>
                              <p:cNvGrpSpPr/>
                              <p:nvPr/>
                            </p:nvGrpSpPr>
                            <p:grpSpPr>
                              <a:xfrm>
                                <a:off x="0" y="950615"/>
                                <a:ext cx="7909502" cy="3871406"/>
                                <a:chOff x="0" y="1083347"/>
                                <a:chExt cx="7909502" cy="3871406"/>
                              </a:xfrm>
                            </p:grpSpPr>
                            <p:grpSp>
                              <p:nvGrpSpPr>
                                <p:cNvPr id="195" name="Group 194"/>
                                <p:cNvGrpSpPr/>
                                <p:nvPr/>
                              </p:nvGrpSpPr>
                              <p:grpSpPr>
                                <a:xfrm>
                                  <a:off x="0" y="1083347"/>
                                  <a:ext cx="7909502" cy="3871406"/>
                                  <a:chOff x="0" y="1083347"/>
                                  <a:chExt cx="7909502" cy="3871406"/>
                                </a:xfrm>
                              </p:grpSpPr>
                              <p:sp>
                                <p:nvSpPr>
                                  <p:cNvPr id="191" name="Oval 190"/>
                                  <p:cNvSpPr/>
                                  <p:nvPr/>
                                </p:nvSpPr>
                                <p:spPr>
                                  <a:xfrm>
                                    <a:off x="3763758" y="4151104"/>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5</a:t>
                                    </a:r>
                                    <a:endParaRPr lang="en-GB" sz="1200" dirty="0"/>
                                  </a:p>
                                </p:txBody>
                              </p:sp>
                              <p:grpSp>
                                <p:nvGrpSpPr>
                                  <p:cNvPr id="194" name="Group 193"/>
                                  <p:cNvGrpSpPr/>
                                  <p:nvPr/>
                                </p:nvGrpSpPr>
                                <p:grpSpPr>
                                  <a:xfrm>
                                    <a:off x="0" y="1083347"/>
                                    <a:ext cx="7909502" cy="3871406"/>
                                    <a:chOff x="0" y="1083347"/>
                                    <a:chExt cx="7909502" cy="3871406"/>
                                  </a:xfrm>
                                </p:grpSpPr>
                                <p:grpSp>
                                  <p:nvGrpSpPr>
                                    <p:cNvPr id="189" name="Group 188"/>
                                    <p:cNvGrpSpPr/>
                                    <p:nvPr/>
                                  </p:nvGrpSpPr>
                                  <p:grpSpPr>
                                    <a:xfrm>
                                      <a:off x="0" y="1083347"/>
                                      <a:ext cx="7909502" cy="3871406"/>
                                      <a:chOff x="0" y="1127591"/>
                                      <a:chExt cx="7909502" cy="3871406"/>
                                    </a:xfrm>
                                  </p:grpSpPr>
                                  <p:grpSp>
                                    <p:nvGrpSpPr>
                                      <p:cNvPr id="187" name="Group 186"/>
                                      <p:cNvGrpSpPr/>
                                      <p:nvPr/>
                                    </p:nvGrpSpPr>
                                    <p:grpSpPr>
                                      <a:xfrm>
                                        <a:off x="0" y="1127591"/>
                                        <a:ext cx="7909502" cy="3871406"/>
                                        <a:chOff x="0" y="1127591"/>
                                        <a:chExt cx="7909502" cy="3871406"/>
                                      </a:xfrm>
                                    </p:grpSpPr>
                                    <p:grpSp>
                                      <p:nvGrpSpPr>
                                        <p:cNvPr id="185" name="Group 184"/>
                                        <p:cNvGrpSpPr/>
                                        <p:nvPr/>
                                      </p:nvGrpSpPr>
                                      <p:grpSpPr>
                                        <a:xfrm>
                                          <a:off x="0" y="1127591"/>
                                          <a:ext cx="7909502" cy="3871406"/>
                                          <a:chOff x="0" y="1127591"/>
                                          <a:chExt cx="7909502" cy="3871406"/>
                                        </a:xfrm>
                                      </p:grpSpPr>
                                      <p:grpSp>
                                        <p:nvGrpSpPr>
                                          <p:cNvPr id="183" name="Group 182"/>
                                          <p:cNvGrpSpPr/>
                                          <p:nvPr/>
                                        </p:nvGrpSpPr>
                                        <p:grpSpPr>
                                          <a:xfrm>
                                            <a:off x="0" y="1127591"/>
                                            <a:ext cx="7909502" cy="3871406"/>
                                            <a:chOff x="0" y="1127591"/>
                                            <a:chExt cx="7909502" cy="3871406"/>
                                          </a:xfrm>
                                        </p:grpSpPr>
                                        <p:grpSp>
                                          <p:nvGrpSpPr>
                                            <p:cNvPr id="180" name="Group 179"/>
                                            <p:cNvGrpSpPr/>
                                            <p:nvPr/>
                                          </p:nvGrpSpPr>
                                          <p:grpSpPr>
                                            <a:xfrm>
                                              <a:off x="0" y="1127591"/>
                                              <a:ext cx="7909502" cy="3871406"/>
                                              <a:chOff x="0" y="2454912"/>
                                              <a:chExt cx="7909502" cy="3871406"/>
                                            </a:xfrm>
                                          </p:grpSpPr>
                                          <p:grpSp>
                                            <p:nvGrpSpPr>
                                              <p:cNvPr id="91" name="Group 90"/>
                                              <p:cNvGrpSpPr/>
                                              <p:nvPr/>
                                            </p:nvGrpSpPr>
                                            <p:grpSpPr>
                                              <a:xfrm>
                                                <a:off x="0" y="3144972"/>
                                                <a:ext cx="360000" cy="360000"/>
                                                <a:chOff x="9251655" y="1523999"/>
                                                <a:chExt cx="1122259" cy="923779"/>
                                              </a:xfrm>
                                            </p:grpSpPr>
                                            <p:grpSp>
                                              <p:nvGrpSpPr>
                                                <p:cNvPr id="92" name="Group 91"/>
                                                <p:cNvGrpSpPr/>
                                                <p:nvPr/>
                                              </p:nvGrpSpPr>
                                              <p:grpSpPr>
                                                <a:xfrm>
                                                  <a:off x="9251655" y="1524000"/>
                                                  <a:ext cx="1122259" cy="923778"/>
                                                  <a:chOff x="9251655" y="1524000"/>
                                                  <a:chExt cx="1122259" cy="642426"/>
                                                </a:xfrm>
                                              </p:grpSpPr>
                                              <p:sp>
                                                <p:nvSpPr>
                                                  <p:cNvPr id="94" name="Rectangle 93"/>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Data 94"/>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3" name="Rectangle 92"/>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177" name="Group 176"/>
                                              <p:cNvGrpSpPr/>
                                              <p:nvPr/>
                                            </p:nvGrpSpPr>
                                            <p:grpSpPr>
                                              <a:xfrm>
                                                <a:off x="17531" y="2454912"/>
                                                <a:ext cx="7891971" cy="3871406"/>
                                                <a:chOff x="17531" y="2454912"/>
                                                <a:chExt cx="7891971" cy="3871406"/>
                                              </a:xfrm>
                                            </p:grpSpPr>
                                            <p:grpSp>
                                              <p:nvGrpSpPr>
                                                <p:cNvPr id="96" name="Group 95"/>
                                                <p:cNvGrpSpPr/>
                                                <p:nvPr/>
                                              </p:nvGrpSpPr>
                                              <p:grpSpPr>
                                                <a:xfrm>
                                                  <a:off x="7633794" y="3026723"/>
                                                  <a:ext cx="180000" cy="360000"/>
                                                  <a:chOff x="5011384" y="4437514"/>
                                                  <a:chExt cx="559422" cy="1143000"/>
                                                </a:xfrm>
                                              </p:grpSpPr>
                                              <p:sp>
                                                <p:nvSpPr>
                                                  <p:cNvPr id="97" name="Rectangle: Rounded Corners 96"/>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grpSp>
                                              <p:nvGrpSpPr>
                                                <p:cNvPr id="169" name="Group 168"/>
                                                <p:cNvGrpSpPr/>
                                                <p:nvPr/>
                                              </p:nvGrpSpPr>
                                              <p:grpSpPr>
                                                <a:xfrm>
                                                  <a:off x="17531" y="2454912"/>
                                                  <a:ext cx="7891971" cy="3871406"/>
                                                  <a:chOff x="17531" y="2381172"/>
                                                  <a:chExt cx="7891971" cy="3871406"/>
                                                </a:xfrm>
                                              </p:grpSpPr>
                                              <p:grpSp>
                                                <p:nvGrpSpPr>
                                                  <p:cNvPr id="133" name="Group 132"/>
                                                  <p:cNvGrpSpPr/>
                                                  <p:nvPr/>
                                                </p:nvGrpSpPr>
                                                <p:grpSpPr>
                                                  <a:xfrm>
                                                    <a:off x="1922856" y="3324972"/>
                                                    <a:ext cx="3993743" cy="2927606"/>
                                                    <a:chOff x="2003849" y="802588"/>
                                                    <a:chExt cx="3993743" cy="2927606"/>
                                                  </a:xfrm>
                                                </p:grpSpPr>
                                                <p:grpSp>
                                                  <p:nvGrpSpPr>
                                                    <p:cNvPr id="126" name="Group 125"/>
                                                    <p:cNvGrpSpPr/>
                                                    <p:nvPr/>
                                                  </p:nvGrpSpPr>
                                                  <p:grpSpPr>
                                                    <a:xfrm>
                                                      <a:off x="4989592" y="802588"/>
                                                      <a:ext cx="1008000" cy="2916000"/>
                                                      <a:chOff x="2383491" y="858129"/>
                                                      <a:chExt cx="1476389" cy="4373923"/>
                                                    </a:xfrm>
                                                  </p:grpSpPr>
                                                  <p:sp>
                                                    <p:nvSpPr>
                                                      <p:cNvPr id="125" name="Rectangle 124"/>
                                                      <p:cNvSpPr/>
                                                      <p:nvPr/>
                                                    </p:nvSpPr>
                                                    <p:spPr>
                                                      <a:xfrm>
                                                        <a:off x="2383491" y="858129"/>
                                                        <a:ext cx="1476389" cy="4373923"/>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102" name="Rectangle 101"/>
                                                      <p:cNvSpPr/>
                                                      <p:nvPr/>
                                                    </p:nvSpPr>
                                                    <p:spPr>
                                                      <a:xfrm>
                                                        <a:off x="2715887" y="1237469"/>
                                                        <a:ext cx="925101" cy="809985"/>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MAA Server</a:t>
                                                        </a:r>
                                                        <a:endParaRPr lang="en-GB" sz="1200" dirty="0">
                                                          <a:solidFill>
                                                            <a:schemeClr val="tx1"/>
                                                          </a:solidFill>
                                                        </a:endParaRPr>
                                                      </a:p>
                                                    </p:txBody>
                                                  </p:sp>
                                                  <p:sp>
                                                    <p:nvSpPr>
                                                      <p:cNvPr id="103" name="Rectangle 102"/>
                                                      <p:cNvSpPr/>
                                                      <p:nvPr/>
                                                    </p:nvSpPr>
                                                    <p:spPr>
                                                      <a:xfrm>
                                                        <a:off x="2695282" y="4381189"/>
                                                        <a:ext cx="982920" cy="755987"/>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Server</a:t>
                                                        </a:r>
                                                        <a:endParaRPr lang="en-GB" sz="1200" dirty="0">
                                                          <a:solidFill>
                                                            <a:schemeClr val="tx1"/>
                                                          </a:solidFill>
                                                        </a:endParaRPr>
                                                      </a:p>
                                                    </p:txBody>
                                                  </p:sp>
                                                  <p:grpSp>
                                                    <p:nvGrpSpPr>
                                                      <p:cNvPr id="47" name="Group 46"/>
                                                      <p:cNvGrpSpPr/>
                                                      <p:nvPr/>
                                                    </p:nvGrpSpPr>
                                                    <p:grpSpPr>
                                                      <a:xfrm>
                                                        <a:off x="2878377" y="3031073"/>
                                                        <a:ext cx="468000" cy="504000"/>
                                                        <a:chOff x="4730985" y="2399426"/>
                                                        <a:chExt cx="1420136" cy="1201780"/>
                                                      </a:xfrm>
                                                      <a:solidFill>
                                                        <a:schemeClr val="bg1">
                                                          <a:lumMod val="95000"/>
                                                        </a:schemeClr>
                                                      </a:solidFill>
                                                    </p:grpSpPr>
                                                    <p:sp>
                                                      <p:nvSpPr>
                                                        <p:cNvPr id="9" name="Cube 8"/>
                                                        <p:cNvSpPr/>
                                                        <p:nvPr/>
                                                      </p:nvSpPr>
                                                      <p:spPr>
                                                        <a:xfrm>
                                                          <a:off x="4730985" y="2399426"/>
                                                          <a:ext cx="1420136" cy="1201780"/>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p:cNvGrpSpPr/>
                                                        <p:nvPr/>
                                                      </p:nvGrpSpPr>
                                                      <p:grpSpPr>
                                                        <a:xfrm>
                                                          <a:off x="4785284" y="2711068"/>
                                                          <a:ext cx="1109287" cy="884251"/>
                                                          <a:chOff x="4753664" y="2696263"/>
                                                          <a:chExt cx="1109287" cy="884251"/>
                                                        </a:xfrm>
                                                        <a:grpFill/>
                                                      </p:grpSpPr>
                                                      <p:sp>
                                                        <p:nvSpPr>
                                                          <p:cNvPr id="16" name="Cube 15"/>
                                                          <p:cNvSpPr/>
                                                          <p:nvPr/>
                                                        </p:nvSpPr>
                                                        <p:spPr>
                                                          <a:xfrm>
                                                            <a:off x="4768391" y="270052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Cube 103"/>
                                                          <p:cNvSpPr/>
                                                          <p:nvPr/>
                                                        </p:nvSpPr>
                                                        <p:spPr>
                                                          <a:xfrm>
                                                            <a:off x="4753664" y="291543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Cube 104"/>
                                                          <p:cNvSpPr/>
                                                          <p:nvPr/>
                                                        </p:nvSpPr>
                                                        <p:spPr>
                                                          <a:xfrm>
                                                            <a:off x="4755318" y="334301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Cube 105"/>
                                                          <p:cNvSpPr/>
                                                          <p:nvPr/>
                                                        </p:nvSpPr>
                                                        <p:spPr>
                                                          <a:xfrm>
                                                            <a:off x="4755319" y="314070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Cube 106"/>
                                                          <p:cNvSpPr/>
                                                          <p:nvPr/>
                                                        </p:nvSpPr>
                                                        <p:spPr>
                                                          <a:xfrm>
                                                            <a:off x="5112337" y="270052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Cube 107"/>
                                                          <p:cNvSpPr/>
                                                          <p:nvPr/>
                                                        </p:nvSpPr>
                                                        <p:spPr>
                                                          <a:xfrm>
                                                            <a:off x="5097610" y="291543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Cube 108"/>
                                                          <p:cNvSpPr/>
                                                          <p:nvPr/>
                                                        </p:nvSpPr>
                                                        <p:spPr>
                                                          <a:xfrm>
                                                            <a:off x="5099264" y="334301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Cube 109"/>
                                                          <p:cNvSpPr/>
                                                          <p:nvPr/>
                                                        </p:nvSpPr>
                                                        <p:spPr>
                                                          <a:xfrm>
                                                            <a:off x="5099265" y="314070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Cube 110"/>
                                                          <p:cNvSpPr/>
                                                          <p:nvPr/>
                                                        </p:nvSpPr>
                                                        <p:spPr>
                                                          <a:xfrm>
                                                            <a:off x="5454988" y="269626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Cube 111"/>
                                                          <p:cNvSpPr/>
                                                          <p:nvPr/>
                                                        </p:nvSpPr>
                                                        <p:spPr>
                                                          <a:xfrm>
                                                            <a:off x="5440261" y="2911179"/>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Cube 112"/>
                                                          <p:cNvSpPr/>
                                                          <p:nvPr/>
                                                        </p:nvSpPr>
                                                        <p:spPr>
                                                          <a:xfrm>
                                                            <a:off x="5441915" y="3338753"/>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Cube 113"/>
                                                          <p:cNvSpPr/>
                                                          <p:nvPr/>
                                                        </p:nvSpPr>
                                                        <p:spPr>
                                                          <a:xfrm>
                                                            <a:off x="5441916" y="3136446"/>
                                                            <a:ext cx="407963" cy="237501"/>
                                                          </a:xfrm>
                                                          <a:prstGeom prst="cube">
                                                            <a:avLst/>
                                                          </a:prstGeom>
                                                          <a:grp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127" name="Group 126"/>
                                                    <p:cNvGrpSpPr/>
                                                    <p:nvPr/>
                                                  </p:nvGrpSpPr>
                                                  <p:grpSpPr>
                                                    <a:xfrm>
                                                      <a:off x="2003849" y="814195"/>
                                                      <a:ext cx="1008000" cy="2915999"/>
                                                      <a:chOff x="739572" y="914222"/>
                                                      <a:chExt cx="1476389" cy="4373923"/>
                                                    </a:xfrm>
                                                  </p:grpSpPr>
                                                  <p:sp>
                                                    <p:nvSpPr>
                                                      <p:cNvPr id="124" name="Rectangle 123"/>
                                                      <p:cNvSpPr/>
                                                      <p:nvPr/>
                                                    </p:nvSpPr>
                                                    <p:spPr>
                                                      <a:xfrm>
                                                        <a:off x="739572" y="914222"/>
                                                        <a:ext cx="1476389" cy="4373923"/>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200" dirty="0"/>
                                                      </a:p>
                                                    </p:txBody>
                                                  </p:sp>
                                                  <p:sp>
                                                    <p:nvSpPr>
                                                      <p:cNvPr id="100" name="Rectangle 99"/>
                                                      <p:cNvSpPr/>
                                                      <p:nvPr/>
                                                    </p:nvSpPr>
                                                    <p:spPr>
                                                      <a:xfrm>
                                                        <a:off x="1071534" y="4399417"/>
                                                        <a:ext cx="925101" cy="809986"/>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Client</a:t>
                                                        </a:r>
                                                        <a:endParaRPr lang="en-GB" sz="1200" dirty="0">
                                                          <a:solidFill>
                                                            <a:schemeClr val="tx1"/>
                                                          </a:solidFill>
                                                        </a:endParaRPr>
                                                      </a:p>
                                                    </p:txBody>
                                                  </p:sp>
                                                  <p:sp>
                                                    <p:nvSpPr>
                                                      <p:cNvPr id="101" name="Rectangle 100"/>
                                                      <p:cNvSpPr/>
                                                      <p:nvPr/>
                                                    </p:nvSpPr>
                                                    <p:spPr>
                                                      <a:xfrm>
                                                        <a:off x="1030322" y="1279189"/>
                                                        <a:ext cx="982920" cy="789631"/>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Server</a:t>
                                                        </a:r>
                                                        <a:endParaRPr lang="en-GB" sz="1200" dirty="0">
                                                          <a:solidFill>
                                                            <a:schemeClr val="tx1"/>
                                                          </a:solidFill>
                                                        </a:endParaRPr>
                                                      </a:p>
                                                    </p:txBody>
                                                  </p:sp>
                                                  <p:grpSp>
                                                    <p:nvGrpSpPr>
                                                      <p:cNvPr id="117" name="Group 116"/>
                                                      <p:cNvGrpSpPr/>
                                                      <p:nvPr/>
                                                    </p:nvGrpSpPr>
                                                    <p:grpSpPr>
                                                      <a:xfrm>
                                                        <a:off x="1238577" y="3257284"/>
                                                        <a:ext cx="396000" cy="287999"/>
                                                        <a:chOff x="2664548" y="3034190"/>
                                                        <a:chExt cx="606414" cy="623540"/>
                                                      </a:xfrm>
                                                    </p:grpSpPr>
                                                    <p:grpSp>
                                                      <p:nvGrpSpPr>
                                                        <p:cNvPr id="56" name="Group 55"/>
                                                        <p:cNvGrpSpPr/>
                                                        <p:nvPr/>
                                                      </p:nvGrpSpPr>
                                                      <p:grpSpPr>
                                                        <a:xfrm>
                                                          <a:off x="2664548" y="3034190"/>
                                                          <a:ext cx="606414" cy="623540"/>
                                                          <a:chOff x="2664548" y="3034190"/>
                                                          <a:chExt cx="606414" cy="623540"/>
                                                        </a:xfrm>
                                                      </p:grpSpPr>
                                                      <p:cxnSp>
                                                        <p:nvCxnSpPr>
                                                          <p:cNvPr id="51" name="Straight Connector 50"/>
                                                          <p:cNvCxnSpPr/>
                                                          <p:nvPr/>
                                                        </p:nvCxnSpPr>
                                                        <p:spPr>
                                                          <a:xfrm>
                                                            <a:off x="2664548" y="3034190"/>
                                                            <a:ext cx="0" cy="61691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3246236" y="3040812"/>
                                                            <a:ext cx="0" cy="61691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2664548" y="3651108"/>
                                                            <a:ext cx="606414" cy="0"/>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60" name="Straight Connector 59"/>
                                                        <p:cNvCxnSpPr/>
                                                        <p:nvPr/>
                                                      </p:nvCxnSpPr>
                                                      <p:spPr>
                                                        <a:xfrm>
                                                          <a:off x="2664548" y="3477127"/>
                                                          <a:ext cx="581688"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664548" y="3320233"/>
                                                          <a:ext cx="606414"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2664548" y="3170009"/>
                                                          <a:ext cx="581689" cy="0"/>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sp>
                                                  <p:nvSpPr>
                                                    <p:cNvPr id="128" name="Cloud 127"/>
                                                    <p:cNvSpPr/>
                                                    <p:nvPr/>
                                                  </p:nvSpPr>
                                                  <p:spPr>
                                                    <a:xfrm>
                                                      <a:off x="3403532" y="3187336"/>
                                                      <a:ext cx="1097314" cy="432001"/>
                                                    </a:xfrm>
                                                    <a:prstGeom prst="cloud">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Internet</a:t>
                                                      </a:r>
                                                      <a:endParaRPr lang="en-GB" sz="1200" dirty="0"/>
                                                    </a:p>
                                                  </p:txBody>
                                                </p:sp>
                                                <p:cxnSp>
                                                  <p:nvCxnSpPr>
                                                    <p:cNvPr id="130" name="Straight Connector 129"/>
                                                    <p:cNvCxnSpPr>
                                                      <a:stCxn id="128" idx="0"/>
                                                      <a:endCxn id="103" idx="1"/>
                                                    </p:cNvCxnSpPr>
                                                    <p:nvPr/>
                                                  </p:nvCxnSpPr>
                                                  <p:spPr>
                                                    <a:xfrm>
                                                      <a:off x="4499931" y="3403337"/>
                                                      <a:ext cx="702535"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32" name="Straight Connector 131"/>
                                                    <p:cNvCxnSpPr>
                                                      <a:stCxn id="100" idx="3"/>
                                                      <a:endCxn id="128" idx="2"/>
                                                    </p:cNvCxnSpPr>
                                                    <p:nvPr/>
                                                  </p:nvCxnSpPr>
                                                  <p:spPr>
                                                    <a:xfrm flipV="1">
                                                      <a:off x="2862105" y="3403337"/>
                                                      <a:ext cx="544831" cy="4361"/>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nvGrpSpPr>
                                                  <p:cNvPr id="151" name="Group 150"/>
                                                  <p:cNvGrpSpPr/>
                                                  <p:nvPr/>
                                                </p:nvGrpSpPr>
                                                <p:grpSpPr>
                                                  <a:xfrm>
                                                    <a:off x="17531" y="2381172"/>
                                                    <a:ext cx="2375691" cy="1170862"/>
                                                    <a:chOff x="17531" y="2381172"/>
                                                    <a:chExt cx="2375691" cy="1170862"/>
                                                  </a:xfrm>
                                                </p:grpSpPr>
                                                <p:grpSp>
                                                  <p:nvGrpSpPr>
                                                    <p:cNvPr id="143" name="Group 142"/>
                                                    <p:cNvGrpSpPr/>
                                                    <p:nvPr/>
                                                  </p:nvGrpSpPr>
                                                  <p:grpSpPr>
                                                    <a:xfrm>
                                                      <a:off x="17531" y="2381172"/>
                                                      <a:ext cx="1655699" cy="540000"/>
                                                      <a:chOff x="17531" y="2381172"/>
                                                      <a:chExt cx="1655699" cy="540000"/>
                                                    </a:xfrm>
                                                  </p:grpSpPr>
                                                  <p:sp>
                                                    <p:nvSpPr>
                                                      <p:cNvPr id="89" name="Rectangle 88"/>
                                                      <p:cNvSpPr/>
                                                      <p:nvPr/>
                                                    </p:nvSpPr>
                                                    <p:spPr>
                                                      <a:xfrm>
                                                        <a:off x="17531" y="2476778"/>
                                                        <a:ext cx="434232" cy="378286"/>
                                                      </a:xfrm>
                                                      <a:prstGeom prst="rect">
                                                        <a:avLst/>
                                                      </a:prstGeom>
                                                      <a:solidFill>
                                                        <a:schemeClr val="tx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34" name="Rectangle 133"/>
                                                      <p:cNvSpPr/>
                                                      <p:nvPr/>
                                                    </p:nvSpPr>
                                                    <p:spPr>
                                                      <a:xfrm>
                                                        <a:off x="1041620" y="2381172"/>
                                                        <a:ext cx="631610" cy="540000"/>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MTA Client</a:t>
                                                        </a:r>
                                                        <a:endParaRPr lang="en-GB" sz="1200" dirty="0">
                                                          <a:solidFill>
                                                            <a:schemeClr val="tx1"/>
                                                          </a:solidFill>
                                                        </a:endParaRPr>
                                                      </a:p>
                                                    </p:txBody>
                                                  </p:sp>
                                                  <p:cxnSp>
                                                    <p:nvCxnSpPr>
                                                      <p:cNvPr id="139" name="Straight Arrow Connector 138"/>
                                                      <p:cNvCxnSpPr>
                                                        <a:stCxn id="89" idx="3"/>
                                                        <a:endCxn id="134" idx="1"/>
                                                      </p:cNvCxnSpPr>
                                                      <p:nvPr/>
                                                    </p:nvCxnSpPr>
                                                    <p:spPr>
                                                      <a:xfrm flipV="1">
                                                        <a:off x="451763" y="2651172"/>
                                                        <a:ext cx="589857" cy="1474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147" name="Straight Arrow Connector 146"/>
                                                    <p:cNvCxnSpPr/>
                                                    <p:nvPr/>
                                                  </p:nvCxnSpPr>
                                                  <p:spPr>
                                                    <a:xfrm>
                                                      <a:off x="2393222" y="3097910"/>
                                                      <a:ext cx="0" cy="454124"/>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49" name="Straight Connector 148"/>
                                                    <p:cNvCxnSpPr>
                                                      <a:stCxn id="134" idx="3"/>
                                                    </p:cNvCxnSpPr>
                                                    <p:nvPr/>
                                                  </p:nvCxnSpPr>
                                                  <p:spPr>
                                                    <a:xfrm>
                                                      <a:off x="1673230" y="2651172"/>
                                                      <a:ext cx="719992" cy="435190"/>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nvGrpSpPr>
                                                  <p:cNvPr id="155" name="Group 154"/>
                                                  <p:cNvGrpSpPr/>
                                                  <p:nvPr/>
                                                </p:nvGrpSpPr>
                                                <p:grpSpPr>
                                                  <a:xfrm>
                                                    <a:off x="5441542" y="2381172"/>
                                                    <a:ext cx="2467960" cy="1196697"/>
                                                    <a:chOff x="5441542" y="2381172"/>
                                                    <a:chExt cx="2467960" cy="1196697"/>
                                                  </a:xfrm>
                                                </p:grpSpPr>
                                                <p:grpSp>
                                                  <p:nvGrpSpPr>
                                                    <p:cNvPr id="142" name="Group 141"/>
                                                    <p:cNvGrpSpPr/>
                                                    <p:nvPr/>
                                                  </p:nvGrpSpPr>
                                                  <p:grpSpPr>
                                                    <a:xfrm>
                                                      <a:off x="6058645" y="2381172"/>
                                                      <a:ext cx="1850857" cy="540000"/>
                                                      <a:chOff x="6058645" y="2381172"/>
                                                      <a:chExt cx="1850857" cy="540000"/>
                                                    </a:xfrm>
                                                  </p:grpSpPr>
                                                  <p:sp>
                                                    <p:nvSpPr>
                                                      <p:cNvPr id="99" name="Rectangle 98"/>
                                                      <p:cNvSpPr/>
                                                      <p:nvPr/>
                                                    </p:nvSpPr>
                                                    <p:spPr>
                                                      <a:xfrm>
                                                        <a:off x="7435794" y="2454342"/>
                                                        <a:ext cx="473708" cy="378286"/>
                                                      </a:xfrm>
                                                      <a:prstGeom prst="rect">
                                                        <a:avLst/>
                                                      </a:prstGeom>
                                                      <a:solidFill>
                                                        <a:schemeClr val="tx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35" name="Rectangle 134"/>
                                                      <p:cNvSpPr/>
                                                      <p:nvPr/>
                                                    </p:nvSpPr>
                                                    <p:spPr>
                                                      <a:xfrm>
                                                        <a:off x="6058645" y="2381172"/>
                                                        <a:ext cx="631610" cy="540000"/>
                                                      </a:xfrm>
                                                      <a:prstGeom prst="rect">
                                                        <a:avLst/>
                                                      </a:prstGeom>
                                                      <a:solidFill>
                                                        <a:schemeClr val="tx2">
                                                          <a:lumMod val="60000"/>
                                                          <a:lumOff val="4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MAA Client</a:t>
                                                        </a:r>
                                                        <a:endParaRPr lang="en-GB" sz="1200" dirty="0">
                                                          <a:solidFill>
                                                            <a:schemeClr val="tx1"/>
                                                          </a:solidFill>
                                                        </a:endParaRPr>
                                                      </a:p>
                                                    </p:txBody>
                                                  </p:sp>
                                                </p:grpSp>
                                                <p:cxnSp>
                                                  <p:nvCxnSpPr>
                                                    <p:cNvPr id="145" name="Straight Arrow Connector 144"/>
                                                    <p:cNvCxnSpPr>
                                                      <a:endCxn id="102" idx="0"/>
                                                    </p:cNvCxnSpPr>
                                                    <p:nvPr/>
                                                  </p:nvCxnSpPr>
                                                  <p:spPr>
                                                    <a:xfrm>
                                                      <a:off x="5441542" y="3123746"/>
                                                      <a:ext cx="9804" cy="454123"/>
                                                    </a:xfrm>
                                                    <a:prstGeom prst="straightConnector1">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Straight Arrow Connector 152"/>
                                                    <p:cNvCxnSpPr>
                                                      <a:endCxn id="135" idx="1"/>
                                                    </p:cNvCxnSpPr>
                                                    <p:nvPr/>
                                                  </p:nvCxnSpPr>
                                                  <p:spPr>
                                                    <a:xfrm flipV="1">
                                                      <a:off x="5459075" y="2651172"/>
                                                      <a:ext cx="599570" cy="469737"/>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157" name="Straight Arrow Connector 156"/>
                                                  <p:cNvCxnSpPr/>
                                                  <p:nvPr/>
                                                </p:nvCxnSpPr>
                                                <p:spPr>
                                                  <a:xfrm>
                                                    <a:off x="2386594" y="4266970"/>
                                                    <a:ext cx="0" cy="40234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p:nvPr/>
                                                </p:nvCxnSpPr>
                                                <p:spPr>
                                                  <a:xfrm>
                                                    <a:off x="2386594" y="5220929"/>
                                                    <a:ext cx="0" cy="288208"/>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p:cNvCxnSpPr/>
                                                  <p:nvPr/>
                                                </p:nvCxnSpPr>
                                                <p:spPr>
                                                  <a:xfrm flipV="1">
                                                    <a:off x="5381980" y="5220929"/>
                                                    <a:ext cx="0" cy="288208"/>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a:xfrm flipV="1">
                                                    <a:off x="5381980" y="4193230"/>
                                                    <a:ext cx="0" cy="47608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cxnSp>
                                              <p:nvCxnSpPr>
                                                <p:cNvPr id="171" name="Straight Connector 170"/>
                                                <p:cNvCxnSpPr>
                                                  <a:endCxn id="98" idx="1"/>
                                                </p:cNvCxnSpPr>
                                                <p:nvPr/>
                                              </p:nvCxnSpPr>
                                              <p:spPr>
                                                <a:xfrm flipV="1">
                                                  <a:off x="5928852" y="3187472"/>
                                                  <a:ext cx="1721990" cy="667074"/>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179" name="Straight Connector 178"/>
                                              <p:cNvCxnSpPr/>
                                              <p:nvPr/>
                                            </p:nvCxnSpPr>
                                            <p:spPr>
                                              <a:xfrm flipH="1" flipV="1">
                                                <a:off x="360000" y="3345150"/>
                                                <a:ext cx="1554144" cy="509396"/>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182" name="Oval 181"/>
                                            <p:cNvSpPr/>
                                            <p:nvPr/>
                                          </p:nvSpPr>
                                          <p:spPr>
                                            <a:xfrm>
                                              <a:off x="639085" y="1323848"/>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1</a:t>
                                              </a:r>
                                              <a:endParaRPr lang="en-GB" sz="1200" dirty="0"/>
                                            </a:p>
                                          </p:txBody>
                                        </p:sp>
                                      </p:grpSp>
                                      <p:sp>
                                        <p:nvSpPr>
                                          <p:cNvPr id="184" name="Oval 183"/>
                                          <p:cNvSpPr/>
                                          <p:nvPr/>
                                        </p:nvSpPr>
                                        <p:spPr>
                                          <a:xfrm>
                                            <a:off x="1769476" y="1452715"/>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2</a:t>
                                            </a:r>
                                            <a:endParaRPr lang="en-GB" sz="1200" dirty="0"/>
                                          </a:p>
                                        </p:txBody>
                                      </p:sp>
                                    </p:grpSp>
                                    <p:sp>
                                      <p:nvSpPr>
                                        <p:cNvPr id="186" name="Oval 185"/>
                                        <p:cNvSpPr/>
                                        <p:nvPr/>
                                      </p:nvSpPr>
                                      <p:spPr>
                                        <a:xfrm>
                                          <a:off x="2304731" y="3073188"/>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3</a:t>
                                          </a:r>
                                          <a:endParaRPr lang="en-GB" sz="1200" dirty="0"/>
                                        </a:p>
                                      </p:txBody>
                                    </p:sp>
                                  </p:grpSp>
                                  <p:sp>
                                    <p:nvSpPr>
                                      <p:cNvPr id="188" name="Oval 187"/>
                                      <p:cNvSpPr/>
                                      <p:nvPr/>
                                    </p:nvSpPr>
                                    <p:spPr>
                                      <a:xfrm>
                                        <a:off x="2306584" y="3928553"/>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4</a:t>
                                        </a:r>
                                        <a:endParaRPr lang="en-GB" sz="1200" dirty="0"/>
                                      </a:p>
                                    </p:txBody>
                                  </p:sp>
                                </p:grpSp>
                                <p:cxnSp>
                                  <p:nvCxnSpPr>
                                    <p:cNvPr id="193" name="Straight Arrow Connector 192"/>
                                    <p:cNvCxnSpPr/>
                                    <p:nvPr/>
                                  </p:nvCxnSpPr>
                                  <p:spPr>
                                    <a:xfrm>
                                      <a:off x="3129366" y="4244274"/>
                                      <a:ext cx="15772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74" name="Oval 273"/>
                                <p:cNvSpPr/>
                                <p:nvPr/>
                              </p:nvSpPr>
                              <p:spPr>
                                <a:xfrm>
                                  <a:off x="5342651" y="4118487"/>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6</a:t>
                                  </a:r>
                                  <a:endParaRPr lang="en-GB" sz="1200" dirty="0"/>
                                </a:p>
                              </p:txBody>
                            </p:sp>
                          </p:grpSp>
                          <p:sp>
                            <p:nvSpPr>
                              <p:cNvPr id="276" name="Oval 275"/>
                              <p:cNvSpPr/>
                              <p:nvPr/>
                            </p:nvSpPr>
                            <p:spPr>
                              <a:xfrm>
                                <a:off x="5302223" y="2969881"/>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7</a:t>
                                </a:r>
                                <a:endParaRPr lang="en-GB" sz="1200" dirty="0"/>
                              </a:p>
                            </p:txBody>
                          </p:sp>
                        </p:grpSp>
                        <p:sp>
                          <p:nvSpPr>
                            <p:cNvPr id="278" name="Oval 277"/>
                            <p:cNvSpPr/>
                            <p:nvPr/>
                          </p:nvSpPr>
                          <p:spPr>
                            <a:xfrm>
                              <a:off x="5611880" y="1402124"/>
                              <a:ext cx="176981" cy="1769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8</a:t>
                              </a:r>
                              <a:endParaRPr lang="en-GB" sz="1200" dirty="0"/>
                            </a:p>
                          </p:txBody>
                        </p:sp>
                      </p:grpSp>
                      <p:cxnSp>
                        <p:nvCxnSpPr>
                          <p:cNvPr id="282" name="Straight Arrow Connector 281"/>
                          <p:cNvCxnSpPr>
                            <a:stCxn id="135" idx="3"/>
                            <a:endCxn id="99" idx="1"/>
                          </p:cNvCxnSpPr>
                          <p:nvPr/>
                        </p:nvCxnSpPr>
                        <p:spPr>
                          <a:xfrm flipV="1">
                            <a:off x="6690255" y="1212929"/>
                            <a:ext cx="745539" cy="7686"/>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sp>
                    <p:nvSpPr>
                      <p:cNvPr id="291" name="TextBox 290"/>
                      <p:cNvSpPr txBox="1"/>
                      <p:nvPr/>
                    </p:nvSpPr>
                    <p:spPr>
                      <a:xfrm rot="20244413">
                        <a:off x="6850949" y="1855654"/>
                        <a:ext cx="896912" cy="276999"/>
                      </a:xfrm>
                      <a:prstGeom prst="rect">
                        <a:avLst/>
                      </a:prstGeom>
                      <a:noFill/>
                    </p:spPr>
                    <p:txBody>
                      <a:bodyPr wrap="none" rtlCol="0">
                        <a:spAutoFit/>
                      </a:bodyPr>
                      <a:lstStyle/>
                      <a:p>
                        <a:r>
                          <a:rPr lang="en-GB" sz="1200" dirty="0"/>
                          <a:t>LAN/WAN</a:t>
                        </a:r>
                        <a:endParaRPr lang="en-GB" sz="1200" dirty="0"/>
                      </a:p>
                    </p:txBody>
                  </p:sp>
                  <p:sp>
                    <p:nvSpPr>
                      <p:cNvPr id="292" name="TextBox 291"/>
                      <p:cNvSpPr txBox="1"/>
                      <p:nvPr/>
                    </p:nvSpPr>
                    <p:spPr>
                      <a:xfrm rot="1085735">
                        <a:off x="1004979" y="1845843"/>
                        <a:ext cx="896912" cy="276999"/>
                      </a:xfrm>
                      <a:prstGeom prst="rect">
                        <a:avLst/>
                      </a:prstGeom>
                      <a:noFill/>
                    </p:spPr>
                    <p:txBody>
                      <a:bodyPr wrap="none" rtlCol="0">
                        <a:spAutoFit/>
                      </a:bodyPr>
                      <a:lstStyle/>
                      <a:p>
                        <a:r>
                          <a:rPr lang="en-GB" sz="1200" dirty="0"/>
                          <a:t>LAN/WAN</a:t>
                        </a:r>
                        <a:endParaRPr lang="en-GB" sz="1200" dirty="0"/>
                      </a:p>
                    </p:txBody>
                  </p:sp>
                </p:grpSp>
              </p:grpSp>
              <p:sp>
                <p:nvSpPr>
                  <p:cNvPr id="295" name="TextBox 294"/>
                  <p:cNvSpPr txBox="1"/>
                  <p:nvPr/>
                </p:nvSpPr>
                <p:spPr>
                  <a:xfrm>
                    <a:off x="5589333" y="4766117"/>
                    <a:ext cx="889859" cy="276999"/>
                  </a:xfrm>
                  <a:prstGeom prst="rect">
                    <a:avLst/>
                  </a:prstGeom>
                  <a:noFill/>
                </p:spPr>
                <p:txBody>
                  <a:bodyPr wrap="none" rtlCol="0">
                    <a:spAutoFit/>
                  </a:bodyPr>
                  <a:lstStyle/>
                  <a:p>
                    <a:r>
                      <a:rPr lang="en-GB" sz="1200" dirty="0"/>
                      <a:t>Mail Server</a:t>
                    </a:r>
                    <a:endParaRPr lang="en-GB" sz="1200" dirty="0"/>
                  </a:p>
                </p:txBody>
              </p:sp>
              <p:sp>
                <p:nvSpPr>
                  <p:cNvPr id="296" name="TextBox 295"/>
                  <p:cNvSpPr txBox="1"/>
                  <p:nvPr/>
                </p:nvSpPr>
                <p:spPr>
                  <a:xfrm>
                    <a:off x="2515287" y="4770041"/>
                    <a:ext cx="889859" cy="276999"/>
                  </a:xfrm>
                  <a:prstGeom prst="rect">
                    <a:avLst/>
                  </a:prstGeom>
                  <a:noFill/>
                </p:spPr>
                <p:txBody>
                  <a:bodyPr wrap="none" rtlCol="0">
                    <a:spAutoFit/>
                  </a:bodyPr>
                  <a:lstStyle/>
                  <a:p>
                    <a:r>
                      <a:rPr lang="en-GB" sz="1200" dirty="0"/>
                      <a:t>Mail Server</a:t>
                    </a:r>
                    <a:endParaRPr lang="en-GB" sz="1200" dirty="0"/>
                  </a:p>
                </p:txBody>
              </p:sp>
            </p:grpSp>
            <p:sp>
              <p:nvSpPr>
                <p:cNvPr id="298" name="TextBox 297"/>
                <p:cNvSpPr txBox="1"/>
                <p:nvPr/>
              </p:nvSpPr>
              <p:spPr>
                <a:xfrm>
                  <a:off x="398675" y="1896001"/>
                  <a:ext cx="625421" cy="333348"/>
                </a:xfrm>
                <a:prstGeom prst="rect">
                  <a:avLst/>
                </a:prstGeom>
                <a:noFill/>
              </p:spPr>
              <p:txBody>
                <a:bodyPr wrap="none" rtlCol="0">
                  <a:spAutoFit/>
                </a:bodyPr>
                <a:lstStyle/>
                <a:p>
                  <a:r>
                    <a:rPr lang="en-GB" sz="1200" dirty="0" err="1"/>
                    <a:t>Somto</a:t>
                  </a:r>
                  <a:endParaRPr lang="en-GB" sz="1200" dirty="0"/>
                </a:p>
              </p:txBody>
            </p:sp>
            <p:sp>
              <p:nvSpPr>
                <p:cNvPr id="299" name="TextBox 298"/>
                <p:cNvSpPr txBox="1"/>
                <p:nvPr/>
              </p:nvSpPr>
              <p:spPr>
                <a:xfrm>
                  <a:off x="8005404" y="1778688"/>
                  <a:ext cx="765400" cy="333348"/>
                </a:xfrm>
                <a:prstGeom prst="rect">
                  <a:avLst/>
                </a:prstGeom>
                <a:noFill/>
              </p:spPr>
              <p:txBody>
                <a:bodyPr wrap="none" rtlCol="0">
                  <a:spAutoFit/>
                </a:bodyPr>
                <a:lstStyle/>
                <a:p>
                  <a:r>
                    <a:rPr lang="en-GB" sz="1200" dirty="0"/>
                    <a:t>Lauretha</a:t>
                  </a:r>
                  <a:endParaRPr lang="en-GB" sz="1200" dirty="0"/>
                </a:p>
              </p:txBody>
            </p:sp>
          </p:grpSp>
          <p:sp>
            <p:nvSpPr>
              <p:cNvPr id="301" name="TextBox 300"/>
              <p:cNvSpPr txBox="1"/>
              <p:nvPr/>
            </p:nvSpPr>
            <p:spPr>
              <a:xfrm rot="16200000">
                <a:off x="2435405" y="3405275"/>
                <a:ext cx="535724" cy="276999"/>
              </a:xfrm>
              <a:prstGeom prst="rect">
                <a:avLst/>
              </a:prstGeom>
              <a:noFill/>
            </p:spPr>
            <p:txBody>
              <a:bodyPr wrap="none" rtlCol="0">
                <a:spAutoFit/>
              </a:bodyPr>
              <a:lstStyle/>
              <a:p>
                <a:r>
                  <a:rPr lang="en-GB" sz="1200" dirty="0"/>
                  <a:t>Spool</a:t>
                </a:r>
                <a:endParaRPr lang="en-GB" sz="1200" dirty="0"/>
              </a:p>
            </p:txBody>
          </p:sp>
        </p:grpSp>
        <p:sp>
          <p:nvSpPr>
            <p:cNvPr id="303" name="TextBox 302"/>
            <p:cNvSpPr txBox="1"/>
            <p:nvPr/>
          </p:nvSpPr>
          <p:spPr>
            <a:xfrm rot="16200000">
              <a:off x="5414441" y="3360615"/>
              <a:ext cx="559320" cy="276999"/>
            </a:xfrm>
            <a:prstGeom prst="rect">
              <a:avLst/>
            </a:prstGeom>
            <a:noFill/>
          </p:spPr>
          <p:txBody>
            <a:bodyPr wrap="none" rtlCol="0">
              <a:spAutoFit/>
            </a:bodyPr>
            <a:lstStyle/>
            <a:p>
              <a:r>
                <a:rPr lang="en-GB" sz="1200" dirty="0"/>
                <a:t>Boxes</a:t>
              </a:r>
              <a:endParaRPr lang="en-GB" sz="1200" dirty="0"/>
            </a:p>
          </p:txBody>
        </p:sp>
      </p:grpSp>
      <p:sp>
        <p:nvSpPr>
          <p:cNvPr id="305" name="Slide Number Placeholder 304"/>
          <p:cNvSpPr>
            <a:spLocks noGrp="1"/>
          </p:cNvSpPr>
          <p:nvPr>
            <p:ph type="sldNum" sz="quarter" idx="12"/>
          </p:nvPr>
        </p:nvSpPr>
        <p:spPr/>
        <p:txBody>
          <a:bodyPr/>
          <a:lstStyle/>
          <a:p>
            <a:fld id="{577AAC64-0889-4130-9C8F-277562A561CE}" type="slidenum">
              <a:rPr lang="en-GB" smtClean="0"/>
            </a:fld>
            <a:endParaRPr lang="en-GB"/>
          </a:p>
        </p:txBody>
      </p:sp>
      <p:sp>
        <p:nvSpPr>
          <p:cNvPr id="306" name="Date Placeholder 305"/>
          <p:cNvSpPr>
            <a:spLocks noGrp="1"/>
          </p:cNvSpPr>
          <p:nvPr>
            <p:ph type="dt" sz="half" idx="10"/>
          </p:nvPr>
        </p:nvSpPr>
        <p:spPr/>
        <p:txBody>
          <a:bodyPr/>
          <a:lstStyle/>
          <a:p>
            <a:fld id="{2B03F377-5DE2-498D-BE08-E4AFF0210F8D}" type="datetime1">
              <a:rPr lang="en-GB" smtClean="0"/>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lnSpcReduction="10000"/>
          </a:bodyPr>
          <a:lstStyle/>
          <a:p>
            <a:r>
              <a:rPr lang="en-GB" dirty="0"/>
              <a:t>Electronic Mail</a:t>
            </a:r>
            <a:endParaRPr lang="en-GB" dirty="0"/>
          </a:p>
          <a:p>
            <a:pPr lvl="1"/>
            <a:r>
              <a:rPr lang="pt-BR" dirty="0"/>
              <a:t>Simple Mail Transfer Protocol (SMTP)</a:t>
            </a:r>
            <a:endParaRPr lang="pt-BR" dirty="0"/>
          </a:p>
          <a:p>
            <a:pPr lvl="2"/>
            <a:r>
              <a:rPr lang="en-US" dirty="0"/>
              <a:t>SMTP is the standard protocol for transferring mail between hosts in the TCP/IP protocol suite.</a:t>
            </a:r>
            <a:endParaRPr lang="en-US" dirty="0"/>
          </a:p>
          <a:p>
            <a:pPr lvl="2"/>
            <a:endParaRPr lang="en-US" dirty="0"/>
          </a:p>
          <a:p>
            <a:pPr lvl="2"/>
            <a:r>
              <a:rPr lang="en-US" dirty="0"/>
              <a:t>SMTP is not concerned with the format or content of messages themselves.</a:t>
            </a:r>
            <a:endParaRPr lang="en-US" dirty="0"/>
          </a:p>
          <a:p>
            <a:pPr lvl="2"/>
            <a:endParaRPr lang="en-US" dirty="0"/>
          </a:p>
          <a:p>
            <a:pPr lvl="2"/>
            <a:r>
              <a:rPr lang="en-US" dirty="0"/>
              <a:t>SMTP uses information written on the envelope of the mail (message header), but does not look at the contents (message body) of the envelope.</a:t>
            </a:r>
            <a:endParaRPr lang="en-US" dirty="0"/>
          </a:p>
          <a:p>
            <a:pPr lvl="2"/>
            <a:endParaRPr lang="en-US" dirty="0"/>
          </a:p>
          <a:p>
            <a:pPr lvl="2"/>
            <a:r>
              <a:rPr lang="en-US" dirty="0"/>
              <a:t>SMTP operates as client-server protocol consisting of an SMTP client and SMPT server.</a:t>
            </a:r>
            <a:endParaRPr lang="en-US" dirty="0"/>
          </a:p>
          <a:p>
            <a:pPr lvl="1"/>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A57F48F-B4D5-42D9-8CAB-91EAB25615A4}" type="datetime1">
              <a:rPr lang="en-GB" smtClean="0"/>
            </a:fld>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clients and servers have two main components</a:t>
            </a:r>
            <a:endParaRPr lang="en-US" dirty="0"/>
          </a:p>
          <a:p>
            <a:pPr lvl="3"/>
            <a:r>
              <a:rPr lang="en-US" dirty="0"/>
              <a:t>User Agents(UA) – Prepares the message, encloses it in an envelope.</a:t>
            </a:r>
            <a:endParaRPr lang="en-US" dirty="0"/>
          </a:p>
          <a:p>
            <a:pPr lvl="3"/>
            <a:r>
              <a:rPr lang="en-US" dirty="0"/>
              <a:t>Mail Transfer Agent (MTA) – Transfers the mail across the internet</a:t>
            </a:r>
            <a:endParaRPr lang="en-US" dirty="0"/>
          </a:p>
          <a:p>
            <a:pPr lvl="2"/>
            <a:endParaRPr lang="en-US" dirty="0"/>
          </a:p>
          <a:p>
            <a:pPr lvl="2"/>
            <a:r>
              <a:rPr lang="en-US" dirty="0"/>
              <a:t>SMTP Commands and Responses</a:t>
            </a:r>
            <a:endParaRPr lang="en-US" dirty="0"/>
          </a:p>
          <a:p>
            <a:pPr lvl="3"/>
            <a:r>
              <a:rPr lang="en-US" dirty="0"/>
              <a:t>The operation of SMTP consists of a series of commands and responses exchanged between the SMTP sender and SMTP receiver.</a:t>
            </a:r>
            <a:endParaRPr lang="en-US" dirty="0"/>
          </a:p>
          <a:p>
            <a:pPr lvl="3"/>
            <a:r>
              <a:rPr lang="en-US" dirty="0"/>
              <a:t>The initiative is with the SMTP sender, who establishes the TCP connection.</a:t>
            </a:r>
            <a:endParaRPr lang="en-US" dirty="0"/>
          </a:p>
          <a:p>
            <a:pPr lvl="3"/>
            <a:r>
              <a:rPr lang="en-US" dirty="0"/>
              <a:t>Once the connection is established, the SMTP sender sends commands over the connection to the receiver.</a:t>
            </a:r>
            <a:endParaRPr lang="en-US" dirty="0"/>
          </a:p>
          <a:p>
            <a:pPr lvl="3"/>
            <a:r>
              <a:rPr lang="en-US" dirty="0"/>
              <a:t>The command is from an MTA client to an MTA server; the response is from an MTA server to the MTA client.</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3D0EF73-F71D-42EA-95F3-FC986B03D696}" type="datetime1">
              <a:rPr lang="en-GB" smtClean="0"/>
            </a:fld>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Commands</a:t>
            </a:r>
            <a:endParaRPr lang="en-US" dirty="0"/>
          </a:p>
          <a:p>
            <a:pPr lvl="3"/>
            <a:r>
              <a:rPr lang="en-US" dirty="0"/>
              <a:t>Commands are sent from the client to the server. It consists of a keyword followed by zero or more arguments. SMTP defines 14 commands.</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aphicFrame>
        <p:nvGraphicFramePr>
          <p:cNvPr id="4" name="Table 4"/>
          <p:cNvGraphicFramePr>
            <a:graphicFrameLocks noGrp="1"/>
          </p:cNvGraphicFramePr>
          <p:nvPr/>
        </p:nvGraphicFramePr>
        <p:xfrm>
          <a:off x="1914144" y="860343"/>
          <a:ext cx="9997441" cy="5562600"/>
        </p:xfrm>
        <a:graphic>
          <a:graphicData uri="http://schemas.openxmlformats.org/drawingml/2006/table">
            <a:tbl>
              <a:tblPr firstRow="1" bandRow="1">
                <a:tableStyleId>{5C22544A-7EE6-4342-B048-85BDC9FD1C3A}</a:tableStyleId>
              </a:tblPr>
              <a:tblGrid>
                <a:gridCol w="1618817"/>
                <a:gridCol w="1989876"/>
                <a:gridCol w="6388748"/>
              </a:tblGrid>
              <a:tr h="370840">
                <a:tc>
                  <a:txBody>
                    <a:bodyPr/>
                    <a:lstStyle/>
                    <a:p>
                      <a:r>
                        <a:rPr lang="en-GB" sz="1200" dirty="0"/>
                        <a:t>Keyword</a:t>
                      </a:r>
                      <a:endParaRPr lang="en-GB" sz="1200" dirty="0"/>
                    </a:p>
                  </a:txBody>
                  <a:tcPr/>
                </a:tc>
                <a:tc>
                  <a:txBody>
                    <a:bodyPr/>
                    <a:lstStyle/>
                    <a:p>
                      <a:r>
                        <a:rPr lang="en-GB" sz="1200" dirty="0"/>
                        <a:t>Argument(s)</a:t>
                      </a:r>
                      <a:endParaRPr lang="en-GB" sz="1200" dirty="0"/>
                    </a:p>
                  </a:txBody>
                  <a:tcPr/>
                </a:tc>
                <a:tc>
                  <a:txBody>
                    <a:bodyPr/>
                    <a:lstStyle/>
                    <a:p>
                      <a:r>
                        <a:rPr lang="en-GB" sz="1200" dirty="0"/>
                        <a:t>Description</a:t>
                      </a:r>
                      <a:endParaRPr lang="en-GB" sz="1200" dirty="0"/>
                    </a:p>
                  </a:txBody>
                  <a:tcPr/>
                </a:tc>
              </a:tr>
              <a:tr h="370840">
                <a:tc>
                  <a:txBody>
                    <a:bodyPr/>
                    <a:lstStyle/>
                    <a:p>
                      <a:r>
                        <a:rPr lang="en-GB" sz="1200" dirty="0"/>
                        <a:t>HELLO</a:t>
                      </a:r>
                      <a:endParaRPr lang="en-GB" sz="1200" dirty="0"/>
                    </a:p>
                  </a:txBody>
                  <a:tcPr/>
                </a:tc>
                <a:tc>
                  <a:txBody>
                    <a:bodyPr/>
                    <a:lstStyle/>
                    <a:p>
                      <a:r>
                        <a:rPr lang="en-GB" sz="1200" dirty="0"/>
                        <a:t>Sender’s host name</a:t>
                      </a:r>
                      <a:endParaRPr lang="en-GB" sz="1200" dirty="0"/>
                    </a:p>
                  </a:txBody>
                  <a:tcPr/>
                </a:tc>
                <a:tc>
                  <a:txBody>
                    <a:bodyPr/>
                    <a:lstStyle/>
                    <a:p>
                      <a:r>
                        <a:rPr lang="en-GB" sz="1200" dirty="0"/>
                        <a:t>Identifies itself</a:t>
                      </a:r>
                      <a:endParaRPr lang="en-GB" sz="1200" dirty="0"/>
                    </a:p>
                  </a:txBody>
                  <a:tcPr/>
                </a:tc>
              </a:tr>
              <a:tr h="370840">
                <a:tc>
                  <a:txBody>
                    <a:bodyPr/>
                    <a:lstStyle/>
                    <a:p>
                      <a:r>
                        <a:rPr lang="en-GB" sz="1200" dirty="0"/>
                        <a:t>MAIL FROM </a:t>
                      </a:r>
                      <a:endParaRPr lang="en-GB" sz="1200" dirty="0"/>
                    </a:p>
                  </a:txBody>
                  <a:tcPr/>
                </a:tc>
                <a:tc>
                  <a:txBody>
                    <a:bodyPr/>
                    <a:lstStyle/>
                    <a:p>
                      <a:r>
                        <a:rPr lang="en-GB" sz="1200" dirty="0"/>
                        <a:t>Sender of the message</a:t>
                      </a:r>
                      <a:endParaRPr lang="en-GB" sz="1200" dirty="0"/>
                    </a:p>
                  </a:txBody>
                  <a:tcPr/>
                </a:tc>
                <a:tc>
                  <a:txBody>
                    <a:bodyPr/>
                    <a:lstStyle/>
                    <a:p>
                      <a:r>
                        <a:rPr lang="en-GB" sz="1200" dirty="0"/>
                        <a:t>Identifies sender of the message</a:t>
                      </a:r>
                      <a:endParaRPr lang="en-GB" sz="1200" dirty="0"/>
                    </a:p>
                  </a:txBody>
                  <a:tcPr/>
                </a:tc>
              </a:tr>
              <a:tr h="370840">
                <a:tc>
                  <a:txBody>
                    <a:bodyPr/>
                    <a:lstStyle/>
                    <a:p>
                      <a:r>
                        <a:rPr lang="en-GB" sz="1200" dirty="0"/>
                        <a:t>RCPT TO</a:t>
                      </a:r>
                      <a:endParaRPr lang="en-GB" sz="1200" dirty="0"/>
                    </a:p>
                  </a:txBody>
                  <a:tcPr/>
                </a:tc>
                <a:tc>
                  <a:txBody>
                    <a:bodyPr/>
                    <a:lstStyle/>
                    <a:p>
                      <a:r>
                        <a:rPr lang="en-GB" sz="1200" dirty="0"/>
                        <a:t>Intended recipient</a:t>
                      </a:r>
                      <a:endParaRPr lang="en-GB" sz="1200" dirty="0"/>
                    </a:p>
                  </a:txBody>
                  <a:tcPr/>
                </a:tc>
                <a:tc>
                  <a:txBody>
                    <a:bodyPr/>
                    <a:lstStyle/>
                    <a:p>
                      <a:r>
                        <a:rPr lang="en-GB" sz="1200" dirty="0"/>
                        <a:t>Identifies recipient of the message</a:t>
                      </a:r>
                      <a:endParaRPr lang="en-GB" sz="1200" dirty="0"/>
                    </a:p>
                  </a:txBody>
                  <a:tcPr/>
                </a:tc>
              </a:tr>
              <a:tr h="370840">
                <a:tc>
                  <a:txBody>
                    <a:bodyPr/>
                    <a:lstStyle/>
                    <a:p>
                      <a:r>
                        <a:rPr lang="en-GB" sz="1200" dirty="0"/>
                        <a:t>DATA</a:t>
                      </a:r>
                      <a:endParaRPr lang="en-GB" sz="1200" dirty="0"/>
                    </a:p>
                  </a:txBody>
                  <a:tcPr/>
                </a:tc>
                <a:tc>
                  <a:txBody>
                    <a:bodyPr/>
                    <a:lstStyle/>
                    <a:p>
                      <a:r>
                        <a:rPr lang="en-GB" sz="1200" dirty="0"/>
                        <a:t>Body of the message</a:t>
                      </a:r>
                      <a:endParaRPr lang="en-GB" sz="1200" dirty="0"/>
                    </a:p>
                  </a:txBody>
                  <a:tcPr/>
                </a:tc>
                <a:tc>
                  <a:txBody>
                    <a:bodyPr/>
                    <a:lstStyle/>
                    <a:p>
                      <a:r>
                        <a:rPr lang="en-GB" sz="1200" dirty="0"/>
                        <a:t>Sends the actual message</a:t>
                      </a:r>
                      <a:endParaRPr lang="en-GB" sz="1200" dirty="0"/>
                    </a:p>
                  </a:txBody>
                  <a:tcPr/>
                </a:tc>
              </a:tr>
              <a:tr h="370840">
                <a:tc>
                  <a:txBody>
                    <a:bodyPr/>
                    <a:lstStyle/>
                    <a:p>
                      <a:r>
                        <a:rPr lang="en-GB" sz="1200" dirty="0"/>
                        <a:t>QUIT</a:t>
                      </a:r>
                      <a:endParaRPr lang="en-GB" sz="1200" dirty="0"/>
                    </a:p>
                  </a:txBody>
                  <a:tcPr/>
                </a:tc>
                <a:tc>
                  <a:txBody>
                    <a:bodyPr/>
                    <a:lstStyle/>
                    <a:p>
                      <a:endParaRPr lang="en-GB" sz="1200" dirty="0"/>
                    </a:p>
                  </a:txBody>
                  <a:tcPr/>
                </a:tc>
                <a:tc>
                  <a:txBody>
                    <a:bodyPr/>
                    <a:lstStyle/>
                    <a:p>
                      <a:r>
                        <a:rPr lang="en-GB" sz="1200" dirty="0"/>
                        <a:t>Terminates the message</a:t>
                      </a:r>
                      <a:endParaRPr lang="en-GB" sz="1200" dirty="0"/>
                    </a:p>
                  </a:txBody>
                  <a:tcPr/>
                </a:tc>
              </a:tr>
              <a:tr h="370840">
                <a:tc>
                  <a:txBody>
                    <a:bodyPr/>
                    <a:lstStyle/>
                    <a:p>
                      <a:r>
                        <a:rPr lang="en-GB" sz="1200" dirty="0"/>
                        <a:t>RSET</a:t>
                      </a:r>
                      <a:endParaRPr lang="en-GB" sz="1200" dirty="0"/>
                    </a:p>
                  </a:txBody>
                  <a:tcPr/>
                </a:tc>
                <a:tc>
                  <a:txBody>
                    <a:bodyPr/>
                    <a:lstStyle/>
                    <a:p>
                      <a:endParaRPr lang="en-GB" sz="1200" dirty="0"/>
                    </a:p>
                  </a:txBody>
                  <a:tcPr/>
                </a:tc>
                <a:tc>
                  <a:txBody>
                    <a:bodyPr/>
                    <a:lstStyle/>
                    <a:p>
                      <a:r>
                        <a:rPr lang="en-GB" sz="1200" dirty="0"/>
                        <a:t>Aborts the current mail transaction</a:t>
                      </a:r>
                      <a:endParaRPr lang="en-GB" sz="1200" dirty="0"/>
                    </a:p>
                  </a:txBody>
                  <a:tcPr/>
                </a:tc>
              </a:tr>
              <a:tr h="370840">
                <a:tc>
                  <a:txBody>
                    <a:bodyPr/>
                    <a:lstStyle/>
                    <a:p>
                      <a:r>
                        <a:rPr lang="en-GB" sz="1200" dirty="0"/>
                        <a:t>VRFY</a:t>
                      </a:r>
                      <a:endParaRPr lang="en-GB" sz="1200" dirty="0"/>
                    </a:p>
                  </a:txBody>
                  <a:tcPr/>
                </a:tc>
                <a:tc>
                  <a:txBody>
                    <a:bodyPr/>
                    <a:lstStyle/>
                    <a:p>
                      <a:r>
                        <a:rPr lang="en-GB" sz="1200" dirty="0"/>
                        <a:t>Name of recipient</a:t>
                      </a:r>
                      <a:endParaRPr lang="en-GB" sz="1200" dirty="0"/>
                    </a:p>
                  </a:txBody>
                  <a:tcPr/>
                </a:tc>
                <a:tc>
                  <a:txBody>
                    <a:bodyPr/>
                    <a:lstStyle/>
                    <a:p>
                      <a:r>
                        <a:rPr lang="en-GB" sz="1200" dirty="0"/>
                        <a:t>Verifies the address of the recipient</a:t>
                      </a:r>
                      <a:endParaRPr lang="en-GB" sz="1200" dirty="0"/>
                    </a:p>
                  </a:txBody>
                  <a:tcPr/>
                </a:tc>
              </a:tr>
              <a:tr h="370840">
                <a:tc>
                  <a:txBody>
                    <a:bodyPr/>
                    <a:lstStyle/>
                    <a:p>
                      <a:r>
                        <a:rPr lang="en-GB" sz="1200" dirty="0"/>
                        <a:t>NOOP</a:t>
                      </a:r>
                      <a:endParaRPr lang="en-GB" sz="1200" dirty="0"/>
                    </a:p>
                  </a:txBody>
                  <a:tcPr/>
                </a:tc>
                <a:tc>
                  <a:txBody>
                    <a:bodyPr/>
                    <a:lstStyle/>
                    <a:p>
                      <a:endParaRPr lang="en-GB" sz="1200" dirty="0"/>
                    </a:p>
                  </a:txBody>
                  <a:tcPr/>
                </a:tc>
                <a:tc>
                  <a:txBody>
                    <a:bodyPr/>
                    <a:lstStyle/>
                    <a:p>
                      <a:r>
                        <a:rPr lang="en-GB" sz="1200" dirty="0"/>
                        <a:t>Checks the address of the recipient</a:t>
                      </a:r>
                      <a:endParaRPr lang="en-GB" sz="1200" dirty="0"/>
                    </a:p>
                  </a:txBody>
                  <a:tcPr/>
                </a:tc>
              </a:tr>
              <a:tr h="370840">
                <a:tc>
                  <a:txBody>
                    <a:bodyPr/>
                    <a:lstStyle/>
                    <a:p>
                      <a:r>
                        <a:rPr lang="en-GB" sz="1200" dirty="0"/>
                        <a:t>TURN </a:t>
                      </a:r>
                      <a:endParaRPr lang="en-GB" sz="1200" dirty="0"/>
                    </a:p>
                  </a:txBody>
                  <a:tcPr/>
                </a:tc>
                <a:tc>
                  <a:txBody>
                    <a:bodyPr/>
                    <a:lstStyle/>
                    <a:p>
                      <a:endParaRPr lang="en-GB" sz="1200" dirty="0"/>
                    </a:p>
                  </a:txBody>
                  <a:tcPr/>
                </a:tc>
                <a:tc>
                  <a:txBody>
                    <a:bodyPr/>
                    <a:lstStyle/>
                    <a:p>
                      <a:r>
                        <a:rPr lang="en-GB" sz="1200" dirty="0"/>
                        <a:t>Switches the sender and the recipient</a:t>
                      </a:r>
                      <a:endParaRPr lang="en-GB" sz="1200" dirty="0"/>
                    </a:p>
                  </a:txBody>
                  <a:tcPr/>
                </a:tc>
              </a:tr>
              <a:tr h="370840">
                <a:tc>
                  <a:txBody>
                    <a:bodyPr/>
                    <a:lstStyle/>
                    <a:p>
                      <a:r>
                        <a:rPr lang="en-GB" sz="1200" dirty="0"/>
                        <a:t>EXPN</a:t>
                      </a:r>
                      <a:endParaRPr lang="en-GB" sz="1200" dirty="0"/>
                    </a:p>
                  </a:txBody>
                  <a:tcPr/>
                </a:tc>
                <a:tc>
                  <a:txBody>
                    <a:bodyPr/>
                    <a:lstStyle/>
                    <a:p>
                      <a:r>
                        <a:rPr lang="en-GB" sz="1200" dirty="0"/>
                        <a:t>Mailing list</a:t>
                      </a:r>
                      <a:endParaRPr lang="en-GB" sz="1200" dirty="0"/>
                    </a:p>
                  </a:txBody>
                  <a:tcPr/>
                </a:tc>
                <a:tc>
                  <a:txBody>
                    <a:bodyPr/>
                    <a:lstStyle/>
                    <a:p>
                      <a:r>
                        <a:rPr lang="en-GB" sz="1200" dirty="0"/>
                        <a:t>Asks the recipient to expand the mailing list </a:t>
                      </a:r>
                      <a:endParaRPr lang="en-GB" sz="1200" dirty="0"/>
                    </a:p>
                  </a:txBody>
                  <a:tcPr/>
                </a:tc>
              </a:tr>
              <a:tr h="370840">
                <a:tc>
                  <a:txBody>
                    <a:bodyPr/>
                    <a:lstStyle/>
                    <a:p>
                      <a:r>
                        <a:rPr lang="en-GB" sz="1200" dirty="0"/>
                        <a:t>HELP</a:t>
                      </a:r>
                      <a:endParaRPr lang="en-GB" sz="1200" dirty="0"/>
                    </a:p>
                  </a:txBody>
                  <a:tcPr/>
                </a:tc>
                <a:tc>
                  <a:txBody>
                    <a:bodyPr/>
                    <a:lstStyle/>
                    <a:p>
                      <a:r>
                        <a:rPr lang="en-GB" sz="1200" dirty="0"/>
                        <a:t>Command name</a:t>
                      </a:r>
                      <a:endParaRPr lang="en-GB" sz="1200" dirty="0"/>
                    </a:p>
                  </a:txBody>
                  <a:tcPr/>
                </a:tc>
                <a:tc>
                  <a:txBody>
                    <a:bodyPr/>
                    <a:lstStyle/>
                    <a:p>
                      <a:r>
                        <a:rPr lang="en-GB" sz="1200" dirty="0"/>
                        <a:t>Asks the recipient to send information about the command sent as an argument</a:t>
                      </a:r>
                      <a:endParaRPr lang="en-GB" sz="1200" dirty="0"/>
                    </a:p>
                  </a:txBody>
                  <a:tcPr/>
                </a:tc>
              </a:tr>
              <a:tr h="370840">
                <a:tc>
                  <a:txBody>
                    <a:bodyPr/>
                    <a:lstStyle/>
                    <a:p>
                      <a:r>
                        <a:rPr lang="en-GB" sz="1200" dirty="0"/>
                        <a:t>SEND FROM</a:t>
                      </a:r>
                      <a:endParaRPr lang="en-GB" sz="1200" dirty="0"/>
                    </a:p>
                  </a:txBody>
                  <a:tcPr/>
                </a:tc>
                <a:tc>
                  <a:txBody>
                    <a:bodyPr/>
                    <a:lstStyle/>
                    <a:p>
                      <a:r>
                        <a:rPr lang="en-GB" sz="1200" dirty="0"/>
                        <a:t>Intended recipient</a:t>
                      </a:r>
                      <a:endParaRPr lang="en-GB" sz="1200" dirty="0"/>
                    </a:p>
                  </a:txBody>
                  <a:tcPr/>
                </a:tc>
                <a:tc>
                  <a:txBody>
                    <a:bodyPr/>
                    <a:lstStyle/>
                    <a:p>
                      <a:r>
                        <a:rPr lang="en-GB" sz="1200" dirty="0"/>
                        <a:t>Specifies that the mail be delivered only to the terminal of the recipient, and no the mail box</a:t>
                      </a:r>
                      <a:endParaRPr lang="en-GB" sz="1200" dirty="0"/>
                    </a:p>
                  </a:txBody>
                  <a:tcPr/>
                </a:tc>
              </a:tr>
              <a:tr h="370840">
                <a:tc>
                  <a:txBody>
                    <a:bodyPr/>
                    <a:lstStyle/>
                    <a:p>
                      <a:r>
                        <a:rPr lang="en-GB" sz="1200" dirty="0"/>
                        <a:t>SMOL FROM </a:t>
                      </a:r>
                      <a:endParaRPr lang="en-GB" sz="1200" dirty="0"/>
                    </a:p>
                  </a:txBody>
                  <a:tcPr/>
                </a:tc>
                <a:tc>
                  <a:txBody>
                    <a:bodyPr/>
                    <a:lstStyle/>
                    <a:p>
                      <a:r>
                        <a:rPr lang="en-GB" sz="1200" dirty="0"/>
                        <a:t>Intended recipient</a:t>
                      </a:r>
                      <a:endParaRPr lang="en-GB" sz="1200" dirty="0"/>
                    </a:p>
                  </a:txBody>
                  <a:tcPr/>
                </a:tc>
                <a:tc>
                  <a:txBody>
                    <a:bodyPr/>
                    <a:lstStyle/>
                    <a:p>
                      <a:r>
                        <a:rPr lang="en-GB" sz="1200" dirty="0"/>
                        <a:t>Specifies that the mail be deliver to the terminal or the mail box of the recipient</a:t>
                      </a:r>
                      <a:endParaRPr lang="en-GB" sz="1200" dirty="0"/>
                    </a:p>
                  </a:txBody>
                  <a:tcPr/>
                </a:tc>
              </a:tr>
              <a:tr h="370840">
                <a:tc>
                  <a:txBody>
                    <a:bodyPr/>
                    <a:lstStyle/>
                    <a:p>
                      <a:r>
                        <a:rPr lang="en-GB" sz="1200" dirty="0"/>
                        <a:t>SMAL FROM</a:t>
                      </a:r>
                      <a:endParaRPr lang="en-GB" sz="1200" dirty="0"/>
                    </a:p>
                  </a:txBody>
                  <a:tcPr/>
                </a:tc>
                <a:tc>
                  <a:txBody>
                    <a:bodyPr/>
                    <a:lstStyle/>
                    <a:p>
                      <a:r>
                        <a:rPr lang="en-GB" sz="1200" dirty="0"/>
                        <a:t>Intended recipient</a:t>
                      </a:r>
                      <a:endParaRPr lang="en-GB" sz="1200" dirty="0"/>
                    </a:p>
                  </a:txBody>
                  <a:tcPr/>
                </a:tc>
                <a:tc>
                  <a:txBody>
                    <a:bodyPr/>
                    <a:lstStyle/>
                    <a:p>
                      <a:r>
                        <a:rPr lang="en-GB" sz="1200" dirty="0"/>
                        <a:t>Specifies that the mail be delivered to terminal and the mail box of the recipient</a:t>
                      </a:r>
                      <a:endParaRPr lang="en-GB" sz="1200" dirty="0"/>
                    </a:p>
                  </a:txBody>
                  <a:tcPr/>
                </a:tc>
              </a:tr>
            </a:tbl>
          </a:graphicData>
        </a:graphic>
      </p:graphicFrame>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6" name="Date Placeholder 5"/>
          <p:cNvSpPr>
            <a:spLocks noGrp="1"/>
          </p:cNvSpPr>
          <p:nvPr>
            <p:ph type="dt" sz="half" idx="10"/>
          </p:nvPr>
        </p:nvSpPr>
        <p:spPr/>
        <p:txBody>
          <a:bodyPr/>
          <a:lstStyle/>
          <a:p>
            <a:fld id="{F4BC299B-B16A-43A3-B209-46A66E1B2837}" type="datetime1">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Responses</a:t>
            </a:r>
            <a:endParaRPr lang="en-US" dirty="0"/>
          </a:p>
          <a:p>
            <a:pPr lvl="3"/>
            <a:r>
              <a:rPr lang="en-US" dirty="0"/>
              <a:t>Responses are sent from the server to the client.</a:t>
            </a:r>
            <a:endParaRPr lang="en-US" dirty="0"/>
          </a:p>
          <a:p>
            <a:pPr lvl="3"/>
            <a:r>
              <a:rPr lang="en-US" dirty="0"/>
              <a:t>A response is a three digit code that may be followed by additional textual information.</a:t>
            </a:r>
            <a:endParaRPr lang="en-US" dirty="0"/>
          </a:p>
          <a:p>
            <a:pPr lvl="2"/>
            <a:endParaRPr lang="en-US" dirty="0"/>
          </a:p>
          <a:p>
            <a:pPr lvl="2"/>
            <a:endParaRPr lang="en-US" dirty="0"/>
          </a:p>
          <a:p>
            <a:pPr lvl="1"/>
            <a:endParaRPr lang="en-US" dirty="0"/>
          </a:p>
          <a:p>
            <a:pPr lvl="1"/>
            <a:endParaRPr lang="en-GB" dirty="0"/>
          </a:p>
          <a:p>
            <a:pPr lvl="2"/>
            <a:endParaRPr lang="en-GB" dirty="0"/>
          </a:p>
        </p:txBody>
      </p:sp>
      <p:graphicFrame>
        <p:nvGraphicFramePr>
          <p:cNvPr id="5" name="Table 5"/>
          <p:cNvGraphicFramePr>
            <a:graphicFrameLocks noGrp="1"/>
          </p:cNvGraphicFramePr>
          <p:nvPr/>
        </p:nvGraphicFramePr>
        <p:xfrm>
          <a:off x="501669" y="365761"/>
          <a:ext cx="5379660" cy="6415545"/>
        </p:xfrm>
        <a:graphic>
          <a:graphicData uri="http://schemas.openxmlformats.org/drawingml/2006/table">
            <a:tbl>
              <a:tblPr firstRow="1" bandRow="1">
                <a:tableStyleId>{5C22544A-7EE6-4342-B048-85BDC9FD1C3A}</a:tableStyleId>
              </a:tblPr>
              <a:tblGrid>
                <a:gridCol w="1380030"/>
                <a:gridCol w="3999630"/>
              </a:tblGrid>
              <a:tr h="427703">
                <a:tc>
                  <a:txBody>
                    <a:bodyPr/>
                    <a:lstStyle/>
                    <a:p>
                      <a:r>
                        <a:rPr lang="en-GB" sz="1200" dirty="0"/>
                        <a:t>Code</a:t>
                      </a:r>
                      <a:endParaRPr lang="en-GB" sz="1200" dirty="0"/>
                    </a:p>
                  </a:txBody>
                  <a:tcPr/>
                </a:tc>
                <a:tc>
                  <a:txBody>
                    <a:bodyPr/>
                    <a:lstStyle/>
                    <a:p>
                      <a:r>
                        <a:rPr lang="en-GB" sz="1200" dirty="0"/>
                        <a:t>Description</a:t>
                      </a:r>
                      <a:endParaRPr lang="en-GB" sz="1200" dirty="0"/>
                    </a:p>
                  </a:txBody>
                  <a:tcPr/>
                </a:tc>
              </a:tr>
              <a:tr h="427703">
                <a:tc gridSpan="2">
                  <a:txBody>
                    <a:bodyPr/>
                    <a:lstStyle/>
                    <a:p>
                      <a:pPr algn="ctr"/>
                      <a:r>
                        <a:rPr lang="en-GB" sz="1200" b="1" dirty="0"/>
                        <a:t>Positive Completion Reply</a:t>
                      </a:r>
                      <a:endParaRPr lang="en-GB" sz="1200" b="1" dirty="0"/>
                    </a:p>
                  </a:txBody>
                  <a:tcPr/>
                </a:tc>
                <a:tc hMerge="1">
                  <a:tcPr/>
                </a:tc>
              </a:tr>
              <a:tr h="427703">
                <a:tc>
                  <a:txBody>
                    <a:bodyPr/>
                    <a:lstStyle/>
                    <a:p>
                      <a:r>
                        <a:rPr lang="en-GB" sz="1200" dirty="0"/>
                        <a:t>211</a:t>
                      </a:r>
                      <a:endParaRPr lang="en-GB" sz="1200" dirty="0"/>
                    </a:p>
                  </a:txBody>
                  <a:tcPr/>
                </a:tc>
                <a:tc>
                  <a:txBody>
                    <a:bodyPr/>
                    <a:lstStyle/>
                    <a:p>
                      <a:r>
                        <a:rPr lang="en-GB" sz="1200"/>
                        <a:t>System status or help reply</a:t>
                      </a:r>
                      <a:endParaRPr lang="en-GB" dirty="0"/>
                    </a:p>
                  </a:txBody>
                  <a:tcPr/>
                </a:tc>
              </a:tr>
              <a:tr h="427703">
                <a:tc>
                  <a:txBody>
                    <a:bodyPr/>
                    <a:lstStyle/>
                    <a:p>
                      <a:r>
                        <a:rPr lang="en-GB" sz="1200" dirty="0"/>
                        <a:t>214</a:t>
                      </a:r>
                      <a:endParaRPr lang="en-GB" sz="1200" dirty="0"/>
                    </a:p>
                  </a:txBody>
                  <a:tcPr/>
                </a:tc>
                <a:tc>
                  <a:txBody>
                    <a:bodyPr/>
                    <a:lstStyle/>
                    <a:p>
                      <a:r>
                        <a:rPr lang="en-GB" sz="1200" dirty="0"/>
                        <a:t>Help message</a:t>
                      </a:r>
                      <a:endParaRPr lang="en-GB" dirty="0"/>
                    </a:p>
                  </a:txBody>
                  <a:tcPr/>
                </a:tc>
              </a:tr>
              <a:tr h="427703">
                <a:tc>
                  <a:txBody>
                    <a:bodyPr/>
                    <a:lstStyle/>
                    <a:p>
                      <a:r>
                        <a:rPr lang="en-GB" sz="1200" dirty="0"/>
                        <a:t>220</a:t>
                      </a:r>
                      <a:endParaRPr lang="en-GB" sz="1200" dirty="0"/>
                    </a:p>
                  </a:txBody>
                  <a:tcPr/>
                </a:tc>
                <a:tc>
                  <a:txBody>
                    <a:bodyPr/>
                    <a:lstStyle/>
                    <a:p>
                      <a:r>
                        <a:rPr lang="en-GB" sz="1200"/>
                        <a:t>Service delay</a:t>
                      </a:r>
                      <a:endParaRPr lang="en-GB" dirty="0"/>
                    </a:p>
                  </a:txBody>
                  <a:tcPr/>
                </a:tc>
              </a:tr>
              <a:tr h="427703">
                <a:tc>
                  <a:txBody>
                    <a:bodyPr/>
                    <a:lstStyle/>
                    <a:p>
                      <a:r>
                        <a:rPr lang="en-GB" sz="1200" dirty="0"/>
                        <a:t>221</a:t>
                      </a:r>
                      <a:endParaRPr lang="en-GB" sz="1200" dirty="0"/>
                    </a:p>
                  </a:txBody>
                  <a:tcPr/>
                </a:tc>
                <a:tc>
                  <a:txBody>
                    <a:bodyPr/>
                    <a:lstStyle/>
                    <a:p>
                      <a:r>
                        <a:rPr lang="en-GB" sz="1200"/>
                        <a:t>Service closing transmission channel</a:t>
                      </a:r>
                      <a:endParaRPr lang="en-GB"/>
                    </a:p>
                  </a:txBody>
                  <a:tcPr/>
                </a:tc>
              </a:tr>
              <a:tr h="427703">
                <a:tc>
                  <a:txBody>
                    <a:bodyPr/>
                    <a:lstStyle/>
                    <a:p>
                      <a:r>
                        <a:rPr lang="en-GB" sz="1200" dirty="0"/>
                        <a:t>250</a:t>
                      </a:r>
                      <a:endParaRPr lang="en-GB" sz="1200" dirty="0"/>
                    </a:p>
                  </a:txBody>
                  <a:tcPr/>
                </a:tc>
                <a:tc>
                  <a:txBody>
                    <a:bodyPr/>
                    <a:lstStyle/>
                    <a:p>
                      <a:r>
                        <a:rPr lang="en-GB" sz="1200"/>
                        <a:t>Request command completed</a:t>
                      </a:r>
                      <a:endParaRPr lang="en-GB"/>
                    </a:p>
                  </a:txBody>
                  <a:tcPr/>
                </a:tc>
              </a:tr>
              <a:tr h="427703">
                <a:tc>
                  <a:txBody>
                    <a:bodyPr/>
                    <a:lstStyle/>
                    <a:p>
                      <a:r>
                        <a:rPr lang="en-GB" sz="1200" dirty="0"/>
                        <a:t>251</a:t>
                      </a:r>
                      <a:endParaRPr lang="en-GB" sz="1200" dirty="0"/>
                    </a:p>
                  </a:txBody>
                  <a:tcPr/>
                </a:tc>
                <a:tc>
                  <a:txBody>
                    <a:bodyPr/>
                    <a:lstStyle/>
                    <a:p>
                      <a:r>
                        <a:rPr lang="en-GB" sz="1200" dirty="0"/>
                        <a:t>User not local; the message will be forwarder</a:t>
                      </a:r>
                      <a:endParaRPr lang="en-GB" dirty="0"/>
                    </a:p>
                  </a:txBody>
                  <a:tcPr/>
                </a:tc>
              </a:tr>
              <a:tr h="427703">
                <a:tc gridSpan="2">
                  <a:txBody>
                    <a:bodyPr/>
                    <a:lstStyle/>
                    <a:p>
                      <a:pPr algn="ctr"/>
                      <a:r>
                        <a:rPr lang="en-GB" sz="1200" b="1" dirty="0"/>
                        <a:t>Positive Intermediate Reply</a:t>
                      </a:r>
                      <a:endParaRPr lang="en-GB" sz="1200" b="1" dirty="0"/>
                    </a:p>
                  </a:txBody>
                  <a:tcPr/>
                </a:tc>
                <a:tc hMerge="1">
                  <a:tcPr/>
                </a:tc>
              </a:tr>
              <a:tr h="427703">
                <a:tc>
                  <a:txBody>
                    <a:bodyPr/>
                    <a:lstStyle/>
                    <a:p>
                      <a:r>
                        <a:rPr lang="en-GB" sz="1200" dirty="0"/>
                        <a:t>354</a:t>
                      </a:r>
                      <a:endParaRPr lang="en-GB" sz="1200" dirty="0"/>
                    </a:p>
                  </a:txBody>
                  <a:tcPr/>
                </a:tc>
                <a:tc>
                  <a:txBody>
                    <a:bodyPr/>
                    <a:lstStyle/>
                    <a:p>
                      <a:r>
                        <a:rPr lang="en-GB" sz="1200" dirty="0"/>
                        <a:t>Start mail input</a:t>
                      </a:r>
                      <a:endParaRPr lang="en-GB" dirty="0"/>
                    </a:p>
                  </a:txBody>
                  <a:tcPr/>
                </a:tc>
              </a:tr>
              <a:tr h="427703">
                <a:tc gridSpan="2">
                  <a:txBody>
                    <a:bodyPr/>
                    <a:lstStyle/>
                    <a:p>
                      <a:pPr algn="ctr"/>
                      <a:r>
                        <a:rPr lang="en-GB" sz="1200" b="1" dirty="0"/>
                        <a:t>Transient Negative Completion Reply</a:t>
                      </a:r>
                      <a:endParaRPr lang="en-GB" sz="1200" b="1" dirty="0"/>
                    </a:p>
                  </a:txBody>
                  <a:tcPr/>
                </a:tc>
                <a:tc hMerge="1">
                  <a:tcPr/>
                </a:tc>
              </a:tr>
              <a:tr h="427703">
                <a:tc>
                  <a:txBody>
                    <a:bodyPr/>
                    <a:lstStyle/>
                    <a:p>
                      <a:r>
                        <a:rPr lang="en-GB" sz="1200" dirty="0"/>
                        <a:t>421</a:t>
                      </a:r>
                      <a:endParaRPr lang="en-GB" sz="1200" dirty="0"/>
                    </a:p>
                  </a:txBody>
                  <a:tcPr/>
                </a:tc>
                <a:tc>
                  <a:txBody>
                    <a:bodyPr/>
                    <a:lstStyle/>
                    <a:p>
                      <a:r>
                        <a:rPr lang="en-GB" sz="1200"/>
                        <a:t>Service not available</a:t>
                      </a:r>
                      <a:endParaRPr lang="en-GB"/>
                    </a:p>
                  </a:txBody>
                  <a:tcPr/>
                </a:tc>
              </a:tr>
              <a:tr h="427703">
                <a:tc>
                  <a:txBody>
                    <a:bodyPr/>
                    <a:lstStyle/>
                    <a:p>
                      <a:r>
                        <a:rPr lang="en-GB" sz="1200" dirty="0"/>
                        <a:t>450</a:t>
                      </a:r>
                      <a:endParaRPr lang="en-GB" sz="1200" dirty="0"/>
                    </a:p>
                  </a:txBody>
                  <a:tcPr/>
                </a:tc>
                <a:tc>
                  <a:txBody>
                    <a:bodyPr/>
                    <a:lstStyle/>
                    <a:p>
                      <a:r>
                        <a:rPr lang="en-GB" sz="1200"/>
                        <a:t>Mailbox not available</a:t>
                      </a:r>
                      <a:endParaRPr lang="en-GB"/>
                    </a:p>
                  </a:txBody>
                  <a:tcPr/>
                </a:tc>
              </a:tr>
              <a:tr h="427703">
                <a:tc>
                  <a:txBody>
                    <a:bodyPr/>
                    <a:lstStyle/>
                    <a:p>
                      <a:r>
                        <a:rPr lang="en-GB" sz="1200" dirty="0"/>
                        <a:t>451</a:t>
                      </a:r>
                      <a:endParaRPr lang="en-GB" sz="1200" dirty="0"/>
                    </a:p>
                  </a:txBody>
                  <a:tcPr/>
                </a:tc>
                <a:tc>
                  <a:txBody>
                    <a:bodyPr/>
                    <a:lstStyle/>
                    <a:p>
                      <a:r>
                        <a:rPr lang="en-GB" sz="1200"/>
                        <a:t>Command aborted: local error</a:t>
                      </a:r>
                      <a:endParaRPr lang="en-GB"/>
                    </a:p>
                  </a:txBody>
                  <a:tcPr/>
                </a:tc>
              </a:tr>
              <a:tr h="427703">
                <a:tc>
                  <a:txBody>
                    <a:bodyPr/>
                    <a:lstStyle/>
                    <a:p>
                      <a:r>
                        <a:rPr lang="en-GB" sz="1200" dirty="0"/>
                        <a:t>452</a:t>
                      </a:r>
                      <a:endParaRPr lang="en-GB" sz="1200" dirty="0"/>
                    </a:p>
                  </a:txBody>
                  <a:tcPr/>
                </a:tc>
                <a:tc>
                  <a:txBody>
                    <a:bodyPr/>
                    <a:lstStyle/>
                    <a:p>
                      <a:r>
                        <a:rPr lang="en-GB" sz="1200" dirty="0"/>
                        <a:t>Command aborted: insufficient usage</a:t>
                      </a:r>
                      <a:endParaRPr lang="en-GB" dirty="0"/>
                    </a:p>
                  </a:txBody>
                  <a:tcPr/>
                </a:tc>
              </a:tr>
            </a:tbl>
          </a:graphicData>
        </a:graphic>
      </p:graphicFrame>
      <p:graphicFrame>
        <p:nvGraphicFramePr>
          <p:cNvPr id="8" name="Table 8"/>
          <p:cNvGraphicFramePr>
            <a:graphicFrameLocks noGrp="1"/>
          </p:cNvGraphicFramePr>
          <p:nvPr/>
        </p:nvGraphicFramePr>
        <p:xfrm>
          <a:off x="5881329" y="365267"/>
          <a:ext cx="6030255" cy="6136740"/>
        </p:xfrm>
        <a:graphic>
          <a:graphicData uri="http://schemas.openxmlformats.org/drawingml/2006/table">
            <a:tbl>
              <a:tblPr firstRow="1" bandRow="1">
                <a:tableStyleId>{5C22544A-7EE6-4342-B048-85BDC9FD1C3A}</a:tableStyleId>
              </a:tblPr>
              <a:tblGrid>
                <a:gridCol w="1197898"/>
                <a:gridCol w="4832357"/>
              </a:tblGrid>
              <a:tr h="511395">
                <a:tc>
                  <a:txBody>
                    <a:bodyPr/>
                    <a:lstStyle/>
                    <a:p>
                      <a:r>
                        <a:rPr lang="en-GB" sz="1200" dirty="0"/>
                        <a:t>Code</a:t>
                      </a:r>
                      <a:endParaRPr lang="en-GB" sz="1200" dirty="0"/>
                    </a:p>
                  </a:txBody>
                  <a:tcPr/>
                </a:tc>
                <a:tc>
                  <a:txBody>
                    <a:bodyPr/>
                    <a:lstStyle/>
                    <a:p>
                      <a:r>
                        <a:rPr lang="en-GB" sz="1200" dirty="0"/>
                        <a:t>Description</a:t>
                      </a:r>
                      <a:endParaRPr lang="en-GB" sz="1200" dirty="0"/>
                    </a:p>
                  </a:txBody>
                  <a:tcPr/>
                </a:tc>
              </a:tr>
              <a:tr h="511395">
                <a:tc gridSpan="2">
                  <a:txBody>
                    <a:bodyPr/>
                    <a:lstStyle/>
                    <a:p>
                      <a:pPr algn="ctr"/>
                      <a:r>
                        <a:rPr lang="en-GB" sz="1200" b="1" dirty="0"/>
                        <a:t>Permanent Negative Completion Reply</a:t>
                      </a:r>
                      <a:endParaRPr lang="en-GB" sz="1200" b="1" dirty="0"/>
                    </a:p>
                  </a:txBody>
                  <a:tcPr/>
                </a:tc>
                <a:tc hMerge="1">
                  <a:tcPr/>
                </a:tc>
              </a:tr>
              <a:tr h="511395">
                <a:tc>
                  <a:txBody>
                    <a:bodyPr/>
                    <a:lstStyle/>
                    <a:p>
                      <a:r>
                        <a:rPr lang="en-GB" sz="1200" dirty="0"/>
                        <a:t>500</a:t>
                      </a:r>
                      <a:endParaRPr lang="en-GB" sz="1200" dirty="0"/>
                    </a:p>
                  </a:txBody>
                  <a:tcPr/>
                </a:tc>
                <a:tc>
                  <a:txBody>
                    <a:bodyPr/>
                    <a:lstStyle/>
                    <a:p>
                      <a:r>
                        <a:rPr lang="en-GB" sz="1200"/>
                        <a:t>Syntax error: unrecognised command</a:t>
                      </a:r>
                      <a:endParaRPr lang="en-GB" sz="1200" dirty="0"/>
                    </a:p>
                  </a:txBody>
                  <a:tcPr/>
                </a:tc>
              </a:tr>
              <a:tr h="511395">
                <a:tc>
                  <a:txBody>
                    <a:bodyPr/>
                    <a:lstStyle/>
                    <a:p>
                      <a:r>
                        <a:rPr lang="en-GB" sz="1200" dirty="0"/>
                        <a:t>501</a:t>
                      </a:r>
                      <a:endParaRPr lang="en-GB" sz="1200" dirty="0"/>
                    </a:p>
                  </a:txBody>
                  <a:tcPr/>
                </a:tc>
                <a:tc>
                  <a:txBody>
                    <a:bodyPr/>
                    <a:lstStyle/>
                    <a:p>
                      <a:r>
                        <a:rPr lang="en-GB" sz="1200"/>
                        <a:t>Syntax error in parameters or argument</a:t>
                      </a:r>
                      <a:endParaRPr lang="en-GB" sz="1200" dirty="0"/>
                    </a:p>
                  </a:txBody>
                  <a:tcPr/>
                </a:tc>
              </a:tr>
              <a:tr h="511395">
                <a:tc>
                  <a:txBody>
                    <a:bodyPr/>
                    <a:lstStyle/>
                    <a:p>
                      <a:r>
                        <a:rPr lang="en-GB" sz="1200" dirty="0"/>
                        <a:t>502</a:t>
                      </a:r>
                      <a:endParaRPr lang="en-GB" sz="1200" dirty="0"/>
                    </a:p>
                  </a:txBody>
                  <a:tcPr/>
                </a:tc>
                <a:tc>
                  <a:txBody>
                    <a:bodyPr/>
                    <a:lstStyle/>
                    <a:p>
                      <a:r>
                        <a:rPr lang="en-GB" sz="1200"/>
                        <a:t>Command not implemented</a:t>
                      </a:r>
                      <a:endParaRPr lang="en-GB" sz="1200" dirty="0"/>
                    </a:p>
                  </a:txBody>
                  <a:tcPr/>
                </a:tc>
              </a:tr>
              <a:tr h="511395">
                <a:tc>
                  <a:txBody>
                    <a:bodyPr/>
                    <a:lstStyle/>
                    <a:p>
                      <a:r>
                        <a:rPr lang="en-GB" sz="1200" dirty="0"/>
                        <a:t>503</a:t>
                      </a:r>
                      <a:endParaRPr lang="en-GB" sz="1200" dirty="0"/>
                    </a:p>
                  </a:txBody>
                  <a:tcPr/>
                </a:tc>
                <a:tc>
                  <a:txBody>
                    <a:bodyPr/>
                    <a:lstStyle/>
                    <a:p>
                      <a:r>
                        <a:rPr lang="en-GB" sz="1200"/>
                        <a:t>Bad sequence of commands</a:t>
                      </a:r>
                      <a:endParaRPr lang="en-GB" sz="1200" dirty="0"/>
                    </a:p>
                  </a:txBody>
                  <a:tcPr/>
                </a:tc>
              </a:tr>
              <a:tr h="511395">
                <a:tc>
                  <a:txBody>
                    <a:bodyPr/>
                    <a:lstStyle/>
                    <a:p>
                      <a:r>
                        <a:rPr lang="en-GB" sz="1200" dirty="0"/>
                        <a:t>504</a:t>
                      </a:r>
                      <a:endParaRPr lang="en-GB" sz="1200" dirty="0"/>
                    </a:p>
                  </a:txBody>
                  <a:tcPr/>
                </a:tc>
                <a:tc>
                  <a:txBody>
                    <a:bodyPr/>
                    <a:lstStyle/>
                    <a:p>
                      <a:r>
                        <a:rPr lang="en-GB" sz="1200"/>
                        <a:t>Command temporarily not implemented</a:t>
                      </a:r>
                      <a:endParaRPr lang="en-GB" sz="1200" dirty="0"/>
                    </a:p>
                  </a:txBody>
                  <a:tcPr/>
                </a:tc>
              </a:tr>
              <a:tr h="511395">
                <a:tc>
                  <a:txBody>
                    <a:bodyPr/>
                    <a:lstStyle/>
                    <a:p>
                      <a:r>
                        <a:rPr lang="en-GB" sz="1200" dirty="0"/>
                        <a:t>550</a:t>
                      </a:r>
                      <a:endParaRPr lang="en-GB" sz="1200" dirty="0"/>
                    </a:p>
                  </a:txBody>
                  <a:tcPr/>
                </a:tc>
                <a:tc>
                  <a:txBody>
                    <a:bodyPr/>
                    <a:lstStyle/>
                    <a:p>
                      <a:r>
                        <a:rPr lang="en-GB" sz="1200" dirty="0"/>
                        <a:t>Command is not executed; mail box unavailable</a:t>
                      </a:r>
                      <a:endParaRPr lang="en-GB" sz="1200" dirty="0"/>
                    </a:p>
                  </a:txBody>
                  <a:tcPr/>
                </a:tc>
              </a:tr>
              <a:tr h="511395">
                <a:tc>
                  <a:txBody>
                    <a:bodyPr/>
                    <a:lstStyle/>
                    <a:p>
                      <a:r>
                        <a:rPr lang="en-GB" sz="1200" dirty="0"/>
                        <a:t>551</a:t>
                      </a:r>
                      <a:endParaRPr lang="en-GB" sz="1200" dirty="0"/>
                    </a:p>
                  </a:txBody>
                  <a:tcPr/>
                </a:tc>
                <a:tc>
                  <a:txBody>
                    <a:bodyPr/>
                    <a:lstStyle/>
                    <a:p>
                      <a:r>
                        <a:rPr lang="en-GB" sz="1200"/>
                        <a:t>User not local</a:t>
                      </a:r>
                      <a:endParaRPr lang="en-GB" sz="1200" dirty="0"/>
                    </a:p>
                  </a:txBody>
                  <a:tcPr/>
                </a:tc>
              </a:tr>
              <a:tr h="511395">
                <a:tc>
                  <a:txBody>
                    <a:bodyPr/>
                    <a:lstStyle/>
                    <a:p>
                      <a:r>
                        <a:rPr lang="en-GB" sz="1200" dirty="0"/>
                        <a:t>552</a:t>
                      </a:r>
                      <a:endParaRPr lang="en-GB" sz="1200" dirty="0"/>
                    </a:p>
                  </a:txBody>
                  <a:tcPr/>
                </a:tc>
                <a:tc>
                  <a:txBody>
                    <a:bodyPr/>
                    <a:lstStyle/>
                    <a:p>
                      <a:r>
                        <a:rPr lang="en-GB" sz="1200"/>
                        <a:t>Requested action aborted; exceeded storage location</a:t>
                      </a:r>
                      <a:endParaRPr lang="en-GB" sz="1200" dirty="0"/>
                    </a:p>
                  </a:txBody>
                  <a:tcPr/>
                </a:tc>
              </a:tr>
              <a:tr h="511395">
                <a:tc>
                  <a:txBody>
                    <a:bodyPr/>
                    <a:lstStyle/>
                    <a:p>
                      <a:r>
                        <a:rPr lang="en-GB" sz="1200" dirty="0"/>
                        <a:t>553</a:t>
                      </a:r>
                      <a:endParaRPr lang="en-GB" sz="1200" dirty="0"/>
                    </a:p>
                  </a:txBody>
                  <a:tcPr/>
                </a:tc>
                <a:tc>
                  <a:txBody>
                    <a:bodyPr/>
                    <a:lstStyle/>
                    <a:p>
                      <a:r>
                        <a:rPr lang="en-GB" sz="1200"/>
                        <a:t>Requested action not taken; mailbox name not allowed</a:t>
                      </a:r>
                      <a:endParaRPr lang="en-GB" sz="1200" dirty="0"/>
                    </a:p>
                  </a:txBody>
                  <a:tcPr/>
                </a:tc>
              </a:tr>
              <a:tr h="511395">
                <a:tc>
                  <a:txBody>
                    <a:bodyPr/>
                    <a:lstStyle/>
                    <a:p>
                      <a:r>
                        <a:rPr lang="en-GB" sz="1200" dirty="0"/>
                        <a:t>554</a:t>
                      </a:r>
                      <a:endParaRPr lang="en-GB" sz="1200" dirty="0"/>
                    </a:p>
                  </a:txBody>
                  <a:tcPr/>
                </a:tc>
                <a:tc>
                  <a:txBody>
                    <a:bodyPr/>
                    <a:lstStyle/>
                    <a:p>
                      <a:r>
                        <a:rPr lang="en-GB" sz="1200" dirty="0"/>
                        <a:t>Transaction failed</a:t>
                      </a:r>
                      <a:endParaRPr lang="en-GB" sz="12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6" name="Date Placeholder 5"/>
          <p:cNvSpPr>
            <a:spLocks noGrp="1"/>
          </p:cNvSpPr>
          <p:nvPr>
            <p:ph type="dt" sz="half" idx="10"/>
          </p:nvPr>
        </p:nvSpPr>
        <p:spPr/>
        <p:txBody>
          <a:bodyPr/>
          <a:lstStyle/>
          <a:p>
            <a:fld id="{D75A000E-B2B7-40F6-84FB-F3F1A1CA0F1C}" type="datetime1">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Operations</a:t>
            </a:r>
            <a:endParaRPr lang="en-US" dirty="0"/>
          </a:p>
          <a:p>
            <a:pPr lvl="3"/>
            <a:r>
              <a:rPr lang="en-US" dirty="0"/>
              <a:t>Basic SMTP operation occurs in three phases:</a:t>
            </a:r>
            <a:endParaRPr lang="en-US" dirty="0"/>
          </a:p>
          <a:p>
            <a:pPr marL="1630045" lvl="4" indent="-514350">
              <a:buFont typeface="+mj-lt"/>
              <a:buAutoNum type="romanLcPeriod"/>
            </a:pPr>
            <a:r>
              <a:rPr lang="en-US" dirty="0"/>
              <a:t>Connection Setup</a:t>
            </a:r>
            <a:endParaRPr lang="en-US" dirty="0"/>
          </a:p>
          <a:p>
            <a:pPr marL="1630045" lvl="4" indent="-514350">
              <a:buFont typeface="+mj-lt"/>
              <a:buAutoNum type="romanLcPeriod"/>
            </a:pPr>
            <a:r>
              <a:rPr lang="en-US" dirty="0"/>
              <a:t>Mail Transfer</a:t>
            </a:r>
            <a:endParaRPr lang="en-US" dirty="0"/>
          </a:p>
          <a:p>
            <a:pPr marL="1630045" lvl="4" indent="-514350">
              <a:buFont typeface="+mj-lt"/>
              <a:buAutoNum type="romanLcPeriod"/>
            </a:pPr>
            <a:r>
              <a:rPr lang="en-US" dirty="0"/>
              <a:t>Connection Termination</a:t>
            </a:r>
            <a:endParaRPr lang="en-US" dirty="0"/>
          </a:p>
          <a:p>
            <a:pPr lvl="1"/>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485AE59-09B3-4C50-977F-979C62B05B4E}" type="datetime1">
              <a:rPr lang="en-GB" smtClean="0"/>
            </a:fld>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Operations</a:t>
            </a:r>
            <a:endParaRPr lang="en-US" dirty="0"/>
          </a:p>
          <a:p>
            <a:pPr lvl="3"/>
            <a:r>
              <a:rPr lang="en-US" dirty="0"/>
              <a:t>Connection Setup</a:t>
            </a:r>
            <a:endParaRPr lang="en-US" dirty="0"/>
          </a:p>
          <a:p>
            <a:pPr lvl="4"/>
            <a:r>
              <a:rPr lang="en-US" dirty="0"/>
              <a:t>An SMTP sender will attempt to set up a TCP connection with a target host when it has one or more mail messages to deliver to that host.</a:t>
            </a:r>
            <a:endParaRPr lang="en-US" dirty="0"/>
          </a:p>
          <a:p>
            <a:pPr lvl="4"/>
            <a:r>
              <a:rPr lang="en-US" dirty="0"/>
              <a:t>The sequence is quite simple:</a:t>
            </a:r>
            <a:endParaRPr lang="en-US" dirty="0"/>
          </a:p>
          <a:p>
            <a:pPr marL="1783080" lvl="5" indent="-457200">
              <a:buFont typeface="+mj-lt"/>
              <a:buAutoNum type="arabicPeriod"/>
            </a:pPr>
            <a:r>
              <a:rPr lang="en-US" dirty="0"/>
              <a:t>The sender opens a TCP connection with the receiver.</a:t>
            </a:r>
            <a:endParaRPr lang="en-US" dirty="0"/>
          </a:p>
          <a:p>
            <a:pPr marL="1783080" lvl="5" indent="-457200">
              <a:buFont typeface="+mj-lt"/>
              <a:buAutoNum type="arabicPeriod"/>
            </a:pPr>
            <a:r>
              <a:rPr lang="en-US" dirty="0"/>
              <a:t>Once the connection is established, the receiver identifies itself with</a:t>
            </a:r>
            <a:endParaRPr lang="en-US" dirty="0"/>
          </a:p>
          <a:p>
            <a:pPr marL="1783080" lvl="5" indent="-457200">
              <a:buFont typeface="+mj-lt"/>
              <a:buAutoNum type="arabicPeriod"/>
            </a:pPr>
            <a:r>
              <a:rPr lang="en-US" dirty="0"/>
              <a:t>"Service Ready”.</a:t>
            </a:r>
            <a:endParaRPr lang="en-US" dirty="0"/>
          </a:p>
          <a:p>
            <a:pPr marL="1783080" lvl="5" indent="-457200">
              <a:buFont typeface="+mj-lt"/>
              <a:buAutoNum type="arabicPeriod"/>
            </a:pPr>
            <a:r>
              <a:rPr lang="en-US" dirty="0"/>
              <a:t>3. The sender identifies itself with the HELO command.</a:t>
            </a:r>
            <a:endParaRPr lang="en-US" dirty="0"/>
          </a:p>
          <a:p>
            <a:pPr marL="1783080" lvl="5" indent="-457200">
              <a:buFont typeface="+mj-lt"/>
              <a:buAutoNum type="arabicPeriod"/>
            </a:pPr>
            <a:r>
              <a:rPr lang="en-US" dirty="0"/>
              <a:t>4. The receiver accepts the sender's identification with "OK".</a:t>
            </a:r>
            <a:endParaRPr lang="en-US" dirty="0"/>
          </a:p>
          <a:p>
            <a:pPr marL="1783080" lvl="5" indent="-457200">
              <a:buFont typeface="+mj-lt"/>
              <a:buAutoNum type="arabicPeriod"/>
            </a:pPr>
            <a:r>
              <a:rPr lang="en-US" dirty="0"/>
              <a:t>5. If the mail service on the destination is unavailable, the destination host returns a "Service Not Available" reply in step 2, and the process is terminated.</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31E3EB8-C2A1-4C6A-8D21-B94CC5955C36}" type="datetime1">
              <a:rPr lang="en-GB" smtClean="0"/>
            </a:fld>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Operations</a:t>
            </a:r>
            <a:endParaRPr lang="en-US" dirty="0"/>
          </a:p>
          <a:p>
            <a:pPr lvl="3"/>
            <a:r>
              <a:rPr lang="en-US" dirty="0"/>
              <a:t>Connection Setup</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21" name="Group 20"/>
          <p:cNvGrpSpPr/>
          <p:nvPr/>
        </p:nvGrpSpPr>
        <p:grpSpPr>
          <a:xfrm>
            <a:off x="4572937" y="2764298"/>
            <a:ext cx="4998720" cy="3749043"/>
            <a:chOff x="3996162" y="2989381"/>
            <a:chExt cx="4998720" cy="3749043"/>
          </a:xfrm>
        </p:grpSpPr>
        <p:grpSp>
          <p:nvGrpSpPr>
            <p:cNvPr id="13" name="Group 12"/>
            <p:cNvGrpSpPr/>
            <p:nvPr/>
          </p:nvGrpSpPr>
          <p:grpSpPr>
            <a:xfrm>
              <a:off x="3996162" y="2989381"/>
              <a:ext cx="4998720" cy="3749043"/>
              <a:chOff x="5965639" y="2004643"/>
              <a:chExt cx="4998720" cy="3749043"/>
            </a:xfrm>
          </p:grpSpPr>
          <p:grpSp>
            <p:nvGrpSpPr>
              <p:cNvPr id="9" name="Group 8"/>
              <p:cNvGrpSpPr/>
              <p:nvPr/>
            </p:nvGrpSpPr>
            <p:grpSpPr>
              <a:xfrm>
                <a:off x="5965639" y="2004643"/>
                <a:ext cx="4998720" cy="3749043"/>
                <a:chOff x="5965639" y="2004643"/>
                <a:chExt cx="4998720" cy="3749043"/>
              </a:xfrm>
            </p:grpSpPr>
            <p:sp>
              <p:nvSpPr>
                <p:cNvPr id="4" name="Rectangle 3"/>
                <p:cNvSpPr/>
                <p:nvPr/>
              </p:nvSpPr>
              <p:spPr>
                <a:xfrm>
                  <a:off x="5965639" y="2004644"/>
                  <a:ext cx="947225" cy="92495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 Client</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0017134" y="2004643"/>
                  <a:ext cx="947225" cy="9249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 Server</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7" name="Straight Connector 6"/>
                <p:cNvCxnSpPr>
                  <a:stCxn id="4" idx="2"/>
                </p:cNvCxnSpPr>
                <p:nvPr/>
              </p:nvCxnSpPr>
              <p:spPr>
                <a:xfrm flipH="1">
                  <a:off x="6439251" y="2929595"/>
                  <a:ext cx="1" cy="282409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10490745" y="2929594"/>
                  <a:ext cx="1" cy="2824091"/>
                </a:xfrm>
                <a:prstGeom prst="line">
                  <a:avLst/>
                </a:prstGeom>
              </p:spPr>
              <p:style>
                <a:lnRef idx="1">
                  <a:schemeClr val="dk1"/>
                </a:lnRef>
                <a:fillRef idx="0">
                  <a:schemeClr val="dk1"/>
                </a:fillRef>
                <a:effectRef idx="0">
                  <a:schemeClr val="dk1"/>
                </a:effectRef>
                <a:fontRef idx="minor">
                  <a:schemeClr val="tx1"/>
                </a:fontRef>
              </p:style>
            </p:cxnSp>
          </p:grpSp>
          <p:cxnSp>
            <p:nvCxnSpPr>
              <p:cNvPr id="11" name="Straight Arrow Connector 10"/>
              <p:cNvCxnSpPr/>
              <p:nvPr/>
            </p:nvCxnSpPr>
            <p:spPr>
              <a:xfrm flipH="1" flipV="1">
                <a:off x="6457071" y="3545061"/>
                <a:ext cx="4051495" cy="10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Rectangle: Rounded Corners 13"/>
            <p:cNvSpPr/>
            <p:nvPr/>
          </p:nvSpPr>
          <p:spPr>
            <a:xfrm>
              <a:off x="5130952" y="4371534"/>
              <a:ext cx="2916699" cy="316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220 service ready</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p:cNvCxnSpPr/>
            <p:nvPr/>
          </p:nvCxnSpPr>
          <p:spPr>
            <a:xfrm>
              <a:off x="4469774" y="5296485"/>
              <a:ext cx="4069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4469774" y="6006905"/>
              <a:ext cx="4069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p:cNvSpPr/>
            <p:nvPr/>
          </p:nvSpPr>
          <p:spPr>
            <a:xfrm>
              <a:off x="5148773" y="5138222"/>
              <a:ext cx="2916699" cy="31652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HELLO binghamuni.edu.</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9"/>
            <p:cNvSpPr/>
            <p:nvPr/>
          </p:nvSpPr>
          <p:spPr>
            <a:xfrm>
              <a:off x="5148773" y="5848642"/>
              <a:ext cx="2916699" cy="316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250 OK</a:t>
              </a:r>
              <a:endParaRPr lang="en-GB" sz="1200" dirty="0">
                <a:ln w="0"/>
                <a:solidFill>
                  <a:schemeClr val="tx1"/>
                </a:solidFill>
                <a:effectLst>
                  <a:outerShdw blurRad="38100" dist="19050" dir="2700000" algn="tl" rotWithShape="0">
                    <a:schemeClr val="dk1">
                      <a:alpha val="40000"/>
                    </a:schemeClr>
                  </a:outerShdw>
                </a:effectLst>
              </a:endParaRPr>
            </a:p>
          </p:txBody>
        </p:sp>
      </p:grpSp>
      <p:sp>
        <p:nvSpPr>
          <p:cNvPr id="6" name="Slide Number Placeholder 5"/>
          <p:cNvSpPr>
            <a:spLocks noGrp="1"/>
          </p:cNvSpPr>
          <p:nvPr>
            <p:ph type="sldNum" sz="quarter" idx="12"/>
          </p:nvPr>
        </p:nvSpPr>
        <p:spPr/>
        <p:txBody>
          <a:bodyPr/>
          <a:lstStyle/>
          <a:p>
            <a:fld id="{577AAC64-0889-4130-9C8F-277562A561CE}" type="slidenum">
              <a:rPr lang="en-GB" smtClean="0"/>
            </a:fld>
            <a:endParaRPr lang="en-GB"/>
          </a:p>
        </p:txBody>
      </p:sp>
      <p:sp>
        <p:nvSpPr>
          <p:cNvPr id="10" name="Date Placeholder 9"/>
          <p:cNvSpPr>
            <a:spLocks noGrp="1"/>
          </p:cNvSpPr>
          <p:nvPr>
            <p:ph type="dt" sz="half" idx="10"/>
          </p:nvPr>
        </p:nvSpPr>
        <p:spPr/>
        <p:txBody>
          <a:bodyPr/>
          <a:lstStyle/>
          <a:p>
            <a:fld id="{FE521749-513A-47BF-9580-AD7A8CA80FA4}" type="datetime1">
              <a:rPr lang="en-GB" smtClean="0"/>
            </a:fld>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Operations</a:t>
            </a:r>
            <a:endParaRPr lang="en-US" dirty="0"/>
          </a:p>
          <a:p>
            <a:pPr lvl="3"/>
            <a:r>
              <a:rPr lang="en-US" dirty="0"/>
              <a:t>Mail Transfer</a:t>
            </a:r>
            <a:endParaRPr lang="en-US" dirty="0"/>
          </a:p>
          <a:p>
            <a:pPr lvl="4"/>
            <a:r>
              <a:rPr lang="en-US" dirty="0"/>
              <a:t>Once a connection has been established, the SMTP sender may send one or more messages to the SMTP receiver.</a:t>
            </a:r>
            <a:endParaRPr lang="en-US" dirty="0"/>
          </a:p>
          <a:p>
            <a:pPr lvl="4"/>
            <a:r>
              <a:rPr lang="en-US" dirty="0"/>
              <a:t>There are three logical phases to the transfer of a message:</a:t>
            </a:r>
            <a:endParaRPr lang="en-US" dirty="0"/>
          </a:p>
          <a:p>
            <a:pPr marL="1783080" lvl="5" indent="-457200">
              <a:buFont typeface="+mj-lt"/>
              <a:buAutoNum type="arabicPeriod"/>
            </a:pPr>
            <a:r>
              <a:rPr lang="en-US" dirty="0"/>
              <a:t>A MAIL command identifies the originator of the message.</a:t>
            </a:r>
            <a:endParaRPr lang="en-US" dirty="0"/>
          </a:p>
          <a:p>
            <a:pPr marL="1783080" lvl="5" indent="-457200">
              <a:buFont typeface="+mj-lt"/>
              <a:buAutoNum type="arabicPeriod"/>
            </a:pPr>
            <a:r>
              <a:rPr lang="en-US" dirty="0"/>
              <a:t>One or more RCPT commands identify the recipients for this message.</a:t>
            </a:r>
            <a:endParaRPr lang="en-US" dirty="0"/>
          </a:p>
          <a:p>
            <a:pPr marL="1783080" lvl="5" indent="-457200">
              <a:buFont typeface="+mj-lt"/>
              <a:buAutoNum type="arabicPeriod"/>
            </a:pPr>
            <a:r>
              <a:rPr lang="en-US" dirty="0"/>
              <a:t>A DATA command transfers the message text.</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C66E7D48-9D87-422B-AE85-D54E0F524546}" type="datetime1">
              <a:rPr lang="en-GB" smtClean="0"/>
            </a:fld>
            <a:endParaRPr lang="en-GB"/>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pt-BR" dirty="0"/>
              <a:t>Simple Mail Transfer Protocol (SMTP)</a:t>
            </a:r>
            <a:endParaRPr lang="pt-BR" dirty="0"/>
          </a:p>
          <a:p>
            <a:pPr lvl="2"/>
            <a:r>
              <a:rPr lang="en-US" dirty="0"/>
              <a:t>SMTP Operations</a:t>
            </a:r>
            <a:endParaRPr lang="en-US" dirty="0"/>
          </a:p>
          <a:p>
            <a:pPr lvl="3"/>
            <a:r>
              <a:rPr lang="en-US" dirty="0"/>
              <a:t>Connection Termination</a:t>
            </a:r>
            <a:endParaRPr lang="en-US" dirty="0"/>
          </a:p>
          <a:p>
            <a:pPr lvl="4"/>
            <a:r>
              <a:rPr lang="en-US" dirty="0"/>
              <a:t>The SMTP sender closes the connection in two steps.</a:t>
            </a:r>
            <a:endParaRPr lang="en-US" dirty="0"/>
          </a:p>
          <a:p>
            <a:pPr lvl="4"/>
            <a:r>
              <a:rPr lang="en-US" dirty="0"/>
              <a:t>First, the sender sends a QUIT command and waits for a reply.</a:t>
            </a:r>
            <a:endParaRPr lang="en-US" dirty="0"/>
          </a:p>
          <a:p>
            <a:pPr lvl="4"/>
            <a:r>
              <a:rPr lang="en-US" dirty="0"/>
              <a:t>The second step is to initiate a TCP close operation for the TCP connection.</a:t>
            </a:r>
            <a:endParaRPr lang="en-US" dirty="0"/>
          </a:p>
          <a:p>
            <a:pPr lvl="4"/>
            <a:r>
              <a:rPr lang="en-US" dirty="0"/>
              <a:t>The receiver initiates its TCP close after sending its reply to the QUIT command.</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4" name="Group 3"/>
          <p:cNvGrpSpPr/>
          <p:nvPr/>
        </p:nvGrpSpPr>
        <p:grpSpPr>
          <a:xfrm>
            <a:off x="4572937" y="4318782"/>
            <a:ext cx="4998720" cy="2194559"/>
            <a:chOff x="3996162" y="2989381"/>
            <a:chExt cx="4998720" cy="3749043"/>
          </a:xfrm>
        </p:grpSpPr>
        <p:grpSp>
          <p:nvGrpSpPr>
            <p:cNvPr id="11" name="Group 10"/>
            <p:cNvGrpSpPr/>
            <p:nvPr/>
          </p:nvGrpSpPr>
          <p:grpSpPr>
            <a:xfrm>
              <a:off x="3996162" y="2989381"/>
              <a:ext cx="4998720" cy="3749043"/>
              <a:chOff x="5965639" y="2004643"/>
              <a:chExt cx="4998720" cy="3749043"/>
            </a:xfrm>
          </p:grpSpPr>
          <p:sp>
            <p:nvSpPr>
              <p:cNvPr id="13" name="Rectangle 12"/>
              <p:cNvSpPr/>
              <p:nvPr/>
            </p:nvSpPr>
            <p:spPr>
              <a:xfrm>
                <a:off x="5965639" y="2004644"/>
                <a:ext cx="947225" cy="92495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 Client</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0017134" y="2004643"/>
                <a:ext cx="947225" cy="9249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 Server</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15" name="Straight Connector 14"/>
              <p:cNvCxnSpPr>
                <a:stCxn id="13" idx="2"/>
              </p:cNvCxnSpPr>
              <p:nvPr/>
            </p:nvCxnSpPr>
            <p:spPr>
              <a:xfrm flipH="1">
                <a:off x="6439251" y="2929595"/>
                <a:ext cx="1" cy="282409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10490745" y="2929594"/>
                <a:ext cx="1" cy="2824091"/>
              </a:xfrm>
              <a:prstGeom prst="line">
                <a:avLst/>
              </a:prstGeom>
            </p:spPr>
            <p:style>
              <a:lnRef idx="1">
                <a:schemeClr val="dk1"/>
              </a:lnRef>
              <a:fillRef idx="0">
                <a:schemeClr val="dk1"/>
              </a:fillRef>
              <a:effectRef idx="0">
                <a:schemeClr val="dk1"/>
              </a:effectRef>
              <a:fontRef idx="minor">
                <a:schemeClr val="tx1"/>
              </a:fontRef>
            </p:style>
          </p:cxnSp>
        </p:grpSp>
        <p:cxnSp>
          <p:nvCxnSpPr>
            <p:cNvPr id="7" name="Straight Arrow Connector 6"/>
            <p:cNvCxnSpPr/>
            <p:nvPr/>
          </p:nvCxnSpPr>
          <p:spPr>
            <a:xfrm>
              <a:off x="4469774" y="5296485"/>
              <a:ext cx="4069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4469774" y="6006905"/>
              <a:ext cx="4069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p:cNvSpPr/>
            <p:nvPr/>
          </p:nvSpPr>
          <p:spPr>
            <a:xfrm>
              <a:off x="5148773" y="5138222"/>
              <a:ext cx="2916699" cy="31652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QUIT</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p:cNvSpPr/>
            <p:nvPr/>
          </p:nvSpPr>
          <p:spPr>
            <a:xfrm>
              <a:off x="5148773" y="5848642"/>
              <a:ext cx="2916699" cy="316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221 service closed </a:t>
              </a:r>
              <a:endParaRPr lang="en-GB" sz="1200" dirty="0">
                <a:ln w="0"/>
                <a:solidFill>
                  <a:schemeClr val="tx1"/>
                </a:solidFill>
                <a:effectLst>
                  <a:outerShdw blurRad="38100" dist="19050" dir="2700000" algn="tl" rotWithShape="0">
                    <a:schemeClr val="dk1">
                      <a:alpha val="40000"/>
                    </a:schemeClr>
                  </a:outerShdw>
                </a:effectLst>
              </a:endParaRPr>
            </a:p>
          </p:txBody>
        </p:sp>
      </p:grpSp>
      <p:sp>
        <p:nvSpPr>
          <p:cNvPr id="5" name="Slide Number Placeholder 4"/>
          <p:cNvSpPr>
            <a:spLocks noGrp="1"/>
          </p:cNvSpPr>
          <p:nvPr>
            <p:ph type="sldNum" sz="quarter" idx="12"/>
          </p:nvPr>
        </p:nvSpPr>
        <p:spPr/>
        <p:txBody>
          <a:bodyPr/>
          <a:lstStyle/>
          <a:p>
            <a:fld id="{577AAC64-0889-4130-9C8F-277562A561CE}" type="slidenum">
              <a:rPr lang="en-GB" smtClean="0"/>
            </a:fld>
            <a:endParaRPr lang="en-GB"/>
          </a:p>
        </p:txBody>
      </p:sp>
      <p:sp>
        <p:nvSpPr>
          <p:cNvPr id="6" name="Date Placeholder 5"/>
          <p:cNvSpPr>
            <a:spLocks noGrp="1"/>
          </p:cNvSpPr>
          <p:nvPr>
            <p:ph type="dt" sz="half" idx="10"/>
          </p:nvPr>
        </p:nvSpPr>
        <p:spPr/>
        <p:txBody>
          <a:bodyPr/>
          <a:lstStyle/>
          <a:p>
            <a:fld id="{7ABD3E0D-D2BF-49B6-B26F-F2EB5A13EBF3}" type="datetime1">
              <a:rPr lang="en-GB" smtClean="0"/>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822642"/>
          </a:xfrm>
        </p:spPr>
        <p:txBody>
          <a:bodyPr/>
          <a:lstStyle/>
          <a:p>
            <a:r>
              <a:rPr lang="en-GB" dirty="0"/>
              <a:t>Network Application Software</a:t>
            </a:r>
            <a:endParaRPr lang="en-GB" dirty="0"/>
          </a:p>
        </p:txBody>
      </p:sp>
      <p:sp>
        <p:nvSpPr>
          <p:cNvPr id="3" name="Content Placeholder 2"/>
          <p:cNvSpPr>
            <a:spLocks noGrp="1"/>
          </p:cNvSpPr>
          <p:nvPr>
            <p:ph idx="1"/>
          </p:nvPr>
        </p:nvSpPr>
        <p:spPr>
          <a:xfrm>
            <a:off x="1914144" y="822642"/>
            <a:ext cx="9997440" cy="5425758"/>
          </a:xfrm>
        </p:spPr>
        <p:txBody>
          <a:bodyPr>
            <a:normAutofit fontScale="92500" lnSpcReduction="10000"/>
          </a:bodyPr>
          <a:lstStyle/>
          <a:p>
            <a:r>
              <a:rPr lang="en-US" dirty="0"/>
              <a:t>Importance of Network Applications</a:t>
            </a:r>
            <a:endParaRPr lang="en-US" dirty="0"/>
          </a:p>
          <a:p>
            <a:r>
              <a:rPr lang="en-US" dirty="0"/>
              <a:t>Network applications play a pivotal role in today’s interconnected world for several reasons:</a:t>
            </a:r>
            <a:endParaRPr lang="en-US" dirty="0"/>
          </a:p>
          <a:p>
            <a:pPr marL="871220" lvl="1" indent="-514350">
              <a:buFont typeface="+mj-lt"/>
              <a:buAutoNum type="arabicPeriod"/>
            </a:pPr>
            <a:r>
              <a:rPr lang="en-US" dirty="0"/>
              <a:t>Enhanced Connectivity:</a:t>
            </a:r>
            <a:endParaRPr lang="en-US" dirty="0"/>
          </a:p>
          <a:p>
            <a:pPr lvl="3"/>
            <a:r>
              <a:rPr lang="en-US" dirty="0"/>
              <a:t>Network applications enable individuals and organizations to connect and communicate seamlessly, bridging geographical distances and fostering collaboration.</a:t>
            </a:r>
            <a:endParaRPr lang="en-US" dirty="0"/>
          </a:p>
          <a:p>
            <a:pPr lvl="1"/>
            <a:endParaRPr lang="en-US" dirty="0"/>
          </a:p>
          <a:p>
            <a:pPr marL="871220" lvl="1" indent="-514350">
              <a:buFont typeface="+mj-lt"/>
              <a:buAutoNum type="arabicPeriod" startAt="2"/>
            </a:pPr>
            <a:r>
              <a:rPr lang="en-US" dirty="0"/>
              <a:t>Data Sharing and Accessibility:</a:t>
            </a:r>
            <a:endParaRPr lang="en-US" dirty="0"/>
          </a:p>
          <a:p>
            <a:pPr lvl="3"/>
            <a:r>
              <a:rPr lang="en-US" dirty="0"/>
              <a:t>They facilitate the sharing and access of data and resources, promoting efficient information exchange and decision-making.</a:t>
            </a:r>
            <a:endParaRPr lang="en-US" dirty="0"/>
          </a:p>
          <a:p>
            <a:pPr lvl="1"/>
            <a:endParaRPr lang="en-US" dirty="0"/>
          </a:p>
          <a:p>
            <a:pPr marL="871220" lvl="1" indent="-514350">
              <a:buFont typeface="+mj-lt"/>
              <a:buAutoNum type="arabicPeriod" startAt="3"/>
            </a:pPr>
            <a:r>
              <a:rPr lang="en-US" dirty="0"/>
              <a:t>Streamlined Workflow:</a:t>
            </a:r>
            <a:endParaRPr lang="en-US" dirty="0"/>
          </a:p>
          <a:p>
            <a:pPr lvl="3"/>
            <a:r>
              <a:rPr lang="en-US" dirty="0"/>
              <a:t>Network applications automate processes, reducing manual tasks and enhancing productivity across various industries.</a:t>
            </a:r>
            <a:endParaRPr lang="en-US" dirty="0"/>
          </a:p>
          <a:p>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46F1F87-AA30-4456-BA55-EC8A3CE0B0BF}" type="datetime1">
              <a:rPr lang="en-GB" smtClean="0"/>
            </a:fld>
            <a:endParaRPr lang="en-GB"/>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Electronic Mail</a:t>
            </a:r>
            <a:endParaRPr lang="en-GB" dirty="0"/>
          </a:p>
          <a:p>
            <a:pPr lvl="1"/>
            <a:r>
              <a:rPr lang="pt-BR" dirty="0"/>
              <a:t>Simple Mail Transfer Protocol (SMTP)</a:t>
            </a:r>
            <a:endParaRPr lang="pt-BR" dirty="0"/>
          </a:p>
          <a:p>
            <a:pPr lvl="2"/>
            <a:r>
              <a:rPr lang="en-US" dirty="0"/>
              <a:t>Limitations </a:t>
            </a:r>
            <a:r>
              <a:rPr lang="en-US"/>
              <a:t>of Smtp</a:t>
            </a:r>
            <a:endParaRPr lang="en-US" dirty="0"/>
          </a:p>
          <a:p>
            <a:pPr lvl="3"/>
            <a:r>
              <a:rPr lang="en-US" dirty="0"/>
              <a:t>SMTP cannot transmit executable files or other binary objects.</a:t>
            </a:r>
            <a:endParaRPr lang="en-US" dirty="0"/>
          </a:p>
          <a:p>
            <a:pPr lvl="3"/>
            <a:r>
              <a:rPr lang="en-US" dirty="0"/>
              <a:t>SMTP cannot transmit text data that includes national language characters, as these are represented by 8-bit codes with values of 128 decimal or higher, and SMTP is limited to 7-bit ASCII.</a:t>
            </a:r>
            <a:endParaRPr lang="en-US" dirty="0"/>
          </a:p>
          <a:p>
            <a:pPr lvl="3"/>
            <a:r>
              <a:rPr lang="en-US" dirty="0"/>
              <a:t>SMTP servers may reject mail message over a certain size.</a:t>
            </a:r>
            <a:endParaRPr lang="en-US" dirty="0"/>
          </a:p>
          <a:p>
            <a:pPr lvl="3"/>
            <a:r>
              <a:rPr lang="en-US" dirty="0"/>
              <a:t>SMTP gateways that translate between ASCII and the character code EBCDIC do not use a consistent set of mappings, resulting in translation problems.</a:t>
            </a:r>
            <a:endParaRPr lang="en-US" dirty="0"/>
          </a:p>
          <a:p>
            <a:pPr lvl="3"/>
            <a:r>
              <a:rPr lang="en-US" dirty="0"/>
              <a:t>Some SMTP implementations do not adhere completely to the SMTP standards defined.</a:t>
            </a:r>
            <a:endParaRPr lang="en-US" dirty="0"/>
          </a:p>
          <a:p>
            <a:pPr lvl="3"/>
            <a:r>
              <a:rPr lang="en-US" dirty="0"/>
              <a:t>Common problems include the following:</a:t>
            </a:r>
            <a:endParaRPr lang="en-US" dirty="0"/>
          </a:p>
          <a:p>
            <a:pPr marL="1572895" lvl="4" indent="-457200">
              <a:buFont typeface="+mj-lt"/>
              <a:buAutoNum type="arabicPeriod"/>
            </a:pPr>
            <a:r>
              <a:rPr lang="en-US" dirty="0"/>
              <a:t>Deletion, addition, or recording of carriage return and linefeed.</a:t>
            </a:r>
            <a:endParaRPr lang="en-US" dirty="0"/>
          </a:p>
          <a:p>
            <a:pPr marL="1572895" lvl="4" indent="-457200">
              <a:buFont typeface="+mj-lt"/>
              <a:buAutoNum type="arabicPeriod"/>
            </a:pPr>
            <a:r>
              <a:rPr lang="en-US" dirty="0"/>
              <a:t>Truncating or wrapping lines longer than 76 characters.</a:t>
            </a:r>
            <a:endParaRPr lang="en-US" dirty="0"/>
          </a:p>
          <a:p>
            <a:pPr marL="1572895" lvl="4" indent="-457200">
              <a:buFont typeface="+mj-lt"/>
              <a:buAutoNum type="arabicPeriod"/>
            </a:pPr>
            <a:r>
              <a:rPr lang="en-US" dirty="0"/>
              <a:t>Removal of trailing white space (tab and space characters).</a:t>
            </a:r>
            <a:endParaRPr lang="en-US" dirty="0"/>
          </a:p>
          <a:p>
            <a:pPr marL="1572895" lvl="4" indent="-457200">
              <a:buFont typeface="+mj-lt"/>
              <a:buAutoNum type="arabicPeriod"/>
            </a:pPr>
            <a:r>
              <a:rPr lang="en-US" dirty="0"/>
              <a:t>Padding of lines in a message to the same length.</a:t>
            </a:r>
            <a:endParaRPr lang="en-US" dirty="0"/>
          </a:p>
          <a:p>
            <a:pPr marL="1572895" lvl="4" indent="-457200">
              <a:buFont typeface="+mj-lt"/>
              <a:buAutoNum type="arabicPeriod"/>
            </a:pPr>
            <a:r>
              <a:rPr lang="en-US" dirty="0"/>
              <a:t>Conversion of tab characters into multiple-space characters.</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68D9C942-7A7A-4138-BB02-C26FBC0F5EF8}" type="datetime1">
              <a:rPr lang="en-GB" smtClean="0"/>
            </a:fld>
            <a:endParaRPr lang="en-GB"/>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85000" lnSpcReduction="20000"/>
          </a:bodyPr>
          <a:lstStyle/>
          <a:p>
            <a:r>
              <a:rPr lang="en-GB" dirty="0"/>
              <a:t>Electronic Mail</a:t>
            </a:r>
            <a:endParaRPr lang="en-GB" dirty="0"/>
          </a:p>
          <a:p>
            <a:pPr lvl="1"/>
            <a:r>
              <a:rPr lang="en-US" dirty="0"/>
              <a:t>Multipurpose Internet Mail Extension (MIME)</a:t>
            </a:r>
            <a:endParaRPr lang="en-US" dirty="0"/>
          </a:p>
          <a:p>
            <a:pPr lvl="2"/>
            <a:r>
              <a:rPr lang="en-US" dirty="0"/>
              <a:t>SMTP provides a basic email service, while MIME adds multimedia capability to SMTP.</a:t>
            </a:r>
            <a:endParaRPr lang="en-US" dirty="0"/>
          </a:p>
          <a:p>
            <a:pPr lvl="2"/>
            <a:endParaRPr lang="en-US" dirty="0"/>
          </a:p>
          <a:p>
            <a:pPr lvl="2"/>
            <a:r>
              <a:rPr lang="en-US" dirty="0"/>
              <a:t>MIME is an extension to SMTP and is used to overcome the problems and limitations of SMTP.</a:t>
            </a:r>
            <a:endParaRPr lang="en-US" dirty="0"/>
          </a:p>
          <a:p>
            <a:pPr lvl="2"/>
            <a:endParaRPr lang="en-US" dirty="0"/>
          </a:p>
          <a:p>
            <a:pPr lvl="2"/>
            <a:r>
              <a:rPr lang="en-US" dirty="0"/>
              <a:t>Email system was designed to send messages only in ASCII format.</a:t>
            </a:r>
            <a:endParaRPr lang="en-US" dirty="0"/>
          </a:p>
          <a:p>
            <a:pPr lvl="2"/>
            <a:endParaRPr lang="en-US" dirty="0"/>
          </a:p>
          <a:p>
            <a:pPr lvl="2"/>
            <a:r>
              <a:rPr lang="en-US" dirty="0"/>
              <a:t>Languages such as French, Chinese, etc., are not supported.</a:t>
            </a:r>
            <a:endParaRPr lang="en-US" dirty="0"/>
          </a:p>
          <a:p>
            <a:pPr lvl="2"/>
            <a:endParaRPr lang="en-US" dirty="0"/>
          </a:p>
          <a:p>
            <a:pPr lvl="2"/>
            <a:r>
              <a:rPr lang="en-US" dirty="0"/>
              <a:t>Image, audio and video files cannot be sent.</a:t>
            </a:r>
            <a:endParaRPr lang="en-US" dirty="0"/>
          </a:p>
          <a:p>
            <a:pPr lvl="2"/>
            <a:endParaRPr lang="en-US" dirty="0"/>
          </a:p>
          <a:p>
            <a:pPr lvl="2"/>
            <a:r>
              <a:rPr lang="en-US" dirty="0"/>
              <a:t>MIME adds the following features to email service:</a:t>
            </a:r>
            <a:endParaRPr lang="en-US" dirty="0"/>
          </a:p>
          <a:p>
            <a:pPr lvl="3"/>
            <a:r>
              <a:rPr lang="en-US" dirty="0"/>
              <a:t>Be able to send multiple attachments with a single message;</a:t>
            </a:r>
            <a:endParaRPr lang="en-US" dirty="0"/>
          </a:p>
          <a:p>
            <a:pPr lvl="3"/>
            <a:r>
              <a:rPr lang="en-US" dirty="0"/>
              <a:t>Unlimited message length;</a:t>
            </a:r>
            <a:endParaRPr lang="en-US" dirty="0"/>
          </a:p>
          <a:p>
            <a:pPr lvl="3"/>
            <a:r>
              <a:rPr lang="en-US" dirty="0"/>
              <a:t>Use of character sets other than ASCII code;</a:t>
            </a:r>
            <a:endParaRPr lang="en-US" dirty="0"/>
          </a:p>
          <a:p>
            <a:pPr lvl="3"/>
            <a:r>
              <a:rPr lang="en-US" dirty="0"/>
              <a:t>Use of rich text (layouts, fonts, colors, </a:t>
            </a:r>
            <a:r>
              <a:rPr lang="en-US" dirty="0" err="1"/>
              <a:t>etc</a:t>
            </a:r>
            <a:r>
              <a:rPr lang="en-US" dirty="0"/>
              <a:t>)</a:t>
            </a:r>
            <a:endParaRPr lang="en-US" dirty="0"/>
          </a:p>
          <a:p>
            <a:pPr lvl="3"/>
            <a:r>
              <a:rPr lang="en-US" dirty="0"/>
              <a:t>Binary attachments (executables, images, audio or video files, etc.), which may be divided if needed.</a:t>
            </a:r>
            <a:endParaRPr lang="en-US" dirty="0"/>
          </a:p>
          <a:p>
            <a:pPr lvl="2"/>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9414FA4D-1FD5-4266-AE66-6A823045C308}" type="datetime1">
              <a:rPr lang="en-GB" smtClean="0"/>
            </a:fld>
            <a:endParaRPr lang="en-GB"/>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MIME is a protocol that converts non-ASCII data to 7-bit NVT(Network Virtual Terminal) ASCII and vice-versa.</a:t>
            </a:r>
            <a:endParaRPr lang="en-US" dirty="0"/>
          </a:p>
          <a:p>
            <a:pPr lvl="2"/>
            <a:endParaRPr lang="en-US" dirty="0"/>
          </a:p>
          <a:p>
            <a:pPr lvl="2"/>
            <a:endParaRPr lang="en-US" dirty="0"/>
          </a:p>
          <a:p>
            <a:pPr lvl="1"/>
            <a:endParaRPr lang="en-US" dirty="0"/>
          </a:p>
          <a:p>
            <a:pPr lvl="1"/>
            <a:endParaRPr lang="en-GB" dirty="0"/>
          </a:p>
          <a:p>
            <a:pPr lvl="2"/>
            <a:endParaRPr lang="en-GB" dirty="0"/>
          </a:p>
        </p:txBody>
      </p:sp>
      <p:grpSp>
        <p:nvGrpSpPr>
          <p:cNvPr id="35" name="Group 34"/>
          <p:cNvGrpSpPr/>
          <p:nvPr/>
        </p:nvGrpSpPr>
        <p:grpSpPr>
          <a:xfrm>
            <a:off x="3883113" y="2739671"/>
            <a:ext cx="4624999" cy="3858076"/>
            <a:chOff x="3897181" y="2824077"/>
            <a:chExt cx="4624999" cy="3858076"/>
          </a:xfrm>
        </p:grpSpPr>
        <p:sp>
          <p:nvSpPr>
            <p:cNvPr id="30" name="TextBox 29"/>
            <p:cNvSpPr txBox="1"/>
            <p:nvPr/>
          </p:nvSpPr>
          <p:spPr>
            <a:xfrm>
              <a:off x="4047469" y="4101090"/>
              <a:ext cx="1265090" cy="276999"/>
            </a:xfrm>
            <a:prstGeom prst="rect">
              <a:avLst/>
            </a:prstGeom>
            <a:noFill/>
          </p:spPr>
          <p:txBody>
            <a:bodyPr wrap="none" rtlCol="0">
              <a:spAutoFit/>
            </a:bodyPr>
            <a:lstStyle/>
            <a:p>
              <a:r>
                <a:rPr lang="en-GB" sz="1200" dirty="0"/>
                <a:t>Non-ASCII Code</a:t>
              </a:r>
              <a:endParaRPr lang="en-GB" sz="1200" dirty="0"/>
            </a:p>
          </p:txBody>
        </p:sp>
        <p:grpSp>
          <p:nvGrpSpPr>
            <p:cNvPr id="33" name="Group 32"/>
            <p:cNvGrpSpPr/>
            <p:nvPr/>
          </p:nvGrpSpPr>
          <p:grpSpPr>
            <a:xfrm>
              <a:off x="3897181" y="2824077"/>
              <a:ext cx="4624999" cy="3858076"/>
              <a:chOff x="3897181" y="2824077"/>
              <a:chExt cx="4624999" cy="3858076"/>
            </a:xfrm>
          </p:grpSpPr>
          <p:grpSp>
            <p:nvGrpSpPr>
              <p:cNvPr id="28" name="Group 27"/>
              <p:cNvGrpSpPr/>
              <p:nvPr/>
            </p:nvGrpSpPr>
            <p:grpSpPr>
              <a:xfrm>
                <a:off x="3897181" y="2824077"/>
                <a:ext cx="4624999" cy="3858076"/>
                <a:chOff x="3897181" y="2824077"/>
                <a:chExt cx="4624999" cy="3858076"/>
              </a:xfrm>
            </p:grpSpPr>
            <p:grpSp>
              <p:nvGrpSpPr>
                <p:cNvPr id="25" name="Group 24"/>
                <p:cNvGrpSpPr/>
                <p:nvPr/>
              </p:nvGrpSpPr>
              <p:grpSpPr>
                <a:xfrm>
                  <a:off x="3953022" y="3094891"/>
                  <a:ext cx="4485717" cy="3587262"/>
                  <a:chOff x="3953022" y="3094891"/>
                  <a:chExt cx="4485717" cy="3587262"/>
                </a:xfrm>
              </p:grpSpPr>
              <p:sp>
                <p:nvSpPr>
                  <p:cNvPr id="4" name="Rectangle 3"/>
                  <p:cNvSpPr/>
                  <p:nvPr/>
                </p:nvSpPr>
                <p:spPr>
                  <a:xfrm>
                    <a:off x="3953022" y="3094891"/>
                    <a:ext cx="506436" cy="5064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953022" y="6175716"/>
                    <a:ext cx="640783" cy="50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a:t>
                    </a:r>
                    <a:endParaRPr lang="en-GB" sz="1200" dirty="0"/>
                  </a:p>
                </p:txBody>
              </p:sp>
              <p:sp>
                <p:nvSpPr>
                  <p:cNvPr id="6" name="Rectangle 5"/>
                  <p:cNvSpPr/>
                  <p:nvPr/>
                </p:nvSpPr>
                <p:spPr>
                  <a:xfrm>
                    <a:off x="7932303" y="3094891"/>
                    <a:ext cx="506436" cy="5064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UA</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797956" y="6175716"/>
                    <a:ext cx="640783" cy="50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MTA</a:t>
                    </a:r>
                    <a:endParaRPr lang="en-GB" sz="1200" dirty="0"/>
                  </a:p>
                </p:txBody>
              </p:sp>
              <p:sp>
                <p:nvSpPr>
                  <p:cNvPr id="8" name="Rectangle 7"/>
                  <p:cNvSpPr/>
                  <p:nvPr/>
                </p:nvSpPr>
                <p:spPr>
                  <a:xfrm>
                    <a:off x="3953022" y="4921340"/>
                    <a:ext cx="640783" cy="5064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MMIE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797956" y="4921340"/>
                    <a:ext cx="640783" cy="5064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MMIE</a:t>
                    </a:r>
                    <a:endParaRPr lang="en-GB" sz="1200" dirty="0">
                      <a:ln w="0"/>
                      <a:solidFill>
                        <a:schemeClr val="tx1"/>
                      </a:solidFill>
                      <a:effectLst>
                        <a:outerShdw blurRad="38100" dist="19050" dir="2700000" algn="tl" rotWithShape="0">
                          <a:schemeClr val="dk1">
                            <a:alpha val="40000"/>
                          </a:schemeClr>
                        </a:outerShdw>
                      </a:effectLst>
                    </a:endParaRPr>
                  </a:p>
                </p:txBody>
              </p:sp>
              <p:cxnSp>
                <p:nvCxnSpPr>
                  <p:cNvPr id="15" name="Straight Arrow Connector 14"/>
                  <p:cNvCxnSpPr>
                    <a:stCxn id="9" idx="0"/>
                  </p:cNvCxnSpPr>
                  <p:nvPr/>
                </p:nvCxnSpPr>
                <p:spPr>
                  <a:xfrm flipH="1" flipV="1">
                    <a:off x="8118347" y="3601328"/>
                    <a:ext cx="1" cy="1320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065563" y="3601328"/>
                    <a:ext cx="0" cy="1320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a:endCxn id="5" idx="0"/>
                  </p:cNvCxnSpPr>
                  <p:nvPr/>
                </p:nvCxnSpPr>
                <p:spPr>
                  <a:xfrm>
                    <a:off x="4273414" y="5427777"/>
                    <a:ext cx="0" cy="74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0"/>
                    <a:endCxn id="9" idx="2"/>
                  </p:cNvCxnSpPr>
                  <p:nvPr/>
                </p:nvCxnSpPr>
                <p:spPr>
                  <a:xfrm flipV="1">
                    <a:off x="8118348" y="5427777"/>
                    <a:ext cx="0" cy="74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7" idx="1"/>
                  </p:cNvCxnSpPr>
                  <p:nvPr/>
                </p:nvCxnSpPr>
                <p:spPr>
                  <a:xfrm>
                    <a:off x="4593805" y="6428935"/>
                    <a:ext cx="3204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897181" y="2824077"/>
                  <a:ext cx="618118" cy="276999"/>
                </a:xfrm>
                <a:prstGeom prst="rect">
                  <a:avLst/>
                </a:prstGeom>
                <a:noFill/>
              </p:spPr>
              <p:txBody>
                <a:bodyPr wrap="none" rtlCol="0">
                  <a:spAutoFit/>
                </a:bodyPr>
                <a:lstStyle/>
                <a:p>
                  <a:r>
                    <a:rPr lang="en-GB" sz="1200" dirty="0"/>
                    <a:t>User A</a:t>
                  </a:r>
                  <a:endParaRPr lang="en-GB" sz="1200" dirty="0"/>
                </a:p>
              </p:txBody>
            </p:sp>
            <p:sp>
              <p:nvSpPr>
                <p:cNvPr id="27" name="TextBox 26"/>
                <p:cNvSpPr txBox="1"/>
                <p:nvPr/>
              </p:nvSpPr>
              <p:spPr>
                <a:xfrm>
                  <a:off x="7904703" y="2834616"/>
                  <a:ext cx="617477" cy="276999"/>
                </a:xfrm>
                <a:prstGeom prst="rect">
                  <a:avLst/>
                </a:prstGeom>
                <a:noFill/>
              </p:spPr>
              <p:txBody>
                <a:bodyPr wrap="none" rtlCol="0">
                  <a:spAutoFit/>
                </a:bodyPr>
                <a:lstStyle/>
                <a:p>
                  <a:r>
                    <a:rPr lang="en-GB" sz="1200" dirty="0"/>
                    <a:t>User B</a:t>
                  </a:r>
                  <a:endParaRPr lang="en-GB" sz="1200" dirty="0"/>
                </a:p>
              </p:txBody>
            </p:sp>
          </p:grpSp>
          <p:sp>
            <p:nvSpPr>
              <p:cNvPr id="29" name="TextBox 28"/>
              <p:cNvSpPr txBox="1"/>
              <p:nvPr/>
            </p:nvSpPr>
            <p:spPr>
              <a:xfrm>
                <a:off x="4273413" y="5589229"/>
                <a:ext cx="1209627" cy="276999"/>
              </a:xfrm>
              <a:prstGeom prst="rect">
                <a:avLst/>
              </a:prstGeom>
              <a:noFill/>
            </p:spPr>
            <p:txBody>
              <a:bodyPr wrap="none" rtlCol="0">
                <a:spAutoFit/>
              </a:bodyPr>
              <a:lstStyle/>
              <a:p>
                <a:r>
                  <a:rPr lang="en-GB" sz="1200" dirty="0"/>
                  <a:t>7-bit NVT ASCII</a:t>
                </a:r>
                <a:endParaRPr lang="en-GB" sz="1200" dirty="0"/>
              </a:p>
            </p:txBody>
          </p:sp>
          <p:sp>
            <p:nvSpPr>
              <p:cNvPr id="31" name="TextBox 30"/>
              <p:cNvSpPr txBox="1"/>
              <p:nvPr/>
            </p:nvSpPr>
            <p:spPr>
              <a:xfrm>
                <a:off x="6908720" y="5610332"/>
                <a:ext cx="1209627" cy="276999"/>
              </a:xfrm>
              <a:prstGeom prst="rect">
                <a:avLst/>
              </a:prstGeom>
              <a:noFill/>
            </p:spPr>
            <p:txBody>
              <a:bodyPr wrap="none" rtlCol="0">
                <a:spAutoFit/>
              </a:bodyPr>
              <a:lstStyle/>
              <a:p>
                <a:r>
                  <a:rPr lang="en-GB" sz="1200" dirty="0"/>
                  <a:t>7-bit NVT ASCII</a:t>
                </a:r>
                <a:endParaRPr lang="en-GB" sz="1200" dirty="0"/>
              </a:p>
            </p:txBody>
          </p:sp>
          <p:sp>
            <p:nvSpPr>
              <p:cNvPr id="32" name="TextBox 31"/>
              <p:cNvSpPr txBox="1"/>
              <p:nvPr/>
            </p:nvSpPr>
            <p:spPr>
              <a:xfrm>
                <a:off x="5612480" y="6171026"/>
                <a:ext cx="1209627" cy="276999"/>
              </a:xfrm>
              <a:prstGeom prst="rect">
                <a:avLst/>
              </a:prstGeom>
              <a:noFill/>
            </p:spPr>
            <p:txBody>
              <a:bodyPr wrap="none" rtlCol="0">
                <a:spAutoFit/>
              </a:bodyPr>
              <a:lstStyle/>
              <a:p>
                <a:r>
                  <a:rPr lang="en-GB" sz="1200" dirty="0"/>
                  <a:t>7-bit NVT ASCII</a:t>
                </a:r>
                <a:endParaRPr lang="en-GB" sz="1200" dirty="0"/>
              </a:p>
            </p:txBody>
          </p:sp>
        </p:grpSp>
        <p:sp>
          <p:nvSpPr>
            <p:cNvPr id="34" name="TextBox 33"/>
            <p:cNvSpPr txBox="1"/>
            <p:nvPr/>
          </p:nvSpPr>
          <p:spPr>
            <a:xfrm>
              <a:off x="6908720" y="4106445"/>
              <a:ext cx="1265090" cy="276999"/>
            </a:xfrm>
            <a:prstGeom prst="rect">
              <a:avLst/>
            </a:prstGeom>
            <a:noFill/>
          </p:spPr>
          <p:txBody>
            <a:bodyPr wrap="none" rtlCol="0">
              <a:spAutoFit/>
            </a:bodyPr>
            <a:lstStyle/>
            <a:p>
              <a:r>
                <a:rPr lang="en-GB" sz="1200" dirty="0"/>
                <a:t>Non-ASCII Code</a:t>
              </a:r>
              <a:endParaRPr lang="en-GB" sz="1200" dirty="0"/>
            </a:p>
          </p:txBody>
        </p:sp>
      </p:gr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11" name="Date Placeholder 10"/>
          <p:cNvSpPr>
            <a:spLocks noGrp="1"/>
          </p:cNvSpPr>
          <p:nvPr>
            <p:ph type="dt" sz="half" idx="10"/>
          </p:nvPr>
        </p:nvSpPr>
        <p:spPr/>
        <p:txBody>
          <a:bodyPr/>
          <a:lstStyle/>
          <a:p>
            <a:fld id="{69C40FD8-FD71-439E-A973-7DFF407FD6D1}" type="datetime1">
              <a:rPr lang="en-GB" smtClean="0"/>
            </a:fld>
            <a:endParaRPr lang="en-GB"/>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MIME Headers</a:t>
            </a:r>
            <a:endParaRPr lang="en-US" dirty="0"/>
          </a:p>
          <a:p>
            <a:pPr lvl="3"/>
            <a:r>
              <a:rPr lang="en-US" dirty="0"/>
              <a:t>Using headers, MIME describes the type of message content and the encoding used.</a:t>
            </a:r>
            <a:endParaRPr lang="en-US" dirty="0"/>
          </a:p>
          <a:p>
            <a:pPr lvl="3"/>
            <a:r>
              <a:rPr lang="en-US" dirty="0"/>
              <a:t>Headers defined in MIME are:</a:t>
            </a:r>
            <a:endParaRPr lang="en-US" dirty="0"/>
          </a:p>
          <a:p>
            <a:pPr lvl="3"/>
            <a:r>
              <a:rPr lang="en-US" dirty="0"/>
              <a:t>MIME-Version- current version, i.e., 1.1</a:t>
            </a:r>
            <a:endParaRPr lang="en-US" dirty="0"/>
          </a:p>
          <a:p>
            <a:pPr lvl="3"/>
            <a:r>
              <a:rPr lang="en-US" dirty="0"/>
              <a:t>Content-Type - message type (text/html, image/jpeg, application/pdf)</a:t>
            </a:r>
            <a:endParaRPr lang="en-US" dirty="0"/>
          </a:p>
          <a:p>
            <a:pPr lvl="3"/>
            <a:r>
              <a:rPr lang="en-US" dirty="0"/>
              <a:t>Content-Transfer-Encoding - message encoding scheme (</a:t>
            </a:r>
            <a:r>
              <a:rPr lang="en-US" dirty="0" err="1"/>
              <a:t>eg</a:t>
            </a:r>
            <a:r>
              <a:rPr lang="en-US" dirty="0"/>
              <a:t> base64).</a:t>
            </a:r>
            <a:endParaRPr lang="en-US" dirty="0"/>
          </a:p>
          <a:p>
            <a:pPr lvl="3"/>
            <a:r>
              <a:rPr lang="en-US" dirty="0"/>
              <a:t>Content-Id - unique identifier for the message.</a:t>
            </a:r>
            <a:endParaRPr lang="en-US" dirty="0"/>
          </a:p>
          <a:p>
            <a:pPr lvl="3"/>
            <a:r>
              <a:rPr lang="en-US" dirty="0"/>
              <a:t>Content-Description - describes type of the message body.</a:t>
            </a:r>
            <a:endParaRPr lang="en-US" dirty="0"/>
          </a:p>
          <a:p>
            <a:pPr lvl="2"/>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29B68D8-7E67-48F5-9F8B-8C7BB1717048}" type="datetime1">
              <a:rPr lang="en-GB" smtClean="0"/>
            </a:fld>
            <a:endParaRPr lang="en-GB"/>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MIME Headers</a:t>
            </a:r>
            <a:endParaRPr lang="en-US" dirty="0"/>
          </a:p>
          <a:p>
            <a:pPr lvl="1"/>
            <a:endParaRPr lang="en-US" dirty="0"/>
          </a:p>
          <a:p>
            <a:pPr lvl="1"/>
            <a:endParaRPr lang="en-GB" dirty="0"/>
          </a:p>
          <a:p>
            <a:pPr lvl="2"/>
            <a:endParaRPr lang="en-GB" dirty="0"/>
          </a:p>
        </p:txBody>
      </p:sp>
      <p:grpSp>
        <p:nvGrpSpPr>
          <p:cNvPr id="7" name="Group 6"/>
          <p:cNvGrpSpPr/>
          <p:nvPr/>
        </p:nvGrpSpPr>
        <p:grpSpPr>
          <a:xfrm>
            <a:off x="3376245" y="2968283"/>
            <a:ext cx="6288260" cy="3389143"/>
            <a:chOff x="3376245" y="2968283"/>
            <a:chExt cx="6288260" cy="3389143"/>
          </a:xfrm>
        </p:grpSpPr>
        <p:sp>
          <p:nvSpPr>
            <p:cNvPr id="4" name="Rectangle 3"/>
            <p:cNvSpPr/>
            <p:nvPr/>
          </p:nvSpPr>
          <p:spPr>
            <a:xfrm>
              <a:off x="3376245" y="2968283"/>
              <a:ext cx="6288259" cy="6611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MIME Header</a:t>
              </a:r>
              <a:endParaRPr lang="en-GB"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376245" y="3629465"/>
              <a:ext cx="6288260" cy="206677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GB" dirty="0"/>
                <a:t>MIME Version 1.1</a:t>
              </a:r>
              <a:endParaRPr lang="en-GB" dirty="0"/>
            </a:p>
            <a:p>
              <a:r>
                <a:rPr lang="en-GB" dirty="0"/>
                <a:t>Content-Type: type/subtype</a:t>
              </a:r>
              <a:endParaRPr lang="en-GB" dirty="0"/>
            </a:p>
            <a:p>
              <a:r>
                <a:rPr lang="en-GB" dirty="0"/>
                <a:t>Content-Transfer-Encoding: encoding type</a:t>
              </a:r>
              <a:endParaRPr lang="en-GB" dirty="0"/>
            </a:p>
            <a:p>
              <a:r>
                <a:rPr lang="en-GB" dirty="0"/>
                <a:t>Content-ID: message ID</a:t>
              </a:r>
              <a:endParaRPr lang="en-GB" dirty="0"/>
            </a:p>
            <a:p>
              <a:r>
                <a:rPr lang="en-GB" dirty="0"/>
                <a:t>Content-Description: textual explanation of non textual contents</a:t>
              </a:r>
              <a:endParaRPr lang="en-GB" dirty="0"/>
            </a:p>
          </p:txBody>
        </p:sp>
        <p:sp>
          <p:nvSpPr>
            <p:cNvPr id="6" name="Rectangle 5"/>
            <p:cNvSpPr/>
            <p:nvPr/>
          </p:nvSpPr>
          <p:spPr>
            <a:xfrm>
              <a:off x="3376246" y="5696244"/>
              <a:ext cx="6288258" cy="6611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n w="0"/>
                  <a:solidFill>
                    <a:schemeClr val="tx1"/>
                  </a:solidFill>
                  <a:effectLst>
                    <a:outerShdw blurRad="38100" dist="19050" dir="2700000" algn="tl" rotWithShape="0">
                      <a:schemeClr val="dk1">
                        <a:alpha val="40000"/>
                      </a:schemeClr>
                    </a:outerShdw>
                  </a:effectLst>
                </a:rPr>
                <a:t>eMail</a:t>
              </a:r>
              <a:r>
                <a:rPr lang="en-GB" dirty="0">
                  <a:ln w="0"/>
                  <a:solidFill>
                    <a:schemeClr val="tx1"/>
                  </a:solidFill>
                  <a:effectLst>
                    <a:outerShdw blurRad="38100" dist="19050" dir="2700000" algn="tl" rotWithShape="0">
                      <a:schemeClr val="dk1">
                        <a:alpha val="40000"/>
                      </a:schemeClr>
                    </a:outerShdw>
                  </a:effectLst>
                </a:rPr>
                <a:t> Body</a:t>
              </a:r>
              <a:endParaRPr lang="en-GB" dirty="0">
                <a:ln w="0"/>
                <a:solidFill>
                  <a:schemeClr val="tx1"/>
                </a:solidFill>
                <a:effectLst>
                  <a:outerShdw blurRad="38100" dist="19050" dir="2700000" algn="tl" rotWithShape="0">
                    <a:schemeClr val="dk1">
                      <a:alpha val="40000"/>
                    </a:schemeClr>
                  </a:outerShdw>
                </a:effectLst>
              </a:endParaRPr>
            </a:p>
          </p:txBody>
        </p:sp>
      </p:grpSp>
      <p:sp>
        <p:nvSpPr>
          <p:cNvPr id="8" name="Slide Number Placeholder 7"/>
          <p:cNvSpPr>
            <a:spLocks noGrp="1"/>
          </p:cNvSpPr>
          <p:nvPr>
            <p:ph type="sldNum" sz="quarter" idx="12"/>
          </p:nvPr>
        </p:nvSpPr>
        <p:spPr/>
        <p:txBody>
          <a:bodyPr/>
          <a:lstStyle/>
          <a:p>
            <a:fld id="{577AAC64-0889-4130-9C8F-277562A561CE}" type="slidenum">
              <a:rPr lang="en-GB" smtClean="0"/>
            </a:fld>
            <a:endParaRPr lang="en-GB"/>
          </a:p>
        </p:txBody>
      </p:sp>
      <p:sp>
        <p:nvSpPr>
          <p:cNvPr id="9" name="Date Placeholder 8"/>
          <p:cNvSpPr>
            <a:spLocks noGrp="1"/>
          </p:cNvSpPr>
          <p:nvPr>
            <p:ph type="dt" sz="half" idx="10"/>
          </p:nvPr>
        </p:nvSpPr>
        <p:spPr/>
        <p:txBody>
          <a:bodyPr/>
          <a:lstStyle/>
          <a:p>
            <a:fld id="{DB8F6B2C-12D9-439E-86DD-C8C24DD07782}" type="datetime1">
              <a:rPr lang="en-GB" smtClean="0"/>
            </a:fld>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887331"/>
          </a:xfrm>
        </p:spPr>
        <p:txBody>
          <a:bodyPr>
            <a:normAutofit fontScale="92500" lnSpcReduction="10000"/>
          </a:bodyPr>
          <a:lstStyle/>
          <a:p>
            <a:r>
              <a:rPr lang="en-GB" dirty="0"/>
              <a:t>Electronic Mail</a:t>
            </a:r>
            <a:endParaRPr lang="en-GB" dirty="0"/>
          </a:p>
          <a:p>
            <a:pPr lvl="1"/>
            <a:r>
              <a:rPr lang="en-US" dirty="0"/>
              <a:t>Multipurpose Internet Mail Extension (MIME)</a:t>
            </a:r>
            <a:endParaRPr lang="en-US" dirty="0"/>
          </a:p>
          <a:p>
            <a:pPr lvl="2"/>
            <a:r>
              <a:rPr lang="en-US" dirty="0"/>
              <a:t>MIME Content Types</a:t>
            </a:r>
            <a:endParaRPr lang="en-US" dirty="0"/>
          </a:p>
          <a:p>
            <a:pPr lvl="3"/>
            <a:r>
              <a:rPr lang="en-US" dirty="0"/>
              <a:t>There are seven different major types of content and a total of 14 subtypes.</a:t>
            </a:r>
            <a:endParaRPr lang="en-US" dirty="0"/>
          </a:p>
          <a:p>
            <a:pPr lvl="3"/>
            <a:endParaRPr lang="en-US" dirty="0"/>
          </a:p>
          <a:p>
            <a:pPr lvl="3"/>
            <a:r>
              <a:rPr lang="en-US" dirty="0"/>
              <a:t>In general, a content type declares the general type of data, and the subtype specifies a particular format for that type of data.</a:t>
            </a:r>
            <a:endParaRPr lang="en-US" dirty="0"/>
          </a:p>
          <a:p>
            <a:pPr lvl="3"/>
            <a:endParaRPr lang="en-US" dirty="0"/>
          </a:p>
          <a:p>
            <a:pPr lvl="3"/>
            <a:r>
              <a:rPr lang="en-US" dirty="0"/>
              <a:t>MIME also defines a multipart type that says how a message carrying more than one data type is structured.</a:t>
            </a:r>
            <a:endParaRPr lang="en-US" dirty="0"/>
          </a:p>
          <a:p>
            <a:pPr lvl="3"/>
            <a:endParaRPr lang="en-US" dirty="0"/>
          </a:p>
          <a:p>
            <a:pPr lvl="3"/>
            <a:r>
              <a:rPr lang="en-US" dirty="0"/>
              <a:t>This is like a programming language that defines both base types (e.g., integers and floats) and compound types (e.g., structures and arrays).</a:t>
            </a:r>
            <a:endParaRPr lang="en-US" dirty="0"/>
          </a:p>
          <a:p>
            <a:pPr lvl="3"/>
            <a:endParaRPr lang="en-US" dirty="0"/>
          </a:p>
          <a:p>
            <a:pPr lvl="3"/>
            <a:r>
              <a:rPr lang="en-US" dirty="0"/>
              <a:t>One possible multipart subtype is mixed, which says that the message contains a set of independent data pieces in a specified order.</a:t>
            </a:r>
            <a:endParaRPr lang="en-US" dirty="0"/>
          </a:p>
          <a:p>
            <a:pPr lvl="3"/>
            <a:endParaRPr lang="en-US" dirty="0"/>
          </a:p>
          <a:p>
            <a:pPr lvl="3"/>
            <a:r>
              <a:rPr lang="en-US" dirty="0"/>
              <a:t>Each piece then has its own header line that describes the type of that piece.</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602723A9-E582-4EEA-B87A-825D23510B78}" type="datetime1">
              <a:rPr lang="en-GB" smtClean="0"/>
            </a:fld>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MIME Content Types</a:t>
            </a:r>
            <a:endParaRPr lang="en-US" dirty="0"/>
          </a:p>
          <a:p>
            <a:pPr lvl="3"/>
            <a:r>
              <a:rPr lang="en-US" dirty="0"/>
              <a:t>The table below lists the MIME content types:</a:t>
            </a:r>
            <a:endParaRPr lang="en-US" dirty="0"/>
          </a:p>
          <a:p>
            <a:pPr lvl="2"/>
            <a:endParaRPr lang="en-US" dirty="0"/>
          </a:p>
          <a:p>
            <a:pPr lvl="2"/>
            <a:endParaRPr lang="en-US" dirty="0"/>
          </a:p>
          <a:p>
            <a:pPr lvl="1"/>
            <a:endParaRPr lang="en-US" dirty="0"/>
          </a:p>
          <a:p>
            <a:pPr lvl="1"/>
            <a:endParaRPr lang="en-GB" dirty="0"/>
          </a:p>
          <a:p>
            <a:pPr lvl="2"/>
            <a:endParaRPr lang="en-GB" dirty="0"/>
          </a:p>
        </p:txBody>
      </p:sp>
      <p:graphicFrame>
        <p:nvGraphicFramePr>
          <p:cNvPr id="6" name="Table 6"/>
          <p:cNvGraphicFramePr>
            <a:graphicFrameLocks noGrp="1"/>
          </p:cNvGraphicFramePr>
          <p:nvPr/>
        </p:nvGraphicFramePr>
        <p:xfrm>
          <a:off x="2549429" y="330089"/>
          <a:ext cx="8125808" cy="6197822"/>
        </p:xfrm>
        <a:graphic>
          <a:graphicData uri="http://schemas.openxmlformats.org/drawingml/2006/table">
            <a:tbl>
              <a:tblPr firstRow="1" bandRow="1">
                <a:tableStyleId>{5C22544A-7EE6-4342-B048-85BDC9FD1C3A}</a:tableStyleId>
              </a:tblPr>
              <a:tblGrid>
                <a:gridCol w="2707142"/>
                <a:gridCol w="2709333"/>
                <a:gridCol w="2709333"/>
              </a:tblGrid>
              <a:tr h="370840">
                <a:tc>
                  <a:txBody>
                    <a:bodyPr/>
                    <a:lstStyle/>
                    <a:p>
                      <a:r>
                        <a:rPr lang="en-GB" sz="1200" dirty="0"/>
                        <a:t>Type</a:t>
                      </a:r>
                      <a:endParaRPr lang="en-GB" sz="1200" dirty="0"/>
                    </a:p>
                  </a:txBody>
                  <a:tcPr/>
                </a:tc>
                <a:tc>
                  <a:txBody>
                    <a:bodyPr/>
                    <a:lstStyle/>
                    <a:p>
                      <a:r>
                        <a:rPr lang="en-GB" sz="1200" dirty="0"/>
                        <a:t>Subtype</a:t>
                      </a:r>
                      <a:endParaRPr lang="en-GB" sz="1200" dirty="0"/>
                    </a:p>
                  </a:txBody>
                  <a:tcPr/>
                </a:tc>
                <a:tc>
                  <a:txBody>
                    <a:bodyPr/>
                    <a:lstStyle/>
                    <a:p>
                      <a:r>
                        <a:rPr lang="en-GB" sz="1200" dirty="0"/>
                        <a:t>Description</a:t>
                      </a:r>
                      <a:endParaRPr lang="en-GB" sz="1200" dirty="0"/>
                    </a:p>
                  </a:txBody>
                  <a:tcPr/>
                </a:tc>
              </a:tr>
              <a:tr h="370840">
                <a:tc rowSpan="2">
                  <a:txBody>
                    <a:bodyPr/>
                    <a:lstStyle/>
                    <a:p>
                      <a:r>
                        <a:rPr lang="en-GB" sz="1200" dirty="0"/>
                        <a:t>Text</a:t>
                      </a:r>
                      <a:endParaRPr lang="en-GB" sz="1200" dirty="0"/>
                    </a:p>
                  </a:txBody>
                  <a:tcPr/>
                </a:tc>
                <a:tc>
                  <a:txBody>
                    <a:bodyPr/>
                    <a:lstStyle/>
                    <a:p>
                      <a:r>
                        <a:rPr lang="en-GB" sz="1200" dirty="0"/>
                        <a:t>Plain</a:t>
                      </a:r>
                      <a:endParaRPr lang="en-GB" sz="1200" dirty="0"/>
                    </a:p>
                  </a:txBody>
                  <a:tcPr/>
                </a:tc>
                <a:tc>
                  <a:txBody>
                    <a:bodyPr/>
                    <a:lstStyle/>
                    <a:p>
                      <a:r>
                        <a:rPr lang="en-GB" sz="1200" dirty="0"/>
                        <a:t>Unformatted</a:t>
                      </a:r>
                      <a:endParaRPr lang="en-GB" sz="1200" dirty="0"/>
                    </a:p>
                  </a:txBody>
                  <a:tcPr/>
                </a:tc>
              </a:tr>
              <a:tr h="370840">
                <a:tc vMerge="1">
                  <a:tcPr/>
                </a:tc>
                <a:tc>
                  <a:txBody>
                    <a:bodyPr/>
                    <a:lstStyle/>
                    <a:p>
                      <a:r>
                        <a:rPr lang="en-GB" sz="1200" dirty="0"/>
                        <a:t>HTML</a:t>
                      </a:r>
                      <a:endParaRPr lang="en-GB" sz="1200" dirty="0"/>
                    </a:p>
                  </a:txBody>
                  <a:tcPr/>
                </a:tc>
                <a:tc>
                  <a:txBody>
                    <a:bodyPr/>
                    <a:lstStyle/>
                    <a:p>
                      <a:r>
                        <a:rPr lang="en-GB" sz="1200" dirty="0"/>
                        <a:t>HTML format</a:t>
                      </a:r>
                      <a:endParaRPr lang="en-GB" sz="1200" dirty="0"/>
                    </a:p>
                  </a:txBody>
                  <a:tcPr/>
                </a:tc>
              </a:tr>
              <a:tr h="370840">
                <a:tc rowSpan="4">
                  <a:txBody>
                    <a:bodyPr/>
                    <a:lstStyle/>
                    <a:p>
                      <a:r>
                        <a:rPr lang="en-GB" sz="1200" dirty="0"/>
                        <a:t>Multipart</a:t>
                      </a:r>
                      <a:endParaRPr lang="en-GB" sz="1200" dirty="0"/>
                    </a:p>
                  </a:txBody>
                  <a:tcPr/>
                </a:tc>
                <a:tc>
                  <a:txBody>
                    <a:bodyPr/>
                    <a:lstStyle/>
                    <a:p>
                      <a:r>
                        <a:rPr lang="en-GB" sz="1200" dirty="0"/>
                        <a:t>Mixed </a:t>
                      </a:r>
                      <a:endParaRPr lang="en-GB" sz="1200" dirty="0"/>
                    </a:p>
                  </a:txBody>
                  <a:tcPr/>
                </a:tc>
                <a:tc>
                  <a:txBody>
                    <a:bodyPr/>
                    <a:lstStyle/>
                    <a:p>
                      <a:r>
                        <a:rPr lang="en-GB" sz="1200" dirty="0"/>
                        <a:t>Body contains ordered parts of different data types</a:t>
                      </a:r>
                      <a:endParaRPr lang="en-GB" sz="1200" dirty="0"/>
                    </a:p>
                  </a:txBody>
                  <a:tcPr/>
                </a:tc>
              </a:tr>
              <a:tr h="370840">
                <a:tc vMerge="1">
                  <a:tcPr/>
                </a:tc>
                <a:tc>
                  <a:txBody>
                    <a:bodyPr/>
                    <a:lstStyle/>
                    <a:p>
                      <a:r>
                        <a:rPr lang="en-GB" sz="1200" dirty="0"/>
                        <a:t>Parallel</a:t>
                      </a:r>
                      <a:endParaRPr lang="en-GB" sz="1200" dirty="0"/>
                    </a:p>
                  </a:txBody>
                  <a:tcPr/>
                </a:tc>
                <a:tc>
                  <a:txBody>
                    <a:bodyPr/>
                    <a:lstStyle/>
                    <a:p>
                      <a:r>
                        <a:rPr lang="en-GB" sz="1200" dirty="0"/>
                        <a:t>Same as in mixed but no order</a:t>
                      </a:r>
                      <a:endParaRPr lang="en-GB" sz="1200" dirty="0"/>
                    </a:p>
                  </a:txBody>
                  <a:tcPr/>
                </a:tc>
              </a:tr>
              <a:tr h="370840">
                <a:tc vMerge="1">
                  <a:tcPr/>
                </a:tc>
                <a:tc>
                  <a:txBody>
                    <a:bodyPr/>
                    <a:lstStyle/>
                    <a:p>
                      <a:r>
                        <a:rPr lang="en-GB" sz="1200" dirty="0"/>
                        <a:t>Digest</a:t>
                      </a:r>
                      <a:endParaRPr lang="en-GB" sz="1200" dirty="0"/>
                    </a:p>
                  </a:txBody>
                  <a:tcPr/>
                </a:tc>
                <a:tc>
                  <a:txBody>
                    <a:bodyPr/>
                    <a:lstStyle/>
                    <a:p>
                      <a:r>
                        <a:rPr lang="en-GB" sz="1200" dirty="0"/>
                        <a:t>Similar to mixed subtypes, but the default is message/RFC822</a:t>
                      </a:r>
                      <a:endParaRPr lang="en-GB" sz="1200" dirty="0"/>
                    </a:p>
                  </a:txBody>
                  <a:tcPr/>
                </a:tc>
              </a:tr>
              <a:tr h="370840">
                <a:tc vMerge="1">
                  <a:tcPr/>
                </a:tc>
                <a:tc>
                  <a:txBody>
                    <a:bodyPr/>
                    <a:lstStyle/>
                    <a:p>
                      <a:r>
                        <a:rPr lang="en-GB" sz="1200" dirty="0"/>
                        <a:t>Alternative</a:t>
                      </a:r>
                      <a:endParaRPr lang="en-GB" sz="1200" dirty="0"/>
                    </a:p>
                  </a:txBody>
                  <a:tcPr/>
                </a:tc>
                <a:tc>
                  <a:txBody>
                    <a:bodyPr/>
                    <a:lstStyle/>
                    <a:p>
                      <a:r>
                        <a:rPr lang="en-GB" sz="1200" dirty="0"/>
                        <a:t>Parts are different versions of the same message</a:t>
                      </a:r>
                      <a:endParaRPr lang="en-GB" sz="1200" dirty="0"/>
                    </a:p>
                  </a:txBody>
                  <a:tcPr/>
                </a:tc>
              </a:tr>
              <a:tr h="370840">
                <a:tc rowSpan="3">
                  <a:txBody>
                    <a:bodyPr/>
                    <a:lstStyle/>
                    <a:p>
                      <a:r>
                        <a:rPr lang="en-GB" sz="1200" dirty="0"/>
                        <a:t>Message</a:t>
                      </a:r>
                      <a:endParaRPr lang="en-GB" sz="1200" dirty="0"/>
                    </a:p>
                  </a:txBody>
                  <a:tcPr/>
                </a:tc>
                <a:tc>
                  <a:txBody>
                    <a:bodyPr/>
                    <a:lstStyle/>
                    <a:p>
                      <a:r>
                        <a:rPr lang="en-GB" sz="1200" dirty="0"/>
                        <a:t>RFC822</a:t>
                      </a:r>
                      <a:endParaRPr lang="en-GB" sz="1200" dirty="0"/>
                    </a:p>
                  </a:txBody>
                  <a:tcPr/>
                </a:tc>
                <a:tc>
                  <a:txBody>
                    <a:bodyPr/>
                    <a:lstStyle/>
                    <a:p>
                      <a:r>
                        <a:rPr lang="en-GB" sz="1200" dirty="0"/>
                        <a:t>Body is an encapsulated message</a:t>
                      </a:r>
                      <a:endParaRPr lang="en-GB" sz="1200" dirty="0"/>
                    </a:p>
                  </a:txBody>
                  <a:tcPr/>
                </a:tc>
              </a:tr>
              <a:tr h="370840">
                <a:tc vMerge="1">
                  <a:tcPr/>
                </a:tc>
                <a:tc>
                  <a:txBody>
                    <a:bodyPr/>
                    <a:lstStyle/>
                    <a:p>
                      <a:r>
                        <a:rPr lang="en-GB" sz="1200" dirty="0"/>
                        <a:t>Partial</a:t>
                      </a:r>
                      <a:endParaRPr lang="en-GB" sz="1200" dirty="0"/>
                    </a:p>
                  </a:txBody>
                  <a:tcPr/>
                </a:tc>
                <a:tc>
                  <a:txBody>
                    <a:bodyPr/>
                    <a:lstStyle/>
                    <a:p>
                      <a:r>
                        <a:rPr lang="en-GB" sz="1200" dirty="0"/>
                        <a:t>Body is a fragment of a bigger message</a:t>
                      </a:r>
                      <a:endParaRPr lang="en-GB" sz="1200" dirty="0"/>
                    </a:p>
                  </a:txBody>
                  <a:tcPr/>
                </a:tc>
              </a:tr>
              <a:tr h="376142">
                <a:tc vMerge="1">
                  <a:tcPr/>
                </a:tc>
                <a:tc>
                  <a:txBody>
                    <a:bodyPr/>
                    <a:lstStyle/>
                    <a:p>
                      <a:r>
                        <a:rPr lang="en-GB" sz="1200" dirty="0"/>
                        <a:t>External-Body</a:t>
                      </a:r>
                      <a:endParaRPr lang="en-GB" sz="1200" dirty="0"/>
                    </a:p>
                  </a:txBody>
                  <a:tcPr/>
                </a:tc>
                <a:tc>
                  <a:txBody>
                    <a:bodyPr/>
                    <a:lstStyle/>
                    <a:p>
                      <a:r>
                        <a:rPr lang="en-GB" sz="1200" dirty="0"/>
                        <a:t>Body is a reference to another message</a:t>
                      </a:r>
                      <a:endParaRPr lang="en-GB" sz="1200" dirty="0"/>
                    </a:p>
                  </a:txBody>
                  <a:tcPr/>
                </a:tc>
              </a:tr>
              <a:tr h="370840">
                <a:tc rowSpan="2">
                  <a:txBody>
                    <a:bodyPr/>
                    <a:lstStyle/>
                    <a:p>
                      <a:r>
                        <a:rPr lang="en-GB" sz="1200" dirty="0"/>
                        <a:t>Image</a:t>
                      </a:r>
                      <a:endParaRPr lang="en-GB" sz="1200" dirty="0"/>
                    </a:p>
                  </a:txBody>
                  <a:tcPr/>
                </a:tc>
                <a:tc>
                  <a:txBody>
                    <a:bodyPr/>
                    <a:lstStyle/>
                    <a:p>
                      <a:r>
                        <a:rPr lang="en-GB" sz="1200" dirty="0"/>
                        <a:t>JPEG</a:t>
                      </a:r>
                      <a:endParaRPr lang="en-GB" sz="1200" dirty="0"/>
                    </a:p>
                  </a:txBody>
                  <a:tcPr/>
                </a:tc>
                <a:tc>
                  <a:txBody>
                    <a:bodyPr/>
                    <a:lstStyle/>
                    <a:p>
                      <a:r>
                        <a:rPr lang="en-GB" sz="1200" dirty="0"/>
                        <a:t>Image is in JPEG format</a:t>
                      </a:r>
                      <a:endParaRPr lang="en-GB" sz="1200" dirty="0"/>
                    </a:p>
                  </a:txBody>
                  <a:tcPr/>
                </a:tc>
              </a:tr>
              <a:tr h="370840">
                <a:tc vMerge="1">
                  <a:tcPr/>
                </a:tc>
                <a:tc>
                  <a:txBody>
                    <a:bodyPr/>
                    <a:lstStyle/>
                    <a:p>
                      <a:r>
                        <a:rPr lang="en-GB" sz="1200" dirty="0"/>
                        <a:t>GIF </a:t>
                      </a:r>
                      <a:endParaRPr lang="en-GB" sz="1200" dirty="0"/>
                    </a:p>
                  </a:txBody>
                  <a:tcPr/>
                </a:tc>
                <a:tc>
                  <a:txBody>
                    <a:bodyPr/>
                    <a:lstStyle/>
                    <a:p>
                      <a:r>
                        <a:rPr lang="en-GB" sz="1200" dirty="0"/>
                        <a:t>Image is in GIF format</a:t>
                      </a:r>
                      <a:endParaRPr lang="en-GB" sz="1200" dirty="0"/>
                    </a:p>
                  </a:txBody>
                  <a:tcPr/>
                </a:tc>
              </a:tr>
              <a:tr h="370840">
                <a:tc>
                  <a:txBody>
                    <a:bodyPr/>
                    <a:lstStyle/>
                    <a:p>
                      <a:r>
                        <a:rPr lang="en-GB" sz="1200" dirty="0"/>
                        <a:t>Video</a:t>
                      </a:r>
                      <a:endParaRPr lang="en-GB" sz="1200" dirty="0"/>
                    </a:p>
                  </a:txBody>
                  <a:tcPr/>
                </a:tc>
                <a:tc>
                  <a:txBody>
                    <a:bodyPr/>
                    <a:lstStyle/>
                    <a:p>
                      <a:r>
                        <a:rPr lang="en-GB" sz="1200" dirty="0"/>
                        <a:t>MPEG</a:t>
                      </a:r>
                      <a:endParaRPr lang="en-GB" sz="1200" dirty="0"/>
                    </a:p>
                  </a:txBody>
                  <a:tcPr/>
                </a:tc>
                <a:tc>
                  <a:txBody>
                    <a:bodyPr/>
                    <a:lstStyle/>
                    <a:p>
                      <a:r>
                        <a:rPr lang="en-GB" sz="1200" dirty="0"/>
                        <a:t>Video is in MPEG format</a:t>
                      </a:r>
                      <a:endParaRPr lang="en-GB" sz="1200" dirty="0"/>
                    </a:p>
                  </a:txBody>
                  <a:tcPr/>
                </a:tc>
              </a:tr>
              <a:tr h="370840">
                <a:tc>
                  <a:txBody>
                    <a:bodyPr/>
                    <a:lstStyle/>
                    <a:p>
                      <a:r>
                        <a:rPr lang="en-GB" sz="1200" dirty="0"/>
                        <a:t>Audio</a:t>
                      </a:r>
                      <a:endParaRPr lang="en-GB" sz="1200" dirty="0"/>
                    </a:p>
                  </a:txBody>
                  <a:tcPr/>
                </a:tc>
                <a:tc>
                  <a:txBody>
                    <a:bodyPr/>
                    <a:lstStyle/>
                    <a:p>
                      <a:r>
                        <a:rPr lang="en-GB" sz="1200" dirty="0"/>
                        <a:t>Basic</a:t>
                      </a:r>
                      <a:endParaRPr lang="en-GB" sz="1200" dirty="0"/>
                    </a:p>
                  </a:txBody>
                  <a:tcPr/>
                </a:tc>
                <a:tc>
                  <a:txBody>
                    <a:bodyPr/>
                    <a:lstStyle/>
                    <a:p>
                      <a:r>
                        <a:rPr lang="en-GB" sz="1200" dirty="0"/>
                        <a:t>Single-channel encoding of voice at kHz</a:t>
                      </a:r>
                      <a:endParaRPr lang="en-GB" sz="1200" dirty="0"/>
                    </a:p>
                  </a:txBody>
                  <a:tcPr/>
                </a:tc>
              </a:tr>
              <a:tr h="370840">
                <a:tc>
                  <a:txBody>
                    <a:bodyPr/>
                    <a:lstStyle/>
                    <a:p>
                      <a:r>
                        <a:rPr lang="en-GB" sz="1200" dirty="0"/>
                        <a:t>Application</a:t>
                      </a:r>
                      <a:endParaRPr lang="en-GB" sz="1200" dirty="0"/>
                    </a:p>
                  </a:txBody>
                  <a:tcPr/>
                </a:tc>
                <a:tc>
                  <a:txBody>
                    <a:bodyPr/>
                    <a:lstStyle/>
                    <a:p>
                      <a:r>
                        <a:rPr lang="en-GB" sz="1200" dirty="0"/>
                        <a:t>PostScript</a:t>
                      </a:r>
                      <a:endParaRPr lang="en-GB" sz="1200" dirty="0"/>
                    </a:p>
                  </a:txBody>
                  <a:tcPr/>
                </a:tc>
                <a:tc>
                  <a:txBody>
                    <a:bodyPr/>
                    <a:lstStyle/>
                    <a:p>
                      <a:r>
                        <a:rPr lang="en-GB" sz="1200" dirty="0"/>
                        <a:t>Adobe PostScript </a:t>
                      </a:r>
                      <a:endParaRPr lang="en-GB" sz="1200" dirty="0"/>
                    </a:p>
                  </a:txBody>
                  <a:tcPr/>
                </a:tc>
              </a:tr>
              <a:tr h="370840">
                <a:tc>
                  <a:txBody>
                    <a:bodyPr/>
                    <a:lstStyle/>
                    <a:p>
                      <a:endParaRPr lang="en-GB" sz="1200" dirty="0"/>
                    </a:p>
                  </a:txBody>
                  <a:tcPr/>
                </a:tc>
                <a:tc>
                  <a:txBody>
                    <a:bodyPr/>
                    <a:lstStyle/>
                    <a:p>
                      <a:r>
                        <a:rPr lang="en-GB" sz="1200" dirty="0" err="1"/>
                        <a:t>Octect</a:t>
                      </a:r>
                      <a:r>
                        <a:rPr lang="en-GB" sz="1200" dirty="0"/>
                        <a:t>-stream</a:t>
                      </a:r>
                      <a:endParaRPr lang="en-GB" sz="1200" dirty="0"/>
                    </a:p>
                  </a:txBody>
                  <a:tcPr/>
                </a:tc>
                <a:tc>
                  <a:txBody>
                    <a:bodyPr/>
                    <a:lstStyle/>
                    <a:p>
                      <a:r>
                        <a:rPr lang="en-GB" sz="1200" dirty="0"/>
                        <a:t>General binary data (8-bit bytes)</a:t>
                      </a:r>
                      <a:endParaRPr lang="en-GB" sz="1200" dirty="0"/>
                    </a:p>
                  </a:txBody>
                  <a:tcPr/>
                </a:tc>
              </a:tr>
            </a:tbl>
          </a:graphicData>
        </a:graphic>
      </p:graphicFrame>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794B25C-9712-4F1E-BD56-466463BF2D15}" type="datetime1">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20000"/>
          </a:bodyPr>
          <a:lstStyle/>
          <a:p>
            <a:r>
              <a:rPr lang="en-GB" dirty="0"/>
              <a:t>Electronic Mail</a:t>
            </a:r>
            <a:endParaRPr lang="en-GB" dirty="0"/>
          </a:p>
          <a:p>
            <a:pPr lvl="1"/>
            <a:r>
              <a:rPr lang="en-US" dirty="0"/>
              <a:t>Multipurpose Internet Mail Extension (MIME)</a:t>
            </a:r>
            <a:endParaRPr lang="en-US" dirty="0"/>
          </a:p>
          <a:p>
            <a:pPr lvl="2"/>
            <a:r>
              <a:rPr lang="en-US" dirty="0"/>
              <a:t>Encoding Formats of Mime</a:t>
            </a:r>
            <a:endParaRPr lang="en-US" dirty="0"/>
          </a:p>
          <a:p>
            <a:pPr lvl="3"/>
            <a:r>
              <a:rPr lang="en-US" dirty="0"/>
              <a:t>MIME uses various encoding formats to convert binary data into the ASCII character set.</a:t>
            </a:r>
            <a:endParaRPr lang="en-US" dirty="0"/>
          </a:p>
          <a:p>
            <a:pPr lvl="3"/>
            <a:endParaRPr lang="en-US" dirty="0"/>
          </a:p>
          <a:p>
            <a:pPr lvl="3"/>
            <a:r>
              <a:rPr lang="en-US" dirty="0"/>
              <a:t>To transfer binary data, MIME offers five encoding formats which can be </a:t>
            </a:r>
            <a:r>
              <a:rPr lang="en-US" dirty="0" err="1"/>
              <a:t>usedin</a:t>
            </a:r>
            <a:r>
              <a:rPr lang="en-US" dirty="0"/>
              <a:t> the header transfer-encoding:</a:t>
            </a:r>
            <a:endParaRPr lang="en-US" dirty="0"/>
          </a:p>
          <a:p>
            <a:pPr lvl="4"/>
            <a:r>
              <a:rPr lang="en-US" b="1" dirty="0"/>
              <a:t>7-bit</a:t>
            </a:r>
            <a:r>
              <a:rPr lang="en-US" dirty="0"/>
              <a:t>: 7-bit text format (for messages without accented characters);</a:t>
            </a:r>
            <a:endParaRPr lang="en-US" dirty="0"/>
          </a:p>
          <a:p>
            <a:pPr lvl="4"/>
            <a:r>
              <a:rPr lang="en-US" b="1" dirty="0"/>
              <a:t>8-bit</a:t>
            </a:r>
            <a:r>
              <a:rPr lang="en-US" dirty="0"/>
              <a:t>: 8-bit text format;</a:t>
            </a:r>
            <a:endParaRPr lang="en-US" dirty="0"/>
          </a:p>
          <a:p>
            <a:pPr lvl="4"/>
            <a:r>
              <a:rPr lang="en-US" b="1" dirty="0"/>
              <a:t>quoted-printable</a:t>
            </a:r>
            <a:r>
              <a:rPr lang="en-US" dirty="0"/>
              <a:t>: Quoted-Printable format, recommended for messages which use a 7-bit alphabet (such as when there are accent marks);</a:t>
            </a:r>
            <a:endParaRPr lang="en-US" dirty="0"/>
          </a:p>
          <a:p>
            <a:pPr lvl="4"/>
            <a:r>
              <a:rPr lang="en-US" b="1" dirty="0"/>
              <a:t>base-64</a:t>
            </a:r>
            <a:r>
              <a:rPr lang="en-US" dirty="0"/>
              <a:t>: Base 64, for sending binary files as attachments;</a:t>
            </a:r>
            <a:endParaRPr lang="en-US" dirty="0"/>
          </a:p>
          <a:p>
            <a:pPr lvl="4"/>
            <a:r>
              <a:rPr lang="en-US" b="1" dirty="0"/>
              <a:t>binary</a:t>
            </a:r>
            <a:r>
              <a:rPr lang="en-US" dirty="0"/>
              <a:t>: binary format; not recommended.</a:t>
            </a:r>
            <a:endParaRPr lang="en-US" dirty="0"/>
          </a:p>
          <a:p>
            <a:pPr lvl="3"/>
            <a:endParaRPr lang="en-US" dirty="0"/>
          </a:p>
          <a:p>
            <a:pPr lvl="3"/>
            <a:r>
              <a:rPr lang="en-US" dirty="0"/>
              <a:t>Since MIME is very open, it can use third-party encoding formats such as:</a:t>
            </a:r>
            <a:endParaRPr lang="en-US" dirty="0"/>
          </a:p>
          <a:p>
            <a:pPr lvl="4"/>
            <a:r>
              <a:rPr lang="en-US" b="1" dirty="0" err="1"/>
              <a:t>BinHex</a:t>
            </a:r>
            <a:r>
              <a:rPr lang="en-US" dirty="0"/>
              <a:t>:  A proprietary format belonging to Apple</a:t>
            </a:r>
            <a:endParaRPr lang="en-US" dirty="0"/>
          </a:p>
          <a:p>
            <a:pPr lvl="4"/>
            <a:r>
              <a:rPr lang="en-US" b="1" dirty="0"/>
              <a:t>Uuencode</a:t>
            </a:r>
            <a:r>
              <a:rPr lang="en-US" dirty="0"/>
              <a:t>: for UNIX-to-UNIX encoding</a:t>
            </a:r>
            <a:endParaRPr lang="en-US" dirty="0"/>
          </a:p>
          <a:p>
            <a:pPr lvl="4"/>
            <a:r>
              <a:rPr lang="en-US" b="1" dirty="0" err="1"/>
              <a:t>Xencode</a:t>
            </a:r>
            <a:r>
              <a:rPr lang="en-US" dirty="0"/>
              <a:t>: for binary-to-text encoding</a:t>
            </a:r>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C5095B1-D136-4430-B061-6EFD96A0F9FF}" type="datetime1">
              <a:rPr lang="en-GB" smtClean="0"/>
            </a:fld>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Message Transfer In MIME</a:t>
            </a:r>
            <a:endParaRPr lang="en-US" dirty="0"/>
          </a:p>
          <a:p>
            <a:pPr lvl="3"/>
            <a:r>
              <a:rPr lang="en-US" dirty="0"/>
              <a:t>MTA is a mail daemon (</a:t>
            </a:r>
            <a:r>
              <a:rPr lang="en-US" dirty="0" err="1"/>
              <a:t>sendmail</a:t>
            </a:r>
            <a:r>
              <a:rPr lang="en-US" dirty="0"/>
              <a:t>) active on hosts having mailbox, used to send an email.</a:t>
            </a:r>
            <a:endParaRPr lang="en-US" dirty="0"/>
          </a:p>
          <a:p>
            <a:pPr lvl="3"/>
            <a:r>
              <a:rPr lang="en-US" dirty="0"/>
              <a:t>Mail passes through a sequence of gateways before it reaches the recipient mail server.</a:t>
            </a:r>
            <a:endParaRPr lang="en-US" dirty="0"/>
          </a:p>
          <a:p>
            <a:pPr lvl="3"/>
            <a:r>
              <a:rPr lang="en-US" dirty="0"/>
              <a:t>Each gateway stores and forwards the mail using Simple mail transfer protocol (SMTP).</a:t>
            </a:r>
            <a:endParaRPr lang="en-US" dirty="0"/>
          </a:p>
          <a:p>
            <a:pPr lvl="1"/>
            <a:endParaRPr lang="en-US" dirty="0"/>
          </a:p>
          <a:p>
            <a:pPr lvl="1"/>
            <a:endParaRPr lang="en-GB" dirty="0"/>
          </a:p>
          <a:p>
            <a:pPr lvl="2"/>
            <a:endParaRPr lang="en-GB" dirty="0"/>
          </a:p>
        </p:txBody>
      </p:sp>
      <p:cxnSp>
        <p:nvCxnSpPr>
          <p:cNvPr id="36" name="Straight Connector 35"/>
          <p:cNvCxnSpPr>
            <a:stCxn id="14" idx="2"/>
            <a:endCxn id="15" idx="0"/>
          </p:cNvCxnSpPr>
          <p:nvPr/>
        </p:nvCxnSpPr>
        <p:spPr>
          <a:xfrm flipH="1">
            <a:off x="9046701" y="5065076"/>
            <a:ext cx="1172" cy="414517"/>
          </a:xfrm>
          <a:prstGeom prst="line">
            <a:avLst/>
          </a:prstGeom>
        </p:spPr>
        <p:style>
          <a:lnRef idx="1">
            <a:schemeClr val="dk1"/>
          </a:lnRef>
          <a:fillRef idx="0">
            <a:schemeClr val="dk1"/>
          </a:fillRef>
          <a:effectRef idx="0">
            <a:schemeClr val="dk1"/>
          </a:effectRef>
          <a:fontRef idx="minor">
            <a:schemeClr val="tx1"/>
          </a:fontRef>
        </p:style>
      </p:cxnSp>
      <p:grpSp>
        <p:nvGrpSpPr>
          <p:cNvPr id="44" name="Group 43"/>
          <p:cNvGrpSpPr/>
          <p:nvPr/>
        </p:nvGrpSpPr>
        <p:grpSpPr>
          <a:xfrm>
            <a:off x="3249637" y="4529784"/>
            <a:ext cx="7090586" cy="1980000"/>
            <a:chOff x="3249637" y="4529784"/>
            <a:chExt cx="7090586" cy="2133446"/>
          </a:xfrm>
        </p:grpSpPr>
        <p:grpSp>
          <p:nvGrpSpPr>
            <p:cNvPr id="41" name="Group 40"/>
            <p:cNvGrpSpPr/>
            <p:nvPr/>
          </p:nvGrpSpPr>
          <p:grpSpPr>
            <a:xfrm>
              <a:off x="3249637" y="4529784"/>
              <a:ext cx="7090586" cy="2082030"/>
              <a:chOff x="3249637" y="4529784"/>
              <a:chExt cx="7090586" cy="2082030"/>
            </a:xfrm>
          </p:grpSpPr>
          <p:grpSp>
            <p:nvGrpSpPr>
              <p:cNvPr id="12" name="Group 11"/>
              <p:cNvGrpSpPr/>
              <p:nvPr/>
            </p:nvGrpSpPr>
            <p:grpSpPr>
              <a:xfrm>
                <a:off x="8638033" y="4529784"/>
                <a:ext cx="1702190" cy="1730326"/>
                <a:chOff x="3404382" y="5008098"/>
                <a:chExt cx="1702190" cy="1730326"/>
              </a:xfrm>
            </p:grpSpPr>
            <p:sp>
              <p:nvSpPr>
                <p:cNvPr id="13" name="Rectangle 12"/>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34" name="Group 33"/>
              <p:cNvGrpSpPr/>
              <p:nvPr/>
            </p:nvGrpSpPr>
            <p:grpSpPr>
              <a:xfrm>
                <a:off x="3249637" y="4529784"/>
                <a:ext cx="4330973" cy="2082030"/>
                <a:chOff x="3249637" y="4529784"/>
                <a:chExt cx="4330973" cy="2082030"/>
              </a:xfrm>
            </p:grpSpPr>
            <p:grpSp>
              <p:nvGrpSpPr>
                <p:cNvPr id="7" name="Group 6"/>
                <p:cNvGrpSpPr/>
                <p:nvPr/>
              </p:nvGrpSpPr>
              <p:grpSpPr>
                <a:xfrm>
                  <a:off x="3249637" y="4529784"/>
                  <a:ext cx="1702190" cy="1730326"/>
                  <a:chOff x="3404382" y="5008098"/>
                  <a:chExt cx="1702190" cy="1730326"/>
                </a:xfrm>
              </p:grpSpPr>
              <p:sp>
                <p:nvSpPr>
                  <p:cNvPr id="4" name="Rectangle 3"/>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8" name="Group 7"/>
                <p:cNvGrpSpPr/>
                <p:nvPr/>
              </p:nvGrpSpPr>
              <p:grpSpPr>
                <a:xfrm>
                  <a:off x="5878420" y="4529784"/>
                  <a:ext cx="1702190" cy="1730326"/>
                  <a:chOff x="3404382" y="5008098"/>
                  <a:chExt cx="1702190" cy="1730326"/>
                </a:xfrm>
              </p:grpSpPr>
              <p:sp>
                <p:nvSpPr>
                  <p:cNvPr id="9" name="Rectangle 8"/>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n w="0"/>
                        <a:solidFill>
                          <a:schemeClr val="tx1"/>
                        </a:solidFill>
                        <a:effectLst>
                          <a:outerShdw blurRad="38100" dist="19050" dir="2700000" algn="tl" rotWithShape="0">
                            <a:schemeClr val="dk1">
                              <a:alpha val="40000"/>
                            </a:schemeClr>
                          </a:outerShdw>
                        </a:effectLst>
                      </a:rPr>
                      <a:t>Mail Gateway</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21" name="Straight Connector 20"/>
                <p:cNvCxnSpPr>
                  <a:stCxn id="11" idx="2"/>
                </p:cNvCxnSpPr>
                <p:nvPr/>
              </p:nvCxnSpPr>
              <p:spPr>
                <a:xfrm>
                  <a:off x="6287088" y="6006885"/>
                  <a:ext cx="0" cy="60492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5" idx="2"/>
                  <a:endCxn id="6" idx="0"/>
                </p:cNvCxnSpPr>
                <p:nvPr/>
              </p:nvCxnSpPr>
              <p:spPr>
                <a:xfrm flipH="1">
                  <a:off x="3658305" y="5106560"/>
                  <a:ext cx="1172" cy="446641"/>
                </a:xfrm>
                <a:prstGeom prst="line">
                  <a:avLst/>
                </a:prstGeom>
              </p:spPr>
              <p:style>
                <a:lnRef idx="1">
                  <a:schemeClr val="dk1"/>
                </a:lnRef>
                <a:fillRef idx="0">
                  <a:schemeClr val="dk1"/>
                </a:fillRef>
                <a:effectRef idx="0">
                  <a:schemeClr val="dk1"/>
                </a:effectRef>
                <a:fontRef idx="minor">
                  <a:schemeClr val="tx1"/>
                </a:fontRef>
              </p:style>
            </p:cxnSp>
            <p:cxnSp>
              <p:nvCxnSpPr>
                <p:cNvPr id="32" name="Connector: Elbow 31"/>
                <p:cNvCxnSpPr>
                  <a:stCxn id="6" idx="2"/>
                </p:cNvCxnSpPr>
                <p:nvPr/>
              </p:nvCxnSpPr>
              <p:spPr>
                <a:xfrm rot="16200000" flipH="1">
                  <a:off x="4670232" y="4994958"/>
                  <a:ext cx="604929" cy="2628782"/>
                </a:xfrm>
                <a:prstGeom prst="bentConnector2">
                  <a:avLst/>
                </a:prstGeom>
              </p:spPr>
              <p:style>
                <a:lnRef idx="1">
                  <a:schemeClr val="dk1"/>
                </a:lnRef>
                <a:fillRef idx="0">
                  <a:schemeClr val="dk1"/>
                </a:fillRef>
                <a:effectRef idx="0">
                  <a:schemeClr val="dk1"/>
                </a:effectRef>
                <a:fontRef idx="minor">
                  <a:schemeClr val="tx1"/>
                </a:fontRef>
              </p:style>
            </p:cxnSp>
          </p:grpSp>
          <p:cxnSp>
            <p:nvCxnSpPr>
              <p:cNvPr id="38" name="Connector: Elbow 37"/>
              <p:cNvCxnSpPr>
                <a:stCxn id="15" idx="2"/>
              </p:cNvCxnSpPr>
              <p:nvPr/>
            </p:nvCxnSpPr>
            <p:spPr>
              <a:xfrm rot="5400000">
                <a:off x="7463490" y="5028602"/>
                <a:ext cx="604929" cy="2561495"/>
              </a:xfrm>
              <a:prstGeom prst="bentConnector2">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483094" y="6006884"/>
                <a:ext cx="0" cy="604928"/>
              </a:xfrm>
              <a:prstGeom prst="line">
                <a:avLst/>
              </a:prstGeom>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4776628" y="6360767"/>
              <a:ext cx="870751" cy="276999"/>
            </a:xfrm>
            <a:prstGeom prst="rect">
              <a:avLst/>
            </a:prstGeom>
            <a:noFill/>
          </p:spPr>
          <p:txBody>
            <a:bodyPr wrap="none" rtlCol="0">
              <a:spAutoFit/>
            </a:bodyPr>
            <a:lstStyle/>
            <a:p>
              <a:r>
                <a:rPr lang="en-GB" sz="1200" dirty="0"/>
                <a:t>SMTP/TCP</a:t>
              </a:r>
              <a:endParaRPr lang="en-GB" sz="1200" dirty="0"/>
            </a:p>
          </p:txBody>
        </p:sp>
        <p:sp>
          <p:nvSpPr>
            <p:cNvPr id="43" name="TextBox 42"/>
            <p:cNvSpPr txBox="1"/>
            <p:nvPr/>
          </p:nvSpPr>
          <p:spPr>
            <a:xfrm>
              <a:off x="7466244" y="6386231"/>
              <a:ext cx="870751" cy="276999"/>
            </a:xfrm>
            <a:prstGeom prst="rect">
              <a:avLst/>
            </a:prstGeom>
            <a:noFill/>
          </p:spPr>
          <p:txBody>
            <a:bodyPr wrap="none" rtlCol="0">
              <a:spAutoFit/>
            </a:bodyPr>
            <a:lstStyle/>
            <a:p>
              <a:r>
                <a:rPr lang="en-GB" sz="1200" dirty="0"/>
                <a:t>SMTP/TCP</a:t>
              </a:r>
              <a:endParaRPr lang="en-GB" sz="1200" dirty="0"/>
            </a:p>
          </p:txBody>
        </p:sp>
      </p:grpSp>
      <p:sp>
        <p:nvSpPr>
          <p:cNvPr id="10" name="Slide Number Placeholder 9"/>
          <p:cNvSpPr>
            <a:spLocks noGrp="1"/>
          </p:cNvSpPr>
          <p:nvPr>
            <p:ph type="sldNum" sz="quarter" idx="12"/>
          </p:nvPr>
        </p:nvSpPr>
        <p:spPr/>
        <p:txBody>
          <a:bodyPr/>
          <a:lstStyle/>
          <a:p>
            <a:fld id="{577AAC64-0889-4130-9C8F-277562A561CE}" type="slidenum">
              <a:rPr lang="en-GB" smtClean="0"/>
            </a:fld>
            <a:endParaRPr lang="en-GB"/>
          </a:p>
        </p:txBody>
      </p:sp>
      <p:sp>
        <p:nvSpPr>
          <p:cNvPr id="16" name="Date Placeholder 15"/>
          <p:cNvSpPr>
            <a:spLocks noGrp="1"/>
          </p:cNvSpPr>
          <p:nvPr>
            <p:ph type="dt" sz="half" idx="10"/>
          </p:nvPr>
        </p:nvSpPr>
        <p:spPr/>
        <p:txBody>
          <a:bodyPr/>
          <a:lstStyle/>
          <a:p>
            <a:fld id="{CA5942E0-FE3C-4946-A19D-DE6A139AE96B}" type="datetime1">
              <a:rPr lang="en-GB" smtClean="0"/>
            </a:fld>
            <a:endParaRPr lang="en-GB"/>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lnSpcReduction="10000"/>
          </a:bodyPr>
          <a:lstStyle/>
          <a:p>
            <a:r>
              <a:rPr lang="en-GB" dirty="0"/>
              <a:t>Electronic Mail</a:t>
            </a:r>
            <a:endParaRPr lang="en-GB" dirty="0"/>
          </a:p>
          <a:p>
            <a:pPr lvl="1"/>
            <a:r>
              <a:rPr lang="en-US" dirty="0"/>
              <a:t>Multipurpose Internet Mail Extension (MIME)</a:t>
            </a:r>
            <a:endParaRPr lang="en-US" dirty="0"/>
          </a:p>
          <a:p>
            <a:pPr lvl="2"/>
            <a:r>
              <a:rPr lang="en-US" dirty="0"/>
              <a:t>Message Transfer In MIME</a:t>
            </a:r>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r>
              <a:rPr lang="en-US" dirty="0"/>
              <a:t>SMTP defines communication between MTAs over TCP on port 25.</a:t>
            </a:r>
            <a:endParaRPr lang="en-US" dirty="0"/>
          </a:p>
          <a:p>
            <a:pPr lvl="3"/>
            <a:r>
              <a:rPr lang="en-US" dirty="0"/>
              <a:t>In an SMTP session, sending MTA is client and receiver is server. In each exchange:</a:t>
            </a:r>
            <a:endParaRPr lang="en-US" dirty="0"/>
          </a:p>
          <a:p>
            <a:pPr lvl="3"/>
            <a:r>
              <a:rPr lang="en-US" dirty="0"/>
              <a:t>Client posts a command (HELO, MAIL, RCPT, DATA, QUIT, VRFY, etc.)</a:t>
            </a:r>
            <a:endParaRPr lang="en-US" dirty="0"/>
          </a:p>
          <a:p>
            <a:pPr lvl="3"/>
            <a:r>
              <a:rPr lang="en-US" dirty="0"/>
              <a:t>Server responds with a code (250, 550, 354, 221, 251 </a:t>
            </a:r>
            <a:r>
              <a:rPr lang="en-US" dirty="0" err="1"/>
              <a:t>etc</a:t>
            </a:r>
            <a:r>
              <a:rPr lang="en-US" dirty="0"/>
              <a:t>) and an explanation.</a:t>
            </a:r>
            <a:endParaRPr lang="en-US" dirty="0"/>
          </a:p>
          <a:p>
            <a:pPr lvl="3"/>
            <a:r>
              <a:rPr lang="en-US" dirty="0"/>
              <a:t>Client is identified using HELO command and verified by the server</a:t>
            </a:r>
            <a:endParaRPr lang="en-US" dirty="0"/>
          </a:p>
          <a:p>
            <a:pPr lvl="1"/>
            <a:endParaRPr lang="en-US" dirty="0"/>
          </a:p>
          <a:p>
            <a:pPr lvl="1"/>
            <a:endParaRPr lang="en-GB" dirty="0"/>
          </a:p>
          <a:p>
            <a:pPr lvl="2"/>
            <a:endParaRPr lang="en-GB" dirty="0"/>
          </a:p>
        </p:txBody>
      </p:sp>
      <p:grpSp>
        <p:nvGrpSpPr>
          <p:cNvPr id="4" name="Group 3"/>
          <p:cNvGrpSpPr/>
          <p:nvPr/>
        </p:nvGrpSpPr>
        <p:grpSpPr>
          <a:xfrm>
            <a:off x="2982351" y="2461833"/>
            <a:ext cx="7090586" cy="2133446"/>
            <a:chOff x="3249637" y="4529784"/>
            <a:chExt cx="7090586" cy="2133446"/>
          </a:xfrm>
        </p:grpSpPr>
        <p:grpSp>
          <p:nvGrpSpPr>
            <p:cNvPr id="5" name="Group 4"/>
            <p:cNvGrpSpPr/>
            <p:nvPr/>
          </p:nvGrpSpPr>
          <p:grpSpPr>
            <a:xfrm>
              <a:off x="3249637" y="4529784"/>
              <a:ext cx="7090586" cy="2082030"/>
              <a:chOff x="3249637" y="4529784"/>
              <a:chExt cx="7090586" cy="2082030"/>
            </a:xfrm>
          </p:grpSpPr>
          <p:grpSp>
            <p:nvGrpSpPr>
              <p:cNvPr id="8" name="Group 7"/>
              <p:cNvGrpSpPr/>
              <p:nvPr/>
            </p:nvGrpSpPr>
            <p:grpSpPr>
              <a:xfrm>
                <a:off x="8638033" y="4529784"/>
                <a:ext cx="1702190" cy="1730326"/>
                <a:chOff x="3404382" y="5008098"/>
                <a:chExt cx="1702190" cy="1730326"/>
              </a:xfrm>
            </p:grpSpPr>
            <p:sp>
              <p:nvSpPr>
                <p:cNvPr id="22" name="Rectangle 21"/>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9" name="Group 8"/>
              <p:cNvGrpSpPr/>
              <p:nvPr/>
            </p:nvGrpSpPr>
            <p:grpSpPr>
              <a:xfrm>
                <a:off x="3249637" y="4529784"/>
                <a:ext cx="4330973" cy="2082030"/>
                <a:chOff x="3249637" y="4529784"/>
                <a:chExt cx="4330973" cy="2082030"/>
              </a:xfrm>
            </p:grpSpPr>
            <p:grpSp>
              <p:nvGrpSpPr>
                <p:cNvPr id="12" name="Group 11"/>
                <p:cNvGrpSpPr/>
                <p:nvPr/>
              </p:nvGrpSpPr>
              <p:grpSpPr>
                <a:xfrm>
                  <a:off x="3249637" y="4529784"/>
                  <a:ext cx="1702190" cy="1730326"/>
                  <a:chOff x="3404382" y="5008098"/>
                  <a:chExt cx="1702190" cy="1730326"/>
                </a:xfrm>
              </p:grpSpPr>
              <p:sp>
                <p:nvSpPr>
                  <p:cNvPr id="19" name="Rectangle 18"/>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13" name="Group 12"/>
                <p:cNvGrpSpPr/>
                <p:nvPr/>
              </p:nvGrpSpPr>
              <p:grpSpPr>
                <a:xfrm>
                  <a:off x="5878420" y="4529784"/>
                  <a:ext cx="1702190" cy="1730326"/>
                  <a:chOff x="3404382" y="5008098"/>
                  <a:chExt cx="1702190" cy="1730326"/>
                </a:xfrm>
              </p:grpSpPr>
              <p:sp>
                <p:nvSpPr>
                  <p:cNvPr id="17" name="Rectangle 16"/>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n w="0"/>
                        <a:solidFill>
                          <a:schemeClr val="tx1"/>
                        </a:solidFill>
                        <a:effectLst>
                          <a:outerShdw blurRad="38100" dist="19050" dir="2700000" algn="tl" rotWithShape="0">
                            <a:schemeClr val="dk1">
                              <a:alpha val="40000"/>
                            </a:schemeClr>
                          </a:outerShdw>
                        </a:effectLst>
                      </a:rPr>
                      <a:t>Mail Gateway</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14" name="Straight Connector 13"/>
                <p:cNvCxnSpPr>
                  <a:stCxn id="18" idx="2"/>
                </p:cNvCxnSpPr>
                <p:nvPr/>
              </p:nvCxnSpPr>
              <p:spPr>
                <a:xfrm>
                  <a:off x="6287088" y="6006885"/>
                  <a:ext cx="0" cy="60492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0" idx="2"/>
                  <a:endCxn id="21" idx="0"/>
                </p:cNvCxnSpPr>
                <p:nvPr/>
              </p:nvCxnSpPr>
              <p:spPr>
                <a:xfrm flipH="1">
                  <a:off x="3658305" y="5106560"/>
                  <a:ext cx="1172" cy="446641"/>
                </a:xfrm>
                <a:prstGeom prst="line">
                  <a:avLst/>
                </a:prstGeom>
              </p:spPr>
              <p:style>
                <a:lnRef idx="1">
                  <a:schemeClr val="dk1"/>
                </a:lnRef>
                <a:fillRef idx="0">
                  <a:schemeClr val="dk1"/>
                </a:fillRef>
                <a:effectRef idx="0">
                  <a:schemeClr val="dk1"/>
                </a:effectRef>
                <a:fontRef idx="minor">
                  <a:schemeClr val="tx1"/>
                </a:fontRef>
              </p:style>
            </p:cxnSp>
            <p:cxnSp>
              <p:nvCxnSpPr>
                <p:cNvPr id="16" name="Connector: Elbow 15"/>
                <p:cNvCxnSpPr>
                  <a:stCxn id="21" idx="2"/>
                </p:cNvCxnSpPr>
                <p:nvPr/>
              </p:nvCxnSpPr>
              <p:spPr>
                <a:xfrm rot="16200000" flipH="1">
                  <a:off x="4670232" y="4994958"/>
                  <a:ext cx="604929" cy="2628782"/>
                </a:xfrm>
                <a:prstGeom prst="bentConnector2">
                  <a:avLst/>
                </a:prstGeom>
              </p:spPr>
              <p:style>
                <a:lnRef idx="1">
                  <a:schemeClr val="dk1"/>
                </a:lnRef>
                <a:fillRef idx="0">
                  <a:schemeClr val="dk1"/>
                </a:fillRef>
                <a:effectRef idx="0">
                  <a:schemeClr val="dk1"/>
                </a:effectRef>
                <a:fontRef idx="minor">
                  <a:schemeClr val="tx1"/>
                </a:fontRef>
              </p:style>
            </p:cxnSp>
          </p:grpSp>
          <p:cxnSp>
            <p:nvCxnSpPr>
              <p:cNvPr id="10" name="Connector: Elbow 9"/>
              <p:cNvCxnSpPr>
                <a:stCxn id="24" idx="2"/>
              </p:cNvCxnSpPr>
              <p:nvPr/>
            </p:nvCxnSpPr>
            <p:spPr>
              <a:xfrm rot="5400000">
                <a:off x="7463490" y="5028602"/>
                <a:ext cx="604929" cy="2561495"/>
              </a:xfrm>
              <a:prstGeom prst="bentConnector2">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483094" y="6006884"/>
                <a:ext cx="0" cy="604928"/>
              </a:xfrm>
              <a:prstGeom prst="line">
                <a:avLst/>
              </a:prstGeom>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4776628" y="6360767"/>
              <a:ext cx="870751" cy="276999"/>
            </a:xfrm>
            <a:prstGeom prst="rect">
              <a:avLst/>
            </a:prstGeom>
            <a:noFill/>
          </p:spPr>
          <p:txBody>
            <a:bodyPr wrap="none" rtlCol="0">
              <a:spAutoFit/>
            </a:bodyPr>
            <a:lstStyle/>
            <a:p>
              <a:r>
                <a:rPr lang="en-GB" sz="1200" dirty="0"/>
                <a:t>SMTP/TCP</a:t>
              </a:r>
              <a:endParaRPr lang="en-GB" sz="1200" dirty="0"/>
            </a:p>
          </p:txBody>
        </p:sp>
        <p:sp>
          <p:nvSpPr>
            <p:cNvPr id="7" name="TextBox 6"/>
            <p:cNvSpPr txBox="1"/>
            <p:nvPr/>
          </p:nvSpPr>
          <p:spPr>
            <a:xfrm>
              <a:off x="7466244" y="6386231"/>
              <a:ext cx="870751" cy="276999"/>
            </a:xfrm>
            <a:prstGeom prst="rect">
              <a:avLst/>
            </a:prstGeom>
            <a:noFill/>
          </p:spPr>
          <p:txBody>
            <a:bodyPr wrap="none" rtlCol="0">
              <a:spAutoFit/>
            </a:bodyPr>
            <a:lstStyle/>
            <a:p>
              <a:r>
                <a:rPr lang="en-GB" sz="1200" dirty="0"/>
                <a:t>SMTP/TCP</a:t>
              </a:r>
              <a:endParaRPr lang="en-GB" sz="1200" dirty="0"/>
            </a:p>
          </p:txBody>
        </p:sp>
      </p:grpSp>
      <p:sp>
        <p:nvSpPr>
          <p:cNvPr id="25" name="Slide Number Placeholder 24"/>
          <p:cNvSpPr>
            <a:spLocks noGrp="1"/>
          </p:cNvSpPr>
          <p:nvPr>
            <p:ph type="sldNum" sz="quarter" idx="12"/>
          </p:nvPr>
        </p:nvSpPr>
        <p:spPr/>
        <p:txBody>
          <a:bodyPr/>
          <a:lstStyle/>
          <a:p>
            <a:fld id="{577AAC64-0889-4130-9C8F-277562A561CE}" type="slidenum">
              <a:rPr lang="en-GB" smtClean="0"/>
            </a:fld>
            <a:endParaRPr lang="en-GB"/>
          </a:p>
        </p:txBody>
      </p:sp>
      <p:sp>
        <p:nvSpPr>
          <p:cNvPr id="26" name="Date Placeholder 25"/>
          <p:cNvSpPr>
            <a:spLocks noGrp="1"/>
          </p:cNvSpPr>
          <p:nvPr>
            <p:ph type="dt" sz="half" idx="10"/>
          </p:nvPr>
        </p:nvSpPr>
        <p:spPr/>
        <p:txBody>
          <a:bodyPr/>
          <a:lstStyle/>
          <a:p>
            <a:fld id="{EF1A1559-FA4D-409F-899D-9CAD633ED0B0}" type="datetime1">
              <a:rPr lang="en-GB" smtClean="0"/>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822642"/>
          </a:xfrm>
        </p:spPr>
        <p:txBody>
          <a:bodyPr/>
          <a:lstStyle/>
          <a:p>
            <a:r>
              <a:rPr lang="en-GB" dirty="0"/>
              <a:t>Network Application Software</a:t>
            </a:r>
            <a:endParaRPr lang="en-GB" dirty="0"/>
          </a:p>
        </p:txBody>
      </p:sp>
      <p:sp>
        <p:nvSpPr>
          <p:cNvPr id="3" name="Content Placeholder 2"/>
          <p:cNvSpPr>
            <a:spLocks noGrp="1"/>
          </p:cNvSpPr>
          <p:nvPr>
            <p:ph idx="1"/>
          </p:nvPr>
        </p:nvSpPr>
        <p:spPr>
          <a:xfrm>
            <a:off x="1914144" y="822642"/>
            <a:ext cx="9997440" cy="5425758"/>
          </a:xfrm>
        </p:spPr>
        <p:txBody>
          <a:bodyPr>
            <a:normAutofit/>
          </a:bodyPr>
          <a:lstStyle/>
          <a:p>
            <a:r>
              <a:rPr lang="en-US" dirty="0"/>
              <a:t>Importance of Network Applications</a:t>
            </a:r>
            <a:endParaRPr lang="en-US" dirty="0"/>
          </a:p>
          <a:p>
            <a:pPr marL="871220" lvl="1" indent="-514350">
              <a:buFont typeface="+mj-lt"/>
              <a:buAutoNum type="arabicPeriod" startAt="4"/>
            </a:pPr>
            <a:r>
              <a:rPr lang="en-US" dirty="0"/>
              <a:t>Improved Communication</a:t>
            </a:r>
            <a:endParaRPr lang="en-US" dirty="0"/>
          </a:p>
          <a:p>
            <a:pPr lvl="3"/>
            <a:r>
              <a:rPr lang="en-US" dirty="0"/>
              <a:t>These applications offer real-time communication channels, supporting video conferencing, instant messaging, and email, which are essential for business operations and personal interactions.</a:t>
            </a:r>
            <a:endParaRPr lang="en-US" dirty="0"/>
          </a:p>
          <a:p>
            <a:pPr lvl="1"/>
            <a:endParaRPr lang="en-US" dirty="0"/>
          </a:p>
          <a:p>
            <a:pPr marL="871220" lvl="1" indent="-514350">
              <a:buFont typeface="+mj-lt"/>
              <a:buAutoNum type="arabicPeriod" startAt="5"/>
            </a:pPr>
            <a:r>
              <a:rPr lang="en-US" dirty="0"/>
              <a:t>Remote Work and Flexibility</a:t>
            </a:r>
            <a:endParaRPr lang="en-US" dirty="0"/>
          </a:p>
          <a:p>
            <a:pPr lvl="3"/>
            <a:r>
              <a:rPr lang="en-US" dirty="0"/>
              <a:t>Network applications empower remote work by providing secure access to corporate resources, enabling businesses to adapt to changing work environments.</a:t>
            </a:r>
            <a:endParaRPr lang="en-US" dirty="0"/>
          </a:p>
          <a:p>
            <a:pPr lvl="1"/>
            <a:endParaRPr lang="en-US" dirty="0"/>
          </a:p>
          <a:p>
            <a:pPr marL="871220" lvl="1" indent="-514350">
              <a:buFont typeface="+mj-lt"/>
              <a:buAutoNum type="arabicPeriod" startAt="6"/>
            </a:pPr>
            <a:r>
              <a:rPr lang="en-US" dirty="0"/>
              <a:t>Scalability and Growth</a:t>
            </a:r>
            <a:endParaRPr lang="en-US" dirty="0"/>
          </a:p>
          <a:p>
            <a:pPr lvl="3"/>
            <a:r>
              <a:rPr lang="en-US" dirty="0"/>
              <a:t>As businesses expand, network applications can scale to accommodate increased demands, ensuring they remain effective tools for communication and collaboration.</a:t>
            </a:r>
            <a:endParaRPr lang="en-US" dirty="0"/>
          </a:p>
          <a:p>
            <a:endParaRPr lang="en-US"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72EEE1B6-6201-4760-8E7A-CC5593C299EE}" type="datetime1">
              <a:rPr lang="en-GB" smtClean="0"/>
            </a:fld>
            <a:endParaRPr lang="en-GB"/>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1"/>
            <a:r>
              <a:rPr lang="en-US" dirty="0"/>
              <a:t>Multipurpose Internet Mail Extension (MIME)</a:t>
            </a:r>
            <a:endParaRPr lang="en-US" dirty="0"/>
          </a:p>
          <a:p>
            <a:pPr lvl="2"/>
            <a:r>
              <a:rPr lang="en-US" dirty="0"/>
              <a:t>Message Transfer In MIME</a:t>
            </a:r>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endParaRPr lang="en-US" dirty="0"/>
          </a:p>
          <a:p>
            <a:pPr lvl="3"/>
            <a:r>
              <a:rPr lang="en-US" dirty="0"/>
              <a:t>Client forwards message to server, if server is willing to accept.</a:t>
            </a:r>
            <a:endParaRPr lang="en-US" dirty="0"/>
          </a:p>
          <a:p>
            <a:pPr lvl="3"/>
            <a:r>
              <a:rPr lang="en-US" dirty="0"/>
              <a:t>Message is terminated by a line with only single period (.) in it.</a:t>
            </a:r>
            <a:endParaRPr lang="en-US" dirty="0"/>
          </a:p>
          <a:p>
            <a:pPr lvl="3"/>
            <a:r>
              <a:rPr lang="en-US" dirty="0"/>
              <a:t>Eventually client terminates the connection.</a:t>
            </a:r>
            <a:endParaRPr lang="en-US" dirty="0"/>
          </a:p>
          <a:p>
            <a:pPr lvl="1"/>
            <a:endParaRPr lang="en-US" dirty="0"/>
          </a:p>
          <a:p>
            <a:pPr lvl="1"/>
            <a:endParaRPr lang="en-GB" dirty="0"/>
          </a:p>
          <a:p>
            <a:pPr lvl="2"/>
            <a:endParaRPr lang="en-GB" dirty="0"/>
          </a:p>
        </p:txBody>
      </p:sp>
      <p:grpSp>
        <p:nvGrpSpPr>
          <p:cNvPr id="4" name="Group 3"/>
          <p:cNvGrpSpPr/>
          <p:nvPr/>
        </p:nvGrpSpPr>
        <p:grpSpPr>
          <a:xfrm>
            <a:off x="3187270" y="2588442"/>
            <a:ext cx="7090586" cy="2133446"/>
            <a:chOff x="3249637" y="4529784"/>
            <a:chExt cx="7090586" cy="2133446"/>
          </a:xfrm>
        </p:grpSpPr>
        <p:grpSp>
          <p:nvGrpSpPr>
            <p:cNvPr id="5" name="Group 4"/>
            <p:cNvGrpSpPr/>
            <p:nvPr/>
          </p:nvGrpSpPr>
          <p:grpSpPr>
            <a:xfrm>
              <a:off x="3249637" y="4529784"/>
              <a:ext cx="7090586" cy="2082030"/>
              <a:chOff x="3249637" y="4529784"/>
              <a:chExt cx="7090586" cy="2082030"/>
            </a:xfrm>
          </p:grpSpPr>
          <p:grpSp>
            <p:nvGrpSpPr>
              <p:cNvPr id="8" name="Group 7"/>
              <p:cNvGrpSpPr/>
              <p:nvPr/>
            </p:nvGrpSpPr>
            <p:grpSpPr>
              <a:xfrm>
                <a:off x="8638033" y="4529784"/>
                <a:ext cx="1702190" cy="1730326"/>
                <a:chOff x="3404382" y="5008098"/>
                <a:chExt cx="1702190" cy="1730326"/>
              </a:xfrm>
            </p:grpSpPr>
            <p:sp>
              <p:nvSpPr>
                <p:cNvPr id="22" name="Rectangle 21"/>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9" name="Group 8"/>
              <p:cNvGrpSpPr/>
              <p:nvPr/>
            </p:nvGrpSpPr>
            <p:grpSpPr>
              <a:xfrm>
                <a:off x="3249637" y="4529784"/>
                <a:ext cx="4330973" cy="2082030"/>
                <a:chOff x="3249637" y="4529784"/>
                <a:chExt cx="4330973" cy="2082030"/>
              </a:xfrm>
            </p:grpSpPr>
            <p:grpSp>
              <p:nvGrpSpPr>
                <p:cNvPr id="12" name="Group 11"/>
                <p:cNvGrpSpPr/>
                <p:nvPr/>
              </p:nvGrpSpPr>
              <p:grpSpPr>
                <a:xfrm>
                  <a:off x="3249637" y="4529784"/>
                  <a:ext cx="1702190" cy="1730326"/>
                  <a:chOff x="3404382" y="5008098"/>
                  <a:chExt cx="1702190" cy="1730326"/>
                </a:xfrm>
              </p:grpSpPr>
              <p:sp>
                <p:nvSpPr>
                  <p:cNvPr id="19" name="Rectangle 18"/>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462998" y="5131191"/>
                    <a:ext cx="702447" cy="4536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Reader</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13" name="Group 12"/>
                <p:cNvGrpSpPr/>
                <p:nvPr/>
              </p:nvGrpSpPr>
              <p:grpSpPr>
                <a:xfrm>
                  <a:off x="5878420" y="4529784"/>
                  <a:ext cx="1702190" cy="1730326"/>
                  <a:chOff x="3404382" y="5008098"/>
                  <a:chExt cx="1702190" cy="1730326"/>
                </a:xfrm>
              </p:grpSpPr>
              <p:sp>
                <p:nvSpPr>
                  <p:cNvPr id="17" name="Rectangle 16"/>
                  <p:cNvSpPr/>
                  <p:nvPr/>
                </p:nvSpPr>
                <p:spPr>
                  <a:xfrm>
                    <a:off x="3404382" y="5008098"/>
                    <a:ext cx="1702190" cy="17303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n w="0"/>
                        <a:solidFill>
                          <a:schemeClr val="tx1"/>
                        </a:solidFill>
                        <a:effectLst>
                          <a:outerShdw blurRad="38100" dist="19050" dir="2700000" algn="tl" rotWithShape="0">
                            <a:schemeClr val="dk1">
                              <a:alpha val="40000"/>
                            </a:schemeClr>
                          </a:outerShdw>
                        </a:effectLst>
                      </a:rPr>
                      <a:t>Mail Gateway</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3446586" y="6031515"/>
                    <a:ext cx="732927" cy="453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Daemon</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14" name="Straight Connector 13"/>
                <p:cNvCxnSpPr>
                  <a:stCxn id="18" idx="2"/>
                </p:cNvCxnSpPr>
                <p:nvPr/>
              </p:nvCxnSpPr>
              <p:spPr>
                <a:xfrm>
                  <a:off x="6287088" y="6006885"/>
                  <a:ext cx="0" cy="60492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0" idx="2"/>
                  <a:endCxn id="21" idx="0"/>
                </p:cNvCxnSpPr>
                <p:nvPr/>
              </p:nvCxnSpPr>
              <p:spPr>
                <a:xfrm flipH="1">
                  <a:off x="3658305" y="5106560"/>
                  <a:ext cx="1172" cy="446641"/>
                </a:xfrm>
                <a:prstGeom prst="line">
                  <a:avLst/>
                </a:prstGeom>
              </p:spPr>
              <p:style>
                <a:lnRef idx="1">
                  <a:schemeClr val="dk1"/>
                </a:lnRef>
                <a:fillRef idx="0">
                  <a:schemeClr val="dk1"/>
                </a:fillRef>
                <a:effectRef idx="0">
                  <a:schemeClr val="dk1"/>
                </a:effectRef>
                <a:fontRef idx="minor">
                  <a:schemeClr val="tx1"/>
                </a:fontRef>
              </p:style>
            </p:cxnSp>
            <p:cxnSp>
              <p:nvCxnSpPr>
                <p:cNvPr id="16" name="Connector: Elbow 15"/>
                <p:cNvCxnSpPr>
                  <a:stCxn id="21" idx="2"/>
                </p:cNvCxnSpPr>
                <p:nvPr/>
              </p:nvCxnSpPr>
              <p:spPr>
                <a:xfrm rot="16200000" flipH="1">
                  <a:off x="4670232" y="4994958"/>
                  <a:ext cx="604929" cy="2628782"/>
                </a:xfrm>
                <a:prstGeom prst="bentConnector2">
                  <a:avLst/>
                </a:prstGeom>
              </p:spPr>
              <p:style>
                <a:lnRef idx="1">
                  <a:schemeClr val="dk1"/>
                </a:lnRef>
                <a:fillRef idx="0">
                  <a:schemeClr val="dk1"/>
                </a:fillRef>
                <a:effectRef idx="0">
                  <a:schemeClr val="dk1"/>
                </a:effectRef>
                <a:fontRef idx="minor">
                  <a:schemeClr val="tx1"/>
                </a:fontRef>
              </p:style>
            </p:cxnSp>
          </p:grpSp>
          <p:cxnSp>
            <p:nvCxnSpPr>
              <p:cNvPr id="10" name="Connector: Elbow 9"/>
              <p:cNvCxnSpPr>
                <a:stCxn id="24" idx="2"/>
              </p:cNvCxnSpPr>
              <p:nvPr/>
            </p:nvCxnSpPr>
            <p:spPr>
              <a:xfrm rot="5400000">
                <a:off x="7463490" y="5028602"/>
                <a:ext cx="604929" cy="2561495"/>
              </a:xfrm>
              <a:prstGeom prst="bentConnector2">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483094" y="6006884"/>
                <a:ext cx="0" cy="604928"/>
              </a:xfrm>
              <a:prstGeom prst="line">
                <a:avLst/>
              </a:prstGeom>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4776628" y="6360767"/>
              <a:ext cx="870751" cy="276999"/>
            </a:xfrm>
            <a:prstGeom prst="rect">
              <a:avLst/>
            </a:prstGeom>
            <a:noFill/>
          </p:spPr>
          <p:txBody>
            <a:bodyPr wrap="none" rtlCol="0">
              <a:spAutoFit/>
            </a:bodyPr>
            <a:lstStyle/>
            <a:p>
              <a:r>
                <a:rPr lang="en-GB" sz="1200" dirty="0"/>
                <a:t>SMTP/TCP</a:t>
              </a:r>
              <a:endParaRPr lang="en-GB" sz="1200" dirty="0"/>
            </a:p>
          </p:txBody>
        </p:sp>
        <p:sp>
          <p:nvSpPr>
            <p:cNvPr id="7" name="TextBox 6"/>
            <p:cNvSpPr txBox="1"/>
            <p:nvPr/>
          </p:nvSpPr>
          <p:spPr>
            <a:xfrm>
              <a:off x="7466244" y="6386231"/>
              <a:ext cx="870751" cy="276999"/>
            </a:xfrm>
            <a:prstGeom prst="rect">
              <a:avLst/>
            </a:prstGeom>
            <a:noFill/>
          </p:spPr>
          <p:txBody>
            <a:bodyPr wrap="none" rtlCol="0">
              <a:spAutoFit/>
            </a:bodyPr>
            <a:lstStyle/>
            <a:p>
              <a:r>
                <a:rPr lang="en-GB" sz="1200" dirty="0"/>
                <a:t>SMTP/TCP</a:t>
              </a:r>
              <a:endParaRPr lang="en-GB" sz="1200" dirty="0"/>
            </a:p>
          </p:txBody>
        </p:sp>
      </p:grpSp>
      <p:sp>
        <p:nvSpPr>
          <p:cNvPr id="25" name="Slide Number Placeholder 24"/>
          <p:cNvSpPr>
            <a:spLocks noGrp="1"/>
          </p:cNvSpPr>
          <p:nvPr>
            <p:ph type="sldNum" sz="quarter" idx="12"/>
          </p:nvPr>
        </p:nvSpPr>
        <p:spPr/>
        <p:txBody>
          <a:bodyPr/>
          <a:lstStyle/>
          <a:p>
            <a:fld id="{577AAC64-0889-4130-9C8F-277562A561CE}" type="slidenum">
              <a:rPr lang="en-GB" smtClean="0"/>
            </a:fld>
            <a:endParaRPr lang="en-GB"/>
          </a:p>
        </p:txBody>
      </p:sp>
      <p:sp>
        <p:nvSpPr>
          <p:cNvPr id="26" name="Date Placeholder 25"/>
          <p:cNvSpPr>
            <a:spLocks noGrp="1"/>
          </p:cNvSpPr>
          <p:nvPr>
            <p:ph type="dt" sz="half" idx="10"/>
          </p:nvPr>
        </p:nvSpPr>
        <p:spPr/>
        <p:txBody>
          <a:bodyPr/>
          <a:lstStyle/>
          <a:p>
            <a:fld id="{AFFE36FF-F53F-4FA1-9E8A-651E5950CE50}" type="datetime1">
              <a:rPr lang="en-GB" smtClean="0"/>
            </a:fld>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3"/>
            <a:r>
              <a:rPr lang="en-US" dirty="0"/>
              <a:t>IMAP is an Application Layer Internet protocol that allows an e-mail client to access e-mail on a remote mail server.</a:t>
            </a:r>
            <a:endParaRPr lang="en-US" dirty="0"/>
          </a:p>
          <a:p>
            <a:pPr lvl="3"/>
            <a:endParaRPr lang="en-US" dirty="0"/>
          </a:p>
          <a:p>
            <a:pPr lvl="3"/>
            <a:r>
              <a:rPr lang="en-US" dirty="0"/>
              <a:t>It is a method of accessing electronic mail messages that are kept on a possibly shared mail server.</a:t>
            </a:r>
            <a:endParaRPr lang="en-US" dirty="0"/>
          </a:p>
          <a:p>
            <a:pPr lvl="3"/>
            <a:endParaRPr lang="en-US" dirty="0"/>
          </a:p>
          <a:p>
            <a:pPr lvl="3"/>
            <a:r>
              <a:rPr lang="en-US" dirty="0"/>
              <a:t>IMAP is a more capable wire protocol.</a:t>
            </a:r>
            <a:endParaRPr lang="en-US" dirty="0"/>
          </a:p>
          <a:p>
            <a:pPr lvl="3"/>
            <a:endParaRPr lang="en-US" dirty="0"/>
          </a:p>
          <a:p>
            <a:pPr lvl="3"/>
            <a:r>
              <a:rPr lang="en-US" dirty="0"/>
              <a:t>IMAP is similar to SMTP in many ways.</a:t>
            </a:r>
            <a:endParaRPr lang="en-US" dirty="0"/>
          </a:p>
          <a:p>
            <a:pPr lvl="3"/>
            <a:endParaRPr lang="en-US" dirty="0"/>
          </a:p>
          <a:p>
            <a:pPr lvl="3"/>
            <a:r>
              <a:rPr lang="en-US" dirty="0"/>
              <a:t>IMAP is a client/server protocol running over TCP on port 143.</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3C126F8A-02D7-4F6A-9410-08220CC4496F}" type="datetime1">
              <a:rPr lang="en-GB" smtClean="0"/>
            </a:fld>
            <a:endParaRPr lang="en-GB"/>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3"/>
            <a:r>
              <a:rPr lang="en-US" dirty="0"/>
              <a:t>IMAP allows multiple clients simultaneously connected to the same mailbox, and through flags stored on the server, different clients accessing the same mailbox at the same or different times can detect state changes made by other clients.</a:t>
            </a:r>
            <a:endParaRPr lang="en-US" dirty="0"/>
          </a:p>
          <a:p>
            <a:pPr lvl="3"/>
            <a:endParaRPr lang="en-US" dirty="0"/>
          </a:p>
          <a:p>
            <a:pPr lvl="3"/>
            <a:r>
              <a:rPr lang="en-US" dirty="0"/>
              <a:t>In other words, it permits a "client" email program to access remote message stores as if they were local.</a:t>
            </a:r>
            <a:endParaRPr lang="en-US" dirty="0"/>
          </a:p>
          <a:p>
            <a:pPr lvl="3"/>
            <a:endParaRPr lang="en-US" dirty="0"/>
          </a:p>
          <a:p>
            <a:pPr lvl="3"/>
            <a:r>
              <a:rPr lang="en-US" dirty="0"/>
              <a:t>For example, email stored on an IMAP server can be manipulated from a desktop computer at home, a workstation at the office, and a notebook computer while travelling, without the need to transfer messages or files back and forth between these computers.</a:t>
            </a:r>
            <a:endParaRPr lang="en-US" dirty="0"/>
          </a:p>
          <a:p>
            <a:pPr lvl="3"/>
            <a:endParaRPr lang="en-US" dirty="0"/>
          </a:p>
          <a:p>
            <a:pPr lvl="3"/>
            <a:endParaRPr lang="en-US" dirty="0"/>
          </a:p>
          <a:p>
            <a:pPr lvl="3"/>
            <a:endParaRPr lang="en-US" dirty="0"/>
          </a:p>
          <a:p>
            <a:pPr lvl="3"/>
            <a:endParaRPr lang="en-US" dirty="0"/>
          </a:p>
          <a:p>
            <a:pPr lvl="3"/>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5613F740-057B-43DE-9CBB-3688D23E5AC8}" type="datetime1">
              <a:rPr lang="en-GB" smtClean="0"/>
            </a:fld>
            <a:endParaRPr lang="en-GB"/>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3"/>
            <a:r>
              <a:rPr lang="en-US" dirty="0"/>
              <a:t>IMAP can support email serving in three modes:</a:t>
            </a:r>
            <a:endParaRPr lang="en-US" dirty="0"/>
          </a:p>
          <a:p>
            <a:pPr lvl="4"/>
            <a:r>
              <a:rPr lang="en-US" dirty="0"/>
              <a:t>Offline</a:t>
            </a:r>
            <a:endParaRPr lang="en-US" dirty="0"/>
          </a:p>
          <a:p>
            <a:pPr lvl="4"/>
            <a:r>
              <a:rPr lang="en-US" dirty="0"/>
              <a:t>Online</a:t>
            </a:r>
            <a:endParaRPr lang="en-US" dirty="0"/>
          </a:p>
          <a:p>
            <a:pPr lvl="5"/>
            <a:r>
              <a:rPr lang="en-US" dirty="0"/>
              <a:t>Users may connect to the server, look at what email is available, and access it online. This looks to the user very much like having local spool files, but they’re on the mail server.</a:t>
            </a:r>
            <a:endParaRPr lang="en-US" dirty="0"/>
          </a:p>
          <a:p>
            <a:pPr lvl="4"/>
            <a:endParaRPr lang="en-US" dirty="0"/>
          </a:p>
          <a:p>
            <a:pPr lvl="4"/>
            <a:r>
              <a:rPr lang="en-US" dirty="0"/>
              <a:t>Disconnected Operation</a:t>
            </a:r>
            <a:endParaRPr lang="en-US" dirty="0"/>
          </a:p>
          <a:p>
            <a:pPr lvl="5"/>
            <a:r>
              <a:rPr lang="en-US" dirty="0"/>
              <a:t>A mail client connects to the server, can make a “cache” copy of selected messages, and disconnects from the server. The user can then work on the messages offline, and connect to the server later and resynchronize the server status with the cache.</a:t>
            </a:r>
            <a:endParaRPr lang="en-US" dirty="0"/>
          </a:p>
          <a:p>
            <a:pPr lvl="2"/>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E83E7D2E-01CE-462A-B967-A484AC03093A}" type="datetime1">
              <a:rPr lang="en-GB" smtClean="0"/>
            </a:fld>
            <a:endParaRPr lang="en-GB"/>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2"/>
            <a:endParaRPr lang="en-US" dirty="0"/>
          </a:p>
          <a:p>
            <a:pPr lvl="1"/>
            <a:endParaRPr lang="en-US" dirty="0"/>
          </a:p>
          <a:p>
            <a:pPr lvl="1"/>
            <a:endParaRPr lang="en-GB" dirty="0"/>
          </a:p>
          <a:p>
            <a:pPr lvl="2"/>
            <a:endParaRPr lang="en-GB" dirty="0"/>
          </a:p>
        </p:txBody>
      </p:sp>
      <p:grpSp>
        <p:nvGrpSpPr>
          <p:cNvPr id="56" name="Group 55"/>
          <p:cNvGrpSpPr/>
          <p:nvPr/>
        </p:nvGrpSpPr>
        <p:grpSpPr>
          <a:xfrm>
            <a:off x="2983330" y="2153194"/>
            <a:ext cx="7294526" cy="4381502"/>
            <a:chOff x="988376" y="2687766"/>
            <a:chExt cx="7294526" cy="4381502"/>
          </a:xfrm>
        </p:grpSpPr>
        <p:sp>
          <p:nvSpPr>
            <p:cNvPr id="48" name="TextBox 47"/>
            <p:cNvSpPr txBox="1"/>
            <p:nvPr/>
          </p:nvSpPr>
          <p:spPr>
            <a:xfrm>
              <a:off x="4113863" y="4446424"/>
              <a:ext cx="1910917" cy="1200329"/>
            </a:xfrm>
            <a:prstGeom prst="rect">
              <a:avLst/>
            </a:prstGeom>
            <a:noFill/>
          </p:spPr>
          <p:txBody>
            <a:bodyPr wrap="square" rtlCol="0">
              <a:spAutoFit/>
            </a:bodyPr>
            <a:lstStyle/>
            <a:p>
              <a:pPr algn="ctr"/>
              <a:r>
                <a:rPr lang="en-GB" sz="1200" dirty="0"/>
                <a:t>Client has full control over their mail folders. It can create, delete, purge or move them around – even between different accounts on different servers</a:t>
              </a:r>
              <a:endParaRPr lang="en-GB" sz="1200" dirty="0"/>
            </a:p>
          </p:txBody>
        </p:sp>
        <p:grpSp>
          <p:nvGrpSpPr>
            <p:cNvPr id="55" name="Group 54"/>
            <p:cNvGrpSpPr/>
            <p:nvPr/>
          </p:nvGrpSpPr>
          <p:grpSpPr>
            <a:xfrm>
              <a:off x="988376" y="2687766"/>
              <a:ext cx="7294526" cy="4381502"/>
              <a:chOff x="847699" y="2462683"/>
              <a:chExt cx="7294526" cy="4381502"/>
            </a:xfrm>
          </p:grpSpPr>
          <p:grpSp>
            <p:nvGrpSpPr>
              <p:cNvPr id="51" name="Group 50"/>
              <p:cNvGrpSpPr/>
              <p:nvPr/>
            </p:nvGrpSpPr>
            <p:grpSpPr>
              <a:xfrm>
                <a:off x="847699" y="2462683"/>
                <a:ext cx="7294526" cy="3887111"/>
                <a:chOff x="847699" y="2462683"/>
                <a:chExt cx="7294526" cy="3887111"/>
              </a:xfrm>
            </p:grpSpPr>
            <p:grpSp>
              <p:nvGrpSpPr>
                <p:cNvPr id="47" name="Group 46"/>
                <p:cNvGrpSpPr/>
                <p:nvPr/>
              </p:nvGrpSpPr>
              <p:grpSpPr>
                <a:xfrm>
                  <a:off x="1064183" y="2462683"/>
                  <a:ext cx="7078042" cy="3887111"/>
                  <a:chOff x="1064183" y="2462683"/>
                  <a:chExt cx="7078042" cy="3887111"/>
                </a:xfrm>
              </p:grpSpPr>
              <p:grpSp>
                <p:nvGrpSpPr>
                  <p:cNvPr id="45" name="Group 44"/>
                  <p:cNvGrpSpPr/>
                  <p:nvPr/>
                </p:nvGrpSpPr>
                <p:grpSpPr>
                  <a:xfrm>
                    <a:off x="1064183" y="2462683"/>
                    <a:ext cx="7078042" cy="3887111"/>
                    <a:chOff x="1064183" y="2462683"/>
                    <a:chExt cx="7078042" cy="3887111"/>
                  </a:xfrm>
                </p:grpSpPr>
                <p:grpSp>
                  <p:nvGrpSpPr>
                    <p:cNvPr id="43" name="Group 42"/>
                    <p:cNvGrpSpPr/>
                    <p:nvPr/>
                  </p:nvGrpSpPr>
                  <p:grpSpPr>
                    <a:xfrm>
                      <a:off x="1064183" y="2462683"/>
                      <a:ext cx="7078042" cy="3887111"/>
                      <a:chOff x="1064183" y="2462683"/>
                      <a:chExt cx="7078042" cy="3887111"/>
                    </a:xfrm>
                  </p:grpSpPr>
                  <p:grpSp>
                    <p:nvGrpSpPr>
                      <p:cNvPr id="27" name="Group 26"/>
                      <p:cNvGrpSpPr/>
                      <p:nvPr/>
                    </p:nvGrpSpPr>
                    <p:grpSpPr>
                      <a:xfrm>
                        <a:off x="1064183" y="2462683"/>
                        <a:ext cx="1431719" cy="1465700"/>
                        <a:chOff x="2485020" y="2462683"/>
                        <a:chExt cx="1431719" cy="1465700"/>
                      </a:xfrm>
                    </p:grpSpPr>
                    <p:grpSp>
                      <p:nvGrpSpPr>
                        <p:cNvPr id="8" name="Group 7"/>
                        <p:cNvGrpSpPr/>
                        <p:nvPr/>
                      </p:nvGrpSpPr>
                      <p:grpSpPr>
                        <a:xfrm>
                          <a:off x="2940318" y="2462683"/>
                          <a:ext cx="976421" cy="1391863"/>
                          <a:chOff x="2053028" y="3208272"/>
                          <a:chExt cx="976421" cy="1391863"/>
                        </a:xfrm>
                      </p:grpSpPr>
                      <p:pic>
                        <p:nvPicPr>
                          <p:cNvPr id="6" name="图片 40" descr="交换机.png"/>
                          <p:cNvPicPr>
                            <a:picLocks noChangeAspect="1"/>
                          </p:cNvPicPr>
                          <p:nvPr/>
                        </p:nvPicPr>
                        <p:blipFill>
                          <a:blip r:embed="rId1" cstate="print"/>
                          <a:stretch>
                            <a:fillRect/>
                          </a:stretch>
                        </p:blipFill>
                        <p:spPr>
                          <a:xfrm>
                            <a:off x="2226736" y="3429000"/>
                            <a:ext cx="629006" cy="1171135"/>
                          </a:xfrm>
                          <a:prstGeom prst="rect">
                            <a:avLst/>
                          </a:prstGeom>
                        </p:spPr>
                      </p:pic>
                      <p:sp>
                        <p:nvSpPr>
                          <p:cNvPr id="7" name="TextBox 6"/>
                          <p:cNvSpPr txBox="1"/>
                          <p:nvPr/>
                        </p:nvSpPr>
                        <p:spPr>
                          <a:xfrm>
                            <a:off x="2053028" y="3208272"/>
                            <a:ext cx="976421" cy="276999"/>
                          </a:xfrm>
                          <a:prstGeom prst="rect">
                            <a:avLst/>
                          </a:prstGeom>
                          <a:noFill/>
                        </p:spPr>
                        <p:txBody>
                          <a:bodyPr wrap="none" rtlCol="0">
                            <a:spAutoFit/>
                          </a:bodyPr>
                          <a:lstStyle/>
                          <a:p>
                            <a:r>
                              <a:rPr lang="en-GB" sz="1200" dirty="0"/>
                              <a:t>IMAP Server</a:t>
                            </a:r>
                            <a:endParaRPr lang="en-GB" sz="1200" dirty="0"/>
                          </a:p>
                        </p:txBody>
                      </p:sp>
                    </p:grpSp>
                    <p:sp>
                      <p:nvSpPr>
                        <p:cNvPr id="9" name="Cylinder 8"/>
                        <p:cNvSpPr/>
                        <p:nvPr/>
                      </p:nvSpPr>
                      <p:spPr>
                        <a:xfrm>
                          <a:off x="2485020" y="3210931"/>
                          <a:ext cx="629006" cy="7174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folders</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24" name="Group 23"/>
                      <p:cNvGrpSpPr/>
                      <p:nvPr/>
                    </p:nvGrpSpPr>
                    <p:grpSpPr>
                      <a:xfrm>
                        <a:off x="6824535" y="3854494"/>
                        <a:ext cx="1317690" cy="1203206"/>
                        <a:chOff x="1622628" y="4564549"/>
                        <a:chExt cx="1317690" cy="1203206"/>
                      </a:xfrm>
                    </p:grpSpPr>
                    <p:grpSp>
                      <p:nvGrpSpPr>
                        <p:cNvPr id="21" name="Group 20"/>
                        <p:cNvGrpSpPr/>
                        <p:nvPr/>
                      </p:nvGrpSpPr>
                      <p:grpSpPr>
                        <a:xfrm>
                          <a:off x="1994225" y="4564549"/>
                          <a:ext cx="946093" cy="868039"/>
                          <a:chOff x="1994225" y="4564549"/>
                          <a:chExt cx="946093" cy="868039"/>
                        </a:xfrm>
                      </p:grpSpPr>
                      <p:grpSp>
                        <p:nvGrpSpPr>
                          <p:cNvPr id="15" name="Group 14"/>
                          <p:cNvGrpSpPr/>
                          <p:nvPr/>
                        </p:nvGrpSpPr>
                        <p:grpSpPr>
                          <a:xfrm>
                            <a:off x="2309680" y="4825690"/>
                            <a:ext cx="318162" cy="606898"/>
                            <a:chOff x="5011384" y="4437514"/>
                            <a:chExt cx="559422" cy="1143000"/>
                          </a:xfrm>
                        </p:grpSpPr>
                        <p:sp>
                          <p:nvSpPr>
                            <p:cNvPr id="16" name="Rectangle: Rounded Corners 15"/>
                            <p:cNvSpPr/>
                            <p:nvPr/>
                          </p:nvSpPr>
                          <p:spPr>
                            <a:xfrm>
                              <a:off x="5011384" y="4437514"/>
                              <a:ext cx="559422"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064367" y="4465651"/>
                              <a:ext cx="436099" cy="9644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8" name="TextBox 17"/>
                          <p:cNvSpPr txBox="1"/>
                          <p:nvPr/>
                        </p:nvSpPr>
                        <p:spPr>
                          <a:xfrm>
                            <a:off x="1994225" y="4564549"/>
                            <a:ext cx="946093" cy="276999"/>
                          </a:xfrm>
                          <a:prstGeom prst="rect">
                            <a:avLst/>
                          </a:prstGeom>
                          <a:noFill/>
                        </p:spPr>
                        <p:txBody>
                          <a:bodyPr wrap="none" rtlCol="0">
                            <a:spAutoFit/>
                          </a:bodyPr>
                          <a:lstStyle/>
                          <a:p>
                            <a:r>
                              <a:rPr lang="en-GB" sz="1200" dirty="0"/>
                              <a:t>IMAP Client</a:t>
                            </a:r>
                            <a:endParaRPr lang="en-GB" sz="1200" dirty="0"/>
                          </a:p>
                        </p:txBody>
                      </p:sp>
                    </p:grpSp>
                    <p:sp>
                      <p:nvSpPr>
                        <p:cNvPr id="22" name="Cylinder 21"/>
                        <p:cNvSpPr/>
                        <p:nvPr/>
                      </p:nvSpPr>
                      <p:spPr>
                        <a:xfrm>
                          <a:off x="1622628" y="5050303"/>
                          <a:ext cx="624904" cy="7174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folders</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25" name="Group 24"/>
                      <p:cNvGrpSpPr/>
                      <p:nvPr/>
                    </p:nvGrpSpPr>
                    <p:grpSpPr>
                      <a:xfrm>
                        <a:off x="2732661" y="4918424"/>
                        <a:ext cx="1404704" cy="1431370"/>
                        <a:chOff x="5317405" y="4787103"/>
                        <a:chExt cx="1404704" cy="1431370"/>
                      </a:xfrm>
                    </p:grpSpPr>
                    <p:grpSp>
                      <p:nvGrpSpPr>
                        <p:cNvPr id="20" name="Group 19"/>
                        <p:cNvGrpSpPr/>
                        <p:nvPr/>
                      </p:nvGrpSpPr>
                      <p:grpSpPr>
                        <a:xfrm>
                          <a:off x="5317405" y="4787103"/>
                          <a:ext cx="946093" cy="980652"/>
                          <a:chOff x="5317405" y="4787103"/>
                          <a:chExt cx="946093" cy="980652"/>
                        </a:xfrm>
                      </p:grpSpPr>
                      <p:grpSp>
                        <p:nvGrpSpPr>
                          <p:cNvPr id="10" name="Group 9"/>
                          <p:cNvGrpSpPr/>
                          <p:nvPr/>
                        </p:nvGrpSpPr>
                        <p:grpSpPr>
                          <a:xfrm>
                            <a:off x="5317405" y="5012787"/>
                            <a:ext cx="778595" cy="754968"/>
                            <a:chOff x="9251655" y="1523999"/>
                            <a:chExt cx="1122259" cy="923779"/>
                          </a:xfrm>
                        </p:grpSpPr>
                        <p:grpSp>
                          <p:nvGrpSpPr>
                            <p:cNvPr id="11" name="Group 10"/>
                            <p:cNvGrpSpPr/>
                            <p:nvPr/>
                          </p:nvGrpSpPr>
                          <p:grpSpPr>
                            <a:xfrm>
                              <a:off x="9251655" y="1524000"/>
                              <a:ext cx="1122259" cy="923778"/>
                              <a:chOff x="9251655" y="1524000"/>
                              <a:chExt cx="1122259" cy="642426"/>
                            </a:xfrm>
                          </p:grpSpPr>
                          <p:sp>
                            <p:nvSpPr>
                              <p:cNvPr id="13" name="Rectangle 12"/>
                              <p:cNvSpPr/>
                              <p:nvPr/>
                            </p:nvSpPr>
                            <p:spPr>
                              <a:xfrm>
                                <a:off x="9473184" y="1524000"/>
                                <a:ext cx="900730" cy="43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Data 13"/>
                              <p:cNvSpPr/>
                              <p:nvPr/>
                            </p:nvSpPr>
                            <p:spPr>
                              <a:xfrm>
                                <a:off x="9251655" y="1955410"/>
                                <a:ext cx="1122259" cy="21101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ectangle 11"/>
                            <p:cNvSpPr/>
                            <p:nvPr/>
                          </p:nvSpPr>
                          <p:spPr>
                            <a:xfrm>
                              <a:off x="9473184" y="1523999"/>
                              <a:ext cx="900730" cy="51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9" name="TextBox 18"/>
                          <p:cNvSpPr txBox="1"/>
                          <p:nvPr/>
                        </p:nvSpPr>
                        <p:spPr>
                          <a:xfrm>
                            <a:off x="5317405" y="4787103"/>
                            <a:ext cx="946093" cy="276999"/>
                          </a:xfrm>
                          <a:prstGeom prst="rect">
                            <a:avLst/>
                          </a:prstGeom>
                          <a:noFill/>
                        </p:spPr>
                        <p:txBody>
                          <a:bodyPr wrap="none" rtlCol="0">
                            <a:spAutoFit/>
                          </a:bodyPr>
                          <a:lstStyle/>
                          <a:p>
                            <a:r>
                              <a:rPr lang="en-GB" sz="1200" dirty="0"/>
                              <a:t>IMAP Client</a:t>
                            </a:r>
                            <a:endParaRPr lang="en-GB" sz="1200" dirty="0"/>
                          </a:p>
                        </p:txBody>
                      </p:sp>
                    </p:grpSp>
                    <p:sp>
                      <p:nvSpPr>
                        <p:cNvPr id="23" name="Cylinder 22"/>
                        <p:cNvSpPr/>
                        <p:nvPr/>
                      </p:nvSpPr>
                      <p:spPr>
                        <a:xfrm>
                          <a:off x="6093103" y="5501021"/>
                          <a:ext cx="629006" cy="7174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folders</a:t>
                          </a:r>
                          <a:endParaRPr lang="en-GB" sz="1200" dirty="0">
                            <a:ln w="0"/>
                            <a:solidFill>
                              <a:schemeClr val="tx1"/>
                            </a:solidFill>
                            <a:effectLst>
                              <a:outerShdw blurRad="38100" dist="19050" dir="2700000" algn="tl" rotWithShape="0">
                                <a:schemeClr val="dk1">
                                  <a:alpha val="40000"/>
                                </a:schemeClr>
                              </a:outerShdw>
                            </a:effectLst>
                          </a:endParaRPr>
                        </a:p>
                      </p:txBody>
                    </p:sp>
                  </p:grpSp>
                  <p:grpSp>
                    <p:nvGrpSpPr>
                      <p:cNvPr id="28" name="Group 27"/>
                      <p:cNvGrpSpPr/>
                      <p:nvPr/>
                    </p:nvGrpSpPr>
                    <p:grpSpPr>
                      <a:xfrm>
                        <a:off x="4407463" y="2478081"/>
                        <a:ext cx="1393106" cy="1465700"/>
                        <a:chOff x="2940318" y="2462683"/>
                        <a:chExt cx="1393106" cy="1465700"/>
                      </a:xfrm>
                    </p:grpSpPr>
                    <p:grpSp>
                      <p:nvGrpSpPr>
                        <p:cNvPr id="29" name="Group 28"/>
                        <p:cNvGrpSpPr/>
                        <p:nvPr/>
                      </p:nvGrpSpPr>
                      <p:grpSpPr>
                        <a:xfrm>
                          <a:off x="2940318" y="2462683"/>
                          <a:ext cx="976421" cy="1391863"/>
                          <a:chOff x="2053028" y="3208272"/>
                          <a:chExt cx="976421" cy="1391863"/>
                        </a:xfrm>
                      </p:grpSpPr>
                      <p:pic>
                        <p:nvPicPr>
                          <p:cNvPr id="31" name="图片 40" descr="交换机.png"/>
                          <p:cNvPicPr>
                            <a:picLocks noChangeAspect="1"/>
                          </p:cNvPicPr>
                          <p:nvPr/>
                        </p:nvPicPr>
                        <p:blipFill>
                          <a:blip r:embed="rId1" cstate="print"/>
                          <a:stretch>
                            <a:fillRect/>
                          </a:stretch>
                        </p:blipFill>
                        <p:spPr>
                          <a:xfrm>
                            <a:off x="2226736" y="3429000"/>
                            <a:ext cx="629006" cy="1171135"/>
                          </a:xfrm>
                          <a:prstGeom prst="rect">
                            <a:avLst/>
                          </a:prstGeom>
                        </p:spPr>
                      </p:pic>
                      <p:sp>
                        <p:nvSpPr>
                          <p:cNvPr id="32" name="TextBox 31"/>
                          <p:cNvSpPr txBox="1"/>
                          <p:nvPr/>
                        </p:nvSpPr>
                        <p:spPr>
                          <a:xfrm>
                            <a:off x="2053028" y="3208272"/>
                            <a:ext cx="976421" cy="276999"/>
                          </a:xfrm>
                          <a:prstGeom prst="rect">
                            <a:avLst/>
                          </a:prstGeom>
                          <a:noFill/>
                        </p:spPr>
                        <p:txBody>
                          <a:bodyPr wrap="none" rtlCol="0">
                            <a:spAutoFit/>
                          </a:bodyPr>
                          <a:lstStyle/>
                          <a:p>
                            <a:r>
                              <a:rPr lang="en-GB" sz="1200" dirty="0"/>
                              <a:t>IMAP Server</a:t>
                            </a:r>
                            <a:endParaRPr lang="en-GB" sz="1200" dirty="0"/>
                          </a:p>
                        </p:txBody>
                      </p:sp>
                    </p:grpSp>
                    <p:sp>
                      <p:nvSpPr>
                        <p:cNvPr id="30" name="Cylinder 29"/>
                        <p:cNvSpPr/>
                        <p:nvPr/>
                      </p:nvSpPr>
                      <p:spPr>
                        <a:xfrm>
                          <a:off x="3735672" y="3210931"/>
                          <a:ext cx="597752" cy="7174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Mail folders</a:t>
                          </a:r>
                          <a:endParaRPr lang="en-GB" sz="1200" dirty="0">
                            <a:ln w="0"/>
                            <a:solidFill>
                              <a:schemeClr val="tx1"/>
                            </a:solidFill>
                            <a:effectLst>
                              <a:outerShdw blurRad="38100" dist="19050" dir="2700000" algn="tl" rotWithShape="0">
                                <a:schemeClr val="dk1">
                                  <a:alpha val="40000"/>
                                </a:schemeClr>
                              </a:outerShdw>
                            </a:effectLst>
                          </a:endParaRPr>
                        </a:p>
                      </p:txBody>
                    </p:sp>
                  </p:grpSp>
                  <p:cxnSp>
                    <p:nvCxnSpPr>
                      <p:cNvPr id="34" name="Straight Connector 33"/>
                      <p:cNvCxnSpPr/>
                      <p:nvPr/>
                    </p:nvCxnSpPr>
                    <p:spPr>
                      <a:xfrm flipV="1">
                        <a:off x="3532509" y="3191999"/>
                        <a:ext cx="936703" cy="1726425"/>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414175" y="3226329"/>
                        <a:ext cx="653687" cy="1692095"/>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5669280" y="2926080"/>
                        <a:ext cx="1364566" cy="1066913"/>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sp>
                  <p:nvSpPr>
                    <p:cNvPr id="44" name="TextBox 43"/>
                    <p:cNvSpPr txBox="1"/>
                    <p:nvPr/>
                  </p:nvSpPr>
                  <p:spPr>
                    <a:xfrm>
                      <a:off x="2701696" y="3459536"/>
                      <a:ext cx="1253352" cy="646331"/>
                    </a:xfrm>
                    <a:prstGeom prst="rect">
                      <a:avLst/>
                    </a:prstGeom>
                    <a:noFill/>
                  </p:spPr>
                  <p:txBody>
                    <a:bodyPr wrap="square" rtlCol="0">
                      <a:spAutoFit/>
                    </a:bodyPr>
                    <a:lstStyle/>
                    <a:p>
                      <a:pPr algn="ctr"/>
                      <a:r>
                        <a:rPr lang="en-GB" sz="1200" dirty="0"/>
                        <a:t>Client can talk with multiple servers</a:t>
                      </a:r>
                      <a:endParaRPr lang="en-GB" sz="1200" dirty="0"/>
                    </a:p>
                  </p:txBody>
                </p:sp>
              </p:grpSp>
              <p:sp>
                <p:nvSpPr>
                  <p:cNvPr id="46" name="TextBox 45"/>
                  <p:cNvSpPr txBox="1"/>
                  <p:nvPr/>
                </p:nvSpPr>
                <p:spPr>
                  <a:xfrm>
                    <a:off x="6300528" y="2723667"/>
                    <a:ext cx="1563050" cy="830997"/>
                  </a:xfrm>
                  <a:prstGeom prst="rect">
                    <a:avLst/>
                  </a:prstGeom>
                  <a:noFill/>
                </p:spPr>
                <p:txBody>
                  <a:bodyPr wrap="square" rtlCol="0">
                    <a:spAutoFit/>
                  </a:bodyPr>
                  <a:lstStyle/>
                  <a:p>
                    <a:pPr algn="ctr"/>
                    <a:r>
                      <a:rPr lang="en-GB" sz="1200" dirty="0"/>
                      <a:t>Multiple clients can talk to the same account on the same server from anywhere</a:t>
                    </a:r>
                    <a:endParaRPr lang="en-GB" sz="1200" dirty="0"/>
                  </a:p>
                </p:txBody>
              </p:sp>
            </p:grpSp>
            <p:sp>
              <p:nvSpPr>
                <p:cNvPr id="49" name="TextBox 48"/>
                <p:cNvSpPr txBox="1"/>
                <p:nvPr/>
              </p:nvSpPr>
              <p:spPr>
                <a:xfrm>
                  <a:off x="847699" y="4745400"/>
                  <a:ext cx="1244109" cy="1200329"/>
                </a:xfrm>
                <a:prstGeom prst="rect">
                  <a:avLst/>
                </a:prstGeom>
                <a:noFill/>
              </p:spPr>
              <p:txBody>
                <a:bodyPr wrap="square" rtlCol="0">
                  <a:spAutoFit/>
                </a:bodyPr>
                <a:lstStyle/>
                <a:p>
                  <a:pPr algn="ctr"/>
                  <a:r>
                    <a:rPr lang="en-GB" sz="1200" dirty="0"/>
                    <a:t>Client decides where to store messages. Copy them locally or leave them on the server </a:t>
                  </a:r>
                  <a:endParaRPr lang="en-GB" sz="1200" dirty="0"/>
                </a:p>
              </p:txBody>
            </p:sp>
          </p:grpSp>
          <p:cxnSp>
            <p:nvCxnSpPr>
              <p:cNvPr id="53" name="Straight Arrow Connector 52"/>
              <p:cNvCxnSpPr/>
              <p:nvPr/>
            </p:nvCxnSpPr>
            <p:spPr>
              <a:xfrm>
                <a:off x="1758462" y="4290646"/>
                <a:ext cx="801858" cy="755942"/>
              </a:xfrm>
              <a:prstGeom prst="straightConnector1">
                <a:avLst/>
              </a:prstGeom>
              <a:ln>
                <a:prstDash val="dashDot"/>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4" name="Arc 53"/>
              <p:cNvSpPr/>
              <p:nvPr/>
            </p:nvSpPr>
            <p:spPr>
              <a:xfrm rot="8881602">
                <a:off x="2799803" y="5406177"/>
                <a:ext cx="1023004" cy="1438008"/>
              </a:xfrm>
              <a:prstGeom prst="arc">
                <a:avLst>
                  <a:gd name="adj1" fmla="val 14135451"/>
                  <a:gd name="adj2" fmla="val 3234319"/>
                </a:avLst>
              </a:prstGeom>
              <a:ln>
                <a:prstDash val="dashDot"/>
                <a:headEnd type="triangl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B1C84651-C914-4439-9071-5DBF79B54793}" type="datetime1">
              <a:rPr lang="en-GB" smtClean="0"/>
            </a:fld>
            <a:endParaRPr lang="en-GB"/>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a:bodyPr>
          <a:lstStyle/>
          <a:p>
            <a:r>
              <a:rPr lang="en-GB" dirty="0"/>
              <a:t>Electronic Mail</a:t>
            </a:r>
            <a:endParaRPr lang="en-GB" dirty="0"/>
          </a:p>
          <a:p>
            <a:pPr lvl="2"/>
            <a:r>
              <a:rPr lang="en-US" dirty="0"/>
              <a:t>Internet Mail Access Protocol (IMAP)</a:t>
            </a:r>
            <a:endParaRPr lang="en-US" dirty="0"/>
          </a:p>
          <a:p>
            <a:pPr lvl="3"/>
            <a:r>
              <a:rPr lang="en-US" dirty="0"/>
              <a:t>OPERATION OF IMAP</a:t>
            </a:r>
            <a:endParaRPr lang="en-US" dirty="0"/>
          </a:p>
          <a:p>
            <a:pPr lvl="4"/>
            <a:r>
              <a:rPr lang="en-US" dirty="0"/>
              <a:t>The mail transfer begins with the client authenticating the user and identifying the mailbox they want to access.</a:t>
            </a:r>
            <a:endParaRPr lang="en-US" dirty="0"/>
          </a:p>
          <a:p>
            <a:pPr lvl="4"/>
            <a:endParaRPr lang="en-US" dirty="0"/>
          </a:p>
          <a:p>
            <a:pPr lvl="4"/>
            <a:r>
              <a:rPr lang="en-US" dirty="0"/>
              <a:t>Client Commands: LOGIN, AUTHENTICATE, SELECT, EXAMINE, CLOSE, and LOGOUT</a:t>
            </a:r>
            <a:endParaRPr lang="en-US" dirty="0"/>
          </a:p>
          <a:p>
            <a:pPr lvl="4"/>
            <a:endParaRPr lang="en-US" dirty="0"/>
          </a:p>
          <a:p>
            <a:pPr lvl="4"/>
            <a:r>
              <a:rPr lang="en-US" dirty="0"/>
              <a:t>Server Responses: OK, NO (no permission), BAD (incorrect command),</a:t>
            </a:r>
            <a:endParaRPr lang="en-US" dirty="0"/>
          </a:p>
          <a:p>
            <a:pPr lvl="4"/>
            <a:endParaRPr lang="en-US" dirty="0"/>
          </a:p>
          <a:p>
            <a:pPr lvl="4"/>
            <a:r>
              <a:rPr lang="en-US" dirty="0"/>
              <a:t>When user wishes to FETCH a message, server responds in MIME format.</a:t>
            </a:r>
            <a:endParaRPr lang="en-US" dirty="0"/>
          </a:p>
          <a:p>
            <a:pPr lvl="4"/>
            <a:endParaRPr lang="en-US" dirty="0"/>
          </a:p>
          <a:p>
            <a:pPr lvl="4"/>
            <a:r>
              <a:rPr lang="en-US" dirty="0"/>
              <a:t>Message attributes such as size are also exchanged.</a:t>
            </a:r>
            <a:endParaRPr lang="en-US" dirty="0"/>
          </a:p>
          <a:p>
            <a:pPr lvl="4"/>
            <a:endParaRPr lang="en-US" dirty="0"/>
          </a:p>
          <a:p>
            <a:pPr lvl="4"/>
            <a:r>
              <a:rPr lang="en-US" dirty="0"/>
              <a:t>Flags are used by client to report user actions: SEEN, ANSWERED, DELETED, RECENT</a:t>
            </a:r>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FF74BB3E-DE76-4A54-B31D-330FC335E87E}" type="datetime1">
              <a:rPr lang="en-GB" smtClean="0"/>
            </a:fld>
            <a:endParaRPr lang="en-GB"/>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2"/>
            <a:endParaRPr lang="en-US" dirty="0"/>
          </a:p>
          <a:p>
            <a:pPr lvl="1"/>
            <a:endParaRPr lang="en-US" dirty="0"/>
          </a:p>
          <a:p>
            <a:pPr lvl="1"/>
            <a:endParaRPr lang="en-GB" dirty="0"/>
          </a:p>
          <a:p>
            <a:pPr lvl="2"/>
            <a:endParaRPr lang="en-GB" dirty="0"/>
          </a:p>
        </p:txBody>
      </p:sp>
      <p:grpSp>
        <p:nvGrpSpPr>
          <p:cNvPr id="41" name="Group 40"/>
          <p:cNvGrpSpPr/>
          <p:nvPr/>
        </p:nvGrpSpPr>
        <p:grpSpPr>
          <a:xfrm>
            <a:off x="1941947" y="2035267"/>
            <a:ext cx="4006950" cy="3753040"/>
            <a:chOff x="2309446" y="1086414"/>
            <a:chExt cx="5270696" cy="5609979"/>
          </a:xfrm>
        </p:grpSpPr>
        <p:cxnSp>
          <p:nvCxnSpPr>
            <p:cNvPr id="21" name="Straight Arrow Connector 20"/>
            <p:cNvCxnSpPr/>
            <p:nvPr/>
          </p:nvCxnSpPr>
          <p:spPr>
            <a:xfrm>
              <a:off x="4389120" y="2996994"/>
              <a:ext cx="0" cy="452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2309446" y="1086414"/>
              <a:ext cx="5270696" cy="5609979"/>
              <a:chOff x="2309446" y="1086414"/>
              <a:chExt cx="5270696" cy="5609979"/>
            </a:xfrm>
          </p:grpSpPr>
          <p:sp>
            <p:nvSpPr>
              <p:cNvPr id="6" name="Rectangle 5"/>
              <p:cNvSpPr/>
              <p:nvPr/>
            </p:nvSpPr>
            <p:spPr>
              <a:xfrm>
                <a:off x="3627728" y="1086414"/>
                <a:ext cx="2335237"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Connection Established</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309446" y="1838416"/>
                <a:ext cx="5270696"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Server Greeting</a:t>
                </a:r>
                <a:endParaRPr lang="en-GB" sz="1200" dirty="0"/>
              </a:p>
            </p:txBody>
          </p:sp>
          <p:sp>
            <p:nvSpPr>
              <p:cNvPr id="10" name="Rectangle 9"/>
              <p:cNvSpPr/>
              <p:nvPr/>
            </p:nvSpPr>
            <p:spPr>
              <a:xfrm>
                <a:off x="2309446" y="2645302"/>
                <a:ext cx="2335237"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Not Authenticated</a:t>
                </a:r>
                <a:endParaRPr lang="en-GB" sz="1200" dirty="0"/>
              </a:p>
            </p:txBody>
          </p:sp>
          <p:cxnSp>
            <p:nvCxnSpPr>
              <p:cNvPr id="17" name="Straight Arrow Connector 16"/>
              <p:cNvCxnSpPr/>
              <p:nvPr/>
            </p:nvCxnSpPr>
            <p:spPr>
              <a:xfrm>
                <a:off x="4812323" y="1449862"/>
                <a:ext cx="0" cy="388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249637" y="2190108"/>
                <a:ext cx="0" cy="45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5948897" y="2190108"/>
                <a:ext cx="0" cy="1238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2309446" y="2996994"/>
                <a:ext cx="5270694" cy="3699399"/>
                <a:chOff x="2309446" y="2996994"/>
                <a:chExt cx="5270694" cy="3699399"/>
              </a:xfrm>
            </p:grpSpPr>
            <p:sp>
              <p:nvSpPr>
                <p:cNvPr id="12" name="Rectangle 11"/>
                <p:cNvSpPr/>
                <p:nvPr/>
              </p:nvSpPr>
              <p:spPr>
                <a:xfrm>
                  <a:off x="3702756" y="3449476"/>
                  <a:ext cx="2335237"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Authenticated</a:t>
                  </a:r>
                  <a:endParaRPr lang="en-GB" sz="1200" dirty="0"/>
                </a:p>
              </p:txBody>
            </p:sp>
            <p:sp>
              <p:nvSpPr>
                <p:cNvPr id="13" name="Rectangle 12"/>
                <p:cNvSpPr/>
                <p:nvPr/>
              </p:nvSpPr>
              <p:spPr>
                <a:xfrm>
                  <a:off x="5057484" y="4235616"/>
                  <a:ext cx="1782826"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Selected</a:t>
                  </a:r>
                  <a:endParaRPr lang="en-GB" sz="1200" dirty="0"/>
                </a:p>
              </p:txBody>
            </p:sp>
            <p:sp>
              <p:nvSpPr>
                <p:cNvPr id="14" name="Rectangle 13"/>
                <p:cNvSpPr/>
                <p:nvPr/>
              </p:nvSpPr>
              <p:spPr>
                <a:xfrm>
                  <a:off x="2309446" y="5416061"/>
                  <a:ext cx="5270694" cy="3516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Logout</a:t>
                  </a:r>
                  <a:endParaRPr lang="en-GB" sz="1200" dirty="0"/>
                </a:p>
              </p:txBody>
            </p:sp>
            <p:sp>
              <p:nvSpPr>
                <p:cNvPr id="15" name="Rectangle 14"/>
                <p:cNvSpPr/>
                <p:nvPr/>
              </p:nvSpPr>
              <p:spPr>
                <a:xfrm>
                  <a:off x="3488045" y="6333007"/>
                  <a:ext cx="2913496" cy="3633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t>Both sides close the connection</a:t>
                  </a:r>
                  <a:endParaRPr lang="en-GB" sz="1200" dirty="0"/>
                </a:p>
              </p:txBody>
            </p:sp>
            <p:cxnSp>
              <p:nvCxnSpPr>
                <p:cNvPr id="23" name="Straight Arrow Connector 22"/>
                <p:cNvCxnSpPr/>
                <p:nvPr/>
              </p:nvCxnSpPr>
              <p:spPr>
                <a:xfrm>
                  <a:off x="2546252" y="2996994"/>
                  <a:ext cx="0" cy="2415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4389120" y="3801168"/>
                  <a:ext cx="0" cy="161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p:cNvCxnSpPr>
                  <a:stCxn id="13" idx="3"/>
                </p:cNvCxnSpPr>
                <p:nvPr/>
              </p:nvCxnSpPr>
              <p:spPr>
                <a:xfrm flipV="1">
                  <a:off x="6840310" y="3629465"/>
                  <a:ext cx="235738" cy="781997"/>
                </a:xfrm>
                <a:prstGeom prst="bentConnector2">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6037993" y="3629465"/>
                  <a:ext cx="1038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3" idx="2"/>
                </p:cNvCxnSpPr>
                <p:nvPr/>
              </p:nvCxnSpPr>
              <p:spPr>
                <a:xfrm>
                  <a:off x="5948897" y="4587308"/>
                  <a:ext cx="0" cy="82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4" idx="2"/>
                  <a:endCxn id="15" idx="0"/>
                </p:cNvCxnSpPr>
                <p:nvPr/>
              </p:nvCxnSpPr>
              <p:spPr>
                <a:xfrm>
                  <a:off x="4944793" y="5767753"/>
                  <a:ext cx="0" cy="56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44" name="TextBox 43"/>
          <p:cNvSpPr txBox="1"/>
          <p:nvPr/>
        </p:nvSpPr>
        <p:spPr>
          <a:xfrm>
            <a:off x="6511897" y="2895148"/>
            <a:ext cx="6108082" cy="2031325"/>
          </a:xfrm>
          <a:prstGeom prst="rect">
            <a:avLst/>
          </a:prstGeom>
          <a:noFill/>
        </p:spPr>
        <p:txBody>
          <a:bodyPr wrap="none" rtlCol="0">
            <a:spAutoFit/>
          </a:bodyPr>
          <a:lstStyle/>
          <a:p>
            <a:pPr marL="228600" indent="-228600">
              <a:buAutoNum type="arabicPeriod"/>
            </a:pPr>
            <a:r>
              <a:rPr lang="en-GB" dirty="0"/>
              <a:t>Connection without pre-authentication (OK greeting)</a:t>
            </a:r>
            <a:endParaRPr lang="en-GB" dirty="0"/>
          </a:p>
          <a:p>
            <a:pPr marL="228600" indent="-228600">
              <a:buAutoNum type="arabicPeriod"/>
            </a:pPr>
            <a:r>
              <a:rPr lang="en-GB" dirty="0"/>
              <a:t>Pre-authenticated connection (PREAUTH greeting)</a:t>
            </a:r>
            <a:endParaRPr lang="en-GB" dirty="0"/>
          </a:p>
          <a:p>
            <a:pPr marL="228600" indent="-228600">
              <a:buAutoNum type="arabicPeriod"/>
            </a:pPr>
            <a:r>
              <a:rPr lang="en-GB" dirty="0"/>
              <a:t>Rejected connection (BYE greeting)</a:t>
            </a:r>
            <a:endParaRPr lang="en-GB" dirty="0"/>
          </a:p>
          <a:p>
            <a:pPr marL="228600" indent="-228600">
              <a:buAutoNum type="arabicPeriod"/>
            </a:pPr>
            <a:r>
              <a:rPr lang="en-GB" dirty="0"/>
              <a:t>Successful LOGIN or AUTHENTICATION command</a:t>
            </a:r>
            <a:endParaRPr lang="en-GB" dirty="0"/>
          </a:p>
          <a:p>
            <a:pPr marL="228600" indent="-228600">
              <a:buAutoNum type="arabicPeriod"/>
            </a:pPr>
            <a:r>
              <a:rPr lang="en-GB" dirty="0"/>
              <a:t>Successful SELECT or EXAMINE command</a:t>
            </a:r>
            <a:endParaRPr lang="en-GB" dirty="0"/>
          </a:p>
          <a:p>
            <a:pPr marL="228600" indent="-228600">
              <a:buAutoNum type="arabicPeriod"/>
            </a:pPr>
            <a:r>
              <a:rPr lang="en-GB" dirty="0"/>
              <a:t>CLOSE command or failed SELECT or EXAMINE command</a:t>
            </a:r>
            <a:endParaRPr lang="en-GB" dirty="0"/>
          </a:p>
          <a:p>
            <a:pPr marL="228600" indent="-228600">
              <a:buAutoNum type="arabicPeriod"/>
            </a:pPr>
            <a:r>
              <a:rPr lang="en-GB" dirty="0"/>
              <a:t>LOGOUT command, server shutdown, or connection closed</a:t>
            </a:r>
            <a:endParaRPr lang="en-GB" dirty="0"/>
          </a:p>
        </p:txBody>
      </p:sp>
      <p:sp>
        <p:nvSpPr>
          <p:cNvPr id="45" name="TextBox 44"/>
          <p:cNvSpPr txBox="1"/>
          <p:nvPr/>
        </p:nvSpPr>
        <p:spPr>
          <a:xfrm>
            <a:off x="3222505" y="5970406"/>
            <a:ext cx="1218603" cy="276999"/>
          </a:xfrm>
          <a:prstGeom prst="rect">
            <a:avLst/>
          </a:prstGeom>
          <a:noFill/>
        </p:spPr>
        <p:txBody>
          <a:bodyPr wrap="none" rtlCol="0">
            <a:spAutoFit/>
          </a:bodyPr>
          <a:lstStyle/>
          <a:p>
            <a:r>
              <a:rPr lang="en-GB" sz="1200" dirty="0"/>
              <a:t>IMAP Operation</a:t>
            </a:r>
            <a:endParaRPr lang="en-GB" sz="1200"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A8530E18-AB9B-46DC-8AF8-FA418BF1EDF5}" type="datetime1">
              <a:rPr lang="en-GB" smtClean="0"/>
            </a:fld>
            <a:endParaRPr lang="en-GB"/>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3"/>
            <a:r>
              <a:rPr lang="en-US" dirty="0"/>
              <a:t>IMAP4</a:t>
            </a:r>
            <a:endParaRPr lang="en-US" dirty="0"/>
          </a:p>
          <a:p>
            <a:pPr lvl="4"/>
            <a:r>
              <a:rPr lang="en-US" dirty="0"/>
              <a:t>The latest version is IMAP4. IMAP4 is more powerful and more complex.</a:t>
            </a:r>
            <a:endParaRPr lang="en-US" dirty="0"/>
          </a:p>
          <a:p>
            <a:pPr lvl="4"/>
            <a:r>
              <a:rPr lang="en-US" dirty="0"/>
              <a:t>IMAP4 provides the following extra functions:</a:t>
            </a:r>
            <a:endParaRPr lang="en-US" dirty="0"/>
          </a:p>
          <a:p>
            <a:pPr lvl="4"/>
            <a:r>
              <a:rPr lang="en-US" dirty="0"/>
              <a:t>A user can check the e-mail header prior to downloading.</a:t>
            </a:r>
            <a:endParaRPr lang="en-US" dirty="0"/>
          </a:p>
          <a:p>
            <a:pPr lvl="4"/>
            <a:r>
              <a:rPr lang="en-US" dirty="0"/>
              <a:t>A user can search the contents of the e-mail for a specific string of characters prior to downloading.</a:t>
            </a:r>
            <a:endParaRPr lang="en-US" dirty="0"/>
          </a:p>
          <a:p>
            <a:pPr lvl="4"/>
            <a:r>
              <a:rPr lang="en-US" dirty="0"/>
              <a:t>A user can partially download e-mail. This is especially useful if bandwidth is limited and the e-mail contains multimedia with high bandwidth requirements.</a:t>
            </a:r>
            <a:endParaRPr lang="en-US" dirty="0"/>
          </a:p>
          <a:p>
            <a:pPr lvl="4"/>
            <a:r>
              <a:rPr lang="en-US" dirty="0"/>
              <a:t>A user can create, delete, or rename mailboxes on the mail server.</a:t>
            </a:r>
            <a:endParaRPr lang="en-US" dirty="0"/>
          </a:p>
          <a:p>
            <a:pPr lvl="4"/>
            <a:r>
              <a:rPr lang="en-US" dirty="0"/>
              <a:t>A user can create a hierarchy of mailboxes in a folder for e-mail storage.</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D70389BB-97D3-43DD-956E-E24ADD9E50E5}" type="datetime1">
              <a:rPr lang="en-GB" smtClean="0"/>
            </a:fld>
            <a:endParaRPr lang="en-GB"/>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a:bodyPr>
          <a:lstStyle/>
          <a:p>
            <a:r>
              <a:rPr lang="en-GB" dirty="0"/>
              <a:t>Electronic Mail</a:t>
            </a:r>
            <a:endParaRPr lang="en-GB" dirty="0"/>
          </a:p>
          <a:p>
            <a:pPr lvl="2"/>
            <a:r>
              <a:rPr lang="en-US" dirty="0"/>
              <a:t>Internet Mail Access Protocol (IMAP)</a:t>
            </a:r>
            <a:endParaRPr lang="en-US" dirty="0"/>
          </a:p>
          <a:p>
            <a:pPr lvl="3"/>
            <a:r>
              <a:rPr lang="en-US" dirty="0"/>
              <a:t>Advantages of IMA</a:t>
            </a:r>
            <a:endParaRPr lang="en-US" dirty="0"/>
          </a:p>
          <a:p>
            <a:pPr lvl="4"/>
            <a:r>
              <a:rPr lang="en-US" dirty="0"/>
              <a:t>With IMAP, the primary storage is on the server, not on the local machine.</a:t>
            </a:r>
            <a:endParaRPr lang="en-US" dirty="0"/>
          </a:p>
          <a:p>
            <a:pPr lvl="4"/>
            <a:r>
              <a:rPr lang="en-US" dirty="0"/>
              <a:t>Email being put away for storage can be foldered on local disk, or can be foldered on the IMAP server.</a:t>
            </a:r>
            <a:endParaRPr lang="en-US" dirty="0"/>
          </a:p>
          <a:p>
            <a:pPr lvl="4"/>
            <a:r>
              <a:rPr lang="en-US" dirty="0"/>
              <a:t>The protocol allows full user of remote folders, including a remote folder hierarchy and multiple inboxes.</a:t>
            </a:r>
            <a:endParaRPr lang="en-US" dirty="0"/>
          </a:p>
          <a:p>
            <a:pPr lvl="4"/>
            <a:r>
              <a:rPr lang="en-US" dirty="0"/>
              <a:t>It keeps track of explicit status of messages, and allows for user-defined status.</a:t>
            </a:r>
            <a:endParaRPr lang="en-US" dirty="0"/>
          </a:p>
          <a:p>
            <a:pPr lvl="4"/>
            <a:r>
              <a:rPr lang="en-US" dirty="0"/>
              <a:t>Supports new mail notification explicitly.</a:t>
            </a:r>
            <a:endParaRPr lang="en-US" dirty="0"/>
          </a:p>
          <a:p>
            <a:pPr lvl="4"/>
            <a:r>
              <a:rPr lang="en-US" dirty="0"/>
              <a:t>Extensible for non-email data, like Netnews, document storage, etc.</a:t>
            </a:r>
            <a:endParaRPr lang="en-US" dirty="0"/>
          </a:p>
          <a:p>
            <a:pPr lvl="4"/>
            <a:r>
              <a:rPr lang="en-US" dirty="0"/>
              <a:t>Selective fetching of individual MIME body parts.</a:t>
            </a:r>
            <a:endParaRPr lang="en-US" dirty="0"/>
          </a:p>
          <a:p>
            <a:pPr lvl="4"/>
            <a:r>
              <a:rPr lang="en-US" dirty="0"/>
              <a:t>Server-based search to minimize data transfer.</a:t>
            </a:r>
            <a:endParaRPr lang="en-US" dirty="0"/>
          </a:p>
          <a:p>
            <a:pPr lvl="4"/>
            <a:r>
              <a:rPr lang="en-US" dirty="0"/>
              <a:t>Servers may have extensions that can be negotiated.</a:t>
            </a:r>
            <a:endParaRPr lang="en-US" dirty="0"/>
          </a:p>
          <a:p>
            <a:pPr lvl="1"/>
            <a:endParaRPr lang="en-US" dirty="0"/>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0FF6290F-4D69-48DC-AEBE-CD190AA62ED0}" type="datetime1">
              <a:rPr lang="en-GB" smtClean="0"/>
            </a:fld>
            <a:endParaRPr lang="en-GB"/>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
            <a:ext cx="9997440" cy="970671"/>
          </a:xfrm>
        </p:spPr>
        <p:txBody>
          <a:bodyPr>
            <a:normAutofit/>
          </a:bodyPr>
          <a:lstStyle/>
          <a:p>
            <a:r>
              <a:rPr lang="en-GB" dirty="0"/>
              <a:t>Application Layer Protocols</a:t>
            </a:r>
            <a:endParaRPr lang="en-GB" dirty="0"/>
          </a:p>
        </p:txBody>
      </p:sp>
      <p:sp>
        <p:nvSpPr>
          <p:cNvPr id="3" name="Content Placeholder 2"/>
          <p:cNvSpPr>
            <a:spLocks noGrp="1"/>
          </p:cNvSpPr>
          <p:nvPr>
            <p:ph idx="1"/>
          </p:nvPr>
        </p:nvSpPr>
        <p:spPr>
          <a:xfrm>
            <a:off x="1914144" y="970669"/>
            <a:ext cx="9997440" cy="5767755"/>
          </a:xfrm>
        </p:spPr>
        <p:txBody>
          <a:bodyPr>
            <a:normAutofit fontScale="92500" lnSpcReduction="10000"/>
          </a:bodyPr>
          <a:lstStyle/>
          <a:p>
            <a:r>
              <a:rPr lang="en-GB" dirty="0"/>
              <a:t>Electronic Mail</a:t>
            </a:r>
            <a:endParaRPr lang="en-GB" dirty="0"/>
          </a:p>
          <a:p>
            <a:pPr lvl="2"/>
            <a:r>
              <a:rPr lang="en-US" dirty="0"/>
              <a:t>Post Office Protocol (POP3)</a:t>
            </a:r>
            <a:endParaRPr lang="en-US" dirty="0"/>
          </a:p>
          <a:p>
            <a:pPr lvl="3"/>
            <a:r>
              <a:rPr lang="en-US" dirty="0"/>
              <a:t>Post Office Protocol (POP3) is an application-layer Internet standard protocol used by local e-mail clients to retrieve e-mail from a remote server over a TCP/IP connection.</a:t>
            </a:r>
            <a:endParaRPr lang="en-US" dirty="0"/>
          </a:p>
          <a:p>
            <a:pPr lvl="3"/>
            <a:r>
              <a:rPr lang="en-US" dirty="0"/>
              <a:t>There are two versions of POP.</a:t>
            </a:r>
            <a:endParaRPr lang="en-US" dirty="0"/>
          </a:p>
          <a:p>
            <a:pPr marL="1630045" lvl="4" indent="-514350">
              <a:buFont typeface="+mj-lt"/>
              <a:buAutoNum type="romanLcPeriod"/>
            </a:pPr>
            <a:r>
              <a:rPr lang="en-US" dirty="0"/>
              <a:t>The first, called POP2, became a standard in the mid-80's and requires SMTP to send messages.</a:t>
            </a:r>
            <a:endParaRPr lang="en-US" dirty="0"/>
          </a:p>
          <a:p>
            <a:pPr marL="1630045" lvl="4" indent="-514350">
              <a:buFont typeface="+mj-lt"/>
              <a:buAutoNum type="romanLcPeriod"/>
            </a:pPr>
            <a:r>
              <a:rPr lang="en-US" dirty="0"/>
              <a:t>The current version, POP3, can be used with or without SMTP.  POP3 uses TCP/IP port 110.</a:t>
            </a:r>
            <a:endParaRPr lang="en-US" dirty="0"/>
          </a:p>
          <a:p>
            <a:pPr lvl="3"/>
            <a:r>
              <a:rPr lang="en-US" dirty="0"/>
              <a:t>POP is a much simpler protocol, making implementation easier.</a:t>
            </a:r>
            <a:endParaRPr lang="en-US" dirty="0"/>
          </a:p>
          <a:p>
            <a:pPr lvl="3"/>
            <a:r>
              <a:rPr lang="en-US" dirty="0"/>
              <a:t>POP supports offline access to the messages, thus requires less internet usage time</a:t>
            </a:r>
            <a:endParaRPr lang="en-US" dirty="0"/>
          </a:p>
          <a:p>
            <a:pPr lvl="3"/>
            <a:r>
              <a:rPr lang="en-US" dirty="0"/>
              <a:t>POP does not allow search facility.</a:t>
            </a:r>
            <a:endParaRPr lang="en-US" dirty="0"/>
          </a:p>
          <a:p>
            <a:pPr lvl="3"/>
            <a:r>
              <a:rPr lang="en-US" dirty="0"/>
              <a:t>In order to access the messages, it is necessary to download them.</a:t>
            </a:r>
            <a:endParaRPr lang="en-US" dirty="0"/>
          </a:p>
          <a:p>
            <a:pPr lvl="3"/>
            <a:r>
              <a:rPr lang="en-US" dirty="0"/>
              <a:t>It allows only one mailbox to be created on server.</a:t>
            </a:r>
            <a:endParaRPr lang="en-US" dirty="0"/>
          </a:p>
          <a:p>
            <a:pPr lvl="3"/>
            <a:r>
              <a:rPr lang="en-US" dirty="0"/>
              <a:t>It is not suitable for accessing non mail data.</a:t>
            </a:r>
            <a:endParaRPr lang="en-US" dirty="0"/>
          </a:p>
          <a:p>
            <a:pPr lvl="3"/>
            <a:r>
              <a:rPr lang="en-US" dirty="0"/>
              <a:t>POP mail moves the message from the email server onto the local computer,  although there is usually an option to leave the messages on the email server as well.</a:t>
            </a:r>
            <a:endParaRPr lang="en-GB" dirty="0"/>
          </a:p>
        </p:txBody>
      </p:sp>
      <p:sp>
        <p:nvSpPr>
          <p:cNvPr id="4" name="Slide Number Placeholder 3"/>
          <p:cNvSpPr>
            <a:spLocks noGrp="1"/>
          </p:cNvSpPr>
          <p:nvPr>
            <p:ph type="sldNum" sz="quarter" idx="12"/>
          </p:nvPr>
        </p:nvSpPr>
        <p:spPr/>
        <p:txBody>
          <a:bodyPr/>
          <a:lstStyle/>
          <a:p>
            <a:fld id="{577AAC64-0889-4130-9C8F-277562A561CE}" type="slidenum">
              <a:rPr lang="en-GB" smtClean="0"/>
            </a:fld>
            <a:endParaRPr lang="en-GB"/>
          </a:p>
        </p:txBody>
      </p:sp>
      <p:sp>
        <p:nvSpPr>
          <p:cNvPr id="5" name="Date Placeholder 4"/>
          <p:cNvSpPr>
            <a:spLocks noGrp="1"/>
          </p:cNvSpPr>
          <p:nvPr>
            <p:ph type="dt" sz="half" idx="10"/>
          </p:nvPr>
        </p:nvSpPr>
        <p:spPr/>
        <p:txBody>
          <a:bodyPr/>
          <a:lstStyle/>
          <a:p>
            <a:fld id="{C4D7FF39-819B-4A1B-8A6D-95F6AB20E8F6}" type="datetime1">
              <a:rPr lang="en-GB" smtClean="0"/>
            </a:fld>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73417</Words>
  <Application>WPS Presentation</Application>
  <PresentationFormat>Widescreen</PresentationFormat>
  <Paragraphs>3766</Paragraphs>
  <Slides>125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125</vt:i4>
      </vt:variant>
    </vt:vector>
  </HeadingPairs>
  <TitlesOfParts>
    <vt:vector size="139" baseType="lpstr">
      <vt:lpstr>Arial</vt:lpstr>
      <vt:lpstr>SimSun</vt:lpstr>
      <vt:lpstr>Wingdings</vt:lpstr>
      <vt:lpstr>Wingdings 2</vt:lpstr>
      <vt:lpstr>Verdana</vt:lpstr>
      <vt:lpstr>Gill Sans MT</vt:lpstr>
      <vt:lpstr>苹方-简</vt:lpstr>
      <vt:lpstr>Microsoft YaHei</vt:lpstr>
      <vt:lpstr>汉仪旗黑</vt:lpstr>
      <vt:lpstr>Arial Unicode MS</vt:lpstr>
      <vt:lpstr>Calibri</vt:lpstr>
      <vt:lpstr>Helvetica Neue</vt:lpstr>
      <vt:lpstr>宋体-简</vt:lpstr>
      <vt:lpstr>Solstice</vt:lpstr>
      <vt:lpstr>PowerPoint 演示文稿</vt:lpstr>
      <vt:lpstr>Introduction to Data Communications and Networks (CMP 206) Application Layer</vt:lpstr>
      <vt:lpstr>Icons</vt:lpstr>
      <vt:lpstr>Introduction</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Network Application Software</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dc:creator>
  <cp:lastModifiedBy>rokari</cp:lastModifiedBy>
  <cp:revision>249</cp:revision>
  <dcterms:created xsi:type="dcterms:W3CDTF">2024-06-19T12:23:35Z</dcterms:created>
  <dcterms:modified xsi:type="dcterms:W3CDTF">2024-06-19T12:23:35Z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