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75" r:id="rId13"/>
    <p:sldId id="266" r:id="rId14"/>
    <p:sldId id="267" r:id="rId15"/>
    <p:sldId id="268" r:id="rId16"/>
    <p:sldId id="269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4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FBB51-9C07-43FB-880A-9077091FE21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EDDC-101B-43C9-8B91-EC10F313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0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23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63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F6CAFB0-7691-426F-8331-C7821A2D1413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501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63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F6CAFB0-7691-426F-8331-C7821A2D1413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501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04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03EEB6F-4A23-4D10-BDC4-FC675EF58AE3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1900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25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6C7BC1-CB0C-4EC8-B000-8932AE4C4870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6684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Policy - generally defined as a plan or course of action, as of a government, political party, or business, intended to influence and determine decisions, actions, and other matters</a:t>
            </a:r>
          </a:p>
          <a:p>
            <a:endParaRPr lang="en-US" altLang="en-US" sz="9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9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Policies direct how issues should be addressed and technologies should be used</a:t>
            </a:r>
          </a:p>
          <a:p>
            <a:endParaRPr lang="en-US" altLang="en-US" sz="9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9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Policies should not specify the proper operation of equipment or software – which should be part of standards/guidelines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0E251D-D17E-48B9-B09F-B2710D9C1266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250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99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6E06EC8-6F8D-46FE-A8D4-4413BF91AE81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485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99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6E06EC8-6F8D-46FE-A8D4-4413BF91AE81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4859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to what degree the org will stop to act the inappropriate behavior</a:t>
            </a:r>
          </a:p>
        </p:txBody>
      </p:sp>
      <p:sp>
        <p:nvSpPr>
          <p:cNvPr id="2048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65CD00-5001-4D3C-ACD5-E9AFC93D6488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431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8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AC4009B-2C9D-4DF3-9E21-AA1F61AAEB6D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329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8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AC4009B-2C9D-4DF3-9E21-AA1F61AAEB6D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32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Key wor</a:t>
            </a:r>
          </a:p>
        </p:txBody>
      </p:sp>
      <p:sp>
        <p:nvSpPr>
          <p:cNvPr id="17818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7DD8E18-9A52-49FB-9831-CB01B02224E8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301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02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FDB9ACA-96C2-4764-8339-FA5A1D653959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62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2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BCF7426-8CE1-42D8-85D2-641CC6693733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888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2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CA3C35-259C-4C73-AC79-24F4ACD09B57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2438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4FF6F2-BD6C-41F0-91DD-EA307C3540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8A6AF7-342F-4C0E-AB2E-38DFC244518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WK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Why Fostering Good Business Ethics Is Important</a:t>
            </a:r>
            <a:endParaRPr lang="en-US" altLang="en-US" dirty="0"/>
          </a:p>
        </p:txBody>
      </p:sp>
      <p:sp>
        <p:nvSpPr>
          <p:cNvPr id="18329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8330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B25F305-1D5D-47D2-9AAA-CC40917F3D33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/>
              <a:t>To </a:t>
            </a:r>
            <a:r>
              <a:rPr lang="en-US" dirty="0"/>
              <a:t>gain the goodwill of the community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 create an organization that operates consistently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 produce good business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 protect the organization and its employees from legal action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 avoid unfavorable publicity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42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Gaining the Goodwill of the Community</a:t>
            </a:r>
            <a:endParaRPr lang="en-US" altLang="en-US" dirty="0"/>
          </a:p>
        </p:txBody>
      </p:sp>
      <p:sp>
        <p:nvSpPr>
          <p:cNvPr id="185347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85348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B72355A-75A5-4D12-A29D-9297F795BD65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responsibilities to society </a:t>
            </a:r>
          </a:p>
          <a:p>
            <a:pPr marL="0" indent="0">
              <a:buNone/>
            </a:pPr>
            <a:r>
              <a:rPr lang="en-US" dirty="0"/>
              <a:t> – </a:t>
            </a:r>
            <a:r>
              <a:rPr lang="en-US" dirty="0" smtClean="0"/>
              <a:t>Declared </a:t>
            </a:r>
            <a:r>
              <a:rPr lang="en-US" dirty="0"/>
              <a:t>in formal statement of company’s principles or beliefs </a:t>
            </a:r>
          </a:p>
        </p:txBody>
      </p:sp>
    </p:spTree>
    <p:extLst>
      <p:ext uri="{BB962C8B-B14F-4D97-AF65-F5344CB8AC3E}">
        <p14:creationId xmlns:p14="http://schemas.microsoft.com/office/powerpoint/2010/main" val="38795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Gaining the Goodwill of the </a:t>
            </a:r>
            <a:r>
              <a:rPr lang="en-US" dirty="0" smtClean="0"/>
              <a:t>Community </a:t>
            </a:r>
            <a:r>
              <a:rPr lang="en-US" sz="3200" dirty="0"/>
              <a:t>(continued)</a:t>
            </a:r>
            <a:endParaRPr lang="en-US" altLang="en-US" dirty="0"/>
          </a:p>
        </p:txBody>
      </p:sp>
      <p:sp>
        <p:nvSpPr>
          <p:cNvPr id="185347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85348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B72355A-75A5-4D12-A29D-9297F795BD65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Include: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Making contributions to charitable organizations and nonprofit </a:t>
            </a:r>
            <a:r>
              <a:rPr lang="en-US" dirty="0" smtClean="0"/>
              <a:t>institutions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Providing </a:t>
            </a:r>
            <a:r>
              <a:rPr lang="en-US" dirty="0"/>
              <a:t>benefits for employees in excess of legal requirements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 idx="4294967295"/>
          </p:nvPr>
        </p:nvSpPr>
        <p:spPr>
          <a:xfrm>
            <a:off x="757382" y="337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</a:t>
            </a:r>
            <a:r>
              <a:rPr lang="en-US" sz="3600" dirty="0"/>
              <a:t>an Organization That Operates </a:t>
            </a:r>
            <a:r>
              <a:rPr lang="en-US" sz="3600" dirty="0" smtClean="0"/>
              <a:t>Consistently</a:t>
            </a:r>
            <a:endParaRPr lang="en-US" altLang="en-US" dirty="0"/>
          </a:p>
        </p:txBody>
      </p:sp>
      <p:sp>
        <p:nvSpPr>
          <p:cNvPr id="189443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89444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6928421-5D73-40FE-8ECC-F9FBEA40A0A7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 smtClean="0"/>
              <a:t>Many </a:t>
            </a:r>
            <a:r>
              <a:rPr lang="en-US" sz="2000" dirty="0"/>
              <a:t>business values include: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Operating with honesty and integrity, staying true to corporate </a:t>
            </a:r>
            <a:r>
              <a:rPr lang="en-US" sz="2000" dirty="0" smtClean="0"/>
              <a:t>	principles </a:t>
            </a:r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Operating according to standards of ethical conduct, in words and </a:t>
            </a:r>
            <a:r>
              <a:rPr lang="en-US" sz="2000" dirty="0" smtClean="0"/>
              <a:t>	action </a:t>
            </a:r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Treating colleagues, customers, and consumers with respect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Striving to be the best at what matters most to the company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Accepting personal responsibility for actions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Valuing diversity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Making decisions based on facts and principles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1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000" dirty="0"/>
              <a:t>Good Ethics Can Mean Good Business</a:t>
            </a:r>
            <a:endParaRPr lang="en-US" altLang="en-US" sz="4000" dirty="0"/>
          </a:p>
        </p:txBody>
      </p:sp>
      <p:sp>
        <p:nvSpPr>
          <p:cNvPr id="191491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91492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6594F82-AB85-4705-82AB-35B4DDE0F2C6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Produce safe and effective products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/>
              <a:t>Avoid costly recalls and lawsuits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Provide excellent service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/>
              <a:t>Maintain customers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 and maintain strong employee relations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/>
              <a:t>Suffer less turnover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/>
              <a:t>Enjoy better employee moral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1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000" dirty="0"/>
              <a:t>good Ethics Can Mean Good Business (continued)</a:t>
            </a:r>
            <a:endParaRPr lang="en-US" altLang="en-US" sz="4000" dirty="0"/>
          </a:p>
        </p:txBody>
      </p:sp>
      <p:sp>
        <p:nvSpPr>
          <p:cNvPr id="19353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9354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D75C3AF-B10D-4322-B0E6-1E5D45F6D46E}" type="slidenum">
              <a:rPr lang="en-US" altLang="en-US" sz="1400"/>
              <a:pPr algn="r"/>
              <a:t>15</a:t>
            </a:fld>
            <a:endParaRPr lang="en-US" altLang="en-US" sz="1400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dirty="0" smtClean="0"/>
              <a:t>• </a:t>
            </a:r>
            <a:r>
              <a:rPr lang="en-US" dirty="0"/>
              <a:t>Suppliers and other business partners prefer companies that operate in a fair and ethical manner </a:t>
            </a:r>
            <a:endParaRPr lang="en-US" dirty="0" smtClean="0"/>
          </a:p>
          <a:p>
            <a:pPr>
              <a:spcBef>
                <a:spcPct val="0"/>
              </a:spcBef>
              <a:buNone/>
            </a:pPr>
            <a:r>
              <a:rPr lang="en-US" dirty="0" smtClean="0"/>
              <a:t>• </a:t>
            </a:r>
            <a:r>
              <a:rPr lang="en-US" dirty="0"/>
              <a:t>Bad ethics can lead to bad business results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8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 smtClean="0"/>
              <a:t>protecting </a:t>
            </a:r>
            <a:r>
              <a:rPr lang="en-US" sz="3200" dirty="0"/>
              <a:t>the Corporation and Its Employees from Legal Actions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16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/>
              <a:t>U.S. Justice Department sentencing guidelines suggest more lenient treatment for convicted executives if their companies had ethics programs </a:t>
            </a:r>
            <a:endParaRPr lang="en-US" sz="2800" dirty="0" smtClean="0"/>
          </a:p>
          <a:p>
            <a:r>
              <a:rPr lang="en-US" sz="2800" dirty="0" smtClean="0"/>
              <a:t>Fines </a:t>
            </a:r>
            <a:r>
              <a:rPr lang="en-US" sz="2800" dirty="0"/>
              <a:t>for criminal violations can be lowered by up to 80 percent if the organization has implemented an ethics management program and cooperates with authorities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7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Avoiding Unfavorable Publicity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 smtClean="0"/>
              <a:t>Public </a:t>
            </a:r>
            <a:r>
              <a:rPr lang="en-US" sz="2800" dirty="0"/>
              <a:t>reputation of company strongly influences </a:t>
            </a: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Value of its stock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How consumers regard products and services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Degree of oversight received from government agencies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Amount of support and cooperation received from business </a:t>
            </a:r>
            <a:r>
              <a:rPr lang="en-US" sz="2400" dirty="0" smtClean="0"/>
              <a:t>partners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Improving Corporate Ethics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Risks of unethical behavior are increasing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Improvement of business ethics is becoming more important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6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Appointing a Corporate Ethics Officer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19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Corporate ethics definition includes </a:t>
            </a:r>
            <a:endParaRPr lang="en-US" sz="2800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Ethical conduct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Legal compliance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sz="2400" dirty="0"/>
              <a:t>Corporate social </a:t>
            </a:r>
            <a:r>
              <a:rPr lang="en-US" sz="2400" dirty="0" smtClean="0"/>
              <a:t>responsibility</a:t>
            </a:r>
          </a:p>
          <a:p>
            <a:pPr marL="400050" lvl="1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11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 in Information </a:t>
            </a:r>
            <a:r>
              <a:rPr lang="en-US" dirty="0" smtClean="0"/>
              <a:t>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8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Appointing a Corporate Ethics Officer (continued)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20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2800" dirty="0" smtClean="0"/>
              <a:t>Corporate </a:t>
            </a:r>
            <a:r>
              <a:rPr lang="en-US" sz="2800" dirty="0"/>
              <a:t>ethics officer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– </a:t>
            </a:r>
            <a:r>
              <a:rPr lang="en-US" dirty="0"/>
              <a:t>Is a senior-level manager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– </a:t>
            </a:r>
            <a:r>
              <a:rPr lang="en-US" dirty="0"/>
              <a:t>Provides vision and direction in the area of </a:t>
            </a:r>
            <a:r>
              <a:rPr lang="en-US" dirty="0" smtClean="0"/>
              <a:t>		  business </a:t>
            </a:r>
            <a:r>
              <a:rPr lang="en-US" dirty="0"/>
              <a:t>conduct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– </a:t>
            </a:r>
            <a:r>
              <a:rPr lang="en-US" dirty="0"/>
              <a:t>Tries to establish an environment that </a:t>
            </a:r>
            <a:r>
              <a:rPr lang="en-US" dirty="0" smtClean="0"/>
              <a:t>    	    		  encourages </a:t>
            </a:r>
            <a:r>
              <a:rPr lang="en-US" dirty="0"/>
              <a:t>ethical decision </a:t>
            </a:r>
            <a:r>
              <a:rPr lang="en-US" dirty="0" smtClean="0"/>
              <a:t>making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Appointing a Corporate Ethics Officer (continued)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21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Responsibilities include: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Complete oversight of the ethics function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Collecting and analyzing data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Developing and interpreting ethics policy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Developing and administering ethics education and training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Overseeing ethics investigations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61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Ethical Standards Set by Board of Directors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22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Board responsible for supervising management team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Directors of company are expected to 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600" dirty="0" smtClean="0"/>
              <a:t>– </a:t>
            </a:r>
            <a:r>
              <a:rPr lang="en-US" sz="2600" dirty="0"/>
              <a:t>Conduct themselves according to the highest standards of personal and professional integrity </a:t>
            </a:r>
            <a:endParaRPr lang="en-US" sz="2600" dirty="0" smtClean="0"/>
          </a:p>
          <a:p>
            <a:pPr marL="400050" lvl="1" indent="0">
              <a:buNone/>
            </a:pPr>
            <a:r>
              <a:rPr lang="en-US" sz="2600" dirty="0" smtClean="0"/>
              <a:t>– </a:t>
            </a:r>
            <a:r>
              <a:rPr lang="en-US" sz="2600" dirty="0"/>
              <a:t>Set standard for company-wide ethical conduct </a:t>
            </a:r>
            <a:endParaRPr lang="en-US" sz="2600" dirty="0" smtClean="0"/>
          </a:p>
          <a:p>
            <a:pPr marL="400050" lvl="1" indent="0">
              <a:buNone/>
            </a:pPr>
            <a:r>
              <a:rPr lang="en-US" sz="2600" dirty="0" smtClean="0"/>
              <a:t>– </a:t>
            </a:r>
            <a:r>
              <a:rPr lang="en-US" sz="2600" dirty="0"/>
              <a:t>Ensure compliance with laws and regulations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1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Establishing a Corporate Code of Ethics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23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Code of ethics: </a:t>
            </a: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– Highlights an organization’s key ethical issues </a:t>
            </a:r>
          </a:p>
          <a:p>
            <a:pPr marL="400050" lvl="1" indent="0">
              <a:buNone/>
            </a:pPr>
            <a:r>
              <a:rPr lang="en-US" sz="2400" dirty="0" smtClean="0"/>
              <a:t>– Focuses employees on areas of ethical risk </a:t>
            </a:r>
          </a:p>
          <a:p>
            <a:pPr marL="400050" lvl="1" indent="0">
              <a:buNone/>
            </a:pPr>
            <a:r>
              <a:rPr lang="en-US" sz="2400" dirty="0" smtClean="0"/>
              <a:t>– Cannot gain company-wide acceptance unless </a:t>
            </a:r>
          </a:p>
          <a:p>
            <a:pPr marL="800100" lvl="2" indent="0">
              <a:buNone/>
            </a:pPr>
            <a:r>
              <a:rPr lang="en-US" sz="2000" dirty="0" smtClean="0"/>
              <a:t>• Developed with employee participation </a:t>
            </a:r>
          </a:p>
          <a:p>
            <a:pPr marL="800100" lvl="2" indent="0">
              <a:buNone/>
            </a:pPr>
            <a:r>
              <a:rPr lang="en-US" sz="2000" dirty="0" smtClean="0"/>
              <a:t>• Fully endorsed by organization’s leadership </a:t>
            </a:r>
          </a:p>
          <a:p>
            <a:pPr marL="400050" lvl="1" indent="0">
              <a:buNone/>
            </a:pPr>
            <a:r>
              <a:rPr lang="en-US" sz="2400" dirty="0" smtClean="0"/>
              <a:t>– Must continually be applied to company’s decision making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879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Conducting Social Audits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24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Social audit </a:t>
            </a: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Identifies ethical lapses committed in the past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Sets directives for avoiding similar missteps in the future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51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Requiring Employees to Take Ethics Training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25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Comprehensive ethics education program encourages employees to act responsibly and ethically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– Often presented in small workshop formats 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Principle-based decision making is based on principles in corporate code of ethics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32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Including Ethical Criteria in Employee Appraisals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26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Some companies base a portion of employee </a:t>
            </a:r>
            <a:r>
              <a:rPr lang="en-US" sz="2400" dirty="0" smtClean="0"/>
              <a:t>  	performance </a:t>
            </a:r>
            <a:r>
              <a:rPr lang="en-US" sz="2400" dirty="0"/>
              <a:t>evaluations on: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Treating others fairly and with respect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Operating effectively in a multicultural environment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Accepting personal accountability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Continually developing themselves and others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Operating openly and honestly with suppliers, customers, and other employee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07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When Good Ethics Result in </a:t>
            </a:r>
            <a:r>
              <a:rPr lang="en-US" sz="3200" dirty="0" smtClean="0"/>
              <a:t>Short-Term </a:t>
            </a:r>
            <a:r>
              <a:rPr lang="en-US" sz="3200" dirty="0"/>
              <a:t>Losses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27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Operating ethically does not always guarantee business success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Organizations that operate outside the United States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Deal with a “business as usual” climate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Are placed at a significant competitive disadvantage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Hope good ethics will prove to be good business in the long term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55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Creating an Ethical Work Environment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28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Good employees sometimes make bad ethical choices • May be encouraged to do “whatever it takes” to get the </a:t>
            </a:r>
            <a:r>
              <a:rPr lang="en-US" sz="2400" dirty="0" smtClean="0"/>
              <a:t>	job </a:t>
            </a:r>
            <a:r>
              <a:rPr lang="en-US" sz="2400" dirty="0"/>
              <a:t>done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Employees must have a knowledgeable and potent resource available to discuss perceived unethical practices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58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Ethical Decision Making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29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Get the facts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Identify stakeholders and their positions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Consider the consequences of a decision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Weigh various guidelines and principles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Develop and evaluate options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Review a decision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Evaluate the results of a </a:t>
            </a:r>
            <a:r>
              <a:rPr lang="en-US" sz="2400" dirty="0" smtClean="0"/>
              <a:t>decision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5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Objectives </a:t>
            </a:r>
            <a:endParaRPr lang="en-US" altLang="en-US" dirty="0"/>
          </a:p>
        </p:txBody>
      </p:sp>
      <p:sp>
        <p:nvSpPr>
          <p:cNvPr id="168963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68964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84A7A3-1983-493F-9DA8-1AFD4129CCD7}" type="slidenum">
              <a:rPr lang="en-US" altLang="en-US" sz="1400"/>
              <a:pPr algn="r"/>
              <a:t>3</a:t>
            </a:fld>
            <a:endParaRPr lang="en-US" altLang="en-US" sz="1400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720273" y="1431636"/>
            <a:ext cx="8864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ethics, and why is it important to act according to a code of principles?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corporations interested in fostering good business ethics?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Why </a:t>
            </a:r>
            <a:r>
              <a:rPr lang="en-US" dirty="0"/>
              <a:t>is business ethics becoming increasingly important?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/>
              <a:t>Ethics in Information Technology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30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Public concern about the ethical use of information technology includes: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E-mail and Internet access monitoring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Peer-to-peer networks violation of copyright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Unsolicited e-mail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Hackers and identify theft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Plagiarism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– </a:t>
            </a:r>
            <a:r>
              <a:rPr lang="en-US" sz="2000" dirty="0"/>
              <a:t>Cookies and </a:t>
            </a:r>
            <a:r>
              <a:rPr lang="en-US" sz="2000" dirty="0" smtClean="0"/>
              <a:t>spyware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 smtClean="0"/>
              <a:t>Ethics </a:t>
            </a:r>
            <a:r>
              <a:rPr lang="en-US" sz="3200" dirty="0"/>
              <a:t>in Information Technology (continued) 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31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The general public has not realized the critical importance of ethics as applied to IT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Important technical decisions are often left to technical experts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General business managers must assume greater responsibility for these decisions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7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200" dirty="0" smtClean="0"/>
              <a:t>Ethics </a:t>
            </a:r>
            <a:r>
              <a:rPr lang="en-US" sz="3200" dirty="0"/>
              <a:t>in Information Technology (continued) </a:t>
            </a:r>
            <a:endParaRPr lang="en-US" altLang="en-US" sz="3200" dirty="0"/>
          </a:p>
        </p:txBody>
      </p:sp>
      <p:sp>
        <p:nvSpPr>
          <p:cNvPr id="20377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20378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B6D0C1-AD96-40E2-9618-20D5CA422BFD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622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They must be able to make broad-minded, objective, ethical decisions based on technical savvy, business know-how, and a sense of ethics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They must also try to create a working environment in which ethical dilemmas can be discussed openly, objectively, and constructively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28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Objectives (continued)</a:t>
            </a:r>
            <a:endParaRPr lang="en-US" altLang="en-US" dirty="0"/>
          </a:p>
        </p:txBody>
      </p:sp>
      <p:sp>
        <p:nvSpPr>
          <p:cNvPr id="168963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68964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84A7A3-1983-493F-9DA8-1AFD4129CCD7}" type="slidenum">
              <a:rPr lang="en-US" altLang="en-US" sz="1400"/>
              <a:pPr algn="r"/>
              <a:t>4</a:t>
            </a:fld>
            <a:endParaRPr lang="en-US" altLang="en-US" sz="1400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What </a:t>
            </a:r>
            <a:r>
              <a:rPr lang="en-US" dirty="0"/>
              <a:t>are corporations doing to improve business ethics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What </a:t>
            </a:r>
            <a:r>
              <a:rPr lang="en-US" dirty="0"/>
              <a:t>approach can you take to ensure ethical decision making? 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What </a:t>
            </a:r>
            <a:r>
              <a:rPr lang="en-US" dirty="0"/>
              <a:t>trends have increased the risk of using information technology unethically?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8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600" dirty="0"/>
              <a:t>What is Ethics?</a:t>
            </a:r>
            <a:endParaRPr lang="en-US" altLang="en-US" dirty="0"/>
          </a:p>
        </p:txBody>
      </p:sp>
      <p:sp>
        <p:nvSpPr>
          <p:cNvPr id="17305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7306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042152-CBE9-43BD-B3A4-715C76FDD5D8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 </a:t>
            </a:r>
            <a:r>
              <a:rPr lang="en-US" sz="2800" b="1" dirty="0"/>
              <a:t>Moral code </a:t>
            </a:r>
            <a:endParaRPr lang="en-US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Set of rules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Establishes boundaries of generally accepted behavior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Different rules often have contradictions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Morality</a:t>
            </a:r>
            <a:r>
              <a:rPr lang="en-US" sz="2800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Social conventions about right and </a:t>
            </a:r>
            <a:r>
              <a:rPr lang="en-US" sz="2800" dirty="0" smtClean="0"/>
              <a:t>wrong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– Widely share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1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600" dirty="0"/>
              <a:t>What is Ethics? (continued)</a:t>
            </a:r>
            <a:endParaRPr lang="en-US" altLang="en-US" dirty="0"/>
          </a:p>
        </p:txBody>
      </p:sp>
      <p:sp>
        <p:nvSpPr>
          <p:cNvPr id="173059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73060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042152-CBE9-43BD-B3A4-715C76FDD5D8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/>
              <a:t>Morality </a:t>
            </a:r>
            <a:r>
              <a:rPr lang="en-US" sz="2800" b="1" dirty="0"/>
              <a:t>may vary by: </a:t>
            </a:r>
            <a:endParaRPr lang="en-US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Age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Cultural group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</a:t>
            </a:r>
            <a:r>
              <a:rPr lang="en-US" sz="2800" dirty="0"/>
              <a:t>Ethnic background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– Religion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– Gender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70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600" dirty="0"/>
              <a:t>Definition of Ethics</a:t>
            </a:r>
            <a:endParaRPr lang="en-US" altLang="en-US" sz="3600" dirty="0"/>
          </a:p>
        </p:txBody>
      </p:sp>
      <p:sp>
        <p:nvSpPr>
          <p:cNvPr id="177155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77156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113377F-73FC-4223-BFFA-9F88647B17F6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sz="2400" dirty="0" smtClean="0"/>
              <a:t>Ethics </a:t>
            </a:r>
            <a:r>
              <a:rPr lang="en-US" sz="2400" dirty="0"/>
              <a:t>is a set of beliefs about right and wrong behavior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Ethical behavior conforms to generally accepted social </a:t>
            </a:r>
            <a:r>
              <a:rPr lang="en-US" sz="2400" dirty="0" smtClean="0"/>
              <a:t>	norms </a:t>
            </a:r>
          </a:p>
          <a:p>
            <a:pPr marL="0" indent="0" algn="just">
              <a:buNone/>
            </a:pPr>
            <a:r>
              <a:rPr lang="en-US" sz="2400" dirty="0" smtClean="0"/>
              <a:t>• </a:t>
            </a:r>
            <a:r>
              <a:rPr lang="en-US" sz="2400" dirty="0"/>
              <a:t>Virtues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– </a:t>
            </a:r>
            <a:r>
              <a:rPr lang="en-US" sz="2400" dirty="0"/>
              <a:t>Habits that incline people to do what is acceptable • Vices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– </a:t>
            </a:r>
            <a:r>
              <a:rPr lang="en-US" sz="2400" dirty="0"/>
              <a:t>Habits of unacceptable behavior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• </a:t>
            </a:r>
            <a:r>
              <a:rPr lang="en-US" sz="2400" dirty="0"/>
              <a:t>Value system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– </a:t>
            </a:r>
            <a:r>
              <a:rPr lang="en-US" sz="2400" dirty="0"/>
              <a:t>Scheme of moral values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8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000" dirty="0"/>
              <a:t>Integrity</a:t>
            </a:r>
            <a:endParaRPr lang="en-US" altLang="en-US" sz="4000" dirty="0"/>
          </a:p>
        </p:txBody>
      </p:sp>
      <p:sp>
        <p:nvSpPr>
          <p:cNvPr id="179203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79204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BD120-CAEF-406A-98A1-3436E0324567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Integrity is a cornerstone of ethical behavior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People with integrity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/>
              <a:t>Act in accordance with a personal code of principles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/>
              <a:t>Extend to all people the same respect and consideration that you desire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/>
              <a:t>Apply the same moral standards in all situations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37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600" dirty="0"/>
              <a:t>Ethics in the Business World</a:t>
            </a:r>
            <a:endParaRPr lang="en-US" altLang="en-US" dirty="0"/>
          </a:p>
        </p:txBody>
      </p:sp>
      <p:sp>
        <p:nvSpPr>
          <p:cNvPr id="181251" name="Footer Placeholder 3"/>
          <p:cNvSpPr txBox="1">
            <a:spLocks noGrp="1"/>
          </p:cNvSpPr>
          <p:nvPr/>
        </p:nvSpPr>
        <p:spPr bwMode="auto">
          <a:xfrm>
            <a:off x="2743200" y="624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400" dirty="0"/>
          </a:p>
        </p:txBody>
      </p:sp>
      <p:sp>
        <p:nvSpPr>
          <p:cNvPr id="181252" name="Slide Number Placeholder 4"/>
          <p:cNvSpPr txBox="1">
            <a:spLocks noGrp="1"/>
          </p:cNvSpPr>
          <p:nvPr/>
        </p:nvSpPr>
        <p:spPr bwMode="auto">
          <a:xfrm>
            <a:off x="26670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93A3A4D-975C-475F-8957-DB1BF88ED66C}" type="slidenum">
              <a:rPr lang="en-US" altLang="en-US" sz="1400"/>
              <a:pPr algn="r"/>
              <a:t>9</a:t>
            </a:fld>
            <a:endParaRPr lang="en-US" altLang="en-US" sz="1400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dirty="0" smtClean="0"/>
              <a:t>Risk </a:t>
            </a:r>
            <a:r>
              <a:rPr lang="en-US" sz="2400" dirty="0"/>
              <a:t>is the product of multiplying the likelihood of an event by the impact of its occurrence </a:t>
            </a:r>
            <a:endParaRPr lang="en-US" sz="2400" dirty="0" smtClean="0"/>
          </a:p>
          <a:p>
            <a:r>
              <a:rPr lang="en-US" sz="2400" dirty="0" smtClean="0"/>
              <a:t>Risks </a:t>
            </a:r>
            <a:r>
              <a:rPr lang="en-US" sz="2400" dirty="0"/>
              <a:t>associated with inappropriate behavior have increased due to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Globalization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Heightened vigilance by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Employees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Shareholders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Regulatory agencies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8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15835</TotalTime>
  <Words>1433</Words>
  <Application>Microsoft Office PowerPoint</Application>
  <PresentationFormat>Custom</PresentationFormat>
  <Paragraphs>253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Apothecary</vt:lpstr>
      <vt:lpstr>WK 1</vt:lpstr>
      <vt:lpstr>Ethics in Information Technology</vt:lpstr>
      <vt:lpstr>Objectives </vt:lpstr>
      <vt:lpstr>Objectives (continued)</vt:lpstr>
      <vt:lpstr>What is Ethics?</vt:lpstr>
      <vt:lpstr>What is Ethics? (continued)</vt:lpstr>
      <vt:lpstr>Definition of Ethics</vt:lpstr>
      <vt:lpstr>Integrity</vt:lpstr>
      <vt:lpstr>Ethics in the Business World</vt:lpstr>
      <vt:lpstr>Why Fostering Good Business Ethics Is Important</vt:lpstr>
      <vt:lpstr>Gaining the Goodwill of the Community</vt:lpstr>
      <vt:lpstr>Gaining the Goodwill of the Community (continued)</vt:lpstr>
      <vt:lpstr>creating an Organization That Operates Consistently</vt:lpstr>
      <vt:lpstr>Good Ethics Can Mean Good Business</vt:lpstr>
      <vt:lpstr>good Ethics Can Mean Good Business (continued)</vt:lpstr>
      <vt:lpstr>protecting the Corporation and Its Employees from Legal Actions</vt:lpstr>
      <vt:lpstr>Avoiding Unfavorable Publicity</vt:lpstr>
      <vt:lpstr>Improving Corporate Ethics</vt:lpstr>
      <vt:lpstr>Appointing a Corporate Ethics Officer</vt:lpstr>
      <vt:lpstr>Appointing a Corporate Ethics Officer (continued)</vt:lpstr>
      <vt:lpstr>Appointing a Corporate Ethics Officer (continued)</vt:lpstr>
      <vt:lpstr>Ethical Standards Set by Board of Directors</vt:lpstr>
      <vt:lpstr>Establishing a Corporate Code of Ethics</vt:lpstr>
      <vt:lpstr>Conducting Social Audits</vt:lpstr>
      <vt:lpstr>Requiring Employees to Take Ethics Training</vt:lpstr>
      <vt:lpstr>Including Ethical Criteria in Employee Appraisals</vt:lpstr>
      <vt:lpstr>When Good Ethics Result in Short-Term Losses</vt:lpstr>
      <vt:lpstr>Creating an Ethical Work Environment</vt:lpstr>
      <vt:lpstr>Ethical Decision Making</vt:lpstr>
      <vt:lpstr>Ethics in Information Technology</vt:lpstr>
      <vt:lpstr>Ethics in Information Technology (continued) </vt:lpstr>
      <vt:lpstr>Ethics in Information Technology (continued)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1</dc:title>
  <dc:creator>FN</dc:creator>
  <cp:lastModifiedBy>Windows User</cp:lastModifiedBy>
  <cp:revision>31</cp:revision>
  <dcterms:created xsi:type="dcterms:W3CDTF">2022-06-29T07:44:03Z</dcterms:created>
  <dcterms:modified xsi:type="dcterms:W3CDTF">2024-05-15T11:57:28Z</dcterms:modified>
</cp:coreProperties>
</file>