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10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8ABC-9871-4F78-A7F6-4A7BF89F62AB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80F-0CDD-438E-BD35-AB573FA4F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0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SBI in SDN serves as the OpenFlow.</a:t>
            </a:r>
          </a:p>
          <a:p>
            <a:pPr algn="just"/>
            <a:endParaRPr lang="en-GB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 integration of Network Elements (NE) to Network Management Systems (NMS) is provided by the following interfaces: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 / SFTP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 / SSH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80F-0CDD-438E-BD35-AB573FA4FD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6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7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78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3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6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0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4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6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0086-ECD1-4273-BC0A-02990D5D5A20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9CAE70-B2C8-4A4A-9721-5B5DC6EE2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698-AD8C-419F-B746-D7EB96BE9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45098-A3DF-4DF5-8DFC-287D91E4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7854-BD1B-4D4C-BDEA-00AEF4D9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90678"/>
            <a:ext cx="8911687" cy="1280890"/>
          </a:xfrm>
        </p:spPr>
        <p:txBody>
          <a:bodyPr anchor="b"/>
          <a:lstStyle/>
          <a:p>
            <a:pPr algn="ctr"/>
            <a:r>
              <a:rPr lang="en-GB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32691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285-B24E-4050-B5C8-B5816D2FB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953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Software Defined Networks</a:t>
            </a:r>
            <a:br>
              <a:rPr lang="en-GB" dirty="0"/>
            </a:br>
            <a:r>
              <a:rPr lang="en-GB" dirty="0"/>
              <a:t>CYB 301</a:t>
            </a:r>
            <a:br>
              <a:rPr lang="en-GB" dirty="0"/>
            </a:br>
            <a:r>
              <a:rPr lang="en-GB" dirty="0"/>
              <a:t>SDN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558D5-B251-4E80-9DE2-F11603EEE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Egena Onu, PhD.</a:t>
            </a:r>
          </a:p>
          <a:p>
            <a:r>
              <a:rPr lang="en-GB" dirty="0"/>
              <a:t>Computer Science Department,</a:t>
            </a:r>
          </a:p>
          <a:p>
            <a:r>
              <a:rPr lang="en-GB" dirty="0"/>
              <a:t>Bingham University.</a:t>
            </a:r>
          </a:p>
        </p:txBody>
      </p:sp>
    </p:spTree>
    <p:extLst>
      <p:ext uri="{BB962C8B-B14F-4D97-AF65-F5344CB8AC3E}">
        <p14:creationId xmlns:p14="http://schemas.microsoft.com/office/powerpoint/2010/main" val="7961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3B09-6597-414C-B117-E15B8A15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4289-FD0E-41B7-83C4-96D2E58E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1250"/>
            <a:ext cx="8915400" cy="4442640"/>
          </a:xfrm>
        </p:spPr>
        <p:txBody>
          <a:bodyPr>
            <a:noAutofit/>
          </a:bodyPr>
          <a:lstStyle/>
          <a:p>
            <a:pPr algn="just"/>
            <a:r>
              <a:rPr lang="en-GB" sz="2000" dirty="0"/>
              <a:t>An interface in a network may be seen from different perspectives depending on the circumstances: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A network interface is the network-specific software that communicates with the network-specific device driver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A network interface is the point of interconnection between a computer and a private or public network.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A hardware component, e.g., the network interface card (NIC) that is designed to allow computers to access an interconnection network for communication and synchronization purposes.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694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858D-BC32-4695-8AD7-3835CE52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6997"/>
            <a:ext cx="8911687" cy="719781"/>
          </a:xfrm>
        </p:spPr>
        <p:txBody>
          <a:bodyPr/>
          <a:lstStyle/>
          <a:p>
            <a:r>
              <a:rPr lang="en-GB" dirty="0"/>
              <a:t>Northbound Interface (NBI)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A345-BF2B-4B36-B223-82D462DC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41585"/>
            <a:ext cx="8915400" cy="5389418"/>
          </a:xfrm>
        </p:spPr>
        <p:txBody>
          <a:bodyPr>
            <a:noAutofit/>
          </a:bodyPr>
          <a:lstStyle/>
          <a:p>
            <a:r>
              <a:rPr lang="en-GB" sz="2000" dirty="0"/>
              <a:t>In networking parlance, the NBI is an interface that allow lower-level components/devices to communicate with higher-level components/devices.</a:t>
            </a:r>
          </a:p>
          <a:p>
            <a:endParaRPr lang="en-GB" sz="2000" dirty="0"/>
          </a:p>
          <a:p>
            <a:r>
              <a:rPr lang="en-GB" sz="2000" dirty="0"/>
              <a:t>In SDN, NBI is the interface between the application plane and the control plane.</a:t>
            </a:r>
          </a:p>
          <a:p>
            <a:endParaRPr lang="en-GB" sz="2000" dirty="0"/>
          </a:p>
          <a:p>
            <a:r>
              <a:rPr lang="en-GB" sz="2000" dirty="0"/>
              <a:t>The NBI mirrors protocols that support communications between the control plane and the application plane.</a:t>
            </a:r>
          </a:p>
          <a:p>
            <a:endParaRPr lang="en-GB" sz="2000" dirty="0"/>
          </a:p>
          <a:p>
            <a:r>
              <a:rPr lang="en-GB" sz="2000" dirty="0"/>
              <a:t>Network administrators access the SDN through the NBI to carryout functions such as:</a:t>
            </a:r>
          </a:p>
          <a:p>
            <a:pPr lvl="1"/>
            <a:r>
              <a:rPr lang="en-GB" sz="2000" dirty="0"/>
              <a:t>Network configuration.</a:t>
            </a:r>
          </a:p>
          <a:p>
            <a:pPr lvl="1"/>
            <a:r>
              <a:rPr lang="en-GB" sz="2000" dirty="0"/>
              <a:t>Information retrieval. </a:t>
            </a:r>
          </a:p>
        </p:txBody>
      </p:sp>
    </p:spTree>
    <p:extLst>
      <p:ext uri="{BB962C8B-B14F-4D97-AF65-F5344CB8AC3E}">
        <p14:creationId xmlns:p14="http://schemas.microsoft.com/office/powerpoint/2010/main" val="30891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E73-51CF-44BB-AEAE-B90ABEA7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en-GB" dirty="0"/>
              <a:t>Northbound Interface (NBI)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9B59-4F16-44A1-BAFC-CDD6DAE7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4581186"/>
          </a:xfrm>
        </p:spPr>
        <p:txBody>
          <a:bodyPr/>
          <a:lstStyle/>
          <a:p>
            <a:r>
              <a:rPr lang="en-GB" dirty="0"/>
              <a:t>The administrative functions could be carried out through the use of graphic user interface (GUI).</a:t>
            </a:r>
          </a:p>
          <a:p>
            <a:endParaRPr lang="en-GB" dirty="0"/>
          </a:p>
          <a:p>
            <a:r>
              <a:rPr lang="en-GB" dirty="0"/>
              <a:t>The NBI also functions as an API to allow other applications to access the SDN controller.</a:t>
            </a:r>
          </a:p>
          <a:p>
            <a:endParaRPr lang="en-GB" dirty="0"/>
          </a:p>
          <a:p>
            <a:r>
              <a:rPr lang="en-GB" dirty="0"/>
              <a:t>Engineers use the NBI API to write scripts that automates the network’s administration.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D270-6F97-4C20-BEFF-30909A73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6997"/>
            <a:ext cx="8911687" cy="719781"/>
          </a:xfrm>
        </p:spPr>
        <p:txBody>
          <a:bodyPr/>
          <a:lstStyle/>
          <a:p>
            <a:r>
              <a:rPr lang="en-GB" dirty="0"/>
              <a:t>Northbound Interface (NBI)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70B7-300E-40F7-AC04-EA822382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0764"/>
            <a:ext cx="8915400" cy="5237018"/>
          </a:xfrm>
        </p:spPr>
        <p:txBody>
          <a:bodyPr>
            <a:noAutofit/>
          </a:bodyPr>
          <a:lstStyle/>
          <a:p>
            <a:r>
              <a:rPr lang="en-GB" sz="2000" dirty="0"/>
              <a:t>Tasks that can be performed through the NBI API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List information from all devices in the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View status of physical interfaces in the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Add a VLAN on any switch in the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View topology of the entire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Automatically configure IP addresses, routing access lists.</a:t>
            </a:r>
          </a:p>
          <a:p>
            <a:endParaRPr lang="en-GB" sz="2000" dirty="0"/>
          </a:p>
          <a:p>
            <a:r>
              <a:rPr lang="en-GB" sz="2000" dirty="0"/>
              <a:t>The NBI API can be: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7440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C01-3439-446C-94C1-63AE5F7A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09" y="343890"/>
            <a:ext cx="8911687" cy="747490"/>
          </a:xfrm>
        </p:spPr>
        <p:txBody>
          <a:bodyPr/>
          <a:lstStyle/>
          <a:p>
            <a:r>
              <a:rPr lang="en-GB" dirty="0"/>
              <a:t>Southbound Interface (SBI)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5695-3EBB-4AB1-B87A-52D5C39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200" y="1540188"/>
            <a:ext cx="8915400" cy="4973921"/>
          </a:xfrm>
        </p:spPr>
        <p:txBody>
          <a:bodyPr>
            <a:noAutofit/>
          </a:bodyPr>
          <a:lstStyle/>
          <a:p>
            <a:r>
              <a:rPr lang="en-US" sz="2000" dirty="0"/>
              <a:t>The southbound interface in SDN allows communication between control plane and the data plane. </a:t>
            </a:r>
          </a:p>
          <a:p>
            <a:endParaRPr lang="en-US" sz="2000" dirty="0"/>
          </a:p>
          <a:p>
            <a:r>
              <a:rPr lang="en-US" sz="2000" dirty="0"/>
              <a:t>Recall that the data plane consists of the physical or virtual network devices and ports.</a:t>
            </a:r>
          </a:p>
          <a:p>
            <a:endParaRPr lang="en-US" sz="2000" dirty="0"/>
          </a:p>
          <a:p>
            <a:r>
              <a:rPr lang="en-US" sz="2000" dirty="0"/>
              <a:t>The main objective of the SBI is to provide communication and management between the SDN controller, nodes, physical/virtual switches and routers.</a:t>
            </a:r>
          </a:p>
          <a:p>
            <a:endParaRPr lang="en-US" sz="2000" dirty="0"/>
          </a:p>
          <a:p>
            <a:r>
              <a:rPr lang="en-US" sz="2000" dirty="0"/>
              <a:t>The SBI allows the routers to discover the network topology, define traffic flow and implement the several requests relayed from the NBI API.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0979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3E36-B172-4FC0-88EB-2D538335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n-GB" dirty="0"/>
              <a:t>Westbound and Eastbound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3191-C9A2-48A0-BBA8-86F90D2B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4839"/>
            <a:ext cx="8915400" cy="49407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East/westbound interfaces are considered as special instances that are used only in distributed controllers.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These interfaces can make more than one function include import/export data between controllers, observation /notification potentials (e.g., know whether a controller is up or notify a takeover on a set of forwarding devices) and algorithms for data consistency models.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Particularly, the eastbound interface connects management services such as the operations support services (OSS) and the plane components while the westbound connects end user devices and legacy networks.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00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106D-9D3C-44D0-9EF9-6599E086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D61F-9089-42BA-9866-25F960D9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0F70B6-0532-4432-9946-8807420B13B1}"/>
              </a:ext>
            </a:extLst>
          </p:cNvPr>
          <p:cNvGrpSpPr/>
          <p:nvPr/>
        </p:nvGrpSpPr>
        <p:grpSpPr>
          <a:xfrm>
            <a:off x="2676132" y="2406317"/>
            <a:ext cx="8741560" cy="4251158"/>
            <a:chOff x="7552161" y="392361"/>
            <a:chExt cx="8315892" cy="587103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3ACF12E-EFF1-4764-9CB5-91178EED631F}"/>
                </a:ext>
              </a:extLst>
            </p:cNvPr>
            <p:cNvGrpSpPr/>
            <p:nvPr/>
          </p:nvGrpSpPr>
          <p:grpSpPr>
            <a:xfrm>
              <a:off x="7552161" y="392361"/>
              <a:ext cx="8315892" cy="5871034"/>
              <a:chOff x="2448361" y="-115896"/>
              <a:chExt cx="8733504" cy="683562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A3C58A8-5B0F-4590-B710-F995EC5D493C}"/>
                  </a:ext>
                </a:extLst>
              </p:cNvPr>
              <p:cNvGrpSpPr/>
              <p:nvPr/>
            </p:nvGrpSpPr>
            <p:grpSpPr>
              <a:xfrm>
                <a:off x="2448361" y="-115896"/>
                <a:ext cx="8733504" cy="6835628"/>
                <a:chOff x="2416277" y="-83812"/>
                <a:chExt cx="8733504" cy="6835628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6D46AFF-2421-4B62-AFFA-4E98738FF34A}"/>
                    </a:ext>
                  </a:extLst>
                </p:cNvPr>
                <p:cNvSpPr/>
                <p:nvPr/>
              </p:nvSpPr>
              <p:spPr>
                <a:xfrm>
                  <a:off x="2416277" y="5564571"/>
                  <a:ext cx="7005484" cy="118724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69262E7-C6C1-407A-B02D-62EBDF31AB5B}"/>
                    </a:ext>
                  </a:extLst>
                </p:cNvPr>
                <p:cNvSpPr/>
                <p:nvPr/>
              </p:nvSpPr>
              <p:spPr>
                <a:xfrm>
                  <a:off x="2935875" y="4501045"/>
                  <a:ext cx="1099389" cy="96280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OpenFlow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1A0E7F2-F144-44CF-99BE-247F02EFA2EA}"/>
                    </a:ext>
                  </a:extLst>
                </p:cNvPr>
                <p:cNvSpPr/>
                <p:nvPr/>
              </p:nvSpPr>
              <p:spPr>
                <a:xfrm>
                  <a:off x="4125804" y="4498311"/>
                  <a:ext cx="1076257" cy="4551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err="1">
                      <a:solidFill>
                        <a:schemeClr val="tx1"/>
                      </a:solidFill>
                    </a:rPr>
                    <a:t>ForCES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ACFE242-934B-49EB-8851-A32042635159}"/>
                    </a:ext>
                  </a:extLst>
                </p:cNvPr>
                <p:cNvSpPr/>
                <p:nvPr/>
              </p:nvSpPr>
              <p:spPr>
                <a:xfrm>
                  <a:off x="4134056" y="5084881"/>
                  <a:ext cx="1068005" cy="39858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err="1">
                      <a:solidFill>
                        <a:schemeClr val="tx1"/>
                      </a:solidFill>
                    </a:rPr>
                    <a:t>OpFlex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6A0474-58D8-4CCD-9BCA-9AC5211E8BAF}"/>
                    </a:ext>
                  </a:extLst>
                </p:cNvPr>
                <p:cNvSpPr/>
                <p:nvPr/>
              </p:nvSpPr>
              <p:spPr>
                <a:xfrm>
                  <a:off x="6096000" y="5810472"/>
                  <a:ext cx="1629710" cy="772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Virtual Devices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EC7299-28DF-43E5-B4F7-044DCCBDC920}"/>
                    </a:ext>
                  </a:extLst>
                </p:cNvPr>
                <p:cNvSpPr/>
                <p:nvPr/>
              </p:nvSpPr>
              <p:spPr>
                <a:xfrm>
                  <a:off x="3736084" y="5810472"/>
                  <a:ext cx="1629710" cy="772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Physical Devices</a:t>
                  </a:r>
                </a:p>
              </p:txBody>
            </p:sp>
            <p:sp>
              <p:nvSpPr>
                <p:cNvPr id="30" name="Arrow: Up-Down 29">
                  <a:extLst>
                    <a:ext uri="{FF2B5EF4-FFF2-40B4-BE49-F238E27FC236}">
                      <a16:creationId xmlns:a16="http://schemas.microsoft.com/office/drawing/2014/main" id="{19513467-999C-4CBE-B339-7877DE96585A}"/>
                    </a:ext>
                  </a:extLst>
                </p:cNvPr>
                <p:cNvSpPr/>
                <p:nvPr/>
              </p:nvSpPr>
              <p:spPr>
                <a:xfrm>
                  <a:off x="5533294" y="4414090"/>
                  <a:ext cx="45719" cy="109788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32DB6C1-9670-42B9-9D55-0F296D5DACED}"/>
                    </a:ext>
                  </a:extLst>
                </p:cNvPr>
                <p:cNvGrpSpPr/>
                <p:nvPr/>
              </p:nvGrpSpPr>
              <p:grpSpPr>
                <a:xfrm>
                  <a:off x="2416277" y="-83812"/>
                  <a:ext cx="8733504" cy="4542606"/>
                  <a:chOff x="2416277" y="-83812"/>
                  <a:chExt cx="8733504" cy="4542606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44345D09-5508-4C99-8D97-694EC2D31D6C}"/>
                      </a:ext>
                    </a:extLst>
                  </p:cNvPr>
                  <p:cNvSpPr/>
                  <p:nvPr/>
                </p:nvSpPr>
                <p:spPr>
                  <a:xfrm>
                    <a:off x="2442294" y="2354554"/>
                    <a:ext cx="3866536" cy="201140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Cloud 6">
                    <a:extLst>
                      <a:ext uri="{FF2B5EF4-FFF2-40B4-BE49-F238E27FC236}">
                        <a16:creationId xmlns:a16="http://schemas.microsoft.com/office/drawing/2014/main" id="{490129F8-068E-490C-BA9A-36F590D06358}"/>
                      </a:ext>
                    </a:extLst>
                  </p:cNvPr>
                  <p:cNvSpPr/>
                  <p:nvPr/>
                </p:nvSpPr>
                <p:spPr>
                  <a:xfrm>
                    <a:off x="8568813" y="2116262"/>
                    <a:ext cx="2580968" cy="2342532"/>
                  </a:xfrm>
                  <a:prstGeom prst="cloud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Legacy Networks</a:t>
                    </a: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DDE829F-D18B-4BCB-92B2-085BF912A056}"/>
                      </a:ext>
                    </a:extLst>
                  </p:cNvPr>
                  <p:cNvGrpSpPr/>
                  <p:nvPr/>
                </p:nvGrpSpPr>
                <p:grpSpPr>
                  <a:xfrm>
                    <a:off x="2416277" y="-83812"/>
                    <a:ext cx="7005484" cy="2392578"/>
                    <a:chOff x="2416277" y="-83812"/>
                    <a:chExt cx="7005484" cy="239257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3C3D4DEC-3520-4DE0-AA34-C91277C9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6984" y="1759636"/>
                      <a:ext cx="1179870" cy="5112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Intent  Based</a:t>
                      </a:r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B6B43767-60D3-41C7-836B-9105D5436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9780" y="1181021"/>
                      <a:ext cx="1179870" cy="5112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Controller Based</a:t>
                      </a: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405FEAE1-31FC-4C29-B1CA-ECE01E039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9212" y="1751818"/>
                      <a:ext cx="1410395" cy="5112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Programmability 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D3F9C47B-106E-490C-A364-9525BA4D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9212" y="1171987"/>
                      <a:ext cx="1022555" cy="5112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Portability</a:t>
                      </a:r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1ACF3423-3970-42EA-A6E9-5BD3C5E1D9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16277" y="-83812"/>
                      <a:ext cx="7005484" cy="1187245"/>
                      <a:chOff x="2416277" y="-83812"/>
                      <a:chExt cx="7005484" cy="1187245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7E7B35ED-236C-43B8-9B78-FCF623D0F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6277" y="-83812"/>
                        <a:ext cx="7005484" cy="118724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B2E6AB8-F223-495E-922F-7C4605EB9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222" y="64302"/>
                        <a:ext cx="1629710" cy="7720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Routing</a:t>
                        </a:r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2156EE4F-49F6-453D-A3AA-44F1BE106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8086" y="103008"/>
                        <a:ext cx="1629710" cy="7720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Load Balancing</a:t>
                        </a:r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F322D7E-CE04-4AE8-A42E-F50C1050F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950" y="85413"/>
                        <a:ext cx="1629710" cy="7720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Other Applications</a:t>
                        </a:r>
                      </a:p>
                    </p:txBody>
                  </p:sp>
                </p:grpSp>
                <p:sp>
                  <p:nvSpPr>
                    <p:cNvPr id="29" name="Arrow: Up-Down 28">
                      <a:extLst>
                        <a:ext uri="{FF2B5EF4-FFF2-40B4-BE49-F238E27FC236}">
                          <a16:creationId xmlns:a16="http://schemas.microsoft.com/office/drawing/2014/main" id="{B04A969B-7EC3-461F-A58E-ECC6D19E7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1410" y="1127495"/>
                      <a:ext cx="45719" cy="1181271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2" name="Arrow: Left-Right 31">
                    <a:extLst>
                      <a:ext uri="{FF2B5EF4-FFF2-40B4-BE49-F238E27FC236}">
                        <a16:creationId xmlns:a16="http://schemas.microsoft.com/office/drawing/2014/main" id="{1260231A-2912-40D5-B3EE-04F56B2253B5}"/>
                      </a:ext>
                    </a:extLst>
                  </p:cNvPr>
                  <p:cNvSpPr/>
                  <p:nvPr/>
                </p:nvSpPr>
                <p:spPr>
                  <a:xfrm>
                    <a:off x="6403628" y="2612922"/>
                    <a:ext cx="2237374" cy="202467"/>
                  </a:xfrm>
                  <a:prstGeom prst="left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0E67EFB-B2DA-4D92-B9D0-DF03C8913AC9}"/>
                      </a:ext>
                    </a:extLst>
                  </p:cNvPr>
                  <p:cNvSpPr/>
                  <p:nvPr/>
                </p:nvSpPr>
                <p:spPr>
                  <a:xfrm>
                    <a:off x="5956586" y="1476085"/>
                    <a:ext cx="2695074" cy="2670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Northbound Interface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ED01478-41A7-4C79-8966-4E87D5E5E250}"/>
                      </a:ext>
                    </a:extLst>
                  </p:cNvPr>
                  <p:cNvSpPr/>
                  <p:nvPr/>
                </p:nvSpPr>
                <p:spPr>
                  <a:xfrm>
                    <a:off x="6403628" y="2906848"/>
                    <a:ext cx="2070387" cy="13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Westbound Interface</a:t>
                    </a:r>
                  </a:p>
                </p:txBody>
              </p:sp>
            </p:grp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41009C-0249-4C9D-9F13-44D78C37C915}"/>
                  </a:ext>
                </a:extLst>
              </p:cNvPr>
              <p:cNvSpPr/>
              <p:nvPr/>
            </p:nvSpPr>
            <p:spPr>
              <a:xfrm>
                <a:off x="5674413" y="4977094"/>
                <a:ext cx="2695074" cy="34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Southbound Interface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4AC877-9B59-41CE-8856-A85564892E07}"/>
                </a:ext>
              </a:extLst>
            </p:cNvPr>
            <p:cNvGrpSpPr/>
            <p:nvPr/>
          </p:nvGrpSpPr>
          <p:grpSpPr>
            <a:xfrm>
              <a:off x="8203656" y="2549663"/>
              <a:ext cx="2607480" cy="1546301"/>
              <a:chOff x="2971533" y="2499665"/>
              <a:chExt cx="2607480" cy="16478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750971-AB94-4040-83C2-9C7A2ACB5F31}"/>
                  </a:ext>
                </a:extLst>
              </p:cNvPr>
              <p:cNvSpPr/>
              <p:nvPr/>
            </p:nvSpPr>
            <p:spPr>
              <a:xfrm>
                <a:off x="4550939" y="2502338"/>
                <a:ext cx="1028074" cy="6333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SDN Controller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09C1D6-7A91-469F-894B-B6D41BA83E7E}"/>
                  </a:ext>
                </a:extLst>
              </p:cNvPr>
              <p:cNvSpPr/>
              <p:nvPr/>
            </p:nvSpPr>
            <p:spPr>
              <a:xfrm>
                <a:off x="2971533" y="2499665"/>
                <a:ext cx="1028074" cy="6333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SDN Controller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342841-2EBB-4B9C-ADBB-1C3D118FCF31}"/>
                  </a:ext>
                </a:extLst>
              </p:cNvPr>
              <p:cNvSpPr/>
              <p:nvPr/>
            </p:nvSpPr>
            <p:spPr>
              <a:xfrm>
                <a:off x="3611767" y="3514216"/>
                <a:ext cx="1028074" cy="6333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SDN Controller</a:t>
                </a:r>
              </a:p>
            </p:txBody>
          </p:sp>
          <p:sp>
            <p:nvSpPr>
              <p:cNvPr id="33" name="Arrow: Left-Up 32">
                <a:extLst>
                  <a:ext uri="{FF2B5EF4-FFF2-40B4-BE49-F238E27FC236}">
                    <a16:creationId xmlns:a16="http://schemas.microsoft.com/office/drawing/2014/main" id="{AAFE0526-AD7E-4617-A863-40C6B025EDAC}"/>
                  </a:ext>
                </a:extLst>
              </p:cNvPr>
              <p:cNvSpPr/>
              <p:nvPr/>
            </p:nvSpPr>
            <p:spPr>
              <a:xfrm>
                <a:off x="4639841" y="3132993"/>
                <a:ext cx="389503" cy="1014551"/>
              </a:xfrm>
              <a:prstGeom prst="lef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Arrow: Left-Up 34">
                <a:extLst>
                  <a:ext uri="{FF2B5EF4-FFF2-40B4-BE49-F238E27FC236}">
                    <a16:creationId xmlns:a16="http://schemas.microsoft.com/office/drawing/2014/main" id="{A1F7891B-A05F-49C5-9EB7-F3A7BEE181FE}"/>
                  </a:ext>
                </a:extLst>
              </p:cNvPr>
              <p:cNvSpPr/>
              <p:nvPr/>
            </p:nvSpPr>
            <p:spPr>
              <a:xfrm rot="5400000">
                <a:off x="2906637" y="3445518"/>
                <a:ext cx="1014551" cy="389504"/>
              </a:xfrm>
              <a:prstGeom prst="lef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E2294BCD-BFA8-4AA2-8235-144911292D97}"/>
                  </a:ext>
                </a:extLst>
              </p:cNvPr>
              <p:cNvSpPr/>
              <p:nvPr/>
            </p:nvSpPr>
            <p:spPr>
              <a:xfrm>
                <a:off x="4035264" y="2769670"/>
                <a:ext cx="420877" cy="4571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4F2920-7F53-456B-81F8-A740DB023D99}"/>
                  </a:ext>
                </a:extLst>
              </p:cNvPr>
              <p:cNvSpPr/>
              <p:nvPr/>
            </p:nvSpPr>
            <p:spPr>
              <a:xfrm>
                <a:off x="3494141" y="3241795"/>
                <a:ext cx="1342554" cy="1721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Eastbound Interface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2471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577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Software Defined Networks CYB 301 SDN Architecture</vt:lpstr>
      <vt:lpstr>Interfaces</vt:lpstr>
      <vt:lpstr>Northbound Interface (NBI)</vt:lpstr>
      <vt:lpstr>Northbound Interface (NBI)</vt:lpstr>
      <vt:lpstr>Northbound Interface (NBI)</vt:lpstr>
      <vt:lpstr>Southbound Interface (SBI)</vt:lpstr>
      <vt:lpstr>Westbound and Eastbound Interface</vt:lpstr>
      <vt:lpstr>Interfaces and Components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Egena Onu</dc:creator>
  <cp:lastModifiedBy>Egena Onu</cp:lastModifiedBy>
  <cp:revision>37</cp:revision>
  <dcterms:created xsi:type="dcterms:W3CDTF">2022-11-09T14:04:08Z</dcterms:created>
  <dcterms:modified xsi:type="dcterms:W3CDTF">2022-11-17T10:46:55Z</dcterms:modified>
</cp:coreProperties>
</file>