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82" r:id="rId5"/>
    <p:sldId id="283" r:id="rId6"/>
    <p:sldId id="259" r:id="rId7"/>
    <p:sldId id="277" r:id="rId8"/>
    <p:sldId id="278" r:id="rId9"/>
    <p:sldId id="279" r:id="rId10"/>
    <p:sldId id="280" r:id="rId11"/>
    <p:sldId id="281" r:id="rId12"/>
    <p:sldId id="260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2" r:id="rId26"/>
    <p:sldId id="285" r:id="rId27"/>
    <p:sldId id="274" r:id="rId28"/>
    <p:sldId id="286" r:id="rId29"/>
    <p:sldId id="284" r:id="rId30"/>
    <p:sldId id="275" r:id="rId31"/>
    <p:sldId id="287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6"/>
    <p:restoredTop sz="9254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8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</a:t>
            </a:r>
            <a:r>
              <a:rPr lang="en-US" dirty="0" err="1"/>
              <a:t>Adelaiye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1087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18" y="4362176"/>
            <a:ext cx="6954982" cy="24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04796"/>
            <a:ext cx="8785599" cy="1280890"/>
          </a:xfrm>
        </p:spPr>
        <p:txBody>
          <a:bodyPr/>
          <a:lstStyle/>
          <a:p>
            <a:r>
              <a:rPr lang="en-US" dirty="0"/>
              <a:t>When did it all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10377714" cy="5486400"/>
          </a:xfrm>
        </p:spPr>
        <p:txBody>
          <a:bodyPr>
            <a:noAutofit/>
          </a:bodyPr>
          <a:lstStyle/>
          <a:p>
            <a:r>
              <a:rPr lang="en-US" sz="2400" dirty="0"/>
              <a:t>Julius Caesar (sometime BC) ! </a:t>
            </a:r>
            <a:endParaRPr lang="en-US" sz="2400" dirty="0"/>
          </a:p>
          <a:p>
            <a:pPr lvl="1"/>
            <a:r>
              <a:rPr lang="en-US" sz="2000" dirty="0"/>
              <a:t>A substitution cipher </a:t>
            </a:r>
            <a:endParaRPr lang="en-US" sz="2000" dirty="0"/>
          </a:p>
          <a:p>
            <a:pPr lvl="1"/>
            <a:r>
              <a:rPr lang="en-US" sz="2000" dirty="0"/>
              <a:t>The Caesar cipher replaces the </a:t>
            </a:r>
            <a:r>
              <a:rPr lang="en-US" sz="2000" i="1" dirty="0" err="1"/>
              <a:t>ith</a:t>
            </a:r>
            <a:r>
              <a:rPr lang="en-US" sz="2000" i="1" dirty="0"/>
              <a:t> </a:t>
            </a:r>
            <a:r>
              <a:rPr lang="en-US" sz="2000" dirty="0"/>
              <a:t>letter by the </a:t>
            </a:r>
            <a:r>
              <a:rPr lang="en-US" sz="2000" i="1" dirty="0"/>
              <a:t>i+3th </a:t>
            </a:r>
            <a:r>
              <a:rPr lang="en-US" sz="2000" dirty="0"/>
              <a:t>letter </a:t>
            </a:r>
            <a:endParaRPr lang="en-US" sz="2000" dirty="0"/>
          </a:p>
          <a:p>
            <a:pPr lvl="2"/>
            <a:r>
              <a:rPr lang="en-US" sz="1800" dirty="0"/>
              <a:t>CAT becomes FDW </a:t>
            </a:r>
            <a:endParaRPr lang="en-US" sz="1800" dirty="0"/>
          </a:p>
          <a:p>
            <a:pPr lvl="2"/>
            <a:r>
              <a:rPr lang="en-US" sz="1800" dirty="0"/>
              <a:t>Wraps around to A from Z </a:t>
            </a:r>
            <a:endParaRPr lang="en-US" sz="1800" dirty="0"/>
          </a:p>
          <a:p>
            <a:r>
              <a:rPr lang="en-US" sz="2400" dirty="0" err="1"/>
              <a:t>Generalised</a:t>
            </a:r>
            <a:r>
              <a:rPr lang="en-US" sz="2400" dirty="0"/>
              <a:t> in </a:t>
            </a:r>
            <a:r>
              <a:rPr lang="en-US" sz="2400" dirty="0" err="1"/>
              <a:t>monoalphabetic</a:t>
            </a:r>
            <a:r>
              <a:rPr lang="en-US" sz="2400" dirty="0"/>
              <a:t> ciphers </a:t>
            </a:r>
            <a:endParaRPr lang="en-US" sz="2400" dirty="0"/>
          </a:p>
          <a:p>
            <a:pPr lvl="1"/>
            <a:r>
              <a:rPr lang="en-US" sz="2000" dirty="0"/>
              <a:t>No restriction (such as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>
                <a:latin typeface="Wingdings"/>
              </a:rPr>
              <a:t></a:t>
            </a:r>
            <a:r>
              <a:rPr lang="en-US" sz="2000" i="1" dirty="0"/>
              <a:t>i+3</a:t>
            </a:r>
            <a:r>
              <a:rPr lang="en-US" sz="2000" dirty="0"/>
              <a:t>) on which letter could be assigned to which </a:t>
            </a:r>
            <a:endParaRPr lang="en-US" sz="2000" dirty="0"/>
          </a:p>
          <a:p>
            <a:pPr lvl="2"/>
            <a:r>
              <a:rPr lang="en-US" sz="1800" dirty="0"/>
              <a:t>E.g. A is encrypted as B, B as D, C as Z, D as A, etc. </a:t>
            </a:r>
            <a:endParaRPr lang="en-US" sz="1800" dirty="0"/>
          </a:p>
          <a:p>
            <a:pPr lvl="2"/>
            <a:r>
              <a:rPr lang="en-US" sz="1800" dirty="0"/>
              <a:t>26! possible </a:t>
            </a:r>
            <a:r>
              <a:rPr lang="en-US" sz="1800" dirty="0" err="1"/>
              <a:t>monoalphabetic</a:t>
            </a:r>
            <a:r>
              <a:rPr lang="en-US" sz="1800" dirty="0"/>
              <a:t> ciphers (4x1026) </a:t>
            </a:r>
            <a:endParaRPr lang="en-US" sz="1800" dirty="0"/>
          </a:p>
          <a:p>
            <a:pPr lvl="1"/>
            <a:r>
              <a:rPr lang="en-US" sz="2000" dirty="0"/>
              <a:t>Stronger than Julius Caesar, but would you use it? </a:t>
            </a:r>
            <a:endParaRPr lang="en-US" sz="2000" dirty="0"/>
          </a:p>
          <a:p>
            <a:pPr lvl="2"/>
            <a:r>
              <a:rPr lang="en-US" sz="1800" dirty="0"/>
              <a:t>NO ! Vulnerable to statistical analysis </a:t>
            </a:r>
            <a:endParaRPr lang="en-US" sz="1800" dirty="0"/>
          </a:p>
          <a:p>
            <a:pPr lvl="1"/>
            <a:r>
              <a:rPr lang="en-US" sz="2000" dirty="0"/>
              <a:t>Most common English letters? 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205" y="327679"/>
            <a:ext cx="8785599" cy="1280890"/>
          </a:xfrm>
        </p:spPr>
        <p:txBody>
          <a:bodyPr/>
          <a:lstStyle/>
          <a:p>
            <a:r>
              <a:rPr lang="en-US" dirty="0"/>
              <a:t>What happened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4" y="1516313"/>
            <a:ext cx="10435770" cy="4373563"/>
          </a:xfrm>
        </p:spPr>
        <p:txBody>
          <a:bodyPr>
            <a:noAutofit/>
          </a:bodyPr>
          <a:lstStyle/>
          <a:p>
            <a:r>
              <a:rPr lang="en-US" sz="3200" dirty="0" err="1"/>
              <a:t>Vigenere</a:t>
            </a:r>
            <a:r>
              <a:rPr lang="en-US" sz="3200" dirty="0"/>
              <a:t> Cipher </a:t>
            </a:r>
            <a:endParaRPr lang="en-US" sz="3200" dirty="0"/>
          </a:p>
          <a:p>
            <a:pPr lvl="1"/>
            <a:r>
              <a:rPr lang="en-US" sz="2800" dirty="0"/>
              <a:t>Not his </a:t>
            </a:r>
            <a:endParaRPr lang="en-US" sz="2800" dirty="0"/>
          </a:p>
          <a:p>
            <a:pPr lvl="1"/>
            <a:r>
              <a:rPr lang="en-US" sz="2800" dirty="0"/>
              <a:t>First appeared in Rome in “La </a:t>
            </a:r>
            <a:r>
              <a:rPr lang="en-US" sz="2800" dirty="0" err="1"/>
              <a:t>cifra</a:t>
            </a:r>
            <a:r>
              <a:rPr lang="en-US" sz="2800" dirty="0"/>
              <a:t> del. Sig. </a:t>
            </a:r>
            <a:r>
              <a:rPr lang="en-US" sz="2800" dirty="0" err="1"/>
              <a:t>Giovan</a:t>
            </a:r>
            <a:r>
              <a:rPr lang="en-US" sz="2800" dirty="0"/>
              <a:t> Battista </a:t>
            </a:r>
            <a:r>
              <a:rPr lang="en-US" sz="2800" dirty="0" err="1"/>
              <a:t>Bellaso</a:t>
            </a:r>
            <a:r>
              <a:rPr lang="en-US" sz="2800" dirty="0"/>
              <a:t>”, in 1553 </a:t>
            </a:r>
            <a:endParaRPr lang="en-US" sz="2800" dirty="0"/>
          </a:p>
          <a:p>
            <a:pPr lvl="1"/>
            <a:r>
              <a:rPr lang="en-US" sz="2800" dirty="0"/>
              <a:t>“Le </a:t>
            </a:r>
            <a:r>
              <a:rPr lang="en-US" sz="2800" dirty="0" err="1"/>
              <a:t>chiffre</a:t>
            </a:r>
            <a:r>
              <a:rPr lang="en-US" sz="2800" dirty="0"/>
              <a:t> </a:t>
            </a:r>
            <a:r>
              <a:rPr lang="en-US" sz="2800" dirty="0" err="1"/>
              <a:t>indéchiffrable</a:t>
            </a:r>
            <a:r>
              <a:rPr lang="en-US" sz="2800" dirty="0"/>
              <a:t>” for about 3 </a:t>
            </a:r>
            <a:r>
              <a:rPr lang="en-US" sz="2400" dirty="0"/>
              <a:t>centuries</a:t>
            </a:r>
            <a:r>
              <a:rPr lang="en-US" sz="2800" dirty="0"/>
              <a:t> </a:t>
            </a:r>
            <a:endParaRPr lang="en-US" sz="2800" dirty="0"/>
          </a:p>
          <a:p>
            <a:pPr lvl="1"/>
            <a:r>
              <a:rPr lang="en-US" sz="2800" dirty="0"/>
              <a:t>Similar to a Caesar cipher but has a variable shift value </a:t>
            </a:r>
            <a:endParaRPr lang="en-US" sz="2800" dirty="0"/>
          </a:p>
          <a:p>
            <a:pPr lvl="2"/>
            <a:r>
              <a:rPr lang="en-US" sz="2400" dirty="0"/>
              <a:t>First letter shifted by 5, second by 17, third by 11 </a:t>
            </a:r>
            <a:endParaRPr lang="en-US" sz="2400" dirty="0"/>
          </a:p>
          <a:p>
            <a:pPr lvl="2"/>
            <a:r>
              <a:rPr lang="en-US" sz="2400" dirty="0"/>
              <a:t>5, 17 and 11 are defined by a secret </a:t>
            </a:r>
            <a:endParaRPr lang="en-US" sz="2400" dirty="0"/>
          </a:p>
          <a:p>
            <a:pPr lvl="2"/>
            <a:r>
              <a:rPr lang="en-US" sz="2400" dirty="0"/>
              <a:t>The values range is 0 to 25 (A to Z): A is 0, Z is 25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16" y="471711"/>
            <a:ext cx="8785599" cy="1280890"/>
          </a:xfrm>
        </p:spPr>
        <p:txBody>
          <a:bodyPr/>
          <a:lstStyle/>
          <a:p>
            <a:r>
              <a:rPr lang="en-US" dirty="0"/>
              <a:t>What happened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85" y="1752601"/>
            <a:ext cx="5933031" cy="49964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Vigenere</a:t>
            </a:r>
            <a:r>
              <a:rPr lang="en-US" sz="2400" dirty="0"/>
              <a:t> Cipher </a:t>
            </a:r>
            <a:endParaRPr lang="en-US" sz="2400" dirty="0"/>
          </a:p>
          <a:p>
            <a:pPr lvl="1"/>
            <a:r>
              <a:rPr lang="en-US" sz="2100" dirty="0"/>
              <a:t>If the message to be encrypted is longer than the key, then the key is repeated </a:t>
            </a:r>
            <a:endParaRPr lang="en-US" sz="2100" dirty="0"/>
          </a:p>
          <a:p>
            <a:r>
              <a:rPr lang="en-US" sz="2400" dirty="0"/>
              <a:t>Example: Encrypt </a:t>
            </a:r>
            <a:r>
              <a:rPr lang="en-US" sz="2400" b="1" dirty="0"/>
              <a:t>H</a:t>
            </a:r>
            <a:r>
              <a:rPr lang="en-US" sz="2400" dirty="0"/>
              <a:t>ACKNOW using CAT </a:t>
            </a:r>
            <a:endParaRPr lang="en-US" sz="2400" dirty="0">
              <a:latin typeface="Wingdings"/>
            </a:endParaRPr>
          </a:p>
          <a:p>
            <a:pPr lvl="1"/>
            <a:r>
              <a:rPr lang="en-US" sz="2100" dirty="0"/>
              <a:t>Repeat key to match message’s length </a:t>
            </a:r>
            <a:endParaRPr lang="en-US" sz="2100" dirty="0"/>
          </a:p>
          <a:p>
            <a:pPr lvl="2"/>
            <a:r>
              <a:rPr lang="en-US" sz="1900" i="1" dirty="0"/>
              <a:t>C</a:t>
            </a:r>
            <a:r>
              <a:rPr lang="en-US" sz="1900" dirty="0"/>
              <a:t>ATCATC </a:t>
            </a:r>
            <a:endParaRPr lang="en-US" sz="1900" dirty="0">
              <a:latin typeface="Wingdings"/>
            </a:endParaRPr>
          </a:p>
          <a:p>
            <a:pPr lvl="1"/>
            <a:r>
              <a:rPr lang="en-US" sz="2100" dirty="0"/>
              <a:t>The table shows how to encrypt </a:t>
            </a:r>
            <a:endParaRPr lang="en-US" sz="2100" dirty="0"/>
          </a:p>
          <a:p>
            <a:pPr lvl="1"/>
            <a:r>
              <a:rPr lang="en-US" sz="2100" b="1" dirty="0"/>
              <a:t>H </a:t>
            </a:r>
            <a:r>
              <a:rPr lang="en-US" sz="2100" dirty="0"/>
              <a:t>row, </a:t>
            </a:r>
            <a:r>
              <a:rPr lang="en-US" sz="2100" i="1" dirty="0"/>
              <a:t>C </a:t>
            </a:r>
            <a:r>
              <a:rPr lang="en-US" sz="2100" dirty="0"/>
              <a:t>column = encrypted H = ? </a:t>
            </a:r>
            <a:endParaRPr lang="en-US" sz="2100" dirty="0"/>
          </a:p>
          <a:p>
            <a:r>
              <a:rPr lang="en-US" sz="2400" dirty="0"/>
              <a:t>Decipher by going to row </a:t>
            </a:r>
            <a:r>
              <a:rPr lang="en-US" sz="2400" i="1" dirty="0"/>
              <a:t>C </a:t>
            </a:r>
            <a:r>
              <a:rPr lang="en-US" sz="2400" dirty="0"/>
              <a:t>and look for “?” inside the row (not in the column index), the corresponding column index is the </a:t>
            </a:r>
            <a:r>
              <a:rPr lang="en-US" sz="2400" dirty="0" err="1"/>
              <a:t>cleartext</a:t>
            </a:r>
            <a:r>
              <a:rPr lang="en-US" sz="2400" dirty="0"/>
              <a:t>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685" y="1580202"/>
            <a:ext cx="5168884" cy="51688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83" y="-1"/>
            <a:ext cx="10342831" cy="689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80442" y="2967336"/>
            <a:ext cx="73092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400" dirty="0">
              <a:highlight>
                <a:srgbClr val="000000"/>
              </a:highlight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BREAKING A CRYPTOGRAPHIC ALGORITHM </a:t>
            </a:r>
            <a:endParaRPr lang="en-US" sz="44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522510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0203543" cy="4724400"/>
          </a:xfrm>
        </p:spPr>
        <p:txBody>
          <a:bodyPr>
            <a:noAutofit/>
          </a:bodyPr>
          <a:lstStyle/>
          <a:p>
            <a:r>
              <a:rPr lang="en-US" sz="2800" dirty="0"/>
              <a:t>Keeping an algorithm secret prevents crackers from knowing it </a:t>
            </a:r>
            <a:r>
              <a:rPr lang="en-US" sz="2800" dirty="0">
                <a:latin typeface="Wingdings"/>
              </a:rPr>
              <a:t></a:t>
            </a:r>
            <a:r>
              <a:rPr lang="en-US" sz="2800" dirty="0"/>
              <a:t>they cannot break it </a:t>
            </a:r>
            <a:endParaRPr lang="en-US" sz="2800" dirty="0"/>
          </a:p>
          <a:p>
            <a:pPr lvl="1"/>
            <a:r>
              <a:rPr lang="en-US" sz="2400" dirty="0"/>
              <a:t>Security through obscurity </a:t>
            </a:r>
            <a:endParaRPr lang="en-US" sz="2400" dirty="0"/>
          </a:p>
          <a:p>
            <a:r>
              <a:rPr lang="en-US" sz="2800" dirty="0"/>
              <a:t>Difficult in practice </a:t>
            </a:r>
            <a:endParaRPr lang="en-US" sz="2800" dirty="0"/>
          </a:p>
          <a:p>
            <a:pPr lvl="1"/>
            <a:r>
              <a:rPr lang="en-US" sz="2400" dirty="0"/>
              <a:t>Each time you use the algorithm with someone, they need to learn it (and might leak it?) </a:t>
            </a:r>
            <a:endParaRPr lang="en-US" sz="2400" dirty="0"/>
          </a:p>
          <a:p>
            <a:pPr lvl="1"/>
            <a:r>
              <a:rPr lang="en-US" sz="2400" dirty="0"/>
              <a:t>If it is implemented in some hardware, reverse-engineering it could reveal the algorithm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427407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5" y="1393825"/>
            <a:ext cx="11118215" cy="4472305"/>
          </a:xfrm>
        </p:spPr>
        <p:txBody>
          <a:bodyPr>
            <a:noAutofit/>
          </a:bodyPr>
          <a:lstStyle/>
          <a:p>
            <a:r>
              <a:rPr lang="en-US" sz="2800" dirty="0"/>
              <a:t>Making an algorithm available makes it possible for crackers to do all tests on the algorithm </a:t>
            </a:r>
            <a:endParaRPr lang="en-US" sz="2800" dirty="0"/>
          </a:p>
          <a:p>
            <a:pPr lvl="1"/>
            <a:r>
              <a:rPr lang="en-US" sz="2400" dirty="0"/>
              <a:t>And all the good guys too </a:t>
            </a:r>
            <a:endParaRPr lang="en-US" sz="2400" dirty="0"/>
          </a:p>
          <a:p>
            <a:pPr lvl="1"/>
            <a:r>
              <a:rPr lang="en-US" sz="2400" dirty="0" err="1"/>
              <a:t>Asa</a:t>
            </a:r>
            <a:r>
              <a:rPr lang="en-US" sz="2400" dirty="0"/>
              <a:t> a good guy finds a loophole, she warns people </a:t>
            </a:r>
            <a:endParaRPr lang="en-US" sz="2400" dirty="0"/>
          </a:p>
          <a:p>
            <a:r>
              <a:rPr lang="en-US" sz="2800" dirty="0"/>
              <a:t>Fundamental Tenet of Cryptography </a:t>
            </a:r>
            <a:endParaRPr lang="en-US" sz="2800" dirty="0"/>
          </a:p>
          <a:p>
            <a:pPr lvl="1"/>
            <a:r>
              <a:rPr lang="en-US" sz="2400" dirty="0"/>
              <a:t>“If lots of smart people failed to solve a problem, then it probably won't be solved (soon)” </a:t>
            </a:r>
            <a:endParaRPr lang="en-US" sz="2400" dirty="0"/>
          </a:p>
          <a:p>
            <a:r>
              <a:rPr lang="en-US" sz="2800" dirty="0"/>
              <a:t>Nowadays, most of commercial algorithms are public, whereas some military algorithms are kept secret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515258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Should cryptographic algorithms be kept secret?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14" y="2133600"/>
            <a:ext cx="10987315" cy="4383314"/>
          </a:xfrm>
        </p:spPr>
        <p:txBody>
          <a:bodyPr>
            <a:noAutofit/>
          </a:bodyPr>
          <a:lstStyle/>
          <a:p>
            <a:r>
              <a:rPr lang="en-US" sz="2800" dirty="0"/>
              <a:t>Kirchhoff's principle </a:t>
            </a:r>
            <a:endParaRPr lang="en-US" sz="2800" dirty="0"/>
          </a:p>
          <a:p>
            <a:pPr lvl="1"/>
            <a:r>
              <a:rPr lang="en-US" sz="2400" dirty="0"/>
              <a:t>A cryptographic algorithm must not be required to be secret, and it must be able to fall into the hands of the enemy without inconvenience </a:t>
            </a:r>
            <a:endParaRPr lang="en-US" sz="2400" dirty="0"/>
          </a:p>
          <a:p>
            <a:pPr lvl="1"/>
            <a:r>
              <a:rPr lang="en-US" sz="2400" dirty="0"/>
              <a:t>Its key must be communicable and retainable without the help of written notes, and changeable or modifiable at the will of the correspondents </a:t>
            </a:r>
            <a:endParaRPr lang="en-US" sz="2400" dirty="0"/>
          </a:p>
          <a:p>
            <a:r>
              <a:rPr lang="en-US" sz="2800" dirty="0"/>
              <a:t>The only secret in the system should be the key 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85" y="449938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Difficult is it to Find a Key?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597661"/>
            <a:ext cx="10595429" cy="4814454"/>
          </a:xfrm>
        </p:spPr>
        <p:txBody>
          <a:bodyPr>
            <a:normAutofit lnSpcReduction="20000"/>
          </a:bodyPr>
          <a:lstStyle/>
          <a:p>
            <a:r>
              <a:rPr lang="en-US" dirty="0"/>
              <a:t>Assume you are using an algorithm with a 16 bit key 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16</a:t>
            </a:r>
            <a:r>
              <a:rPr lang="en-US" dirty="0"/>
              <a:t> (=65536) possible keys </a:t>
            </a:r>
            <a:endParaRPr lang="en-US" dirty="0"/>
          </a:p>
          <a:p>
            <a:pPr lvl="1"/>
            <a:r>
              <a:rPr lang="en-US" dirty="0"/>
              <a:t>If a computer can test 100 keys/sec, then it will take a bit less than 11 minutes to try all of them </a:t>
            </a:r>
            <a:endParaRPr lang="en-US" dirty="0"/>
          </a:p>
          <a:p>
            <a:pPr lvl="2"/>
            <a:r>
              <a:rPr lang="en-US" dirty="0"/>
              <a:t>brute-force </a:t>
            </a:r>
            <a:endParaRPr lang="en-US" dirty="0"/>
          </a:p>
          <a:p>
            <a:pPr lvl="1"/>
            <a:r>
              <a:rPr lang="en-US" dirty="0"/>
              <a:t>And, in average, half that time to find the right key </a:t>
            </a:r>
            <a:endParaRPr lang="en-US" dirty="0"/>
          </a:p>
          <a:p>
            <a:pPr lvl="1"/>
            <a:r>
              <a:rPr lang="en-US" dirty="0"/>
              <a:t>This time doubles for each added bit (0 or 1) </a:t>
            </a:r>
            <a:endParaRPr lang="en-US" dirty="0"/>
          </a:p>
          <a:p>
            <a:pPr lvl="1"/>
            <a:r>
              <a:rPr lang="en-US" dirty="0"/>
              <a:t>For a 24 bit key, the same computer will need almost 20 months to try all combinations </a:t>
            </a:r>
            <a:endParaRPr lang="en-US" dirty="0"/>
          </a:p>
          <a:p>
            <a:pPr lvl="0"/>
            <a:r>
              <a:rPr lang="en-US" dirty="0"/>
              <a:t>In practice, computers are much faster, but keys are much longer too ! </a:t>
            </a:r>
            <a:endParaRPr lang="en-US" dirty="0"/>
          </a:p>
          <a:p>
            <a:pPr lvl="0"/>
            <a:r>
              <a:rPr lang="en-US" dirty="0"/>
              <a:t>We would say that it is computationally infeasible to brute-force a cryptographic algorithm if it required an unreasonable amount of time using the most powerful computers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62853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Difficult is it to Find a Key?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643743"/>
            <a:ext cx="11451772" cy="5214257"/>
          </a:xfrm>
        </p:spPr>
        <p:txBody>
          <a:bodyPr>
            <a:normAutofit/>
          </a:bodyPr>
          <a:lstStyle/>
          <a:p>
            <a:r>
              <a:rPr lang="en-US" sz="2800" dirty="0"/>
              <a:t>Note that if the keys are chosen and used by humans, then they have limited choices </a:t>
            </a:r>
            <a:endParaRPr lang="en-US" sz="2800" dirty="0"/>
          </a:p>
          <a:p>
            <a:pPr lvl="1"/>
            <a:r>
              <a:rPr lang="en-US" sz="2400" dirty="0"/>
              <a:t>24 bit key is a 3 character key </a:t>
            </a:r>
            <a:endParaRPr lang="en-US" sz="2400" dirty="0"/>
          </a:p>
          <a:p>
            <a:pPr lvl="1"/>
            <a:r>
              <a:rPr lang="en-US" sz="2400" dirty="0"/>
              <a:t>Say for example that the used characters are upper and lower case and numerals </a:t>
            </a:r>
            <a:endParaRPr lang="en-US" sz="2400" dirty="0"/>
          </a:p>
          <a:p>
            <a:pPr lvl="1"/>
            <a:r>
              <a:rPr lang="en-US" sz="2400" dirty="0"/>
              <a:t>26+26+10 = 62 possibilities for each character </a:t>
            </a:r>
            <a:endParaRPr lang="en-US" sz="2400" dirty="0"/>
          </a:p>
          <a:p>
            <a:pPr lvl="1"/>
            <a:r>
              <a:rPr lang="en-US" sz="2400" dirty="0"/>
              <a:t>62</a:t>
            </a:r>
            <a:r>
              <a:rPr lang="en-US" sz="2400" baseline="30000" dirty="0"/>
              <a:t>3</a:t>
            </a:r>
            <a:r>
              <a:rPr lang="en-US" sz="2400" dirty="0"/>
              <a:t>(=238328) possible keys in all </a:t>
            </a:r>
            <a:endParaRPr lang="en-US" sz="2400" dirty="0"/>
          </a:p>
          <a:p>
            <a:pPr lvl="1"/>
            <a:r>
              <a:rPr lang="en-US" sz="2400" dirty="0"/>
              <a:t>Takes less than an hour to try all combinations ! </a:t>
            </a:r>
            <a:endParaRPr lang="en-US" sz="2400" dirty="0"/>
          </a:p>
          <a:p>
            <a:r>
              <a:rPr lang="en-US" sz="2800" dirty="0"/>
              <a:t>Nowadays, 280 possible combinations are considered feasible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542" y="362852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643730"/>
            <a:ext cx="11625943" cy="4937411"/>
          </a:xfrm>
        </p:spPr>
        <p:txBody>
          <a:bodyPr>
            <a:noAutofit/>
          </a:bodyPr>
          <a:lstStyle/>
          <a:p>
            <a:r>
              <a:rPr lang="en-US" sz="2800" dirty="0"/>
              <a:t>Three typical attacks 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   1.Ciphertext only </a:t>
            </a:r>
            <a:endParaRPr lang="en-US" sz="2800" dirty="0"/>
          </a:p>
          <a:p>
            <a:pPr lvl="2"/>
            <a:r>
              <a:rPr lang="en-US" sz="2000" dirty="0"/>
              <a:t>Attacker has access to encrypted messages </a:t>
            </a:r>
            <a:endParaRPr lang="en-US" sz="2000" dirty="0"/>
          </a:p>
          <a:p>
            <a:pPr lvl="2"/>
            <a:r>
              <a:rPr lang="en-US" sz="2000" dirty="0"/>
              <a:t>The attacker has to try possible keys in turn until one works </a:t>
            </a:r>
            <a:endParaRPr lang="en-US" sz="2000" dirty="0"/>
          </a:p>
          <a:p>
            <a:pPr lvl="2"/>
            <a:r>
              <a:rPr lang="en-US" sz="2000" dirty="0"/>
              <a:t>The attacker has to be able to recognize that a key actually works </a:t>
            </a:r>
            <a:endParaRPr lang="en-US" sz="2000" dirty="0"/>
          </a:p>
          <a:p>
            <a:pPr lvl="3"/>
            <a:r>
              <a:rPr lang="en-US" sz="1800" dirty="0"/>
              <a:t>Hence the name recognizable plaintext attack </a:t>
            </a:r>
            <a:endParaRPr lang="en-US" sz="1800" dirty="0"/>
          </a:p>
          <a:p>
            <a:pPr lvl="2"/>
            <a:r>
              <a:rPr lang="en-US" sz="2000" dirty="0"/>
              <a:t>Problem when dealing with a cipher text that can be decrypted in several ways </a:t>
            </a:r>
            <a:endParaRPr lang="en-US" sz="2000" dirty="0"/>
          </a:p>
          <a:p>
            <a:pPr lvl="3"/>
            <a:r>
              <a:rPr lang="en-US" sz="1800" dirty="0"/>
              <a:t>Should have many samples </a:t>
            </a:r>
            <a:endParaRPr lang="en-US" sz="1800" dirty="0"/>
          </a:p>
          <a:p>
            <a:pPr lvl="3"/>
            <a:r>
              <a:rPr lang="en-US" sz="1800" dirty="0"/>
              <a:t>Does not occur with modern crypto algorithms (too </a:t>
            </a:r>
            <a:r>
              <a:rPr lang="en-US" sz="1800" dirty="0" err="1"/>
              <a:t>randomised</a:t>
            </a:r>
            <a:r>
              <a:rPr lang="en-US" sz="1800" dirty="0"/>
              <a:t> outputs) </a:t>
            </a:r>
            <a:endParaRPr lang="en-US" sz="1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403314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61" y="1750234"/>
            <a:ext cx="11059885" cy="3777622"/>
          </a:xfrm>
        </p:spPr>
        <p:txBody>
          <a:bodyPr>
            <a:noAutofit/>
          </a:bodyPr>
          <a:lstStyle/>
          <a:p>
            <a:r>
              <a:rPr lang="en-US" sz="3200" dirty="0"/>
              <a:t>Three typical attacks </a:t>
            </a: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   2. Known Plaintext </a:t>
            </a:r>
            <a:endParaRPr lang="en-US" sz="3200" dirty="0"/>
          </a:p>
          <a:p>
            <a:pPr lvl="2"/>
            <a:r>
              <a:rPr lang="en-US" sz="2400" dirty="0"/>
              <a:t>The attacker obtained pairs of plain and cipher texts </a:t>
            </a:r>
            <a:endParaRPr lang="en-US" sz="2400" dirty="0"/>
          </a:p>
          <a:p>
            <a:pPr lvl="2"/>
            <a:r>
              <a:rPr lang="en-US" sz="2400" dirty="0"/>
              <a:t>Could be because the meaning of the </a:t>
            </a:r>
            <a:r>
              <a:rPr lang="en-US" sz="2400" dirty="0" err="1"/>
              <a:t>ciphertext</a:t>
            </a:r>
            <a:r>
              <a:rPr lang="en-US" sz="2400" dirty="0"/>
              <a:t> was revealed </a:t>
            </a:r>
            <a:endParaRPr lang="en-US" sz="2400" dirty="0"/>
          </a:p>
          <a:p>
            <a:pPr lvl="3"/>
            <a:r>
              <a:rPr lang="en-US" sz="2000" dirty="0"/>
              <a:t>Attack? Yes, no </a:t>
            </a:r>
            <a:endParaRPr lang="en-US" sz="2000" dirty="0"/>
          </a:p>
          <a:p>
            <a:pPr lvl="3"/>
            <a:r>
              <a:rPr lang="en-US" sz="2000" dirty="0"/>
              <a:t>Next target? </a:t>
            </a:r>
            <a:endParaRPr lang="en-US" sz="2000" dirty="0"/>
          </a:p>
          <a:p>
            <a:pPr lvl="2"/>
            <a:r>
              <a:rPr lang="en-US" sz="2400" dirty="0"/>
              <a:t>Should prevent attackers from getting those pairs </a:t>
            </a:r>
            <a:endParaRPr lang="en-US" sz="2400" dirty="0"/>
          </a:p>
          <a:p>
            <a:pPr lvl="3"/>
            <a:r>
              <a:rPr lang="en-US" sz="2000" dirty="0"/>
              <a:t>Adding a sequence number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406396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How to Break a Crypto Algorithm?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47455"/>
            <a:ext cx="11364686" cy="4413002"/>
          </a:xfrm>
        </p:spPr>
        <p:txBody>
          <a:bodyPr>
            <a:noAutofit/>
          </a:bodyPr>
          <a:lstStyle/>
          <a:p>
            <a:r>
              <a:rPr lang="en-US" sz="2800" dirty="0"/>
              <a:t>Three typical attacks 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   3.Chosen Plaintext </a:t>
            </a:r>
            <a:endParaRPr lang="en-US" sz="2800" dirty="0"/>
          </a:p>
          <a:p>
            <a:pPr lvl="2"/>
            <a:r>
              <a:rPr lang="en-US" sz="2000" dirty="0"/>
              <a:t>The attacker can choose the plaintext and make the system encrypt it ! </a:t>
            </a:r>
            <a:endParaRPr lang="en-US" sz="2000" dirty="0"/>
          </a:p>
          <a:p>
            <a:pPr lvl="2"/>
            <a:r>
              <a:rPr lang="en-US" sz="2000" dirty="0"/>
              <a:t>Real life example: WEP </a:t>
            </a:r>
            <a:endParaRPr lang="en-US" sz="2000" dirty="0"/>
          </a:p>
          <a:p>
            <a:pPr lvl="3"/>
            <a:r>
              <a:rPr lang="en-US" sz="1800" dirty="0"/>
              <a:t>In WEP, the access point can send random numbers to the station (e.g. laptop) and the station encrypts and returns it </a:t>
            </a:r>
            <a:endParaRPr lang="en-US" sz="1800" dirty="0"/>
          </a:p>
          <a:p>
            <a:pPr lvl="3"/>
            <a:r>
              <a:rPr lang="en-US" sz="1800" dirty="0"/>
              <a:t>An attacker could pretend to be the access point </a:t>
            </a:r>
            <a:endParaRPr lang="en-US" sz="1800" dirty="0"/>
          </a:p>
          <a:p>
            <a:pPr lvl="2"/>
            <a:r>
              <a:rPr lang="en-US" sz="2000" dirty="0"/>
              <a:t>Same if there are only few possible meanings of the </a:t>
            </a:r>
            <a:r>
              <a:rPr lang="en-US" sz="2000" dirty="0" err="1"/>
              <a:t>ciphertext</a:t>
            </a:r>
            <a:r>
              <a:rPr lang="en-US" sz="2000" dirty="0"/>
              <a:t> </a:t>
            </a:r>
            <a:endParaRPr lang="en-US" sz="2000" dirty="0"/>
          </a:p>
          <a:p>
            <a:pPr lvl="3"/>
            <a:r>
              <a:rPr lang="en-US" sz="1800" dirty="0"/>
              <a:t>E.g. YES or NO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7200" y="2510970"/>
            <a:ext cx="91585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b="1" dirty="0"/>
              <a:t>TYPES OF CRYPTOGRAPHIC TECHNIQUES 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56079"/>
            <a:ext cx="10900230" cy="4829629"/>
          </a:xfrm>
        </p:spPr>
        <p:txBody>
          <a:bodyPr>
            <a:noAutofit/>
          </a:bodyPr>
          <a:lstStyle/>
          <a:p>
            <a:r>
              <a:rPr lang="en-US" sz="3200" dirty="0"/>
              <a:t>Three types of crypto Techniques </a:t>
            </a: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   1.Secret key/SYMMETRIC algorithms </a:t>
            </a:r>
            <a:endParaRPr lang="en-US" sz="3200" dirty="0"/>
          </a:p>
          <a:p>
            <a:pPr lvl="2"/>
            <a:r>
              <a:rPr lang="en-US" sz="2400" dirty="0"/>
              <a:t>Most intuitive: same key for encryption and decryption </a:t>
            </a:r>
            <a:endParaRPr lang="en-US" sz="2400" dirty="0"/>
          </a:p>
          <a:p>
            <a:pPr lvl="2"/>
            <a:r>
              <a:rPr lang="en-US" sz="2400" dirty="0"/>
              <a:t>Also known as Symmetric Cryptography </a:t>
            </a:r>
            <a:endParaRPr lang="en-US" sz="2400" dirty="0"/>
          </a:p>
          <a:p>
            <a:pPr lvl="2"/>
            <a:r>
              <a:rPr lang="en-US" sz="2400" dirty="0"/>
              <a:t>Many uses in secure systems, one of the most obvious ones is confidentiality </a:t>
            </a:r>
            <a:endParaRPr lang="en-US" sz="2400" dirty="0"/>
          </a:p>
          <a:p>
            <a:pPr lvl="2"/>
            <a:r>
              <a:rPr lang="en-US" sz="2400" dirty="0"/>
              <a:t>The two communication parties have to find a way of sharing the key before communicating 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2250"/>
            <a:ext cx="10795000" cy="64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905000"/>
            <a:ext cx="11205029" cy="4842164"/>
          </a:xfrm>
        </p:spPr>
        <p:txBody>
          <a:bodyPr>
            <a:noAutofit/>
          </a:bodyPr>
          <a:lstStyle/>
          <a:p>
            <a:r>
              <a:rPr lang="en-US" sz="2400" dirty="0"/>
              <a:t>Three types of crypto Techniques 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    2.Public key/ ASYMMETRIC algorithms </a:t>
            </a:r>
            <a:endParaRPr lang="en-US" sz="2400" dirty="0"/>
          </a:p>
          <a:p>
            <a:pPr lvl="2"/>
            <a:r>
              <a:rPr lang="en-US" sz="1800" dirty="0"/>
              <a:t>Keys work in pairs </a:t>
            </a:r>
            <a:endParaRPr lang="en-US" sz="1800" dirty="0"/>
          </a:p>
          <a:p>
            <a:pPr lvl="2"/>
            <a:r>
              <a:rPr lang="en-US" sz="1800" dirty="0"/>
              <a:t>When a key is used to encrypt, only the other one can decrypt </a:t>
            </a:r>
            <a:endParaRPr lang="en-US" sz="1800" dirty="0"/>
          </a:p>
          <a:p>
            <a:pPr lvl="3"/>
            <a:r>
              <a:rPr lang="en-US" sz="1600" dirty="0"/>
              <a:t>Can encrypt with either; different uses </a:t>
            </a:r>
            <a:endParaRPr lang="en-US" sz="1600" dirty="0"/>
          </a:p>
          <a:p>
            <a:pPr lvl="2"/>
            <a:r>
              <a:rPr lang="en-US" sz="1800" dirty="0"/>
              <a:t>Also known as Asymmetric Cryptography </a:t>
            </a:r>
            <a:endParaRPr lang="en-US" sz="1800" dirty="0"/>
          </a:p>
          <a:p>
            <a:pPr lvl="2"/>
            <a:r>
              <a:rPr lang="en-US" sz="1800" dirty="0"/>
              <a:t>Typically one key is kept secret (private key), the other one is made public (public key) </a:t>
            </a:r>
            <a:endParaRPr lang="en-US" sz="1800" dirty="0"/>
          </a:p>
          <a:p>
            <a:pPr lvl="2"/>
            <a:r>
              <a:rPr lang="en-US" sz="1800" dirty="0"/>
              <a:t>Many uses in secure systems, one of the most obvious ones is authentication </a:t>
            </a:r>
            <a:endParaRPr lang="en-US" sz="1800" dirty="0"/>
          </a:p>
          <a:p>
            <a:pPr lvl="2"/>
            <a:r>
              <a:rPr lang="en-US" sz="1800" dirty="0"/>
              <a:t>The two communication parties have to find a way of sharing public key(s?) before communicating 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41" y="304801"/>
            <a:ext cx="9132145" cy="63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ymmetr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3" y="1004197"/>
            <a:ext cx="8923150" cy="554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742" y="624110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Do all Crypto Algorithms Work the Same Way?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86" y="2036618"/>
            <a:ext cx="11088913" cy="4599709"/>
          </a:xfrm>
        </p:spPr>
        <p:txBody>
          <a:bodyPr>
            <a:noAutofit/>
          </a:bodyPr>
          <a:lstStyle/>
          <a:p>
            <a:r>
              <a:rPr lang="en-US" sz="2800" dirty="0"/>
              <a:t>Three types of crypto </a:t>
            </a:r>
            <a:r>
              <a:rPr lang="en-US" sz="2800" dirty="0" err="1"/>
              <a:t>TEchniques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   3.Hash algorithms </a:t>
            </a:r>
            <a:endParaRPr lang="en-US" sz="2800" dirty="0"/>
          </a:p>
          <a:p>
            <a:pPr lvl="2"/>
            <a:r>
              <a:rPr lang="en-US" sz="2000" dirty="0"/>
              <a:t>A one-way transformation </a:t>
            </a:r>
            <a:endParaRPr lang="en-US" sz="2000" dirty="0"/>
          </a:p>
          <a:p>
            <a:pPr lvl="3"/>
            <a:r>
              <a:rPr lang="en-US" sz="1800" dirty="0"/>
              <a:t>If </a:t>
            </a:r>
            <a:r>
              <a:rPr lang="en-US" sz="1800" i="1" dirty="0"/>
              <a:t>h </a:t>
            </a:r>
            <a:r>
              <a:rPr lang="en-US" sz="1800" dirty="0"/>
              <a:t>is a hash function such that </a:t>
            </a:r>
            <a:r>
              <a:rPr lang="en-US" sz="1800" i="1" dirty="0"/>
              <a:t>y=(h)</a:t>
            </a:r>
            <a:r>
              <a:rPr lang="en-US" sz="1800" dirty="0"/>
              <a:t>, then it is </a:t>
            </a:r>
            <a:r>
              <a:rPr lang="en-US" sz="1800" b="1" dirty="0"/>
              <a:t>computationally infeasible </a:t>
            </a:r>
            <a:r>
              <a:rPr lang="en-US" sz="1800" dirty="0"/>
              <a:t>for a user who has </a:t>
            </a:r>
            <a:r>
              <a:rPr lang="en-US" sz="1800" i="1" dirty="0"/>
              <a:t>h </a:t>
            </a:r>
            <a:r>
              <a:rPr lang="en-US" sz="1800" dirty="0"/>
              <a:t>and </a:t>
            </a:r>
            <a:r>
              <a:rPr lang="en-US" sz="1800" i="1" dirty="0"/>
              <a:t>y </a:t>
            </a:r>
            <a:r>
              <a:rPr lang="en-US" sz="1800" dirty="0"/>
              <a:t>to find </a:t>
            </a:r>
            <a:r>
              <a:rPr lang="en-US" sz="1800" i="1" dirty="0"/>
              <a:t>x</a:t>
            </a:r>
            <a:r>
              <a:rPr lang="en-US" sz="1800" dirty="0"/>
              <a:t>(or an </a:t>
            </a:r>
            <a:r>
              <a:rPr lang="en-US" sz="1800" i="1" dirty="0"/>
              <a:t>x’ ?</a:t>
            </a:r>
            <a:r>
              <a:rPr lang="en-US" sz="1800" dirty="0"/>
              <a:t>such that </a:t>
            </a:r>
            <a:r>
              <a:rPr lang="en-US" sz="1800" i="1" dirty="0"/>
              <a:t>h(x’)=y</a:t>
            </a:r>
            <a:r>
              <a:rPr lang="en-US" sz="1800" dirty="0"/>
              <a:t>) </a:t>
            </a:r>
            <a:endParaRPr lang="en-US" sz="1800" dirty="0"/>
          </a:p>
          <a:p>
            <a:pPr lvl="2"/>
            <a:r>
              <a:rPr lang="en-US" sz="2000" dirty="0"/>
              <a:t>Gives a fixed length output, whatever the input size is </a:t>
            </a:r>
            <a:endParaRPr lang="en-US" sz="2000" dirty="0"/>
          </a:p>
          <a:p>
            <a:pPr lvl="3"/>
            <a:r>
              <a:rPr lang="en-US" sz="1800" dirty="0"/>
              <a:t>MD5’s is 128, SHA-1’s is 160 </a:t>
            </a:r>
            <a:endParaRPr lang="en-US" sz="1800" dirty="0"/>
          </a:p>
          <a:p>
            <a:pPr lvl="2"/>
            <a:r>
              <a:rPr lang="en-US" sz="2000" dirty="0"/>
              <a:t>The output is sometimes called hash, digest or checksum </a:t>
            </a:r>
            <a:endParaRPr lang="en-US" sz="2000" dirty="0"/>
          </a:p>
          <a:p>
            <a:pPr lvl="2"/>
            <a:r>
              <a:rPr lang="en-US" sz="2000" dirty="0"/>
              <a:t>Many uses in secure systems, one of the most common ones is digital signatures 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57" y="17395"/>
            <a:ext cx="4165600" cy="67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56" y="126842"/>
            <a:ext cx="946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0"/>
            <a:ext cx="493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Cryptography?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687" y="1759527"/>
            <a:ext cx="10174514" cy="50984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Is a Greek word </a:t>
            </a:r>
            <a:endParaRPr lang="en-US" sz="2800" dirty="0"/>
          </a:p>
          <a:p>
            <a:pPr lvl="1"/>
            <a:r>
              <a:rPr lang="fr-FR" sz="2400" dirty="0"/>
              <a:t>𝜅𝜌𝜐𝜋𝜏𝜊 (crypto), secret </a:t>
            </a:r>
            <a:endParaRPr lang="fr-FR" sz="2400" dirty="0"/>
          </a:p>
          <a:p>
            <a:pPr lvl="1"/>
            <a:r>
              <a:rPr lang="en-US" sz="2400" dirty="0"/>
              <a:t>𝛾𝜌𝛼𝜙𝜂 (</a:t>
            </a:r>
            <a:r>
              <a:rPr lang="en-US" sz="2400" dirty="0" err="1"/>
              <a:t>graphy</a:t>
            </a:r>
            <a:r>
              <a:rPr lang="en-US" sz="2400" dirty="0"/>
              <a:t>), writing </a:t>
            </a:r>
            <a:endParaRPr lang="en-US" sz="2400" dirty="0"/>
          </a:p>
          <a:p>
            <a:r>
              <a:rPr lang="en-US" sz="2800" dirty="0"/>
              <a:t>”The art of mangling information into apparent unintelligibility in a manner allowing a secret method of </a:t>
            </a:r>
            <a:r>
              <a:rPr lang="en-US" sz="2800" dirty="0" err="1"/>
              <a:t>unmangling</a:t>
            </a:r>
            <a:r>
              <a:rPr lang="en-US" sz="2800" dirty="0"/>
              <a:t>” </a:t>
            </a:r>
            <a:endParaRPr lang="en-US" sz="2800" dirty="0"/>
          </a:p>
          <a:p>
            <a:r>
              <a:rPr lang="en-US" sz="2800" dirty="0"/>
              <a:t>Allows the transformation of a plaintext (</a:t>
            </a:r>
            <a:r>
              <a:rPr lang="en-US" sz="2800" dirty="0" err="1"/>
              <a:t>cleartext</a:t>
            </a:r>
            <a:r>
              <a:rPr lang="en-US" sz="2800" dirty="0"/>
              <a:t>) into a </a:t>
            </a:r>
            <a:r>
              <a:rPr lang="en-US" sz="2800" dirty="0" err="1"/>
              <a:t>ciphertext</a:t>
            </a:r>
            <a:r>
              <a:rPr lang="en-US" sz="2800" dirty="0"/>
              <a:t> and vice versa 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>
                <a:latin typeface="Wingdings"/>
              </a:rPr>
              <a:t>	</a:t>
            </a:r>
            <a:r>
              <a:rPr lang="en-US" sz="2800" dirty="0"/>
              <a:t>Plaintext </a:t>
            </a:r>
            <a:r>
              <a:rPr lang="en-US" sz="2800" dirty="0">
                <a:latin typeface="Wingdings"/>
              </a:rPr>
              <a:t></a:t>
            </a:r>
            <a:r>
              <a:rPr lang="en-US" sz="2800" dirty="0" err="1"/>
              <a:t>ciphertext</a:t>
            </a:r>
            <a:r>
              <a:rPr lang="en-US" sz="2800" dirty="0"/>
              <a:t> = encryption 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>
                <a:latin typeface="Wingdings"/>
              </a:rPr>
              <a:t>	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Wingdings"/>
              </a:rPr>
              <a:t></a:t>
            </a:r>
            <a:r>
              <a:rPr lang="en-US" sz="2800" dirty="0"/>
              <a:t>plaintext = decryption 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7"/>
          <a:stretch>
            <a:fillRect/>
          </a:stretch>
        </p:blipFill>
        <p:spPr bwMode="auto">
          <a:xfrm>
            <a:off x="1524000" y="1"/>
            <a:ext cx="7772400" cy="292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048000"/>
            <a:ext cx="660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030" y="464783"/>
            <a:ext cx="8785599" cy="1280890"/>
          </a:xfrm>
        </p:spPr>
        <p:txBody>
          <a:bodyPr>
            <a:normAutofit/>
          </a:bodyPr>
          <a:lstStyle/>
          <a:p>
            <a:r>
              <a:rPr lang="en-US" dirty="0"/>
              <a:t>Why Cryptography?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1" y="1745673"/>
            <a:ext cx="8997538" cy="494607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Protects stored data </a:t>
            </a:r>
            <a:endParaRPr lang="en-US" sz="3600" dirty="0"/>
          </a:p>
          <a:p>
            <a:r>
              <a:rPr lang="en-US" sz="3600" dirty="0"/>
              <a:t>Protects data in transit </a:t>
            </a:r>
            <a:endParaRPr lang="en-US" sz="3600" dirty="0"/>
          </a:p>
          <a:p>
            <a:r>
              <a:rPr lang="en-US" sz="3600" dirty="0"/>
              <a:t>Provides protection against </a:t>
            </a:r>
            <a:endParaRPr lang="en-US" sz="3600" dirty="0"/>
          </a:p>
          <a:p>
            <a:pPr lvl="1"/>
            <a:r>
              <a:rPr lang="en-US" sz="3200" dirty="0"/>
              <a:t>Data eavesdropping </a:t>
            </a:r>
            <a:endParaRPr lang="en-US" sz="3200" dirty="0"/>
          </a:p>
          <a:p>
            <a:pPr lvl="1"/>
            <a:r>
              <a:rPr lang="en-US" sz="3200" dirty="0"/>
              <a:t>Tampering with data </a:t>
            </a:r>
            <a:endParaRPr lang="en-US" sz="3200" dirty="0"/>
          </a:p>
          <a:p>
            <a:r>
              <a:rPr lang="en-US" sz="3600" dirty="0"/>
              <a:t>Could be easily used for authentication purposes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58" y="624110"/>
            <a:ext cx="9898744" cy="1280890"/>
          </a:xfrm>
        </p:spPr>
        <p:txBody>
          <a:bodyPr>
            <a:normAutofit/>
          </a:bodyPr>
          <a:lstStyle/>
          <a:p>
            <a:r>
              <a:rPr lang="en-US" dirty="0"/>
              <a:t>Any terminology at all?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456" y="1662545"/>
            <a:ext cx="9739085" cy="5195455"/>
          </a:xfrm>
        </p:spPr>
        <p:txBody>
          <a:bodyPr>
            <a:noAutofit/>
          </a:bodyPr>
          <a:lstStyle/>
          <a:p>
            <a:r>
              <a:rPr lang="en-US" sz="2800" dirty="0" err="1"/>
              <a:t>Suuuuuuuuuuure</a:t>
            </a:r>
            <a:r>
              <a:rPr lang="en-US" sz="2800" dirty="0"/>
              <a:t> ! </a:t>
            </a:r>
            <a:endParaRPr lang="en-US" sz="2800" dirty="0"/>
          </a:p>
          <a:p>
            <a:r>
              <a:rPr lang="en-US" sz="2800" dirty="0"/>
              <a:t>Cryptography </a:t>
            </a:r>
            <a:endParaRPr lang="en-US" sz="2800" dirty="0"/>
          </a:p>
          <a:p>
            <a:pPr lvl="1"/>
            <a:r>
              <a:rPr lang="en-US" sz="2400" dirty="0"/>
              <a:t>art of creating and using codes to secure transmission of information </a:t>
            </a:r>
            <a:endParaRPr lang="en-US" sz="2400" dirty="0"/>
          </a:p>
          <a:p>
            <a:r>
              <a:rPr lang="en-US" sz="2800" dirty="0"/>
              <a:t>Cryptanalysis </a:t>
            </a:r>
            <a:endParaRPr lang="en-US" sz="2800" dirty="0"/>
          </a:p>
          <a:p>
            <a:pPr lvl="1"/>
            <a:r>
              <a:rPr lang="en-US" sz="2400" dirty="0"/>
              <a:t>art of obtaining original message from </a:t>
            </a:r>
            <a:r>
              <a:rPr lang="en-US" sz="2400" dirty="0" err="1"/>
              <a:t>ciphertext</a:t>
            </a:r>
            <a:r>
              <a:rPr lang="en-US" sz="2400" dirty="0"/>
              <a:t> without access to secret information (key or algorithm itself) </a:t>
            </a:r>
            <a:endParaRPr lang="en-US" sz="2400" dirty="0"/>
          </a:p>
          <a:p>
            <a:r>
              <a:rPr lang="en-US" sz="2800" dirty="0"/>
              <a:t>Cryptology </a:t>
            </a:r>
            <a:endParaRPr lang="en-US" sz="2800" dirty="0"/>
          </a:p>
          <a:p>
            <a:pPr lvl="1"/>
            <a:r>
              <a:rPr lang="en-US" sz="2400" dirty="0"/>
              <a:t>combines cryptography and cryptanalysis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49300"/>
            <a:ext cx="7620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0</TotalTime>
  <Words>7108</Words>
  <Application>WPS Presentation</Application>
  <PresentationFormat>Widescreen</PresentationFormat>
  <Paragraphs>196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DejaVu Sans</vt:lpstr>
      <vt:lpstr>Wingdings</vt:lpstr>
      <vt:lpstr>Kalapi</vt:lpstr>
      <vt:lpstr>Tw Cen MT</vt:lpstr>
      <vt:lpstr>Microsoft YaHei</vt:lpstr>
      <vt:lpstr>Droid Sans Fallback</vt:lpstr>
      <vt:lpstr>Arial Unicode MS</vt:lpstr>
      <vt:lpstr>Calibri</vt:lpstr>
      <vt:lpstr>BatangChe</vt:lpstr>
      <vt:lpstr>DejaVu Math TeX Gyre</vt:lpstr>
      <vt:lpstr>BPG Courier GPL&amp;GNU</vt:lpstr>
      <vt:lpstr>Apple Chancery</vt:lpstr>
      <vt:lpstr>Amiri</vt:lpstr>
      <vt:lpstr>Droplet</vt:lpstr>
      <vt:lpstr>Cryptographic techniques</vt:lpstr>
      <vt:lpstr>Introduction</vt:lpstr>
      <vt:lpstr>PowerPoint 演示文稿</vt:lpstr>
      <vt:lpstr>PowerPoint 演示文稿</vt:lpstr>
      <vt:lpstr>What is Cryptography? </vt:lpstr>
      <vt:lpstr>PowerPoint 演示文稿</vt:lpstr>
      <vt:lpstr>Why Cryptography? </vt:lpstr>
      <vt:lpstr>Any terminology at all? </vt:lpstr>
      <vt:lpstr>PowerPoint 演示文稿</vt:lpstr>
      <vt:lpstr>PowerPoint 演示文稿</vt:lpstr>
      <vt:lpstr>When did it all start?</vt:lpstr>
      <vt:lpstr>What happened next?</vt:lpstr>
      <vt:lpstr>What happened next?</vt:lpstr>
      <vt:lpstr>PowerPoint 演示文稿</vt:lpstr>
      <vt:lpstr>Should cryptographic algorithms be kept secret? </vt:lpstr>
      <vt:lpstr>Should cryptographic algorithms be kept secret? </vt:lpstr>
      <vt:lpstr>Should cryptographic algorithms be kept secret? </vt:lpstr>
      <vt:lpstr>How Difficult is it to Find a Key? </vt:lpstr>
      <vt:lpstr>How Difficult is it to Find a Key? </vt:lpstr>
      <vt:lpstr>How to Break a Crypto Algorithm? </vt:lpstr>
      <vt:lpstr>How to Break a Crypto Algorithm? </vt:lpstr>
      <vt:lpstr>How to Break a Crypto Algorithm? </vt:lpstr>
      <vt:lpstr>PowerPoint 演示文稿</vt:lpstr>
      <vt:lpstr>Do all Crypto Algorithms Work the Same Way? </vt:lpstr>
      <vt:lpstr>PowerPoint 演示文稿</vt:lpstr>
      <vt:lpstr>Do all Crypto Algorithms Work the Same Way? </vt:lpstr>
      <vt:lpstr>PowerPoint 演示文稿</vt:lpstr>
      <vt:lpstr>PowerPoint 演示文稿</vt:lpstr>
      <vt:lpstr>Do all Crypto Algorithms Work the Same Way?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juto</cp:lastModifiedBy>
  <cp:revision>12</cp:revision>
  <dcterms:created xsi:type="dcterms:W3CDTF">2024-11-02T11:53:04Z</dcterms:created>
  <dcterms:modified xsi:type="dcterms:W3CDTF">2024-11-02T11:53:04Z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