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329" r:id="rId3"/>
    <p:sldId id="330" r:id="rId4"/>
    <p:sldId id="331" r:id="rId5"/>
    <p:sldId id="332" r:id="rId6"/>
    <p:sldId id="333" r:id="rId7"/>
    <p:sldId id="334" r:id="rId8"/>
    <p:sldId id="335" r:id="rId9"/>
    <p:sldId id="336" r:id="rId10"/>
    <p:sldId id="337" r:id="rId11"/>
    <p:sldId id="265" r:id="rId12"/>
    <p:sldId id="266" r:id="rId13"/>
    <p:sldId id="267" r:id="rId14"/>
    <p:sldId id="268" r:id="rId15"/>
    <p:sldId id="269" r:id="rId16"/>
    <p:sldId id="270"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37"/>
  </p:normalViewPr>
  <p:slideViewPr>
    <p:cSldViewPr snapToGrid="0" snapToObjects="1">
      <p:cViewPr varScale="1">
        <p:scale>
          <a:sx n="76" d="100"/>
          <a:sy n="76" d="100"/>
        </p:scale>
        <p:origin x="216"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61F96-866F-8A42-B7B1-2EABD10AC7FD}" type="datetimeFigureOut">
              <a:rPr lang="en-US" smtClean="0"/>
              <a:t>12/7/22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80D32-7DE8-8A47-90B4-9B7A9A71AD30}" type="slidenum">
              <a:rPr lang="en-US" smtClean="0"/>
              <a:t>‹#›</a:t>
            </a:fld>
            <a:endParaRPr lang="en-US"/>
          </a:p>
        </p:txBody>
      </p:sp>
    </p:spTree>
    <p:extLst>
      <p:ext uri="{BB962C8B-B14F-4D97-AF65-F5344CB8AC3E}">
        <p14:creationId xmlns:p14="http://schemas.microsoft.com/office/powerpoint/2010/main" val="2641880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701025" y="4415775"/>
            <a:ext cx="5608300" cy="4183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701025" y="4415775"/>
            <a:ext cx="5608300" cy="4183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701025" y="4415775"/>
            <a:ext cx="5608300" cy="4183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1168625" y="697225"/>
            <a:ext cx="4673825"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701025" y="4415775"/>
            <a:ext cx="5608300" cy="4183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701025" y="4415775"/>
            <a:ext cx="5608300" cy="4183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5:notes"/>
          <p:cNvSpPr txBox="1">
            <a:spLocks noGrp="1"/>
          </p:cNvSpPr>
          <p:nvPr>
            <p:ph type="body" idx="1"/>
          </p:nvPr>
        </p:nvSpPr>
        <p:spPr>
          <a:xfrm>
            <a:off x="701025" y="4415775"/>
            <a:ext cx="5608300" cy="4183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701025" y="4415775"/>
            <a:ext cx="5608300" cy="4183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1168625" y="697225"/>
            <a:ext cx="4673825"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701025" y="4415775"/>
            <a:ext cx="5608300" cy="4183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1168625" y="697225"/>
            <a:ext cx="4673825"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701025" y="4415775"/>
            <a:ext cx="5608300" cy="4183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701025" y="4415775"/>
            <a:ext cx="5608300" cy="4183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701025" y="4415775"/>
            <a:ext cx="5608300" cy="4183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701025" y="4415775"/>
            <a:ext cx="5608300" cy="4183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701025" y="4415775"/>
            <a:ext cx="5608300" cy="4183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701025" y="4415775"/>
            <a:ext cx="5608300" cy="4183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CB79EFD-2A97-AB41-A951-8CBBBA95BF44}" type="datetimeFigureOut">
              <a:rPr lang="en-US" smtClean="0"/>
              <a:t>12/7/22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1FBBD-9496-D146-8264-58427E8AC81F}" type="slidenum">
              <a:rPr lang="en-US" smtClean="0"/>
              <a:t>‹#›</a:t>
            </a:fld>
            <a:endParaRPr lang="en-US"/>
          </a:p>
        </p:txBody>
      </p:sp>
    </p:spTree>
    <p:extLst>
      <p:ext uri="{BB962C8B-B14F-4D97-AF65-F5344CB8AC3E}">
        <p14:creationId xmlns:p14="http://schemas.microsoft.com/office/powerpoint/2010/main" val="933369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CB79EFD-2A97-AB41-A951-8CBBBA95BF44}" type="datetimeFigureOut">
              <a:rPr lang="en-US" smtClean="0"/>
              <a:t>12/7/22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1FBBD-9496-D146-8264-58427E8AC81F}" type="slidenum">
              <a:rPr lang="en-US" smtClean="0"/>
              <a:t>‹#›</a:t>
            </a:fld>
            <a:endParaRPr lang="en-US"/>
          </a:p>
        </p:txBody>
      </p:sp>
    </p:spTree>
    <p:extLst>
      <p:ext uri="{BB962C8B-B14F-4D97-AF65-F5344CB8AC3E}">
        <p14:creationId xmlns:p14="http://schemas.microsoft.com/office/powerpoint/2010/main" val="376921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CB79EFD-2A97-AB41-A951-8CBBBA95BF44}" type="datetimeFigureOut">
              <a:rPr lang="en-US" smtClean="0"/>
              <a:t>12/7/22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1FBBD-9496-D146-8264-58427E8AC81F}" type="slidenum">
              <a:rPr lang="en-US" smtClean="0"/>
              <a:t>‹#›</a:t>
            </a:fld>
            <a:endParaRPr lang="en-US"/>
          </a:p>
        </p:txBody>
      </p:sp>
    </p:spTree>
    <p:extLst>
      <p:ext uri="{BB962C8B-B14F-4D97-AF65-F5344CB8AC3E}">
        <p14:creationId xmlns:p14="http://schemas.microsoft.com/office/powerpoint/2010/main" val="615448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CB79EFD-2A97-AB41-A951-8CBBBA95BF44}" type="datetimeFigureOut">
              <a:rPr lang="en-US" smtClean="0"/>
              <a:t>12/7/22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1FBBD-9496-D146-8264-58427E8AC81F}"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76199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CB79EFD-2A97-AB41-A951-8CBBBA95BF44}" type="datetimeFigureOut">
              <a:rPr lang="en-US" smtClean="0"/>
              <a:t>12/7/22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1FBBD-9496-D146-8264-58427E8AC81F}" type="slidenum">
              <a:rPr lang="en-US" smtClean="0"/>
              <a:t>‹#›</a:t>
            </a:fld>
            <a:endParaRPr lang="en-US"/>
          </a:p>
        </p:txBody>
      </p:sp>
    </p:spTree>
    <p:extLst>
      <p:ext uri="{BB962C8B-B14F-4D97-AF65-F5344CB8AC3E}">
        <p14:creationId xmlns:p14="http://schemas.microsoft.com/office/powerpoint/2010/main" val="2827388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5CB79EFD-2A97-AB41-A951-8CBBBA95BF44}" type="datetimeFigureOut">
              <a:rPr lang="en-US" smtClean="0"/>
              <a:t>12/7/22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01FBBD-9496-D146-8264-58427E8AC81F}" type="slidenum">
              <a:rPr lang="en-US" smtClean="0"/>
              <a:t>‹#›</a:t>
            </a:fld>
            <a:endParaRPr lang="en-US"/>
          </a:p>
        </p:txBody>
      </p:sp>
    </p:spTree>
    <p:extLst>
      <p:ext uri="{BB962C8B-B14F-4D97-AF65-F5344CB8AC3E}">
        <p14:creationId xmlns:p14="http://schemas.microsoft.com/office/powerpoint/2010/main" val="3502593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5CB79EFD-2A97-AB41-A951-8CBBBA95BF44}" type="datetimeFigureOut">
              <a:rPr lang="en-US" smtClean="0"/>
              <a:t>12/7/22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01FBBD-9496-D146-8264-58427E8AC81F}" type="slidenum">
              <a:rPr lang="en-US" smtClean="0"/>
              <a:t>‹#›</a:t>
            </a:fld>
            <a:endParaRPr lang="en-US"/>
          </a:p>
        </p:txBody>
      </p:sp>
    </p:spTree>
    <p:extLst>
      <p:ext uri="{BB962C8B-B14F-4D97-AF65-F5344CB8AC3E}">
        <p14:creationId xmlns:p14="http://schemas.microsoft.com/office/powerpoint/2010/main" val="2129449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CB79EFD-2A97-AB41-A951-8CBBBA95BF44}" type="datetimeFigureOut">
              <a:rPr lang="en-US" smtClean="0"/>
              <a:t>12/7/22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1FBBD-9496-D146-8264-58427E8AC81F}" type="slidenum">
              <a:rPr lang="en-US" smtClean="0"/>
              <a:t>‹#›</a:t>
            </a:fld>
            <a:endParaRPr lang="en-US"/>
          </a:p>
        </p:txBody>
      </p:sp>
    </p:spTree>
    <p:extLst>
      <p:ext uri="{BB962C8B-B14F-4D97-AF65-F5344CB8AC3E}">
        <p14:creationId xmlns:p14="http://schemas.microsoft.com/office/powerpoint/2010/main" val="1319116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CB79EFD-2A97-AB41-A951-8CBBBA95BF44}" type="datetimeFigureOut">
              <a:rPr lang="en-US" smtClean="0"/>
              <a:t>12/7/22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1FBBD-9496-D146-8264-58427E8AC81F}" type="slidenum">
              <a:rPr lang="en-US" smtClean="0"/>
              <a:t>‹#›</a:t>
            </a:fld>
            <a:endParaRPr lang="en-US"/>
          </a:p>
        </p:txBody>
      </p:sp>
    </p:spTree>
    <p:extLst>
      <p:ext uri="{BB962C8B-B14F-4D97-AF65-F5344CB8AC3E}">
        <p14:creationId xmlns:p14="http://schemas.microsoft.com/office/powerpoint/2010/main" val="2849859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3602" y="624110"/>
            <a:ext cx="8785599"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888" y="2133600"/>
            <a:ext cx="8789313"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259A7B8-0EC4-44C9-AFEF-25E144F11C06}" type="datetime1">
              <a:rPr lang="en-US" smtClean="0"/>
              <a:pPr/>
              <a:t>12/7/22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78" y="711194"/>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Tree>
    <p:extLst>
      <p:ext uri="{BB962C8B-B14F-4D97-AF65-F5344CB8AC3E}">
        <p14:creationId xmlns:p14="http://schemas.microsoft.com/office/powerpoint/2010/main" val="3202421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CB79EFD-2A97-AB41-A951-8CBBBA95BF44}" type="datetimeFigureOut">
              <a:rPr lang="en-US" smtClean="0"/>
              <a:t>12/7/22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1FBBD-9496-D146-8264-58427E8AC81F}" type="slidenum">
              <a:rPr lang="en-US" smtClean="0"/>
              <a:t>‹#›</a:t>
            </a:fld>
            <a:endParaRPr lang="en-US"/>
          </a:p>
        </p:txBody>
      </p:sp>
    </p:spTree>
    <p:extLst>
      <p:ext uri="{BB962C8B-B14F-4D97-AF65-F5344CB8AC3E}">
        <p14:creationId xmlns:p14="http://schemas.microsoft.com/office/powerpoint/2010/main" val="1049918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B79EFD-2A97-AB41-A951-8CBBBA95BF44}" type="datetimeFigureOut">
              <a:rPr lang="en-US" smtClean="0"/>
              <a:t>12/7/22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1FBBD-9496-D146-8264-58427E8AC81F}" type="slidenum">
              <a:rPr lang="en-US" smtClean="0"/>
              <a:t>‹#›</a:t>
            </a:fld>
            <a:endParaRPr lang="en-US"/>
          </a:p>
        </p:txBody>
      </p:sp>
    </p:spTree>
    <p:extLst>
      <p:ext uri="{BB962C8B-B14F-4D97-AF65-F5344CB8AC3E}">
        <p14:creationId xmlns:p14="http://schemas.microsoft.com/office/powerpoint/2010/main" val="1670533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CB79EFD-2A97-AB41-A951-8CBBBA95BF44}" type="datetimeFigureOut">
              <a:rPr lang="en-US" smtClean="0"/>
              <a:t>12/7/22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1FBBD-9496-D146-8264-58427E8AC81F}" type="slidenum">
              <a:rPr lang="en-US" smtClean="0"/>
              <a:t>‹#›</a:t>
            </a:fld>
            <a:endParaRPr lang="en-US"/>
          </a:p>
        </p:txBody>
      </p:sp>
    </p:spTree>
    <p:extLst>
      <p:ext uri="{BB962C8B-B14F-4D97-AF65-F5344CB8AC3E}">
        <p14:creationId xmlns:p14="http://schemas.microsoft.com/office/powerpoint/2010/main" val="1056320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CB79EFD-2A97-AB41-A951-8CBBBA95BF44}" type="datetimeFigureOut">
              <a:rPr lang="en-US" smtClean="0"/>
              <a:t>12/7/22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01FBBD-9496-D146-8264-58427E8AC81F}" type="slidenum">
              <a:rPr lang="en-US" smtClean="0"/>
              <a:t>‹#›</a:t>
            </a:fld>
            <a:endParaRPr lang="en-US"/>
          </a:p>
        </p:txBody>
      </p:sp>
    </p:spTree>
    <p:extLst>
      <p:ext uri="{BB962C8B-B14F-4D97-AF65-F5344CB8AC3E}">
        <p14:creationId xmlns:p14="http://schemas.microsoft.com/office/powerpoint/2010/main" val="115704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CB79EFD-2A97-AB41-A951-8CBBBA95BF44}" type="datetimeFigureOut">
              <a:rPr lang="en-US" smtClean="0"/>
              <a:t>12/7/22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01FBBD-9496-D146-8264-58427E8AC81F}" type="slidenum">
              <a:rPr lang="en-US" smtClean="0"/>
              <a:t>‹#›</a:t>
            </a:fld>
            <a:endParaRPr lang="en-US"/>
          </a:p>
        </p:txBody>
      </p:sp>
    </p:spTree>
    <p:extLst>
      <p:ext uri="{BB962C8B-B14F-4D97-AF65-F5344CB8AC3E}">
        <p14:creationId xmlns:p14="http://schemas.microsoft.com/office/powerpoint/2010/main" val="2302649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CB79EFD-2A97-AB41-A951-8CBBBA95BF44}" type="datetimeFigureOut">
              <a:rPr lang="en-US" smtClean="0"/>
              <a:t>12/7/22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01FBBD-9496-D146-8264-58427E8AC81F}" type="slidenum">
              <a:rPr lang="en-US" smtClean="0"/>
              <a:t>‹#›</a:t>
            </a:fld>
            <a:endParaRPr lang="en-US"/>
          </a:p>
        </p:txBody>
      </p:sp>
    </p:spTree>
    <p:extLst>
      <p:ext uri="{BB962C8B-B14F-4D97-AF65-F5344CB8AC3E}">
        <p14:creationId xmlns:p14="http://schemas.microsoft.com/office/powerpoint/2010/main" val="2296421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CB79EFD-2A97-AB41-A951-8CBBBA95BF44}" type="datetimeFigureOut">
              <a:rPr lang="en-US" smtClean="0"/>
              <a:t>12/7/22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1FBBD-9496-D146-8264-58427E8AC81F}" type="slidenum">
              <a:rPr lang="en-US" smtClean="0"/>
              <a:t>‹#›</a:t>
            </a:fld>
            <a:endParaRPr lang="en-US"/>
          </a:p>
        </p:txBody>
      </p:sp>
    </p:spTree>
    <p:extLst>
      <p:ext uri="{BB962C8B-B14F-4D97-AF65-F5344CB8AC3E}">
        <p14:creationId xmlns:p14="http://schemas.microsoft.com/office/powerpoint/2010/main" val="232644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CB79EFD-2A97-AB41-A951-8CBBBA95BF44}" type="datetimeFigureOut">
              <a:rPr lang="en-US" smtClean="0"/>
              <a:t>12/7/22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1FBBD-9496-D146-8264-58427E8AC81F}" type="slidenum">
              <a:rPr lang="en-US" smtClean="0"/>
              <a:t>‹#›</a:t>
            </a:fld>
            <a:endParaRPr lang="en-US"/>
          </a:p>
        </p:txBody>
      </p:sp>
    </p:spTree>
    <p:extLst>
      <p:ext uri="{BB962C8B-B14F-4D97-AF65-F5344CB8AC3E}">
        <p14:creationId xmlns:p14="http://schemas.microsoft.com/office/powerpoint/2010/main" val="490223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CB79EFD-2A97-AB41-A951-8CBBBA95BF44}" type="datetimeFigureOut">
              <a:rPr lang="en-US" smtClean="0"/>
              <a:t>12/7/22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501FBBD-9496-D146-8264-58427E8AC81F}" type="slidenum">
              <a:rPr lang="en-US" smtClean="0"/>
              <a:t>‹#›</a:t>
            </a:fld>
            <a:endParaRPr lang="en-US"/>
          </a:p>
        </p:txBody>
      </p:sp>
    </p:spTree>
    <p:extLst>
      <p:ext uri="{BB962C8B-B14F-4D97-AF65-F5344CB8AC3E}">
        <p14:creationId xmlns:p14="http://schemas.microsoft.com/office/powerpoint/2010/main" val="8475177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BDA45-9DE0-E543-93A5-B012B07D985F}"/>
              </a:ext>
            </a:extLst>
          </p:cNvPr>
          <p:cNvSpPr>
            <a:spLocks noGrp="1"/>
          </p:cNvSpPr>
          <p:nvPr>
            <p:ph type="ctrTitle"/>
          </p:nvPr>
        </p:nvSpPr>
        <p:spPr/>
        <p:txBody>
          <a:bodyPr/>
          <a:lstStyle/>
          <a:p>
            <a:r>
              <a:rPr lang="en-US" dirty="0"/>
              <a:t>Cryptographic techniques</a:t>
            </a:r>
          </a:p>
        </p:txBody>
      </p:sp>
      <p:sp>
        <p:nvSpPr>
          <p:cNvPr id="3" name="Subtitle 2">
            <a:extLst>
              <a:ext uri="{FF2B5EF4-FFF2-40B4-BE49-F238E27FC236}">
                <a16:creationId xmlns:a16="http://schemas.microsoft.com/office/drawing/2014/main" id="{1FE93C89-C8E4-7340-9EC6-F275F1313E90}"/>
              </a:ext>
            </a:extLst>
          </p:cNvPr>
          <p:cNvSpPr>
            <a:spLocks noGrp="1"/>
          </p:cNvSpPr>
          <p:nvPr>
            <p:ph type="subTitle" idx="1"/>
          </p:nvPr>
        </p:nvSpPr>
        <p:spPr/>
        <p:txBody>
          <a:bodyPr/>
          <a:lstStyle/>
          <a:p>
            <a:r>
              <a:rPr lang="en-US" dirty="0"/>
              <a:t>Adelaiye o. </a:t>
            </a:r>
            <a:r>
              <a:rPr lang="en-US" dirty="0" err="1"/>
              <a:t>i</a:t>
            </a:r>
            <a:r>
              <a:rPr lang="en-US" dirty="0"/>
              <a:t>.</a:t>
            </a:r>
          </a:p>
        </p:txBody>
      </p:sp>
    </p:spTree>
    <p:extLst>
      <p:ext uri="{BB962C8B-B14F-4D97-AF65-F5344CB8AC3E}">
        <p14:creationId xmlns:p14="http://schemas.microsoft.com/office/powerpoint/2010/main" val="2926064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2133600" y="274638"/>
            <a:ext cx="7924800" cy="1143000"/>
          </a:xfrm>
          <a:prstGeom prst="rect">
            <a:avLst/>
          </a:prstGeom>
          <a:noFill/>
          <a:ln>
            <a:noFill/>
          </a:ln>
        </p:spPr>
        <p:txBody>
          <a:bodyPr spcFirstLastPara="1" vert="horz" wrap="square" lIns="91425" tIns="45700" rIns="91425" bIns="45700" rtlCol="0" anchor="b" anchorCtr="0">
            <a:noAutofit/>
          </a:bodyPr>
          <a:lstStyle/>
          <a:p>
            <a:pPr algn="l">
              <a:spcBef>
                <a:spcPts val="0"/>
              </a:spcBef>
              <a:buClr>
                <a:schemeClr val="lt1"/>
              </a:buClr>
              <a:buSzPts val="3000"/>
            </a:pPr>
            <a:r>
              <a:rPr lang="en-US"/>
              <a:t>POPULAR ALGORITHMS (CONT’D)</a:t>
            </a:r>
            <a:endParaRPr/>
          </a:p>
        </p:txBody>
      </p:sp>
      <p:sp>
        <p:nvSpPr>
          <p:cNvPr id="135" name="Google Shape;135;p21"/>
          <p:cNvSpPr txBox="1">
            <a:spLocks noGrp="1"/>
          </p:cNvSpPr>
          <p:nvPr>
            <p:ph type="body" idx="1"/>
          </p:nvPr>
        </p:nvSpPr>
        <p:spPr>
          <a:xfrm>
            <a:off x="484909" y="1600200"/>
            <a:ext cx="11069782" cy="4983162"/>
          </a:xfrm>
          <a:prstGeom prst="rect">
            <a:avLst/>
          </a:prstGeom>
          <a:noFill/>
          <a:ln>
            <a:noFill/>
          </a:ln>
        </p:spPr>
        <p:txBody>
          <a:bodyPr spcFirstLastPara="1" vert="horz" wrap="square" lIns="91425" tIns="45700" rIns="91425" bIns="45700" rtlCol="0" anchor="t" anchorCtr="0">
            <a:noAutofit/>
          </a:bodyPr>
          <a:lstStyle/>
          <a:p>
            <a:pPr marL="742950" lvl="1" indent="-285750">
              <a:lnSpc>
                <a:spcPct val="100000"/>
              </a:lnSpc>
              <a:spcBef>
                <a:spcPts val="0"/>
              </a:spcBef>
              <a:buSzPts val="2000"/>
            </a:pPr>
            <a:r>
              <a:rPr lang="en-US" sz="2800" dirty="0"/>
              <a:t>SHA-2 family has four further SHA variants, SHA-224, SHA-256, SHA-384, and SHA-512 depending up on number of bits in their hash value. No successful attacks have yet been reported on SHA-2 hash function.</a:t>
            </a:r>
            <a:endParaRPr sz="2400" dirty="0"/>
          </a:p>
          <a:p>
            <a:pPr marL="742950" lvl="1" indent="-285750">
              <a:lnSpc>
                <a:spcPct val="100000"/>
              </a:lnSpc>
              <a:spcBef>
                <a:spcPts val="1000"/>
              </a:spcBef>
              <a:buSzPts val="2000"/>
            </a:pPr>
            <a:r>
              <a:rPr lang="en-US" sz="2800" dirty="0"/>
              <a:t>Though SHA-2 is a strong hash function. Though significantly different, its basic design is still follows design of SHA-1. Hence, NIST called for new competitive hash function designs.</a:t>
            </a:r>
            <a:endParaRPr sz="2400" dirty="0"/>
          </a:p>
          <a:p>
            <a:pPr marL="742950" lvl="1" indent="-285750">
              <a:lnSpc>
                <a:spcPct val="100000"/>
              </a:lnSpc>
              <a:spcBef>
                <a:spcPts val="1000"/>
              </a:spcBef>
              <a:buSzPts val="2000"/>
            </a:pPr>
            <a:r>
              <a:rPr lang="en-US" sz="2800" dirty="0"/>
              <a:t>In October 2012, the NIST chose the Keccak algorithm as the new SHA-3 standard. Keccak offers many benefits, such as efficient performance and good resistance for attacks.</a:t>
            </a:r>
            <a:endParaRPr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2133600" y="274638"/>
            <a:ext cx="7924800" cy="934708"/>
          </a:xfrm>
          <a:prstGeom prst="rect">
            <a:avLst/>
          </a:prstGeom>
          <a:noFill/>
          <a:ln>
            <a:noFill/>
          </a:ln>
        </p:spPr>
        <p:txBody>
          <a:bodyPr spcFirstLastPara="1" vert="horz" wrap="square" lIns="91425" tIns="45700" rIns="91425" bIns="45700" rtlCol="0" anchor="b" anchorCtr="0">
            <a:noAutofit/>
          </a:bodyPr>
          <a:lstStyle/>
          <a:p>
            <a:pPr algn="l">
              <a:spcBef>
                <a:spcPts val="0"/>
              </a:spcBef>
              <a:buClr>
                <a:schemeClr val="lt1"/>
              </a:buClr>
              <a:buSzPts val="3000"/>
            </a:pPr>
            <a:r>
              <a:rPr lang="en-US"/>
              <a:t>THE BIRTHDAY PARADOX</a:t>
            </a:r>
            <a:endParaRPr/>
          </a:p>
        </p:txBody>
      </p:sp>
      <p:sp>
        <p:nvSpPr>
          <p:cNvPr id="141" name="Google Shape;141;p22"/>
          <p:cNvSpPr txBox="1">
            <a:spLocks noGrp="1"/>
          </p:cNvSpPr>
          <p:nvPr>
            <p:ph type="body" idx="4294967295"/>
          </p:nvPr>
        </p:nvSpPr>
        <p:spPr>
          <a:xfrm>
            <a:off x="401782" y="1286130"/>
            <a:ext cx="11028218" cy="4373563"/>
          </a:xfrm>
          <a:prstGeom prst="rect">
            <a:avLst/>
          </a:prstGeom>
          <a:noFill/>
          <a:ln>
            <a:noFill/>
          </a:ln>
        </p:spPr>
        <p:txBody>
          <a:bodyPr spcFirstLastPara="1" vert="horz" wrap="square" lIns="91425" tIns="45700" rIns="91425" bIns="45700" rtlCol="0" anchor="t" anchorCtr="0">
            <a:noAutofit/>
          </a:bodyPr>
          <a:lstStyle/>
          <a:p>
            <a:pPr marL="342900" indent="-342900">
              <a:lnSpc>
                <a:spcPct val="100000"/>
              </a:lnSpc>
              <a:spcBef>
                <a:spcPts val="0"/>
              </a:spcBef>
              <a:buSzPts val="1800"/>
            </a:pPr>
            <a:r>
              <a:rPr lang="en-US" sz="1800" dirty="0"/>
              <a:t>What is the probability of picking someone whose birthday date is the 22</a:t>
            </a:r>
            <a:r>
              <a:rPr lang="en-US" sz="1800" baseline="30000" dirty="0"/>
              <a:t>nd</a:t>
            </a:r>
            <a:r>
              <a:rPr lang="en-US" sz="1800" dirty="0"/>
              <a:t> of October?</a:t>
            </a:r>
            <a:endParaRPr dirty="0"/>
          </a:p>
          <a:p>
            <a:pPr marL="742950" lvl="1" indent="-285750">
              <a:lnSpc>
                <a:spcPct val="100000"/>
              </a:lnSpc>
              <a:spcBef>
                <a:spcPts val="920"/>
              </a:spcBef>
              <a:buSzPts val="1600"/>
            </a:pPr>
            <a:r>
              <a:rPr lang="en-US" sz="1600" dirty="0"/>
              <a:t>1/365 </a:t>
            </a:r>
            <a:endParaRPr dirty="0"/>
          </a:p>
          <a:p>
            <a:pPr marL="342900" indent="-342900">
              <a:lnSpc>
                <a:spcPct val="100000"/>
              </a:lnSpc>
              <a:spcBef>
                <a:spcPts val="960"/>
              </a:spcBef>
              <a:buSzPts val="1800"/>
            </a:pPr>
            <a:r>
              <a:rPr lang="en-US" sz="1800" dirty="0"/>
              <a:t>If you have a group of n persons, what is the probability of picking 2 persons who have the same birthday?</a:t>
            </a:r>
            <a:endParaRPr dirty="0"/>
          </a:p>
          <a:p>
            <a:pPr marL="742950" lvl="1" indent="-285750">
              <a:lnSpc>
                <a:spcPct val="100000"/>
              </a:lnSpc>
              <a:spcBef>
                <a:spcPts val="920"/>
              </a:spcBef>
              <a:buSzPts val="1600"/>
            </a:pPr>
            <a:r>
              <a:rPr lang="en-US" sz="1600" dirty="0"/>
              <a:t>You pick a first person </a:t>
            </a:r>
            <a:endParaRPr dirty="0"/>
          </a:p>
          <a:p>
            <a:pPr marL="742950" lvl="1" indent="-285750">
              <a:lnSpc>
                <a:spcPct val="100000"/>
              </a:lnSpc>
              <a:spcBef>
                <a:spcPts val="920"/>
              </a:spcBef>
              <a:buSzPts val="1600"/>
            </a:pPr>
            <a:r>
              <a:rPr lang="en-US" sz="1600" dirty="0"/>
              <a:t>The probability that the second person does not have the same date of birth is 364/365 </a:t>
            </a:r>
            <a:endParaRPr dirty="0"/>
          </a:p>
          <a:p>
            <a:pPr marL="742950" lvl="1" indent="-285750">
              <a:lnSpc>
                <a:spcPct val="100000"/>
              </a:lnSpc>
              <a:spcBef>
                <a:spcPts val="920"/>
              </a:spcBef>
              <a:buSzPts val="1600"/>
            </a:pPr>
            <a:r>
              <a:rPr lang="en-US" sz="1600" dirty="0"/>
              <a:t>The probability that the third person does not have the date of birth of any of the first two is 363/365 </a:t>
            </a:r>
            <a:endParaRPr dirty="0"/>
          </a:p>
          <a:p>
            <a:pPr marL="742950" lvl="1" indent="-285750">
              <a:lnSpc>
                <a:spcPct val="100000"/>
              </a:lnSpc>
              <a:spcBef>
                <a:spcPts val="920"/>
              </a:spcBef>
              <a:buSzPts val="1600"/>
            </a:pPr>
            <a:r>
              <a:rPr lang="en-US" sz="1600" dirty="0"/>
              <a:t>… </a:t>
            </a:r>
            <a:endParaRPr dirty="0"/>
          </a:p>
          <a:p>
            <a:pPr marL="742950" lvl="1" indent="-285750">
              <a:lnSpc>
                <a:spcPct val="100000"/>
              </a:lnSpc>
              <a:spcBef>
                <a:spcPts val="920"/>
              </a:spcBef>
              <a:buSzPts val="1600"/>
            </a:pPr>
            <a:r>
              <a:rPr lang="en-US" sz="1600" dirty="0"/>
              <a:t>The probability that the n</a:t>
            </a:r>
            <a:r>
              <a:rPr lang="en-US" sz="1600" baseline="30000" dirty="0"/>
              <a:t>th</a:t>
            </a:r>
            <a:r>
              <a:rPr lang="en-US" sz="1600" dirty="0"/>
              <a:t> person does not have the date of birth of any of the first (n-1) persons is (365-(n-1))/365 </a:t>
            </a:r>
            <a:endParaRPr dirty="0"/>
          </a:p>
          <a:p>
            <a:pPr marL="742950" lvl="1" indent="-285750">
              <a:lnSpc>
                <a:spcPct val="100000"/>
              </a:lnSpc>
              <a:spcBef>
                <a:spcPts val="920"/>
              </a:spcBef>
              <a:buSzPts val="1600"/>
            </a:pPr>
            <a:r>
              <a:rPr lang="en-US" sz="1600" dirty="0"/>
              <a:t>The probability that none of n persons have the same date of birth is </a:t>
            </a:r>
            <a:endParaRPr sz="1600" dirty="0"/>
          </a:p>
          <a:p>
            <a:pPr marL="411480" lvl="1" indent="0">
              <a:lnSpc>
                <a:spcPct val="100000"/>
              </a:lnSpc>
              <a:spcBef>
                <a:spcPts val="920"/>
              </a:spcBef>
              <a:buSzPts val="1600"/>
              <a:buNone/>
            </a:pPr>
            <a:r>
              <a:rPr lang="en-US" sz="1600" dirty="0"/>
              <a:t>	365𝑥𝑥𝑥𝑥𝑥…𝑥(365−(𝑛−1)/365 </a:t>
            </a:r>
            <a:endParaRPr sz="1600" dirty="0"/>
          </a:p>
          <a:p>
            <a:pPr marL="742950" lvl="1" indent="-285750">
              <a:lnSpc>
                <a:spcPct val="100000"/>
              </a:lnSpc>
              <a:spcBef>
                <a:spcPts val="920"/>
              </a:spcBef>
              <a:buSzPts val="1600"/>
            </a:pPr>
            <a:r>
              <a:rPr lang="en-US" sz="1600" dirty="0"/>
              <a:t>In particular, for n=23 persons, the probability that they all have different birthdays is: 365𝑥𝑥𝑥𝑥𝑥…𝑥(365−(22)/365 = 0.4927 </a:t>
            </a:r>
            <a:endParaRPr dirty="0"/>
          </a:p>
          <a:p>
            <a:pPr marL="742950" lvl="1" indent="-285750">
              <a:lnSpc>
                <a:spcPct val="100000"/>
              </a:lnSpc>
              <a:spcBef>
                <a:spcPts val="920"/>
              </a:spcBef>
              <a:buSzPts val="1600"/>
            </a:pPr>
            <a:r>
              <a:rPr lang="en-US" sz="1600" dirty="0"/>
              <a:t>That is, the probability that two persons have the same date of birth in a group of 23 persons is: 1-0.4927=0.5073 </a:t>
            </a:r>
            <a:endParaRPr dirty="0"/>
          </a:p>
          <a:p>
            <a:pPr marL="342900">
              <a:lnSpc>
                <a:spcPct val="100000"/>
              </a:lnSpc>
              <a:spcBef>
                <a:spcPts val="960"/>
              </a:spcBef>
              <a:buSzPts val="1800"/>
              <a:buNone/>
            </a:pPr>
            <a:endParaRPr sz="1800" dirty="0"/>
          </a:p>
          <a:p>
            <a:pPr marL="342900">
              <a:lnSpc>
                <a:spcPct val="100000"/>
              </a:lnSpc>
              <a:spcBef>
                <a:spcPts val="960"/>
              </a:spcBef>
              <a:buSzPts val="1800"/>
              <a:buNone/>
            </a:pPr>
            <a:endParaRPr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2133600" y="274638"/>
            <a:ext cx="7924800" cy="1143000"/>
          </a:xfrm>
          <a:prstGeom prst="rect">
            <a:avLst/>
          </a:prstGeom>
          <a:noFill/>
          <a:ln>
            <a:noFill/>
          </a:ln>
        </p:spPr>
        <p:txBody>
          <a:bodyPr spcFirstLastPara="1" vert="horz" wrap="square" lIns="91425" tIns="45700" rIns="91425" bIns="45700" rtlCol="0" anchor="b" anchorCtr="0">
            <a:noAutofit/>
          </a:bodyPr>
          <a:lstStyle/>
          <a:p>
            <a:pPr algn="l">
              <a:spcBef>
                <a:spcPts val="0"/>
              </a:spcBef>
              <a:buClr>
                <a:schemeClr val="lt1"/>
              </a:buClr>
              <a:buSzPts val="3000"/>
            </a:pPr>
            <a:r>
              <a:rPr lang="en-US"/>
              <a:t>BIRTHDAY PARADOX</a:t>
            </a:r>
            <a:endParaRPr/>
          </a:p>
        </p:txBody>
      </p:sp>
      <p:sp>
        <p:nvSpPr>
          <p:cNvPr id="147" name="Google Shape;147;p23"/>
          <p:cNvSpPr txBox="1">
            <a:spLocks noGrp="1"/>
          </p:cNvSpPr>
          <p:nvPr>
            <p:ph type="body" idx="4294967295"/>
          </p:nvPr>
        </p:nvSpPr>
        <p:spPr>
          <a:xfrm>
            <a:off x="678874" y="1545849"/>
            <a:ext cx="11111344" cy="5037513"/>
          </a:xfrm>
          <a:prstGeom prst="rect">
            <a:avLst/>
          </a:prstGeom>
          <a:noFill/>
          <a:ln>
            <a:noFill/>
          </a:ln>
        </p:spPr>
        <p:txBody>
          <a:bodyPr spcFirstLastPara="1" vert="horz" wrap="square" lIns="91425" tIns="45700" rIns="91425" bIns="45700" rtlCol="0" anchor="t" anchorCtr="0">
            <a:noAutofit/>
          </a:bodyPr>
          <a:lstStyle/>
          <a:p>
            <a:pPr marL="342900" indent="-342900">
              <a:lnSpc>
                <a:spcPct val="100000"/>
              </a:lnSpc>
              <a:spcBef>
                <a:spcPts val="0"/>
              </a:spcBef>
              <a:buSzPts val="1700"/>
            </a:pPr>
            <a:r>
              <a:rPr lang="en-US" sz="2400" dirty="0"/>
              <a:t>If you have 23 persons, two of them have the same date of birth with a probability higher than 0.5 </a:t>
            </a:r>
            <a:endParaRPr sz="2400" dirty="0"/>
          </a:p>
          <a:p>
            <a:pPr marL="742950" lvl="1" indent="-285750">
              <a:lnSpc>
                <a:spcPct val="100000"/>
              </a:lnSpc>
              <a:spcBef>
                <a:spcPts val="940"/>
              </a:spcBef>
              <a:buSzPts val="1700"/>
            </a:pPr>
            <a:r>
              <a:rPr lang="en-US" sz="2000" dirty="0"/>
              <a:t>More generally if you have n possible values, it is enough to have </a:t>
            </a:r>
            <a:r>
              <a:rPr lang="en-US" sz="2000" i="1" dirty="0"/>
              <a:t>√n</a:t>
            </a:r>
            <a:r>
              <a:rPr lang="en-US" sz="2000" dirty="0"/>
              <a:t>  samples of these values in order to get two equal values with a probability higher than 0.5 </a:t>
            </a:r>
            <a:endParaRPr sz="2000" dirty="0"/>
          </a:p>
          <a:p>
            <a:pPr marL="342900" indent="-342900">
              <a:lnSpc>
                <a:spcPct val="100000"/>
              </a:lnSpc>
              <a:spcBef>
                <a:spcPts val="940"/>
              </a:spcBef>
              <a:buSzPts val="1700"/>
            </a:pPr>
            <a:r>
              <a:rPr lang="en-US" sz="2400" dirty="0"/>
              <a:t>Finding two messages with the same hash is similar to a Birthday problem !</a:t>
            </a:r>
            <a:endParaRPr sz="2400" dirty="0"/>
          </a:p>
          <a:p>
            <a:pPr marL="742950" lvl="1" indent="-285750">
              <a:lnSpc>
                <a:spcPct val="100000"/>
              </a:lnSpc>
              <a:spcBef>
                <a:spcPts val="940"/>
              </a:spcBef>
              <a:buSzPts val="1700"/>
            </a:pPr>
            <a:r>
              <a:rPr lang="en-US" sz="2000" dirty="0"/>
              <a:t>Two messages </a:t>
            </a:r>
            <a:r>
              <a:rPr lang="en-US" sz="2000" dirty="0">
                <a:latin typeface="Noto Sans Symbols"/>
                <a:ea typeface="Noto Sans Symbols"/>
                <a:cs typeface="Noto Sans Symbols"/>
                <a:sym typeface="Noto Sans Symbols"/>
              </a:rPr>
              <a:t>🡪 </a:t>
            </a:r>
            <a:r>
              <a:rPr lang="en-US" sz="2000" dirty="0"/>
              <a:t>Two individuals </a:t>
            </a:r>
            <a:endParaRPr sz="2000" dirty="0"/>
          </a:p>
          <a:p>
            <a:pPr marL="742950" lvl="1" indent="-285750">
              <a:lnSpc>
                <a:spcPct val="100000"/>
              </a:lnSpc>
              <a:spcBef>
                <a:spcPts val="940"/>
              </a:spcBef>
              <a:buSzPts val="1700"/>
            </a:pPr>
            <a:r>
              <a:rPr lang="en-US" sz="2000" dirty="0"/>
              <a:t>Same hash </a:t>
            </a:r>
            <a:r>
              <a:rPr lang="en-US" sz="2000" dirty="0">
                <a:latin typeface="Noto Sans Symbols"/>
                <a:ea typeface="Noto Sans Symbols"/>
                <a:cs typeface="Noto Sans Symbols"/>
                <a:sym typeface="Noto Sans Symbols"/>
              </a:rPr>
              <a:t>🡪 </a:t>
            </a:r>
            <a:r>
              <a:rPr lang="en-US" sz="2000" dirty="0"/>
              <a:t>Same birthday </a:t>
            </a:r>
            <a:endParaRPr sz="2000" dirty="0"/>
          </a:p>
          <a:p>
            <a:pPr marL="342900" indent="-342900">
              <a:lnSpc>
                <a:spcPct val="100000"/>
              </a:lnSpc>
              <a:spcBef>
                <a:spcPts val="940"/>
              </a:spcBef>
              <a:buSzPts val="1700"/>
            </a:pPr>
            <a:r>
              <a:rPr lang="en-US" sz="2400" dirty="0"/>
              <a:t>For SHA-1 (2</a:t>
            </a:r>
            <a:r>
              <a:rPr lang="en-US" sz="2400" baseline="30000" dirty="0"/>
              <a:t>160</a:t>
            </a:r>
            <a:r>
              <a:rPr lang="en-US" sz="2400" dirty="0"/>
              <a:t> possible hashes), it is enough to hash 2</a:t>
            </a:r>
            <a:r>
              <a:rPr lang="en-US" sz="2400" baseline="30000" dirty="0"/>
              <a:t>80</a:t>
            </a:r>
            <a:r>
              <a:rPr lang="en-US" sz="2400" dirty="0"/>
              <a:t> different strings in order to get a collision with a probability higher than 0.5 </a:t>
            </a:r>
            <a:endParaRPr sz="2400" dirty="0"/>
          </a:p>
          <a:p>
            <a:pPr marL="742950" lvl="1" indent="-285750">
              <a:lnSpc>
                <a:spcPct val="100000"/>
              </a:lnSpc>
              <a:spcBef>
                <a:spcPts val="940"/>
              </a:spcBef>
              <a:buSzPts val="1700"/>
            </a:pPr>
            <a:r>
              <a:rPr lang="en-US" sz="2000" dirty="0"/>
              <a:t>In the case of MD5 (2</a:t>
            </a:r>
            <a:r>
              <a:rPr lang="en-US" sz="2000" baseline="30000" dirty="0"/>
              <a:t>128</a:t>
            </a:r>
            <a:r>
              <a:rPr lang="en-US" sz="2000" dirty="0"/>
              <a:t> possible hashes), only 2</a:t>
            </a:r>
            <a:r>
              <a:rPr lang="en-US" sz="2000" baseline="30000" dirty="0"/>
              <a:t>64</a:t>
            </a:r>
            <a:r>
              <a:rPr lang="en-US" sz="2000" dirty="0"/>
              <a:t> hashes are required</a:t>
            </a:r>
            <a:endParaRPr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2133601" y="4962526"/>
            <a:ext cx="7885113" cy="1362075"/>
          </a:xfrm>
          <a:prstGeom prst="rect">
            <a:avLst/>
          </a:prstGeom>
          <a:noFill/>
          <a:ln>
            <a:noFill/>
          </a:ln>
        </p:spPr>
        <p:txBody>
          <a:bodyPr spcFirstLastPara="1" vert="horz" wrap="square" lIns="91425" tIns="45700" rIns="91425" bIns="45700" rtlCol="0" anchor="t" anchorCtr="0">
            <a:noAutofit/>
          </a:bodyPr>
          <a:lstStyle/>
          <a:p>
            <a:pPr algn="l">
              <a:spcBef>
                <a:spcPts val="0"/>
              </a:spcBef>
              <a:buClr>
                <a:schemeClr val="lt1"/>
              </a:buClr>
              <a:buSzPts val="3200"/>
            </a:pPr>
            <a:r>
              <a:rPr lang="en-US"/>
              <a:t>HASH FUNCTION FOR MIC/MAC</a:t>
            </a:r>
            <a:endParaRPr/>
          </a:p>
        </p:txBody>
      </p:sp>
      <p:sp>
        <p:nvSpPr>
          <p:cNvPr id="153" name="Google Shape;153;p24"/>
          <p:cNvSpPr txBox="1">
            <a:spLocks noGrp="1"/>
          </p:cNvSpPr>
          <p:nvPr>
            <p:ph type="body" idx="1"/>
          </p:nvPr>
        </p:nvSpPr>
        <p:spPr>
          <a:xfrm>
            <a:off x="2133601" y="3462339"/>
            <a:ext cx="7885113" cy="1500187"/>
          </a:xfrm>
          <a:prstGeom prst="rect">
            <a:avLst/>
          </a:prstGeom>
          <a:noFill/>
          <a:ln>
            <a:noFill/>
          </a:ln>
        </p:spPr>
        <p:txBody>
          <a:bodyPr spcFirstLastPara="1" vert="horz" wrap="square" lIns="91425" tIns="45700" rIns="91425" bIns="45700" rtlCol="0" anchor="b" anchorCtr="0">
            <a:noAutofit/>
          </a:bodyPr>
          <a:lstStyle/>
          <a:p>
            <a:pPr algn="l">
              <a:lnSpc>
                <a:spcPct val="100000"/>
              </a:lnSpc>
              <a:spcBef>
                <a:spcPts val="0"/>
              </a:spcBef>
              <a:buSzPts val="1700"/>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2133600" y="274638"/>
            <a:ext cx="7924800" cy="1143000"/>
          </a:xfrm>
          <a:prstGeom prst="rect">
            <a:avLst/>
          </a:prstGeom>
          <a:noFill/>
          <a:ln>
            <a:noFill/>
          </a:ln>
        </p:spPr>
        <p:txBody>
          <a:bodyPr spcFirstLastPara="1" vert="horz" wrap="square" lIns="91425" tIns="45700" rIns="91425" bIns="45700" rtlCol="0" anchor="b" anchorCtr="0">
            <a:noAutofit/>
          </a:bodyPr>
          <a:lstStyle/>
          <a:p>
            <a:pPr algn="l">
              <a:spcBef>
                <a:spcPts val="0"/>
              </a:spcBef>
              <a:buClr>
                <a:schemeClr val="lt1"/>
              </a:buClr>
              <a:buSzPts val="3000"/>
            </a:pPr>
            <a:r>
              <a:rPr lang="en-US"/>
              <a:t>INTEGRITY CHECK</a:t>
            </a:r>
            <a:endParaRPr/>
          </a:p>
        </p:txBody>
      </p:sp>
      <p:sp>
        <p:nvSpPr>
          <p:cNvPr id="159" name="Google Shape;159;p25"/>
          <p:cNvSpPr txBox="1">
            <a:spLocks noGrp="1"/>
          </p:cNvSpPr>
          <p:nvPr>
            <p:ph type="body" idx="4294967295"/>
          </p:nvPr>
        </p:nvSpPr>
        <p:spPr>
          <a:xfrm>
            <a:off x="637310" y="1752600"/>
            <a:ext cx="10751130" cy="4996484"/>
          </a:xfrm>
          <a:prstGeom prst="rect">
            <a:avLst/>
          </a:prstGeom>
          <a:noFill/>
          <a:ln>
            <a:noFill/>
          </a:ln>
        </p:spPr>
        <p:txBody>
          <a:bodyPr spcFirstLastPara="1" vert="horz" wrap="square" lIns="91425" tIns="45700" rIns="91425" bIns="45700" rtlCol="0" anchor="t" anchorCtr="0">
            <a:noAutofit/>
          </a:bodyPr>
          <a:lstStyle/>
          <a:p>
            <a:pPr marL="342900" indent="-342900">
              <a:lnSpc>
                <a:spcPct val="100000"/>
              </a:lnSpc>
              <a:spcBef>
                <a:spcPts val="0"/>
              </a:spcBef>
              <a:buSzPts val="2800"/>
            </a:pPr>
            <a:r>
              <a:rPr lang="en-US" sz="2800" dirty="0"/>
              <a:t>Assume Alice and Bob want to exchange some messages with data integrity </a:t>
            </a:r>
            <a:endParaRPr sz="2800" dirty="0"/>
          </a:p>
          <a:p>
            <a:pPr marL="742950" lvl="1" indent="-285750">
              <a:lnSpc>
                <a:spcPct val="100000"/>
              </a:lnSpc>
              <a:spcBef>
                <a:spcPts val="940"/>
              </a:spcBef>
              <a:buSzPts val="1700"/>
            </a:pPr>
            <a:r>
              <a:rPr lang="en-US" dirty="0"/>
              <a:t>Is hashing the message and sending the hash along with the message enough? </a:t>
            </a:r>
            <a:endParaRPr dirty="0"/>
          </a:p>
          <a:p>
            <a:pPr lvl="2">
              <a:lnSpc>
                <a:spcPct val="100000"/>
              </a:lnSpc>
              <a:spcBef>
                <a:spcPts val="920"/>
              </a:spcBef>
              <a:buSzPts val="1600"/>
            </a:pPr>
            <a:r>
              <a:rPr lang="en-US" dirty="0"/>
              <a:t>Must use a </a:t>
            </a:r>
            <a:r>
              <a:rPr lang="en-US" b="1" dirty="0"/>
              <a:t>keyed hash </a:t>
            </a:r>
            <a:endParaRPr dirty="0"/>
          </a:p>
          <a:p>
            <a:pPr marL="742950" lvl="1" indent="-285750">
              <a:lnSpc>
                <a:spcPct val="100000"/>
              </a:lnSpc>
              <a:spcBef>
                <a:spcPts val="940"/>
              </a:spcBef>
              <a:buSzPts val="1700"/>
            </a:pPr>
            <a:r>
              <a:rPr lang="en-US" dirty="0"/>
              <a:t>Is hashing the </a:t>
            </a:r>
            <a:r>
              <a:rPr lang="en-US" dirty="0" err="1"/>
              <a:t>K|message</a:t>
            </a:r>
            <a:r>
              <a:rPr lang="en-US" dirty="0"/>
              <a:t> enough?</a:t>
            </a:r>
            <a:endParaRPr dirty="0"/>
          </a:p>
          <a:p>
            <a:pPr lvl="2">
              <a:lnSpc>
                <a:spcPct val="100000"/>
              </a:lnSpc>
              <a:spcBef>
                <a:spcPts val="920"/>
              </a:spcBef>
              <a:buSzPts val="1600"/>
            </a:pPr>
            <a:r>
              <a:rPr lang="en-US" dirty="0"/>
              <a:t>K is a pre-shared secret </a:t>
            </a:r>
            <a:endParaRPr dirty="0"/>
          </a:p>
          <a:p>
            <a:pPr marL="742950" lvl="1" indent="-285750">
              <a:lnSpc>
                <a:spcPct val="100000"/>
              </a:lnSpc>
              <a:spcBef>
                <a:spcPts val="1080"/>
              </a:spcBef>
              <a:buSzPts val="2400"/>
            </a:pPr>
            <a:r>
              <a:rPr lang="en-US" sz="2400" dirty="0"/>
              <a:t>Problem: algorithms that compute the hash in an iterative way</a:t>
            </a:r>
            <a:endParaRPr dirty="0"/>
          </a:p>
          <a:p>
            <a:pPr lvl="2">
              <a:lnSpc>
                <a:spcPct val="100000"/>
              </a:lnSpc>
              <a:spcBef>
                <a:spcPts val="940"/>
              </a:spcBef>
              <a:buSzPts val="1700"/>
            </a:pPr>
            <a:r>
              <a:rPr lang="en-US" dirty="0"/>
              <a:t>Hash of the message up to chunk </a:t>
            </a:r>
            <a:r>
              <a:rPr lang="en-US" i="1" dirty="0"/>
              <a:t>n </a:t>
            </a:r>
            <a:r>
              <a:rPr lang="en-US" dirty="0"/>
              <a:t>can be calculated using the hash up to chunk </a:t>
            </a:r>
            <a:r>
              <a:rPr lang="en-US" i="1" dirty="0"/>
              <a:t>n-1 </a:t>
            </a:r>
            <a:endParaRPr dirty="0"/>
          </a:p>
          <a:p>
            <a:pPr lvl="2">
              <a:lnSpc>
                <a:spcPct val="100000"/>
              </a:lnSpc>
              <a:spcBef>
                <a:spcPts val="940"/>
              </a:spcBef>
              <a:buSzPts val="1700"/>
            </a:pPr>
            <a:r>
              <a:rPr lang="en-US" dirty="0"/>
              <a:t>As is the case with MD4, MD5, and SHA-1 </a:t>
            </a:r>
            <a:endParaRPr dirty="0"/>
          </a:p>
          <a:p>
            <a:pPr lvl="2">
              <a:lnSpc>
                <a:spcPct val="100000"/>
              </a:lnSpc>
              <a:spcBef>
                <a:spcPts val="940"/>
              </a:spcBef>
              <a:buSzPts val="1700"/>
            </a:pPr>
            <a:r>
              <a:rPr lang="en-US" dirty="0"/>
              <a:t>H(</a:t>
            </a:r>
            <a:r>
              <a:rPr lang="en-US" dirty="0" err="1"/>
              <a:t>K|message|forgery</a:t>
            </a:r>
            <a:r>
              <a:rPr lang="en-US" dirty="0"/>
              <a:t>) can be calculated from h(</a:t>
            </a:r>
            <a:r>
              <a:rPr lang="en-US" dirty="0" err="1"/>
              <a:t>K|message</a:t>
            </a:r>
            <a:r>
              <a:rPr lang="en-US" dirty="0"/>
              <a:t>) </a:t>
            </a:r>
            <a:endParaRPr dirty="0"/>
          </a:p>
          <a:p>
            <a:pPr marL="742950" lvl="1" indent="-177800">
              <a:lnSpc>
                <a:spcPct val="100000"/>
              </a:lnSpc>
              <a:spcBef>
                <a:spcPts val="940"/>
              </a:spcBef>
              <a:buSzPts val="1700"/>
              <a:buNone/>
            </a:pPr>
            <a:endParaRPr dirty="0"/>
          </a:p>
          <a:p>
            <a:pPr marL="742950" lvl="1" indent="-177800">
              <a:lnSpc>
                <a:spcPct val="100000"/>
              </a:lnSpc>
              <a:spcBef>
                <a:spcPts val="940"/>
              </a:spcBef>
              <a:buSzPts val="1700"/>
              <a:buNone/>
            </a:pPr>
            <a:endParaRPr dirty="0"/>
          </a:p>
          <a:p>
            <a:pPr marL="342900" indent="-234950">
              <a:lnSpc>
                <a:spcPct val="100000"/>
              </a:lnSpc>
              <a:spcBef>
                <a:spcPts val="940"/>
              </a:spcBef>
              <a:buSzPts val="1700"/>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2133600" y="274638"/>
            <a:ext cx="7924800" cy="1143000"/>
          </a:xfrm>
          <a:prstGeom prst="rect">
            <a:avLst/>
          </a:prstGeom>
          <a:noFill/>
          <a:ln>
            <a:noFill/>
          </a:ln>
        </p:spPr>
        <p:txBody>
          <a:bodyPr spcFirstLastPara="1" vert="horz" wrap="square" lIns="91425" tIns="45700" rIns="91425" bIns="45700" rtlCol="0" anchor="b" anchorCtr="0">
            <a:noAutofit/>
          </a:bodyPr>
          <a:lstStyle/>
          <a:p>
            <a:pPr algn="l">
              <a:spcBef>
                <a:spcPts val="0"/>
              </a:spcBef>
              <a:buClr>
                <a:schemeClr val="lt1"/>
              </a:buClr>
              <a:buSzPts val="3000"/>
            </a:pPr>
            <a:r>
              <a:rPr lang="en-US"/>
              <a:t>HASHING FOR INTEGRITY CHECK</a:t>
            </a:r>
            <a:endParaRPr/>
          </a:p>
        </p:txBody>
      </p:sp>
      <p:sp>
        <p:nvSpPr>
          <p:cNvPr id="165" name="Google Shape;165;p26"/>
          <p:cNvSpPr txBox="1">
            <a:spLocks noGrp="1"/>
          </p:cNvSpPr>
          <p:nvPr>
            <p:ph type="body" idx="4294967295"/>
          </p:nvPr>
        </p:nvSpPr>
        <p:spPr>
          <a:xfrm>
            <a:off x="526473" y="1752601"/>
            <a:ext cx="9684327" cy="4373563"/>
          </a:xfrm>
          <a:prstGeom prst="rect">
            <a:avLst/>
          </a:prstGeom>
          <a:noFill/>
          <a:ln>
            <a:noFill/>
          </a:ln>
        </p:spPr>
        <p:txBody>
          <a:bodyPr spcFirstLastPara="1" vert="horz" wrap="square" lIns="91425" tIns="45700" rIns="91425" bIns="45700" rtlCol="0" anchor="t" anchorCtr="0">
            <a:noAutofit/>
          </a:bodyPr>
          <a:lstStyle/>
          <a:p>
            <a:pPr marL="342900" indent="-342900">
              <a:lnSpc>
                <a:spcPct val="100000"/>
              </a:lnSpc>
              <a:spcBef>
                <a:spcPts val="0"/>
              </a:spcBef>
              <a:buSzPts val="4000"/>
            </a:pPr>
            <a:r>
              <a:rPr lang="en-US" sz="4000" dirty="0"/>
              <a:t>Possible solutions:</a:t>
            </a:r>
            <a:endParaRPr dirty="0"/>
          </a:p>
          <a:p>
            <a:pPr marL="742950" lvl="1" indent="-285750">
              <a:lnSpc>
                <a:spcPct val="100000"/>
              </a:lnSpc>
              <a:spcBef>
                <a:spcPts val="1160"/>
              </a:spcBef>
              <a:buSzPts val="2800"/>
            </a:pPr>
            <a:r>
              <a:rPr lang="en-US" sz="2800" dirty="0"/>
              <a:t>Use only a subset of the bits as a hash</a:t>
            </a:r>
            <a:endParaRPr dirty="0"/>
          </a:p>
          <a:p>
            <a:pPr lvl="2">
              <a:lnSpc>
                <a:spcPct val="100000"/>
              </a:lnSpc>
              <a:spcBef>
                <a:spcPts val="1080"/>
              </a:spcBef>
              <a:buSzPts val="2400"/>
            </a:pPr>
            <a:r>
              <a:rPr lang="en-US" sz="2400" dirty="0"/>
              <a:t>So the attacker does not get hold of the full hash </a:t>
            </a:r>
            <a:endParaRPr dirty="0"/>
          </a:p>
          <a:p>
            <a:pPr marL="742950" lvl="1" indent="-285750">
              <a:lnSpc>
                <a:spcPct val="100000"/>
              </a:lnSpc>
              <a:spcBef>
                <a:spcPts val="1240"/>
              </a:spcBef>
              <a:buSzPts val="3200"/>
            </a:pPr>
            <a:r>
              <a:rPr lang="en-US" sz="3200" dirty="0"/>
              <a:t>Use h(</a:t>
            </a:r>
            <a:r>
              <a:rPr lang="en-US" sz="3200" dirty="0" err="1"/>
              <a:t>message|K</a:t>
            </a:r>
            <a:r>
              <a:rPr lang="en-US" sz="3200" dirty="0"/>
              <a:t>) instead of h(</a:t>
            </a:r>
            <a:r>
              <a:rPr lang="en-US" sz="3200" dirty="0" err="1"/>
              <a:t>K|message</a:t>
            </a:r>
            <a:r>
              <a:rPr lang="en-US" sz="3200" dirty="0"/>
              <a:t>)</a:t>
            </a:r>
            <a:endParaRPr dirty="0"/>
          </a:p>
          <a:p>
            <a:pPr lvl="2">
              <a:lnSpc>
                <a:spcPct val="100000"/>
              </a:lnSpc>
              <a:spcBef>
                <a:spcPts val="1080"/>
              </a:spcBef>
              <a:buSzPts val="2400"/>
            </a:pPr>
            <a:r>
              <a:rPr lang="en-US" sz="2400" dirty="0"/>
              <a:t>But </a:t>
            </a:r>
            <a:r>
              <a:rPr lang="en-US" sz="2400" i="1" dirty="0"/>
              <a:t>h(m1)=h(m2) </a:t>
            </a:r>
            <a:r>
              <a:rPr lang="en-US" sz="2400" dirty="0">
                <a:latin typeface="Noto Sans Symbols"/>
                <a:ea typeface="Noto Sans Symbols"/>
                <a:cs typeface="Noto Sans Symbols"/>
                <a:sym typeface="Noto Sans Symbols"/>
              </a:rPr>
              <a:t>🡪</a:t>
            </a:r>
            <a:r>
              <a:rPr lang="en-US" sz="2400" i="1" dirty="0"/>
              <a:t>h(m1|K)=h(m2|K) </a:t>
            </a:r>
            <a:r>
              <a:rPr lang="en-US" sz="2400" dirty="0"/>
              <a:t>for the algorithms that iteratively calculate the hash </a:t>
            </a:r>
            <a:endParaRPr dirty="0"/>
          </a:p>
          <a:p>
            <a:pPr marL="342900" indent="-342900">
              <a:lnSpc>
                <a:spcPct val="100000"/>
              </a:lnSpc>
              <a:spcBef>
                <a:spcPts val="1240"/>
              </a:spcBef>
              <a:buSzPts val="3200"/>
            </a:pPr>
            <a:r>
              <a:rPr lang="en-US" sz="3200" dirty="0"/>
              <a:t>Use h(</a:t>
            </a:r>
            <a:r>
              <a:rPr lang="en-US" sz="3200" dirty="0" err="1"/>
              <a:t>K|message|K</a:t>
            </a:r>
            <a:r>
              <a:rPr lang="en-US" sz="3200" dirty="0"/>
              <a:t>)</a:t>
            </a:r>
            <a:endParaRPr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2133600" y="274638"/>
            <a:ext cx="7924800" cy="1143000"/>
          </a:xfrm>
          <a:prstGeom prst="rect">
            <a:avLst/>
          </a:prstGeom>
          <a:noFill/>
          <a:ln>
            <a:noFill/>
          </a:ln>
        </p:spPr>
        <p:txBody>
          <a:bodyPr spcFirstLastPara="1" vert="horz" wrap="square" lIns="91425" tIns="45700" rIns="91425" bIns="45700" rtlCol="0" anchor="b" anchorCtr="0">
            <a:noAutofit/>
          </a:bodyPr>
          <a:lstStyle/>
          <a:p>
            <a:pPr algn="l">
              <a:spcBef>
                <a:spcPts val="0"/>
              </a:spcBef>
              <a:buClr>
                <a:schemeClr val="lt1"/>
              </a:buClr>
              <a:buSzPts val="3000"/>
            </a:pPr>
            <a:r>
              <a:rPr lang="en-US"/>
              <a:t>HMAC</a:t>
            </a:r>
            <a:endParaRPr/>
          </a:p>
        </p:txBody>
      </p:sp>
      <p:sp>
        <p:nvSpPr>
          <p:cNvPr id="171" name="Google Shape;171;p27"/>
          <p:cNvSpPr txBox="1">
            <a:spLocks noGrp="1"/>
          </p:cNvSpPr>
          <p:nvPr>
            <p:ph type="body" idx="4294967295"/>
          </p:nvPr>
        </p:nvSpPr>
        <p:spPr>
          <a:xfrm>
            <a:off x="568037" y="1752600"/>
            <a:ext cx="5577806" cy="4834034"/>
          </a:xfrm>
          <a:prstGeom prst="rect">
            <a:avLst/>
          </a:prstGeom>
          <a:noFill/>
          <a:ln>
            <a:noFill/>
          </a:ln>
        </p:spPr>
        <p:txBody>
          <a:bodyPr spcFirstLastPara="1" vert="horz" wrap="square" lIns="91425" tIns="45700" rIns="91425" bIns="45700" rtlCol="0" anchor="t" anchorCtr="0">
            <a:noAutofit/>
          </a:bodyPr>
          <a:lstStyle/>
          <a:p>
            <a:pPr marL="342900" indent="-342900">
              <a:lnSpc>
                <a:spcPct val="100000"/>
              </a:lnSpc>
              <a:spcBef>
                <a:spcPts val="0"/>
              </a:spcBef>
              <a:buSzPts val="1700"/>
            </a:pPr>
            <a:r>
              <a:rPr lang="en-US" dirty="0"/>
              <a:t>HMAC has two phases </a:t>
            </a:r>
            <a:endParaRPr dirty="0"/>
          </a:p>
          <a:p>
            <a:pPr marL="742950" lvl="1" indent="-285750">
              <a:lnSpc>
                <a:spcPct val="100000"/>
              </a:lnSpc>
              <a:spcBef>
                <a:spcPts val="940"/>
              </a:spcBef>
              <a:buSzPts val="1700"/>
            </a:pPr>
            <a:r>
              <a:rPr lang="en-US" dirty="0"/>
              <a:t>Phase 1: compute h(K1|message) = H </a:t>
            </a:r>
            <a:endParaRPr dirty="0"/>
          </a:p>
          <a:p>
            <a:pPr marL="742950" lvl="1" indent="-285750">
              <a:lnSpc>
                <a:spcPct val="100000"/>
              </a:lnSpc>
              <a:spcBef>
                <a:spcPts val="940"/>
              </a:spcBef>
              <a:buSzPts val="1700"/>
            </a:pPr>
            <a:r>
              <a:rPr lang="en-US" dirty="0"/>
              <a:t>Phase 2: compute h(K2|H) </a:t>
            </a:r>
            <a:endParaRPr dirty="0"/>
          </a:p>
          <a:p>
            <a:pPr marL="742950" lvl="1" indent="-285750">
              <a:lnSpc>
                <a:spcPct val="100000"/>
              </a:lnSpc>
              <a:spcBef>
                <a:spcPts val="940"/>
              </a:spcBef>
              <a:buSzPts val="1700"/>
            </a:pPr>
            <a:r>
              <a:rPr lang="en-US" dirty="0"/>
              <a:t>K1 and K2 are derived from K </a:t>
            </a:r>
            <a:endParaRPr dirty="0"/>
          </a:p>
          <a:p>
            <a:pPr marL="342900" indent="-342900">
              <a:lnSpc>
                <a:spcPct val="100000"/>
              </a:lnSpc>
              <a:spcBef>
                <a:spcPts val="940"/>
              </a:spcBef>
              <a:buSzPts val="1700"/>
            </a:pPr>
            <a:r>
              <a:rPr lang="en-US" dirty="0"/>
              <a:t>HMAC pads the key to get 512bit key </a:t>
            </a:r>
            <a:endParaRPr dirty="0"/>
          </a:p>
          <a:p>
            <a:pPr marL="742950" lvl="1" indent="-285750">
              <a:lnSpc>
                <a:spcPct val="100000"/>
              </a:lnSpc>
              <a:spcBef>
                <a:spcPts val="940"/>
              </a:spcBef>
              <a:buSzPts val="1700"/>
            </a:pPr>
            <a:r>
              <a:rPr lang="en-US" dirty="0"/>
              <a:t>If the key is longer than 512 bits, then the first 512 bits of the key are hashed, then the hash padded to 512 bits </a:t>
            </a:r>
            <a:endParaRPr dirty="0"/>
          </a:p>
          <a:p>
            <a:pPr marL="342900" indent="-342900">
              <a:lnSpc>
                <a:spcPct val="100000"/>
              </a:lnSpc>
              <a:spcBef>
                <a:spcPts val="940"/>
              </a:spcBef>
              <a:buSzPts val="1700"/>
            </a:pPr>
            <a:r>
              <a:rPr lang="en-US" dirty="0"/>
              <a:t>Two constants are XORed to the padded key for the different operations </a:t>
            </a:r>
            <a:endParaRPr dirty="0"/>
          </a:p>
          <a:p>
            <a:pPr marL="342900" indent="-342900">
              <a:lnSpc>
                <a:spcPct val="100000"/>
              </a:lnSpc>
              <a:spcBef>
                <a:spcPts val="940"/>
              </a:spcBef>
              <a:buSzPts val="1700"/>
            </a:pPr>
            <a:r>
              <a:rPr lang="en-US" dirty="0"/>
              <a:t>Does it solve the problem? </a:t>
            </a:r>
            <a:endParaRPr dirty="0"/>
          </a:p>
        </p:txBody>
      </p:sp>
      <p:pic>
        <p:nvPicPr>
          <p:cNvPr id="172" name="Google Shape;172;p27"/>
          <p:cNvPicPr preferRelativeResize="0"/>
          <p:nvPr/>
        </p:nvPicPr>
        <p:blipFill rotWithShape="1">
          <a:blip r:embed="rId3">
            <a:alphaModFix/>
          </a:blip>
          <a:srcRect/>
          <a:stretch/>
        </p:blipFill>
        <p:spPr>
          <a:xfrm>
            <a:off x="6160304" y="1752601"/>
            <a:ext cx="4426196" cy="479044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54583" y="2288320"/>
            <a:ext cx="5472545" cy="2215991"/>
          </a:xfrm>
          <a:prstGeom prst="rect">
            <a:avLst/>
          </a:prstGeom>
        </p:spPr>
        <p:txBody>
          <a:bodyPr wrap="square">
            <a:spAutoFit/>
          </a:bodyPr>
          <a:lstStyle/>
          <a:p>
            <a:r>
              <a:rPr lang="en-US" sz="13800" dirty="0">
                <a:latin typeface="Apple Chancery" panose="03020702040506060504" pitchFamily="66" charset="-79"/>
                <a:cs typeface="Apple Chancery" panose="03020702040506060504" pitchFamily="66" charset="-79"/>
              </a:rPr>
              <a:t>END</a:t>
            </a:r>
            <a:endParaRPr lang="en-US" dirty="0">
              <a:latin typeface="Apple Chancery" panose="03020702040506060504" pitchFamily="66" charset="-79"/>
              <a:cs typeface="Apple Chancery" panose="03020702040506060504" pitchFamily="66" charset="-79"/>
            </a:endParaRPr>
          </a:p>
        </p:txBody>
      </p:sp>
    </p:spTree>
    <p:extLst>
      <p:ext uri="{BB962C8B-B14F-4D97-AF65-F5344CB8AC3E}">
        <p14:creationId xmlns:p14="http://schemas.microsoft.com/office/powerpoint/2010/main" val="2852500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Hash functions</a:t>
            </a:r>
          </a:p>
        </p:txBody>
      </p:sp>
      <p:sp>
        <p:nvSpPr>
          <p:cNvPr id="2" name="Subtitle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93074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2133600" y="274638"/>
            <a:ext cx="7924800" cy="1143000"/>
          </a:xfrm>
          <a:prstGeom prst="rect">
            <a:avLst/>
          </a:prstGeom>
          <a:noFill/>
          <a:ln>
            <a:noFill/>
          </a:ln>
        </p:spPr>
        <p:txBody>
          <a:bodyPr spcFirstLastPara="1" vert="horz" wrap="square" lIns="91425" tIns="45700" rIns="91425" bIns="45700" rtlCol="0" anchor="b" anchorCtr="0">
            <a:noAutofit/>
          </a:bodyPr>
          <a:lstStyle/>
          <a:p>
            <a:pPr algn="l">
              <a:spcBef>
                <a:spcPts val="0"/>
              </a:spcBef>
              <a:buClr>
                <a:schemeClr val="lt1"/>
              </a:buClr>
              <a:buSzPts val="3000"/>
            </a:pPr>
            <a:r>
              <a:rPr lang="en-US" sz="4400" dirty="0"/>
              <a:t>INTRODUCTION</a:t>
            </a:r>
            <a:endParaRPr sz="4400" dirty="0"/>
          </a:p>
        </p:txBody>
      </p:sp>
      <p:sp>
        <p:nvSpPr>
          <p:cNvPr id="94" name="Google Shape;94;p14"/>
          <p:cNvSpPr txBox="1">
            <a:spLocks noGrp="1"/>
          </p:cNvSpPr>
          <p:nvPr>
            <p:ph type="body" idx="1"/>
          </p:nvPr>
        </p:nvSpPr>
        <p:spPr>
          <a:xfrm>
            <a:off x="568035" y="1600200"/>
            <a:ext cx="10280073" cy="4114800"/>
          </a:xfrm>
          <a:prstGeom prst="rect">
            <a:avLst/>
          </a:prstGeom>
          <a:noFill/>
          <a:ln>
            <a:noFill/>
          </a:ln>
        </p:spPr>
        <p:txBody>
          <a:bodyPr spcFirstLastPara="1" vert="horz" wrap="square" lIns="91425" tIns="45700" rIns="91425" bIns="45700" rtlCol="0" anchor="t" anchorCtr="0">
            <a:noAutofit/>
          </a:bodyPr>
          <a:lstStyle/>
          <a:p>
            <a:pPr marL="342900" indent="-342900">
              <a:lnSpc>
                <a:spcPct val="100000"/>
              </a:lnSpc>
              <a:spcBef>
                <a:spcPts val="0"/>
              </a:spcBef>
              <a:buSzPts val="4000"/>
            </a:pPr>
            <a:r>
              <a:rPr lang="en-US" sz="4000" dirty="0"/>
              <a:t>A hash function is a mathematical function that converts an input value into another compressed value. </a:t>
            </a:r>
            <a:endParaRPr sz="4000" dirty="0"/>
          </a:p>
          <a:p>
            <a:pPr marL="342900" indent="-342900">
              <a:lnSpc>
                <a:spcPct val="100000"/>
              </a:lnSpc>
              <a:spcBef>
                <a:spcPts val="1400"/>
              </a:spcBef>
              <a:buSzPts val="4000"/>
            </a:pPr>
            <a:r>
              <a:rPr lang="en-US" sz="4000" dirty="0"/>
              <a:t>The input to the hash function is of arbitrary length but output is always of fixed length.</a:t>
            </a:r>
            <a:endParaRPr dirty="0"/>
          </a:p>
          <a:p>
            <a:pPr marL="342900" indent="-88900">
              <a:lnSpc>
                <a:spcPct val="100000"/>
              </a:lnSpc>
              <a:spcBef>
                <a:spcPts val="1400"/>
              </a:spcBef>
              <a:buSzPts val="4000"/>
              <a:buNone/>
            </a:pPr>
            <a:endParaRPr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15"/>
          <p:cNvPicPr preferRelativeResize="0"/>
          <p:nvPr/>
        </p:nvPicPr>
        <p:blipFill rotWithShape="1">
          <a:blip r:embed="rId3">
            <a:alphaModFix/>
          </a:blip>
          <a:srcRect/>
          <a:stretch/>
        </p:blipFill>
        <p:spPr>
          <a:xfrm>
            <a:off x="2222500" y="952500"/>
            <a:ext cx="7747000" cy="495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2133600" y="274638"/>
            <a:ext cx="7924800" cy="1143000"/>
          </a:xfrm>
          <a:prstGeom prst="rect">
            <a:avLst/>
          </a:prstGeom>
          <a:noFill/>
          <a:ln>
            <a:noFill/>
          </a:ln>
        </p:spPr>
        <p:txBody>
          <a:bodyPr spcFirstLastPara="1" vert="horz" wrap="square" lIns="91425" tIns="45700" rIns="91425" bIns="45700" rtlCol="0" anchor="b" anchorCtr="0">
            <a:noAutofit/>
          </a:bodyPr>
          <a:lstStyle/>
          <a:p>
            <a:pPr algn="l">
              <a:spcBef>
                <a:spcPts val="0"/>
              </a:spcBef>
              <a:buClr>
                <a:schemeClr val="lt1"/>
              </a:buClr>
              <a:buSzPts val="3000"/>
            </a:pPr>
            <a:endParaRPr/>
          </a:p>
        </p:txBody>
      </p:sp>
      <p:pic>
        <p:nvPicPr>
          <p:cNvPr id="105" name="Google Shape;105;p16"/>
          <p:cNvPicPr preferRelativeResize="0"/>
          <p:nvPr/>
        </p:nvPicPr>
        <p:blipFill rotWithShape="1">
          <a:blip r:embed="rId3">
            <a:alphaModFix/>
          </a:blip>
          <a:srcRect/>
          <a:stretch/>
        </p:blipFill>
        <p:spPr>
          <a:xfrm>
            <a:off x="2133600" y="495300"/>
            <a:ext cx="7912100" cy="5867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2133600" y="274638"/>
            <a:ext cx="7924800" cy="1143000"/>
          </a:xfrm>
          <a:prstGeom prst="rect">
            <a:avLst/>
          </a:prstGeom>
          <a:noFill/>
          <a:ln>
            <a:noFill/>
          </a:ln>
        </p:spPr>
        <p:txBody>
          <a:bodyPr spcFirstLastPara="1" vert="horz" wrap="square" lIns="91425" tIns="45700" rIns="91425" bIns="45700" rtlCol="0" anchor="b" anchorCtr="0">
            <a:noAutofit/>
          </a:bodyPr>
          <a:lstStyle/>
          <a:p>
            <a:pPr algn="l">
              <a:spcBef>
                <a:spcPts val="0"/>
              </a:spcBef>
              <a:buClr>
                <a:schemeClr val="lt1"/>
              </a:buClr>
              <a:buSzPts val="3000"/>
            </a:pPr>
            <a:r>
              <a:rPr lang="en-US"/>
              <a:t>HASH FUNCTION ???</a:t>
            </a:r>
            <a:endParaRPr/>
          </a:p>
        </p:txBody>
      </p:sp>
      <p:sp>
        <p:nvSpPr>
          <p:cNvPr id="111" name="Google Shape;111;p17"/>
          <p:cNvSpPr txBox="1">
            <a:spLocks noGrp="1"/>
          </p:cNvSpPr>
          <p:nvPr>
            <p:ph type="body" idx="4294967295"/>
          </p:nvPr>
        </p:nvSpPr>
        <p:spPr>
          <a:xfrm>
            <a:off x="484909" y="1752600"/>
            <a:ext cx="11139055" cy="4952180"/>
          </a:xfrm>
          <a:prstGeom prst="rect">
            <a:avLst/>
          </a:prstGeom>
          <a:noFill/>
          <a:ln>
            <a:noFill/>
          </a:ln>
        </p:spPr>
        <p:txBody>
          <a:bodyPr spcFirstLastPara="1" vert="horz" wrap="square" lIns="91425" tIns="45700" rIns="91425" bIns="45700" rtlCol="0" anchor="t" anchorCtr="0">
            <a:noAutofit/>
          </a:bodyPr>
          <a:lstStyle/>
          <a:p>
            <a:pPr marL="342900" indent="-342900">
              <a:lnSpc>
                <a:spcPct val="100000"/>
              </a:lnSpc>
              <a:spcBef>
                <a:spcPts val="0"/>
              </a:spcBef>
              <a:buSzPts val="3100"/>
            </a:pPr>
            <a:r>
              <a:rPr lang="en-US" sz="3100" dirty="0"/>
              <a:t>A one-way function</a:t>
            </a:r>
            <a:endParaRPr dirty="0"/>
          </a:p>
          <a:p>
            <a:pPr marL="742950" lvl="1" indent="-285750">
              <a:lnSpc>
                <a:spcPct val="100000"/>
              </a:lnSpc>
              <a:spcBef>
                <a:spcPts val="940"/>
              </a:spcBef>
              <a:buSzPts val="1700"/>
            </a:pPr>
            <a:r>
              <a:rPr lang="en-US" dirty="0"/>
              <a:t>A one-way transformation</a:t>
            </a:r>
            <a:endParaRPr dirty="0"/>
          </a:p>
          <a:p>
            <a:pPr lvl="2">
              <a:lnSpc>
                <a:spcPct val="100000"/>
              </a:lnSpc>
              <a:spcBef>
                <a:spcPts val="940"/>
              </a:spcBef>
              <a:buSzPts val="1700"/>
            </a:pPr>
            <a:r>
              <a:rPr lang="en-US" dirty="0"/>
              <a:t>If </a:t>
            </a:r>
            <a:r>
              <a:rPr lang="en-US" i="1" dirty="0"/>
              <a:t>h </a:t>
            </a:r>
            <a:r>
              <a:rPr lang="en-US" dirty="0"/>
              <a:t>is a hash function such that </a:t>
            </a:r>
            <a:r>
              <a:rPr lang="en-US" i="1" dirty="0"/>
              <a:t>y=h(x)</a:t>
            </a:r>
            <a:r>
              <a:rPr lang="en-US" dirty="0"/>
              <a:t>, then it is </a:t>
            </a:r>
            <a:r>
              <a:rPr lang="en-US" b="1" dirty="0"/>
              <a:t>computationally infeasible </a:t>
            </a:r>
            <a:r>
              <a:rPr lang="en-US" dirty="0"/>
              <a:t>for a user who has </a:t>
            </a:r>
            <a:r>
              <a:rPr lang="en-US" i="1" dirty="0"/>
              <a:t>h </a:t>
            </a:r>
            <a:r>
              <a:rPr lang="en-US" dirty="0"/>
              <a:t>and </a:t>
            </a:r>
            <a:r>
              <a:rPr lang="en-US" i="1" dirty="0"/>
              <a:t>y </a:t>
            </a:r>
            <a:r>
              <a:rPr lang="en-US" dirty="0"/>
              <a:t>to find </a:t>
            </a:r>
            <a:r>
              <a:rPr lang="en-US" i="1" dirty="0"/>
              <a:t>x</a:t>
            </a:r>
            <a:endParaRPr dirty="0"/>
          </a:p>
          <a:p>
            <a:pPr marL="742950" lvl="1" indent="-285750">
              <a:lnSpc>
                <a:spcPct val="100000"/>
              </a:lnSpc>
              <a:spcBef>
                <a:spcPts val="1080"/>
              </a:spcBef>
              <a:buSzPts val="2400"/>
            </a:pPr>
            <a:r>
              <a:rPr lang="en-US" sz="2400" dirty="0"/>
              <a:t>Collision free</a:t>
            </a:r>
            <a:endParaRPr dirty="0"/>
          </a:p>
          <a:p>
            <a:pPr lvl="2">
              <a:lnSpc>
                <a:spcPct val="100000"/>
              </a:lnSpc>
              <a:spcBef>
                <a:spcPts val="940"/>
              </a:spcBef>
              <a:buSzPts val="1700"/>
            </a:pPr>
            <a:r>
              <a:rPr lang="en-US" dirty="0"/>
              <a:t>If </a:t>
            </a:r>
            <a:r>
              <a:rPr lang="en-US" i="1" dirty="0"/>
              <a:t>h </a:t>
            </a:r>
            <a:r>
              <a:rPr lang="en-US" dirty="0"/>
              <a:t>is a hash function such that </a:t>
            </a:r>
            <a:r>
              <a:rPr lang="en-US" i="1" dirty="0"/>
              <a:t>y=h(x)</a:t>
            </a:r>
            <a:r>
              <a:rPr lang="en-US" dirty="0"/>
              <a:t>, then it is </a:t>
            </a:r>
            <a:r>
              <a:rPr lang="en-US" b="1" dirty="0"/>
              <a:t>computationally infeasible </a:t>
            </a:r>
            <a:r>
              <a:rPr lang="en-US" dirty="0"/>
              <a:t>for a user who has </a:t>
            </a:r>
            <a:r>
              <a:rPr lang="en-US" i="1" dirty="0"/>
              <a:t>h </a:t>
            </a:r>
            <a:r>
              <a:rPr lang="en-US" dirty="0"/>
              <a:t>and </a:t>
            </a:r>
            <a:r>
              <a:rPr lang="en-US" i="1" dirty="0"/>
              <a:t>y </a:t>
            </a:r>
            <a:r>
              <a:rPr lang="en-US" dirty="0"/>
              <a:t>to find an </a:t>
            </a:r>
            <a:r>
              <a:rPr lang="en-US" i="1" dirty="0"/>
              <a:t>x’ </a:t>
            </a:r>
            <a:r>
              <a:rPr lang="en-US" dirty="0"/>
              <a:t>such that </a:t>
            </a:r>
            <a:r>
              <a:rPr lang="en-US" i="1" dirty="0"/>
              <a:t>h(x’)=y</a:t>
            </a:r>
            <a:r>
              <a:rPr lang="en-US" dirty="0"/>
              <a:t>) </a:t>
            </a:r>
            <a:endParaRPr dirty="0"/>
          </a:p>
          <a:p>
            <a:pPr marL="742950" lvl="1" indent="-285750">
              <a:lnSpc>
                <a:spcPct val="100000"/>
              </a:lnSpc>
              <a:spcBef>
                <a:spcPts val="940"/>
              </a:spcBef>
              <a:buSzPts val="1700"/>
            </a:pPr>
            <a:r>
              <a:rPr lang="en-US" dirty="0"/>
              <a:t>Gives a fixed length output, whatever the input size is</a:t>
            </a:r>
            <a:endParaRPr dirty="0"/>
          </a:p>
          <a:p>
            <a:pPr lvl="2">
              <a:lnSpc>
                <a:spcPct val="100000"/>
              </a:lnSpc>
              <a:spcBef>
                <a:spcPts val="940"/>
              </a:spcBef>
              <a:buSzPts val="1700"/>
            </a:pPr>
            <a:r>
              <a:rPr lang="en-US" dirty="0"/>
              <a:t> MD5’s is 128, SHA-1’s is 160 </a:t>
            </a:r>
            <a:endParaRPr dirty="0"/>
          </a:p>
          <a:p>
            <a:pPr marL="742950" lvl="1" indent="-285750">
              <a:lnSpc>
                <a:spcPct val="100000"/>
              </a:lnSpc>
              <a:spcBef>
                <a:spcPts val="940"/>
              </a:spcBef>
              <a:buSzPts val="1700"/>
            </a:pPr>
            <a:r>
              <a:rPr lang="en-US" dirty="0"/>
              <a:t>The output is aka hash, digest or checksum.</a:t>
            </a:r>
            <a:endParaRPr dirty="0"/>
          </a:p>
          <a:p>
            <a:pPr lvl="2">
              <a:lnSpc>
                <a:spcPct val="100000"/>
              </a:lnSpc>
              <a:spcBef>
                <a:spcPts val="920"/>
              </a:spcBef>
              <a:buSzPts val="1600"/>
            </a:pPr>
            <a:r>
              <a:rPr lang="en-US" dirty="0"/>
              <a:t>MD5: Message Digest 5 </a:t>
            </a:r>
            <a:endParaRPr dirty="0"/>
          </a:p>
          <a:p>
            <a:pPr lvl="2">
              <a:lnSpc>
                <a:spcPct val="100000"/>
              </a:lnSpc>
              <a:spcBef>
                <a:spcPts val="940"/>
              </a:spcBef>
              <a:buSzPts val="1700"/>
            </a:pPr>
            <a:r>
              <a:rPr lang="en-US" dirty="0"/>
              <a:t>SHA-1: Secure Hash Algorithm </a:t>
            </a:r>
            <a:endParaRPr dirty="0"/>
          </a:p>
          <a:p>
            <a:pPr marL="742950" lvl="1" indent="-177800">
              <a:lnSpc>
                <a:spcPct val="100000"/>
              </a:lnSpc>
              <a:spcBef>
                <a:spcPts val="940"/>
              </a:spcBef>
              <a:buSzPts val="1700"/>
              <a:buNone/>
            </a:pPr>
            <a:endParaRPr dirty="0"/>
          </a:p>
          <a:p>
            <a:pPr marL="742950" lvl="1" indent="-177800">
              <a:lnSpc>
                <a:spcPct val="100000"/>
              </a:lnSpc>
              <a:spcBef>
                <a:spcPts val="940"/>
              </a:spcBef>
              <a:buSzPts val="1700"/>
              <a:buNone/>
            </a:pPr>
            <a:endParaRPr dirty="0"/>
          </a:p>
          <a:p>
            <a:pPr marL="342900" indent="-234950">
              <a:lnSpc>
                <a:spcPct val="100000"/>
              </a:lnSpc>
              <a:spcBef>
                <a:spcPts val="940"/>
              </a:spcBef>
              <a:buSzPts val="170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2133600" y="274638"/>
            <a:ext cx="7924800" cy="1143000"/>
          </a:xfrm>
          <a:prstGeom prst="rect">
            <a:avLst/>
          </a:prstGeom>
          <a:noFill/>
          <a:ln>
            <a:noFill/>
          </a:ln>
        </p:spPr>
        <p:txBody>
          <a:bodyPr spcFirstLastPara="1" vert="horz" wrap="square" lIns="91425" tIns="45700" rIns="91425" bIns="45700" rtlCol="0" anchor="b" anchorCtr="0">
            <a:noAutofit/>
          </a:bodyPr>
          <a:lstStyle/>
          <a:p>
            <a:pPr algn="l">
              <a:spcBef>
                <a:spcPts val="0"/>
              </a:spcBef>
              <a:buClr>
                <a:schemeClr val="lt1"/>
              </a:buClr>
              <a:buSzPts val="3000"/>
            </a:pPr>
            <a:r>
              <a:rPr lang="en-US"/>
              <a:t>FEASIBLE OR NOT??</a:t>
            </a:r>
            <a:endParaRPr/>
          </a:p>
        </p:txBody>
      </p:sp>
      <p:sp>
        <p:nvSpPr>
          <p:cNvPr id="117" name="Google Shape;117;p18"/>
          <p:cNvSpPr txBox="1">
            <a:spLocks noGrp="1"/>
          </p:cNvSpPr>
          <p:nvPr>
            <p:ph type="body" idx="4294967295"/>
          </p:nvPr>
        </p:nvSpPr>
        <p:spPr>
          <a:xfrm>
            <a:off x="595745" y="1752600"/>
            <a:ext cx="11360728" cy="4834034"/>
          </a:xfrm>
          <a:prstGeom prst="rect">
            <a:avLst/>
          </a:prstGeom>
          <a:noFill/>
          <a:ln>
            <a:noFill/>
          </a:ln>
        </p:spPr>
        <p:txBody>
          <a:bodyPr spcFirstLastPara="1" vert="horz" wrap="square" lIns="91425" tIns="45700" rIns="91425" bIns="45700" rtlCol="0" anchor="t" anchorCtr="0">
            <a:noAutofit/>
          </a:bodyPr>
          <a:lstStyle/>
          <a:p>
            <a:pPr marL="342900" indent="-342900">
              <a:lnSpc>
                <a:spcPct val="100000"/>
              </a:lnSpc>
              <a:spcBef>
                <a:spcPts val="0"/>
              </a:spcBef>
              <a:buSzPts val="1700"/>
            </a:pPr>
            <a:r>
              <a:rPr lang="en-US" dirty="0"/>
              <a:t>In theory, is it possible to find two strings with the same hash? </a:t>
            </a:r>
            <a:endParaRPr dirty="0"/>
          </a:p>
          <a:p>
            <a:pPr marL="742950" lvl="1" indent="-285750">
              <a:lnSpc>
                <a:spcPct val="100000"/>
              </a:lnSpc>
              <a:spcBef>
                <a:spcPts val="940"/>
              </a:spcBef>
              <a:buSzPts val="1700"/>
            </a:pPr>
            <a:r>
              <a:rPr lang="en-US" dirty="0"/>
              <a:t>Yes ! Hash all possible 161 bit strings </a:t>
            </a:r>
            <a:endParaRPr dirty="0"/>
          </a:p>
          <a:p>
            <a:pPr marL="342900" indent="-342900">
              <a:lnSpc>
                <a:spcPct val="100000"/>
              </a:lnSpc>
              <a:spcBef>
                <a:spcPts val="940"/>
              </a:spcBef>
              <a:buSzPts val="1700"/>
            </a:pPr>
            <a:r>
              <a:rPr lang="en-US" dirty="0"/>
              <a:t>In practice?</a:t>
            </a:r>
            <a:endParaRPr dirty="0"/>
          </a:p>
          <a:p>
            <a:pPr marL="742950" lvl="1" indent="-285750">
              <a:lnSpc>
                <a:spcPct val="100000"/>
              </a:lnSpc>
              <a:spcBef>
                <a:spcPts val="940"/>
              </a:spcBef>
              <a:buSzPts val="1700"/>
            </a:pPr>
            <a:r>
              <a:rPr lang="en-US" dirty="0"/>
              <a:t>Computationally infeasible ! </a:t>
            </a:r>
            <a:endParaRPr dirty="0"/>
          </a:p>
          <a:p>
            <a:pPr marL="342900" indent="-342900">
              <a:lnSpc>
                <a:spcPct val="100000"/>
              </a:lnSpc>
              <a:spcBef>
                <a:spcPts val="940"/>
              </a:spcBef>
              <a:buSzPts val="1700"/>
            </a:pPr>
            <a:r>
              <a:rPr lang="en-US" dirty="0"/>
              <a:t>Is it possible to find m such that h(m)=H</a:t>
            </a:r>
            <a:endParaRPr dirty="0"/>
          </a:p>
          <a:p>
            <a:pPr marL="742950" lvl="1" indent="-285750">
              <a:lnSpc>
                <a:spcPct val="100000"/>
              </a:lnSpc>
              <a:spcBef>
                <a:spcPts val="940"/>
              </a:spcBef>
              <a:buSzPts val="1700"/>
            </a:pPr>
            <a:r>
              <a:rPr lang="en-US" dirty="0"/>
              <a:t>In theory, yes ! </a:t>
            </a:r>
            <a:endParaRPr dirty="0"/>
          </a:p>
          <a:p>
            <a:pPr marL="742950" lvl="1" indent="-285750">
              <a:lnSpc>
                <a:spcPct val="100000"/>
              </a:lnSpc>
              <a:spcBef>
                <a:spcPts val="940"/>
              </a:spcBef>
              <a:buSzPts val="1700"/>
            </a:pPr>
            <a:r>
              <a:rPr lang="en-US" dirty="0"/>
              <a:t>In practice, computationally infeasible </a:t>
            </a:r>
            <a:endParaRPr dirty="0"/>
          </a:p>
          <a:p>
            <a:pPr marL="342900" indent="-342900">
              <a:lnSpc>
                <a:spcPct val="100000"/>
              </a:lnSpc>
              <a:spcBef>
                <a:spcPts val="940"/>
              </a:spcBef>
              <a:buSzPts val="1700"/>
            </a:pPr>
            <a:r>
              <a:rPr lang="en-US" dirty="0"/>
              <a:t>Is finding two strings with the same hash of the same difficulty as finding one string matching a particular hash value? </a:t>
            </a:r>
            <a:endParaRPr dirty="0"/>
          </a:p>
          <a:p>
            <a:pPr marL="742950" lvl="1" indent="-285750">
              <a:lnSpc>
                <a:spcPct val="100000"/>
              </a:lnSpc>
              <a:spcBef>
                <a:spcPts val="940"/>
              </a:spcBef>
              <a:buSzPts val="1700"/>
            </a:pPr>
            <a:r>
              <a:rPr lang="en-US" dirty="0"/>
              <a:t>Is finding m, m’ such that h(m)=h(m’) as difficult as finding m such that h(m)=H?</a:t>
            </a:r>
            <a:endParaRPr dirty="0"/>
          </a:p>
          <a:p>
            <a:pPr marL="342900" indent="-234950">
              <a:lnSpc>
                <a:spcPct val="100000"/>
              </a:lnSpc>
              <a:spcBef>
                <a:spcPts val="940"/>
              </a:spcBef>
              <a:buSzPts val="1700"/>
              <a:buNone/>
            </a:pPr>
            <a:endParaRPr dirty="0"/>
          </a:p>
          <a:p>
            <a:pPr marL="342900" indent="-234950">
              <a:lnSpc>
                <a:spcPct val="100000"/>
              </a:lnSpc>
              <a:spcBef>
                <a:spcPts val="940"/>
              </a:spcBef>
              <a:buSzPts val="17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2133600" y="274638"/>
            <a:ext cx="7924800" cy="1143000"/>
          </a:xfrm>
          <a:prstGeom prst="rect">
            <a:avLst/>
          </a:prstGeom>
          <a:noFill/>
          <a:ln>
            <a:noFill/>
          </a:ln>
        </p:spPr>
        <p:txBody>
          <a:bodyPr spcFirstLastPara="1" vert="horz" wrap="square" lIns="91425" tIns="45700" rIns="91425" bIns="45700" rtlCol="0" anchor="b" anchorCtr="0">
            <a:noAutofit/>
          </a:bodyPr>
          <a:lstStyle/>
          <a:p>
            <a:pPr algn="l">
              <a:spcBef>
                <a:spcPts val="0"/>
              </a:spcBef>
              <a:buClr>
                <a:schemeClr val="lt1"/>
              </a:buClr>
              <a:buSzPts val="3000"/>
            </a:pPr>
            <a:r>
              <a:rPr lang="en-US"/>
              <a:t>POPULAR ALGORITHMS</a:t>
            </a:r>
            <a:endParaRPr/>
          </a:p>
        </p:txBody>
      </p:sp>
      <p:sp>
        <p:nvSpPr>
          <p:cNvPr id="123" name="Google Shape;123;p19"/>
          <p:cNvSpPr txBox="1">
            <a:spLocks noGrp="1"/>
          </p:cNvSpPr>
          <p:nvPr>
            <p:ph type="body" idx="1"/>
          </p:nvPr>
        </p:nvSpPr>
        <p:spPr>
          <a:xfrm>
            <a:off x="346363" y="1600199"/>
            <a:ext cx="11457709" cy="4883727"/>
          </a:xfrm>
          <a:prstGeom prst="rect">
            <a:avLst/>
          </a:prstGeom>
          <a:noFill/>
          <a:ln>
            <a:noFill/>
          </a:ln>
        </p:spPr>
        <p:txBody>
          <a:bodyPr spcFirstLastPara="1" vert="horz" wrap="square" lIns="91425" tIns="45700" rIns="91425" bIns="45700" rtlCol="0" anchor="t" anchorCtr="0">
            <a:noAutofit/>
          </a:bodyPr>
          <a:lstStyle/>
          <a:p>
            <a:pPr marL="342900" indent="-342900">
              <a:lnSpc>
                <a:spcPct val="100000"/>
              </a:lnSpc>
              <a:spcBef>
                <a:spcPts val="0"/>
              </a:spcBef>
              <a:buSzPts val="2000"/>
            </a:pPr>
            <a:r>
              <a:rPr lang="en-US" b="1" dirty="0"/>
              <a:t>Message Digest (MD)</a:t>
            </a:r>
            <a:endParaRPr dirty="0"/>
          </a:p>
          <a:p>
            <a:pPr marL="742950" lvl="1" indent="-285750">
              <a:lnSpc>
                <a:spcPct val="100000"/>
              </a:lnSpc>
              <a:spcBef>
                <a:spcPts val="1000"/>
              </a:spcBef>
              <a:buSzPts val="2000"/>
            </a:pPr>
            <a:r>
              <a:rPr lang="en-US" sz="2000" dirty="0"/>
              <a:t>MD5 was most popular and widely used hash function for quite some years.</a:t>
            </a:r>
            <a:endParaRPr dirty="0"/>
          </a:p>
          <a:p>
            <a:pPr marL="742950" lvl="1" indent="-285750">
              <a:lnSpc>
                <a:spcPct val="100000"/>
              </a:lnSpc>
              <a:spcBef>
                <a:spcPts val="1000"/>
              </a:spcBef>
              <a:buSzPts val="2000"/>
            </a:pPr>
            <a:r>
              <a:rPr lang="en-US" sz="2000" dirty="0"/>
              <a:t>The MD family comprises of hash functions MD2, MD4, MD5 and MD6. It was adopted as Internet Standard RFC 1321. It is a 128-bit hash function.</a:t>
            </a:r>
            <a:endParaRPr dirty="0"/>
          </a:p>
          <a:p>
            <a:pPr marL="742950" lvl="1" indent="-285750">
              <a:lnSpc>
                <a:spcPct val="100000"/>
              </a:lnSpc>
              <a:spcBef>
                <a:spcPts val="1000"/>
              </a:spcBef>
              <a:buSzPts val="2000"/>
            </a:pPr>
            <a:r>
              <a:rPr lang="en-US" sz="2000" dirty="0"/>
              <a:t>MD5 digests have been widely used in the software world to provide assurance about integrity of transferred file. For example, file servers often provide a pre-computed MD5 checksum for the files, so that a user can compare the checksum of the downloaded file to it.</a:t>
            </a:r>
            <a:endParaRPr dirty="0"/>
          </a:p>
          <a:p>
            <a:pPr marL="742950" lvl="1" indent="-285750">
              <a:lnSpc>
                <a:spcPct val="100000"/>
              </a:lnSpc>
              <a:spcBef>
                <a:spcPts val="1000"/>
              </a:spcBef>
              <a:buSzPts val="2000"/>
            </a:pPr>
            <a:r>
              <a:rPr lang="en-US" sz="2000" dirty="0"/>
              <a:t>In 2004, collisions were found in MD5. An analytical attack was reported to be successful only in an hour by using computer cluster. This collision attack resulted in compromised MD5 and hence it is no longer recommended for use.</a:t>
            </a:r>
            <a:endParaRPr dirty="0"/>
          </a:p>
          <a:p>
            <a:pPr marL="342900" indent="-215900">
              <a:lnSpc>
                <a:spcPct val="100000"/>
              </a:lnSpc>
              <a:buSzPts val="20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2133600" y="274638"/>
            <a:ext cx="7924800" cy="1143000"/>
          </a:xfrm>
          <a:prstGeom prst="rect">
            <a:avLst/>
          </a:prstGeom>
          <a:noFill/>
          <a:ln>
            <a:noFill/>
          </a:ln>
        </p:spPr>
        <p:txBody>
          <a:bodyPr spcFirstLastPara="1" vert="horz" wrap="square" lIns="91425" tIns="45700" rIns="91425" bIns="45700" rtlCol="0" anchor="b" anchorCtr="0">
            <a:noAutofit/>
          </a:bodyPr>
          <a:lstStyle/>
          <a:p>
            <a:pPr algn="l">
              <a:spcBef>
                <a:spcPts val="0"/>
              </a:spcBef>
              <a:buClr>
                <a:schemeClr val="lt1"/>
              </a:buClr>
              <a:buSzPts val="3000"/>
            </a:pPr>
            <a:r>
              <a:rPr lang="en-US"/>
              <a:t>POPULAR ALGORITHMS (CONT’D)</a:t>
            </a:r>
            <a:endParaRPr/>
          </a:p>
        </p:txBody>
      </p:sp>
      <p:sp>
        <p:nvSpPr>
          <p:cNvPr id="129" name="Google Shape;129;p20"/>
          <p:cNvSpPr txBox="1">
            <a:spLocks noGrp="1"/>
          </p:cNvSpPr>
          <p:nvPr>
            <p:ph type="body" idx="1"/>
          </p:nvPr>
        </p:nvSpPr>
        <p:spPr>
          <a:xfrm>
            <a:off x="748145" y="1600199"/>
            <a:ext cx="10778837" cy="4329545"/>
          </a:xfrm>
          <a:prstGeom prst="rect">
            <a:avLst/>
          </a:prstGeom>
          <a:noFill/>
          <a:ln>
            <a:noFill/>
          </a:ln>
        </p:spPr>
        <p:txBody>
          <a:bodyPr spcFirstLastPara="1" vert="horz" wrap="square" lIns="91425" tIns="45700" rIns="91425" bIns="45700" rtlCol="0" anchor="t" anchorCtr="0">
            <a:noAutofit/>
          </a:bodyPr>
          <a:lstStyle/>
          <a:p>
            <a:pPr marL="342900" indent="-342900">
              <a:lnSpc>
                <a:spcPct val="100000"/>
              </a:lnSpc>
              <a:spcBef>
                <a:spcPts val="0"/>
              </a:spcBef>
              <a:buSzPts val="2000"/>
            </a:pPr>
            <a:r>
              <a:rPr lang="en-US" dirty="0"/>
              <a:t>Family of SHA comprise of four SHA algorithms; SHA-0, SHA-1, SHA-2, and SHA-3. Though from same family, there are structurally different.</a:t>
            </a:r>
            <a:endParaRPr dirty="0"/>
          </a:p>
          <a:p>
            <a:pPr marL="742950" lvl="1" indent="-285750">
              <a:lnSpc>
                <a:spcPct val="100000"/>
              </a:lnSpc>
              <a:spcBef>
                <a:spcPts val="1000"/>
              </a:spcBef>
              <a:buSzPts val="2000"/>
            </a:pPr>
            <a:r>
              <a:rPr lang="en-US" sz="2000" dirty="0"/>
              <a:t>The original version is SHA-0, a 160-bit hash function, was published by the National Institute of Standards and Technology (NIST) in 1993. It had few weaknesses and did not become very popular. Later in 1995, SHA-1 was designed to correct alleged weaknesses of SHA-0.</a:t>
            </a:r>
            <a:endParaRPr dirty="0"/>
          </a:p>
          <a:p>
            <a:pPr marL="742950" lvl="1" indent="-285750">
              <a:lnSpc>
                <a:spcPct val="100000"/>
              </a:lnSpc>
              <a:spcBef>
                <a:spcPts val="1000"/>
              </a:spcBef>
              <a:buSzPts val="2000"/>
            </a:pPr>
            <a:r>
              <a:rPr lang="en-US" sz="2000" dirty="0"/>
              <a:t>SHA-1 is the most widely used of the existing SHA hash functions. It is employed in several widely used applications and protocols including Secure Socket Layer (SSL) security.</a:t>
            </a:r>
            <a:endParaRPr dirty="0"/>
          </a:p>
          <a:p>
            <a:pPr marL="742950" lvl="1" indent="-285750">
              <a:lnSpc>
                <a:spcPct val="100000"/>
              </a:lnSpc>
              <a:spcBef>
                <a:spcPts val="1000"/>
              </a:spcBef>
              <a:buSzPts val="2000"/>
            </a:pPr>
            <a:r>
              <a:rPr lang="en-US" sz="2000" dirty="0"/>
              <a:t>In 2005, a method was found for uncovering collisions for SHA-1 within practical time frame making long-term employability of SHA-1 doubtful.</a:t>
            </a:r>
            <a:endParaRPr dirty="0"/>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{8E75AC8A-D050-9D49-8DA2-8111AA9AC77E}tf10001073_mac</Template>
  <TotalTime>13373</TotalTime>
  <Words>1264</Words>
  <Application>Microsoft Macintosh PowerPoint</Application>
  <PresentationFormat>Widescreen</PresentationFormat>
  <Paragraphs>93</Paragraphs>
  <Slides>17</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Noto Sans Symbols</vt:lpstr>
      <vt:lpstr>Apple Chancery</vt:lpstr>
      <vt:lpstr>Arial</vt:lpstr>
      <vt:lpstr>Calibri</vt:lpstr>
      <vt:lpstr>Tw Cen MT</vt:lpstr>
      <vt:lpstr>Droplet</vt:lpstr>
      <vt:lpstr>Cryptographic techniques</vt:lpstr>
      <vt:lpstr>Hash functions</vt:lpstr>
      <vt:lpstr>INTRODUCTION</vt:lpstr>
      <vt:lpstr>PowerPoint Presentation</vt:lpstr>
      <vt:lpstr>PowerPoint Presentation</vt:lpstr>
      <vt:lpstr>HASH FUNCTION ???</vt:lpstr>
      <vt:lpstr>FEASIBLE OR NOT??</vt:lpstr>
      <vt:lpstr>POPULAR ALGORITHMS</vt:lpstr>
      <vt:lpstr>POPULAR ALGORITHMS (CONT’D)</vt:lpstr>
      <vt:lpstr>POPULAR ALGORITHMS (CONT’D)</vt:lpstr>
      <vt:lpstr>THE BIRTHDAY PARADOX</vt:lpstr>
      <vt:lpstr>BIRTHDAY PARADOX</vt:lpstr>
      <vt:lpstr>HASH FUNCTION FOR MIC/MAC</vt:lpstr>
      <vt:lpstr>INTEGRITY CHECK</vt:lpstr>
      <vt:lpstr>HASHING FOR INTEGRITY CHECK</vt:lpstr>
      <vt:lpstr>HMAC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Cryptographic techniques</dc:title>
  <dc:creator>Microsoft Office User</dc:creator>
  <cp:lastModifiedBy>Microsoft Office User</cp:lastModifiedBy>
  <cp:revision>25</cp:revision>
  <dcterms:created xsi:type="dcterms:W3CDTF">2022-10-26T10:33:04Z</dcterms:created>
  <dcterms:modified xsi:type="dcterms:W3CDTF">2022-12-07T16:19:37Z</dcterms:modified>
</cp:coreProperties>
</file>