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  <p:sldId id="28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624110"/>
            <a:ext cx="87855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2133600"/>
            <a:ext cx="8789313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6B3F-C05B-704F-AE24-20B6D995D4CD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11194"/>
            <a:ext cx="1811141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8E7E-6F36-5244-840F-1BF398AE2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766" y="637965"/>
            <a:ext cx="6589199" cy="1280890"/>
          </a:xfrm>
        </p:spPr>
        <p:txBody>
          <a:bodyPr/>
          <a:lstStyle/>
          <a:p>
            <a:r>
              <a:rPr lang="en-US" dirty="0"/>
              <a:t>SSL handshake 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528" y="1574801"/>
            <a:ext cx="9124272" cy="3042527"/>
          </a:xfrm>
        </p:spPr>
        <p:txBody>
          <a:bodyPr/>
          <a:lstStyle/>
          <a:p>
            <a:r>
              <a:rPr lang="en-US" dirty="0"/>
              <a:t>The server sends to the client</a:t>
            </a:r>
          </a:p>
          <a:p>
            <a:pPr lvl="1"/>
            <a:r>
              <a:rPr lang="en-US" dirty="0"/>
              <a:t>Its X.509 public key </a:t>
            </a:r>
            <a:r>
              <a:rPr lang="en-US" b="1" dirty="0"/>
              <a:t>certificate </a:t>
            </a:r>
            <a:r>
              <a:rPr lang="en-US" dirty="0"/>
              <a:t>chain up to the root CA </a:t>
            </a:r>
          </a:p>
          <a:p>
            <a:pPr lvl="1"/>
            <a:r>
              <a:rPr lang="en-US" dirty="0"/>
              <a:t>If the server supports client authentication, a </a:t>
            </a:r>
            <a:r>
              <a:rPr lang="en-US" b="1" dirty="0"/>
              <a:t>client certificate request 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b="1" dirty="0" err="1"/>
              <a:t>Diffie</a:t>
            </a:r>
            <a:r>
              <a:rPr lang="en-US" b="1" dirty="0"/>
              <a:t> </a:t>
            </a:r>
            <a:r>
              <a:rPr lang="en-US" b="1" dirty="0" err="1"/>
              <a:t>Helman</a:t>
            </a:r>
            <a:r>
              <a:rPr lang="en-US" b="1" dirty="0"/>
              <a:t> </a:t>
            </a:r>
            <a:r>
              <a:rPr lang="en-US" dirty="0"/>
              <a:t>key exchange is being used, the key parameters </a:t>
            </a:r>
          </a:p>
          <a:p>
            <a:pPr lvl="1"/>
            <a:r>
              <a:rPr lang="en-US" dirty="0"/>
              <a:t>The Server Hello Done message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shot 2019-06-17 at 13.23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0" y="3787336"/>
            <a:ext cx="5562600" cy="30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handshake phase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549402"/>
            <a:ext cx="8686800" cy="222249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The client sends to the server</a:t>
            </a:r>
          </a:p>
          <a:p>
            <a:pPr lvl="1"/>
            <a:r>
              <a:rPr lang="en-US" dirty="0"/>
              <a:t>Key exchange parameters encrypted with server’s public key </a:t>
            </a:r>
          </a:p>
          <a:p>
            <a:pPr lvl="2"/>
            <a:r>
              <a:rPr lang="en-US" dirty="0" err="1"/>
              <a:t>Diffie-Helman</a:t>
            </a:r>
            <a:r>
              <a:rPr lang="en-US" dirty="0"/>
              <a:t>: the client sends </a:t>
            </a:r>
            <a:r>
              <a:rPr lang="en-US" b="1" dirty="0"/>
              <a:t>its half </a:t>
            </a:r>
            <a:r>
              <a:rPr lang="en-US" dirty="0"/>
              <a:t>of the secret parameter </a:t>
            </a:r>
          </a:p>
          <a:p>
            <a:pPr lvl="2"/>
            <a:r>
              <a:rPr lang="en-US" dirty="0"/>
              <a:t>RSA: the client sends a </a:t>
            </a:r>
            <a:r>
              <a:rPr lang="en-US" b="1" dirty="0"/>
              <a:t>48 bytes pre-master </a:t>
            </a:r>
            <a:r>
              <a:rPr lang="en-US" dirty="0"/>
              <a:t>secret </a:t>
            </a:r>
          </a:p>
          <a:p>
            <a:r>
              <a:rPr lang="en-US" dirty="0"/>
              <a:t>Optionally its </a:t>
            </a:r>
            <a:r>
              <a:rPr lang="en-US" b="1" dirty="0"/>
              <a:t>public key certificate </a:t>
            </a:r>
            <a:r>
              <a:rPr lang="en-US" dirty="0"/>
              <a:t>and a verification message (signature on the hash of the exchanged messages) </a:t>
            </a:r>
          </a:p>
          <a:p>
            <a:endParaRPr lang="en-US" dirty="0"/>
          </a:p>
        </p:txBody>
      </p:sp>
      <p:pic>
        <p:nvPicPr>
          <p:cNvPr id="4" name="Picture 3" descr="Screenshot 2019-06-17 at 13.25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771900"/>
            <a:ext cx="64897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4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handshake phase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2"/>
            <a:ext cx="8229600" cy="1777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Phase 4 The client tells the server to change ciphers to the agreed set and then it is finished </a:t>
            </a:r>
          </a:p>
          <a:p>
            <a:r>
              <a:rPr lang="en-US" dirty="0"/>
              <a:t>The server sends a keyed hash of all the handshake messages </a:t>
            </a:r>
          </a:p>
          <a:p>
            <a:r>
              <a:rPr lang="en-US" dirty="0"/>
              <a:t>The server agrees to both </a:t>
            </a:r>
          </a:p>
          <a:p>
            <a:endParaRPr lang="en-US" dirty="0"/>
          </a:p>
        </p:txBody>
      </p:sp>
      <p:pic>
        <p:nvPicPr>
          <p:cNvPr id="4" name="Picture 3" descr="Screenshot 2019-06-17 at 13.30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7"/>
          <a:stretch/>
        </p:blipFill>
        <p:spPr>
          <a:xfrm>
            <a:off x="3251200" y="3548428"/>
            <a:ext cx="5740400" cy="33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3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handshake summary</a:t>
            </a:r>
          </a:p>
        </p:txBody>
      </p:sp>
      <p:pic>
        <p:nvPicPr>
          <p:cNvPr id="4" name="Content Placeholder 3" descr="Screenshot 2019-06-17 at 13.31.3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243000"/>
            <a:ext cx="6591300" cy="3559450"/>
          </a:xfrm>
        </p:spPr>
      </p:pic>
    </p:spTree>
    <p:extLst>
      <p:ext uri="{BB962C8B-B14F-4D97-AF65-F5344CB8AC3E}">
        <p14:creationId xmlns:p14="http://schemas.microsoft.com/office/powerpoint/2010/main" val="79826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4038600" cy="4373563"/>
          </a:xfrm>
        </p:spPr>
        <p:txBody>
          <a:bodyPr/>
          <a:lstStyle/>
          <a:p>
            <a:r>
              <a:rPr lang="en-US" dirty="0"/>
              <a:t>In Phase 1 the Session ID is set to the Session ID previously returned by the server at start of session </a:t>
            </a:r>
          </a:p>
          <a:p>
            <a:r>
              <a:rPr lang="en-US" dirty="0"/>
              <a:t>If the server accepts, it proceeds straight to the Finished phase </a:t>
            </a:r>
          </a:p>
          <a:p>
            <a:r>
              <a:rPr lang="en-US" dirty="0" err="1"/>
              <a:t>Nonces</a:t>
            </a:r>
            <a:r>
              <a:rPr lang="en-US" dirty="0"/>
              <a:t> are exchanged, so the session keys are unique</a:t>
            </a:r>
          </a:p>
        </p:txBody>
      </p:sp>
      <p:pic>
        <p:nvPicPr>
          <p:cNvPr id="4" name="Picture 3" descr="Screenshot 2019-06-17 at 13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490" y="1752600"/>
            <a:ext cx="420431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shared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26000"/>
          </a:xfrm>
        </p:spPr>
        <p:txBody>
          <a:bodyPr>
            <a:normAutofit/>
          </a:bodyPr>
          <a:lstStyle/>
          <a:p>
            <a:r>
              <a:rPr lang="en-US" dirty="0"/>
              <a:t>The pre-master secret from Phase 3 is concatenated with the client and server random numbers to provide a master secret, which is then hashed to produce</a:t>
            </a:r>
          </a:p>
          <a:p>
            <a:pPr lvl="1"/>
            <a:r>
              <a:rPr lang="en-US" dirty="0"/>
              <a:t>A shared secret for message authentication codes (MAC) created by the client for data integrity </a:t>
            </a:r>
          </a:p>
          <a:p>
            <a:pPr lvl="1"/>
            <a:r>
              <a:rPr lang="en-US" dirty="0"/>
              <a:t>A shared secret for MACs created by the server </a:t>
            </a:r>
          </a:p>
          <a:p>
            <a:pPr lvl="1"/>
            <a:r>
              <a:rPr lang="en-US" dirty="0"/>
              <a:t>A symmetric encryption key for messages sent by the client </a:t>
            </a:r>
          </a:p>
          <a:p>
            <a:pPr lvl="1"/>
            <a:r>
              <a:rPr lang="en-US" dirty="0"/>
              <a:t>A symmetric encryption key for messages sent by the server </a:t>
            </a:r>
          </a:p>
          <a:p>
            <a:r>
              <a:rPr lang="en-US" dirty="0"/>
              <a:t>The reason the client and server use different keys is to make it more difficult to break the messages </a:t>
            </a:r>
          </a:p>
          <a:p>
            <a:r>
              <a:rPr lang="en-US" dirty="0"/>
              <a:t>In SSLv2 there were 2 keys, one on each side for both encryption and MACs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4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Theoretically, SSL/TLS allows client authentication by sending the client certificate </a:t>
            </a:r>
          </a:p>
          <a:p>
            <a:r>
              <a:rPr lang="en-US" sz="3200" dirty="0"/>
              <a:t>In practice, the client sends their username/password to the server over the established session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90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err="1"/>
              <a:t>ssl</a:t>
            </a:r>
            <a:r>
              <a:rPr lang="en-US" dirty="0"/>
              <a:t> security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25601"/>
            <a:ext cx="8915400" cy="4373563"/>
          </a:xfrm>
        </p:spPr>
        <p:txBody>
          <a:bodyPr>
            <a:noAutofit/>
          </a:bodyPr>
          <a:lstStyle/>
          <a:p>
            <a:r>
              <a:rPr lang="en-US" sz="3200" dirty="0"/>
              <a:t>Data Integrity</a:t>
            </a:r>
          </a:p>
          <a:p>
            <a:pPr lvl="1"/>
            <a:r>
              <a:rPr lang="en-US" sz="2800" dirty="0"/>
              <a:t>A keyed hash (MAC) is appended to the message </a:t>
            </a:r>
          </a:p>
          <a:p>
            <a:r>
              <a:rPr lang="en-US" sz="3200" dirty="0"/>
              <a:t>Confidentiality</a:t>
            </a:r>
          </a:p>
          <a:p>
            <a:pPr lvl="1"/>
            <a:r>
              <a:rPr lang="en-US" sz="2800" dirty="0"/>
              <a:t>Symmetric encryption of the message and MAC </a:t>
            </a:r>
          </a:p>
          <a:p>
            <a:r>
              <a:rPr lang="en-US" sz="3200" dirty="0"/>
              <a:t>Authentication</a:t>
            </a:r>
          </a:p>
          <a:p>
            <a:pPr lvl="1"/>
            <a:r>
              <a:rPr lang="en-US" sz="2800" dirty="0"/>
              <a:t>The server is always authenticated </a:t>
            </a:r>
          </a:p>
          <a:p>
            <a:pPr lvl="1"/>
            <a:r>
              <a:rPr lang="en-US" sz="2800" dirty="0"/>
              <a:t>The client optionally sends its certificate to the server</a:t>
            </a:r>
          </a:p>
        </p:txBody>
      </p:sp>
    </p:spTree>
    <p:extLst>
      <p:ext uri="{BB962C8B-B14F-4D97-AF65-F5344CB8AC3E}">
        <p14:creationId xmlns:p14="http://schemas.microsoft.com/office/powerpoint/2010/main" val="2405313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</a:t>
            </a:r>
            <a:r>
              <a:rPr lang="en-US" dirty="0" err="1"/>
              <a:t>algo</a:t>
            </a:r>
            <a:r>
              <a:rPr lang="en-US" dirty="0"/>
              <a:t>. Supported by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091" y="1704110"/>
            <a:ext cx="10340110" cy="4207113"/>
          </a:xfrm>
        </p:spPr>
        <p:txBody>
          <a:bodyPr>
            <a:noAutofit/>
          </a:bodyPr>
          <a:lstStyle/>
          <a:p>
            <a:r>
              <a:rPr lang="en-US" sz="2800" dirty="0"/>
              <a:t>Encryption </a:t>
            </a:r>
          </a:p>
          <a:p>
            <a:pPr lvl="1"/>
            <a:r>
              <a:rPr lang="en-US" sz="2400" dirty="0"/>
              <a:t>Stream Encryption: RC-4 (40 and 128 bits) </a:t>
            </a:r>
          </a:p>
          <a:p>
            <a:pPr lvl="1"/>
            <a:r>
              <a:rPr lang="en-US" sz="2400" dirty="0"/>
              <a:t>Block Encryption: DES (40 and 56 bits), Triple DES (168 bits), or IDEA (128 bits) </a:t>
            </a:r>
          </a:p>
          <a:p>
            <a:r>
              <a:rPr lang="en-US" sz="2800" dirty="0"/>
              <a:t>Message Authentication Codes </a:t>
            </a:r>
          </a:p>
          <a:p>
            <a:pPr lvl="1"/>
            <a:r>
              <a:rPr lang="en-US" sz="2400" dirty="0"/>
              <a:t>MD5 or SHA1 </a:t>
            </a:r>
          </a:p>
          <a:p>
            <a:r>
              <a:rPr lang="en-US" sz="2800" dirty="0"/>
              <a:t>Key Generation</a:t>
            </a:r>
          </a:p>
          <a:p>
            <a:pPr lvl="1"/>
            <a:r>
              <a:rPr lang="en-US" sz="2400" dirty="0" err="1"/>
              <a:t>Diffie-Helman</a:t>
            </a:r>
            <a:r>
              <a:rPr lang="en-US" sz="2400" dirty="0"/>
              <a:t> and RSA (Ron </a:t>
            </a:r>
            <a:r>
              <a:rPr lang="en-US" sz="2400" dirty="0" err="1"/>
              <a:t>Rivest</a:t>
            </a:r>
            <a:r>
              <a:rPr lang="en-US" sz="2400" dirty="0"/>
              <a:t>, </a:t>
            </a:r>
            <a:r>
              <a:rPr lang="en-US" sz="2400" dirty="0" err="1"/>
              <a:t>Adi</a:t>
            </a:r>
            <a:r>
              <a:rPr lang="en-US" sz="2400" dirty="0"/>
              <a:t> Shamir, and Leonard </a:t>
            </a:r>
            <a:r>
              <a:rPr lang="en-US" sz="2400" dirty="0" err="1"/>
              <a:t>Adleman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596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743364"/>
            <a:ext cx="10880437" cy="4373563"/>
          </a:xfrm>
        </p:spPr>
        <p:txBody>
          <a:bodyPr>
            <a:noAutofit/>
          </a:bodyPr>
          <a:lstStyle/>
          <a:p>
            <a:r>
              <a:rPr lang="en-US" sz="2800" dirty="0"/>
              <a:t>SSL/TLS partitions the reliable octet stream of TCP into records, a record can be either</a:t>
            </a:r>
          </a:p>
          <a:p>
            <a:pPr lvl="1"/>
            <a:r>
              <a:rPr lang="en-US" dirty="0"/>
              <a:t>Handshake: session establishment and </a:t>
            </a:r>
            <a:r>
              <a:rPr lang="en-US" dirty="0" err="1"/>
              <a:t>initialisation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Change cipher: switches to a given set of security algorithms </a:t>
            </a:r>
          </a:p>
          <a:p>
            <a:pPr lvl="2"/>
            <a:r>
              <a:rPr lang="en-US" dirty="0"/>
              <a:t>Could simply have been a handshake message </a:t>
            </a:r>
            <a:endParaRPr lang="en-US" sz="2000" dirty="0"/>
          </a:p>
          <a:p>
            <a:r>
              <a:rPr lang="en-US" sz="2800" dirty="0"/>
              <a:t>User data: the application protocol (SMTP, FTP, LDAP, HTTP, …). HTTP is the most common, runs at port 443 (HTTPS) </a:t>
            </a:r>
          </a:p>
          <a:p>
            <a:r>
              <a:rPr lang="en-US" sz="2800" dirty="0"/>
              <a:t>Alerts: error messages and notification of connection closure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18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Secure socket layer(SSL)/ transport layer security (TLS)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9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alert protocol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802" y="1540189"/>
            <a:ext cx="10106399" cy="3777622"/>
          </a:xfrm>
        </p:spPr>
        <p:txBody>
          <a:bodyPr>
            <a:noAutofit/>
          </a:bodyPr>
          <a:lstStyle/>
          <a:p>
            <a:r>
              <a:rPr lang="en-US" sz="2800" dirty="0"/>
              <a:t>Used to convey alerts and errors to the client </a:t>
            </a:r>
          </a:p>
          <a:p>
            <a:r>
              <a:rPr lang="en-US" sz="2800" dirty="0"/>
              <a:t>The alert messages are protected according to the ciphers agreed for the SSL session </a:t>
            </a:r>
          </a:p>
          <a:p>
            <a:r>
              <a:rPr lang="en-US" sz="3200" dirty="0"/>
              <a:t>Each message consists of two bytes </a:t>
            </a:r>
          </a:p>
          <a:p>
            <a:pPr lvl="1"/>
            <a:r>
              <a:rPr lang="en-US" sz="2400" dirty="0"/>
              <a:t>The first byte indicates the severity of the alert</a:t>
            </a:r>
          </a:p>
          <a:p>
            <a:pPr lvl="2"/>
            <a:r>
              <a:rPr lang="en-US" dirty="0"/>
              <a:t>1- warning, 2- fatal </a:t>
            </a:r>
          </a:p>
          <a:p>
            <a:pPr lvl="2"/>
            <a:r>
              <a:rPr lang="en-US" sz="2000" dirty="0"/>
              <a:t>If the level is fatal SSL terminates the connection </a:t>
            </a:r>
          </a:p>
          <a:p>
            <a:pPr lvl="1"/>
            <a:r>
              <a:rPr lang="en-US" sz="2400" dirty="0"/>
              <a:t>The second byte contains the code that indicates the specific type of alert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80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1752602"/>
            <a:ext cx="9519889" cy="1904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application message is broken up into fragments </a:t>
            </a:r>
          </a:p>
          <a:p>
            <a:r>
              <a:rPr lang="en-US" dirty="0"/>
              <a:t>The SSL Record Protocol is applied to each fragment</a:t>
            </a:r>
          </a:p>
          <a:p>
            <a:pPr lvl="1"/>
            <a:r>
              <a:rPr lang="en-US" dirty="0"/>
              <a:t>Provides confidentiality via encryption </a:t>
            </a:r>
          </a:p>
          <a:p>
            <a:pPr lvl="1"/>
            <a:r>
              <a:rPr lang="en-US" dirty="0"/>
              <a:t>Provides message integrity with a MAC </a:t>
            </a:r>
          </a:p>
          <a:p>
            <a:pPr lvl="1"/>
            <a:r>
              <a:rPr lang="en-US" dirty="0"/>
              <a:t>Optional compression</a:t>
            </a:r>
          </a:p>
          <a:p>
            <a:endParaRPr lang="en-US" dirty="0"/>
          </a:p>
        </p:txBody>
      </p:sp>
      <p:pic>
        <p:nvPicPr>
          <p:cNvPr id="4" name="Picture 3" descr="Screenshot 2019-06-17 at 13.43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99" y="3606801"/>
            <a:ext cx="7867201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1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</a:t>
            </a:r>
            <a:r>
              <a:rPr lang="en-US" dirty="0" err="1"/>
              <a:t>ssl</a:t>
            </a:r>
            <a:r>
              <a:rPr lang="en-US" dirty="0"/>
              <a:t>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0353965" cy="4902200"/>
          </a:xfrm>
        </p:spPr>
        <p:txBody>
          <a:bodyPr>
            <a:noAutofit/>
          </a:bodyPr>
          <a:lstStyle/>
          <a:p>
            <a:r>
              <a:rPr lang="en-US" dirty="0"/>
              <a:t>Connections between client and server are provided by TCP </a:t>
            </a:r>
          </a:p>
          <a:p>
            <a:r>
              <a:rPr lang="en-US" dirty="0"/>
              <a:t>A SSL session is an association between the client and the server</a:t>
            </a:r>
          </a:p>
          <a:p>
            <a:pPr lvl="1"/>
            <a:r>
              <a:rPr lang="en-US" sz="1600" dirty="0"/>
              <a:t>SSL sessions run over TCP connections </a:t>
            </a:r>
          </a:p>
          <a:p>
            <a:r>
              <a:rPr lang="en-US" dirty="0"/>
              <a:t>SSL was designed to work with HTTP1.0</a:t>
            </a:r>
          </a:p>
          <a:p>
            <a:pPr lvl="1"/>
            <a:r>
              <a:rPr lang="en-US" sz="1600" dirty="0"/>
              <a:t>Opens a lot of TCP connections (one for each item) </a:t>
            </a:r>
          </a:p>
          <a:p>
            <a:pPr lvl="1"/>
            <a:r>
              <a:rPr lang="en-US" sz="1600" dirty="0"/>
              <a:t>An SSL session should be able to span multiple TCP connections, both sequentially and in parallel </a:t>
            </a:r>
          </a:p>
          <a:p>
            <a:pPr lvl="1"/>
            <a:r>
              <a:rPr lang="en-US" sz="1600" dirty="0"/>
              <a:t>A client and server can disconnect then reconnect and continue using the same SSL session </a:t>
            </a:r>
          </a:p>
          <a:p>
            <a:r>
              <a:rPr lang="en-US" dirty="0"/>
              <a:t>SSL sessions are created using the SSL Handshake Protocol </a:t>
            </a:r>
          </a:p>
          <a:p>
            <a:r>
              <a:rPr lang="en-US" dirty="0"/>
              <a:t>The generated master key could be reused to resume the session in a “cheap” way.</a:t>
            </a:r>
          </a:p>
        </p:txBody>
      </p:sp>
    </p:spTree>
    <p:extLst>
      <p:ext uri="{BB962C8B-B14F-4D97-AF65-F5344CB8AC3E}">
        <p14:creationId xmlns:p14="http://schemas.microsoft.com/office/powerpoint/2010/main" val="336426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</a:t>
            </a:r>
            <a:r>
              <a:rPr lang="en-US" dirty="0"/>
              <a:t> connections and </a:t>
            </a:r>
            <a:r>
              <a:rPr lang="en-US" dirty="0" err="1"/>
              <a:t>ssl</a:t>
            </a:r>
            <a:endParaRPr lang="en-US" dirty="0"/>
          </a:p>
        </p:txBody>
      </p:sp>
      <p:pic>
        <p:nvPicPr>
          <p:cNvPr id="5" name="Picture 4" descr="Screenshot 2019-06-17 at 13.47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28" y="2286000"/>
            <a:ext cx="8407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2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comings: </a:t>
            </a:r>
            <a:r>
              <a:rPr lang="en-US" dirty="0" err="1"/>
              <a:t>ssl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803" y="1427018"/>
            <a:ext cx="9686141" cy="508461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User authentication is not available in v2 </a:t>
            </a:r>
          </a:p>
          <a:p>
            <a:pPr lvl="1"/>
            <a:r>
              <a:rPr lang="en-US" sz="2000" dirty="0"/>
              <a:t>Optional in v3 </a:t>
            </a:r>
          </a:p>
          <a:p>
            <a:r>
              <a:rPr lang="en-US" sz="2400" dirty="0"/>
              <a:t>Web based CAs do not always authenticate the customer strongly</a:t>
            </a:r>
          </a:p>
          <a:p>
            <a:pPr lvl="1"/>
            <a:r>
              <a:rPr lang="en-US" sz="2000" dirty="0"/>
              <a:t>e.g. </a:t>
            </a:r>
            <a:r>
              <a:rPr lang="en-US" sz="2000" dirty="0" err="1"/>
              <a:t>Verisign</a:t>
            </a:r>
            <a:r>
              <a:rPr lang="en-US" sz="2000" dirty="0"/>
              <a:t> Class 1, </a:t>
            </a:r>
          </a:p>
          <a:p>
            <a:pPr lvl="1"/>
            <a:r>
              <a:rPr lang="en-US" sz="2000" dirty="0"/>
              <a:t>The server can not trust the user’s certificate</a:t>
            </a:r>
          </a:p>
          <a:p>
            <a:r>
              <a:rPr lang="en-US" sz="2400" dirty="0"/>
              <a:t>Poor support for certificate revocation in SSL products </a:t>
            </a:r>
          </a:p>
          <a:p>
            <a:pPr lvl="1"/>
            <a:r>
              <a:rPr lang="en-US" sz="2000" dirty="0"/>
              <a:t>Most web clients would not know if a server’s certificate had been revoked </a:t>
            </a:r>
          </a:p>
          <a:p>
            <a:r>
              <a:rPr lang="en-US" sz="2400" dirty="0"/>
              <a:t>If the system is configured poorly, it is possible for SSL to negotiate a NULL cipher suite so that no protection is carried out at all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1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vs.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31690"/>
            <a:ext cx="8229600" cy="4902200"/>
          </a:xfrm>
        </p:spPr>
        <p:txBody>
          <a:bodyPr>
            <a:noAutofit/>
          </a:bodyPr>
          <a:lstStyle/>
          <a:p>
            <a:r>
              <a:rPr lang="en-US" sz="3200" dirty="0"/>
              <a:t>TLS and SSL are similar but incompatible </a:t>
            </a:r>
          </a:p>
          <a:p>
            <a:r>
              <a:rPr lang="en-US" sz="3200" dirty="0"/>
              <a:t>TLS algorithms</a:t>
            </a:r>
          </a:p>
          <a:p>
            <a:pPr lvl="1"/>
            <a:r>
              <a:rPr lang="en-US" sz="2400" dirty="0"/>
              <a:t>DSA (Digital Signature Algorithm), RSA is optional </a:t>
            </a:r>
          </a:p>
          <a:p>
            <a:pPr lvl="1"/>
            <a:r>
              <a:rPr lang="en-US" sz="2400" dirty="0"/>
              <a:t>Message authentication code: keyed-Hash Message Authentication Code (HMAC)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SSL uses its own keyed hash algorithm </a:t>
            </a:r>
            <a:endParaRPr lang="en-US" sz="2400" dirty="0"/>
          </a:p>
          <a:p>
            <a:r>
              <a:rPr lang="en-US" sz="2800" dirty="0"/>
              <a:t>Secret key generation: MD5 and SHA-1 </a:t>
            </a:r>
          </a:p>
          <a:p>
            <a:r>
              <a:rPr lang="en-US" sz="2800" dirty="0"/>
              <a:t>Signature: MD5 and SHA-1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91" y="4275281"/>
            <a:ext cx="5448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8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964" y="1752601"/>
            <a:ext cx="10210800" cy="4373563"/>
          </a:xfrm>
        </p:spPr>
        <p:txBody>
          <a:bodyPr>
            <a:noAutofit/>
          </a:bodyPr>
          <a:lstStyle/>
          <a:p>
            <a:r>
              <a:rPr lang="en-US" sz="2800" dirty="0"/>
              <a:t>TLS is the Internet standard version of SSL </a:t>
            </a:r>
          </a:p>
          <a:p>
            <a:r>
              <a:rPr lang="en-US" sz="2800" dirty="0"/>
              <a:t>SSL/TLS provides application-level security over TCP </a:t>
            </a:r>
          </a:p>
          <a:p>
            <a:r>
              <a:rPr lang="en-US" sz="2800" dirty="0"/>
              <a:t>SSL/TLS provide</a:t>
            </a:r>
          </a:p>
          <a:p>
            <a:pPr lvl="1"/>
            <a:r>
              <a:rPr lang="en-US" sz="2400" dirty="0"/>
              <a:t>Confidentiality, using symmetric encryption </a:t>
            </a:r>
          </a:p>
          <a:p>
            <a:pPr lvl="1"/>
            <a:r>
              <a:rPr lang="en-US" sz="2400" dirty="0"/>
              <a:t>Data Integrity, using message authentication codes </a:t>
            </a:r>
          </a:p>
          <a:p>
            <a:pPr lvl="1"/>
            <a:r>
              <a:rPr lang="en-US" sz="2400" dirty="0"/>
              <a:t>Optional client authentication, using public key certificates </a:t>
            </a:r>
          </a:p>
          <a:p>
            <a:r>
              <a:rPr lang="en-US" sz="2800" dirty="0"/>
              <a:t>SSL/TLS allow the negotiation of security mechanisms between two users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27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SSL/TLS?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706" y="1524007"/>
            <a:ext cx="10739087" cy="4567331"/>
          </a:xfrm>
        </p:spPr>
        <p:txBody>
          <a:bodyPr>
            <a:noAutofit/>
          </a:bodyPr>
          <a:lstStyle/>
          <a:p>
            <a:r>
              <a:rPr lang="en-US" sz="3200" dirty="0"/>
              <a:t>Modification of message/traffic in transit </a:t>
            </a:r>
          </a:p>
          <a:p>
            <a:r>
              <a:rPr lang="en-US" sz="3200" dirty="0"/>
              <a:t>Impersonation of users </a:t>
            </a:r>
          </a:p>
          <a:p>
            <a:pPr lvl="1"/>
            <a:r>
              <a:rPr lang="en-US" sz="2800" dirty="0"/>
              <a:t>Fake users </a:t>
            </a:r>
          </a:p>
          <a:p>
            <a:r>
              <a:rPr lang="en-US" sz="3200" dirty="0"/>
              <a:t>Data forgery</a:t>
            </a:r>
          </a:p>
          <a:p>
            <a:pPr lvl="1"/>
            <a:r>
              <a:rPr lang="en-US" sz="2800" dirty="0"/>
              <a:t>Data created by an intruder are considered to be genuine </a:t>
            </a:r>
          </a:p>
          <a:p>
            <a:r>
              <a:rPr lang="en-US" sz="3200" dirty="0"/>
              <a:t>Eavesdropping on the net </a:t>
            </a:r>
          </a:p>
          <a:p>
            <a:pPr lvl="1"/>
            <a:r>
              <a:rPr lang="en-US" sz="2800" dirty="0"/>
              <a:t>Loss of privacy </a:t>
            </a:r>
          </a:p>
        </p:txBody>
      </p:sp>
    </p:spTree>
    <p:extLst>
      <p:ext uri="{BB962C8B-B14F-4D97-AF65-F5344CB8AC3E}">
        <p14:creationId xmlns:p14="http://schemas.microsoft.com/office/powerpoint/2010/main" val="103703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 Web security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201" y="1752600"/>
            <a:ext cx="1018490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Integrity </a:t>
            </a:r>
          </a:p>
          <a:p>
            <a:pPr lvl="1"/>
            <a:r>
              <a:rPr lang="en-US" dirty="0"/>
              <a:t>Ensures that the received data is the same as when sent by the sender </a:t>
            </a:r>
          </a:p>
          <a:p>
            <a:pPr lvl="1"/>
            <a:r>
              <a:rPr lang="en-US" dirty="0"/>
              <a:t>Using checksums, message authentication codes </a:t>
            </a:r>
          </a:p>
          <a:p>
            <a:r>
              <a:rPr lang="en-US" dirty="0"/>
              <a:t>Confidentiality </a:t>
            </a:r>
          </a:p>
          <a:p>
            <a:pPr lvl="1"/>
            <a:r>
              <a:rPr lang="en-US" dirty="0"/>
              <a:t>Protection of data from unauthorized disclosure </a:t>
            </a:r>
          </a:p>
          <a:p>
            <a:pPr lvl="1"/>
            <a:r>
              <a:rPr lang="en-US" dirty="0"/>
              <a:t>Using encryption 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The proof of the communicating entity is the one it pretends to be </a:t>
            </a:r>
          </a:p>
          <a:p>
            <a:pPr lvl="1"/>
            <a:r>
              <a:rPr lang="en-US" dirty="0"/>
              <a:t>Essential on the server side, optional on the client one </a:t>
            </a:r>
          </a:p>
          <a:p>
            <a:pPr lvl="1"/>
            <a:r>
              <a:rPr lang="en-US" dirty="0"/>
              <a:t>Using challenge-response, username/password, certificates, … </a:t>
            </a:r>
          </a:p>
          <a:p>
            <a:r>
              <a:rPr lang="en-US" dirty="0"/>
              <a:t>Objectives of SSL/TLS</a:t>
            </a:r>
          </a:p>
          <a:p>
            <a:pPr lvl="1"/>
            <a:r>
              <a:rPr lang="en-US" dirty="0"/>
              <a:t>Allow two entities to authenticate </a:t>
            </a:r>
          </a:p>
          <a:p>
            <a:pPr lvl="1"/>
            <a:r>
              <a:rPr lang="en-US" dirty="0"/>
              <a:t>Establish session keys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4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security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0769601" cy="5105400"/>
          </a:xfrm>
        </p:spPr>
        <p:txBody>
          <a:bodyPr>
            <a:noAutofit/>
          </a:bodyPr>
          <a:lstStyle/>
          <a:p>
            <a:r>
              <a:rPr lang="en-US" sz="3600" dirty="0"/>
              <a:t>Question: where should we put the security mechanisms?</a:t>
            </a:r>
          </a:p>
          <a:p>
            <a:pPr lvl="1"/>
            <a:r>
              <a:rPr lang="en-US" sz="2400" dirty="0"/>
              <a:t>Under TCP: IPSec, between IP and TCP </a:t>
            </a:r>
          </a:p>
          <a:p>
            <a:pPr lvl="2"/>
            <a:r>
              <a:rPr lang="en-US" sz="2000" dirty="0"/>
              <a:t>Requires changes to OS, applications over TCP do not change </a:t>
            </a:r>
          </a:p>
          <a:p>
            <a:r>
              <a:rPr lang="en-US" sz="3200" dirty="0"/>
              <a:t>Over TCP: SSL/TLS</a:t>
            </a:r>
          </a:p>
          <a:p>
            <a:pPr lvl="1"/>
            <a:r>
              <a:rPr lang="en-US" sz="2400" dirty="0"/>
              <a:t>Does not require changes to OS, applications over TCP need to change </a:t>
            </a:r>
          </a:p>
          <a:p>
            <a:pPr lvl="1"/>
            <a:r>
              <a:rPr lang="en-US" sz="2400" dirty="0"/>
              <a:t>TCP is a reliable service: SSL does not need timing out controls or data retransmission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195560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752600"/>
            <a:ext cx="10977419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Secure Network Programming (SNP) API </a:t>
            </a:r>
          </a:p>
          <a:p>
            <a:pPr lvl="1"/>
            <a:r>
              <a:rPr lang="en-US" dirty="0"/>
              <a:t>Encapsulating sensitive information in a secure layer (1993) </a:t>
            </a:r>
          </a:p>
          <a:p>
            <a:pPr lvl="1"/>
            <a:r>
              <a:rPr lang="en-US" dirty="0"/>
              <a:t>The SNP project received the 2004 ACM software system award </a:t>
            </a:r>
          </a:p>
          <a:p>
            <a:r>
              <a:rPr lang="en-US" sz="2800" dirty="0"/>
              <a:t>Secure Socket Layer (SSL)</a:t>
            </a:r>
          </a:p>
          <a:p>
            <a:pPr lvl="1"/>
            <a:r>
              <a:rPr lang="en-US" dirty="0"/>
              <a:t>Originally proposed by Netscape </a:t>
            </a:r>
          </a:p>
          <a:p>
            <a:pPr lvl="1"/>
            <a:r>
              <a:rPr lang="en-US" dirty="0"/>
              <a:t>SSL v1 contained loads of security flaws, never made public </a:t>
            </a:r>
          </a:p>
          <a:p>
            <a:pPr lvl="1"/>
            <a:r>
              <a:rPr lang="en-US" dirty="0"/>
              <a:t>SSL v2 was released in 1994 and implemented in Netscape Navigator 1.1 in 1995, </a:t>
            </a:r>
          </a:p>
          <a:p>
            <a:pPr lvl="2"/>
            <a:r>
              <a:rPr lang="en-US" dirty="0"/>
              <a:t>Had a number of security flaws which were pointed out by the experts </a:t>
            </a:r>
          </a:p>
          <a:p>
            <a:pPr lvl="2"/>
            <a:r>
              <a:rPr lang="en-US" dirty="0"/>
              <a:t>Microsoft version: Private Communication Technology (PCT) </a:t>
            </a:r>
          </a:p>
          <a:p>
            <a:pPr lvl="1"/>
            <a:r>
              <a:rPr lang="en-US" dirty="0"/>
              <a:t>SSL v3 was released in 1996 </a:t>
            </a:r>
          </a:p>
          <a:p>
            <a:pPr lvl="1"/>
            <a:r>
              <a:rPr lang="en-US" dirty="0"/>
              <a:t>SSL v3 uses RSA which had a patent on it, it could not be </a:t>
            </a:r>
            <a:r>
              <a:rPr lang="en-US" dirty="0" err="1"/>
              <a:t>standardised</a:t>
            </a:r>
            <a:r>
              <a:rPr lang="en-US" dirty="0"/>
              <a:t> in its original form, so … </a:t>
            </a:r>
          </a:p>
          <a:p>
            <a:r>
              <a:rPr lang="en-US" sz="2800" dirty="0"/>
              <a:t>Transport Layer Security (TLS)</a:t>
            </a:r>
          </a:p>
          <a:p>
            <a:pPr lvl="1"/>
            <a:r>
              <a:rPr lang="en-US" dirty="0"/>
              <a:t>Internet standard variation of SSL </a:t>
            </a:r>
          </a:p>
          <a:p>
            <a:pPr lvl="1"/>
            <a:r>
              <a:rPr lang="en-US" dirty="0"/>
              <a:t>TLS 1.0 was published in 1999 by the IETF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1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073" y="1752600"/>
            <a:ext cx="10058400" cy="4902200"/>
          </a:xfrm>
        </p:spPr>
        <p:txBody>
          <a:bodyPr>
            <a:normAutofit/>
          </a:bodyPr>
          <a:lstStyle/>
          <a:p>
            <a:r>
              <a:rPr lang="en-US" dirty="0"/>
              <a:t>A client wants to securely connect to a server </a:t>
            </a:r>
          </a:p>
          <a:p>
            <a:pPr lvl="1"/>
            <a:r>
              <a:rPr lang="en-US" dirty="0"/>
              <a:t>At least authentication of the server as well as data integrity and confidentiality are required </a:t>
            </a:r>
          </a:p>
          <a:p>
            <a:r>
              <a:rPr lang="en-US" dirty="0"/>
              <a:t>The server has a X.509 certificate from a trusted Certification Authority (CA) </a:t>
            </a:r>
          </a:p>
          <a:p>
            <a:pPr lvl="1"/>
            <a:r>
              <a:rPr lang="en-US" dirty="0"/>
              <a:t>The root CA is built (or manually added) into the web browser of the client </a:t>
            </a:r>
          </a:p>
          <a:p>
            <a:r>
              <a:rPr lang="en-US" dirty="0"/>
              <a:t>The server returns its certificate when contacted by the client’s web browser </a:t>
            </a:r>
          </a:p>
          <a:p>
            <a:r>
              <a:rPr lang="en-US" dirty="0"/>
              <a:t>The web browser encrypts a random number using the public key of the certificate</a:t>
            </a:r>
          </a:p>
          <a:p>
            <a:pPr lvl="1"/>
            <a:r>
              <a:rPr lang="en-US" dirty="0"/>
              <a:t>The encrypted random number is sent to the server as a challenge </a:t>
            </a:r>
          </a:p>
          <a:p>
            <a:r>
              <a:rPr lang="en-US" dirty="0"/>
              <a:t>Once the server responds correctly, a secure channel is established between the server and the web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1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handshake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1" y="1759528"/>
            <a:ext cx="10543309" cy="4890655"/>
          </a:xfrm>
        </p:spPr>
        <p:txBody>
          <a:bodyPr>
            <a:normAutofit/>
          </a:bodyPr>
          <a:lstStyle/>
          <a:p>
            <a:r>
              <a:rPr lang="en-US" sz="3200" dirty="0"/>
              <a:t>Comprises 4 phases </a:t>
            </a:r>
          </a:p>
          <a:p>
            <a:pPr lvl="1"/>
            <a:r>
              <a:rPr lang="en-US" sz="2800" b="1" dirty="0"/>
              <a:t>Phase 1 </a:t>
            </a:r>
            <a:r>
              <a:rPr lang="en-US" sz="2800" dirty="0"/>
              <a:t>Establishes the capabilities of the client and server </a:t>
            </a:r>
          </a:p>
          <a:p>
            <a:pPr lvl="1"/>
            <a:r>
              <a:rPr lang="en-US" sz="2800" b="1" dirty="0"/>
              <a:t>Phase 2 </a:t>
            </a:r>
            <a:r>
              <a:rPr lang="en-US" sz="2800" dirty="0"/>
              <a:t>Server authentication and key exchange </a:t>
            </a:r>
          </a:p>
          <a:p>
            <a:pPr lvl="1"/>
            <a:r>
              <a:rPr lang="en-US" sz="2800" b="1" dirty="0"/>
              <a:t>Phase 3 </a:t>
            </a:r>
            <a:r>
              <a:rPr lang="en-US" sz="2800" dirty="0"/>
              <a:t>Client key exchange and optional client authentication </a:t>
            </a:r>
          </a:p>
          <a:p>
            <a:pPr lvl="1"/>
            <a:r>
              <a:rPr lang="en-US" sz="2800" b="1" dirty="0"/>
              <a:t>Phase 4 </a:t>
            </a:r>
            <a:r>
              <a:rPr lang="en-US" sz="2800" dirty="0"/>
              <a:t>Change Cipher Specification Protocol and Finish</a:t>
            </a:r>
          </a:p>
        </p:txBody>
      </p:sp>
    </p:spTree>
    <p:extLst>
      <p:ext uri="{BB962C8B-B14F-4D97-AF65-F5344CB8AC3E}">
        <p14:creationId xmlns:p14="http://schemas.microsoft.com/office/powerpoint/2010/main" val="41235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Ssl</a:t>
            </a:r>
            <a:r>
              <a:rPr lang="en-US" dirty="0"/>
              <a:t> handshake 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201" y="1752601"/>
            <a:ext cx="10309599" cy="2625436"/>
          </a:xfrm>
        </p:spPr>
        <p:txBody>
          <a:bodyPr numCol="2"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client hello </a:t>
            </a:r>
            <a:r>
              <a:rPr lang="en-US" sz="1600" dirty="0"/>
              <a:t>message contains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versions of SSL </a:t>
            </a:r>
            <a:r>
              <a:rPr lang="en-US" sz="1600" dirty="0"/>
              <a:t>supported by the client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algorithms </a:t>
            </a:r>
            <a:r>
              <a:rPr lang="en-US" sz="1600" dirty="0"/>
              <a:t>supported by the client </a:t>
            </a:r>
          </a:p>
          <a:p>
            <a:pPr lvl="1"/>
            <a:r>
              <a:rPr lang="en-US" sz="1600" dirty="0" err="1"/>
              <a:t>Nonces</a:t>
            </a:r>
            <a:r>
              <a:rPr lang="en-US" sz="1600" dirty="0"/>
              <a:t> to protect against replay (a </a:t>
            </a:r>
            <a:r>
              <a:rPr lang="en-US" sz="1600" b="1" dirty="0"/>
              <a:t>time stamp </a:t>
            </a:r>
            <a:r>
              <a:rPr lang="en-US" sz="1600" dirty="0"/>
              <a:t>and </a:t>
            </a:r>
            <a:r>
              <a:rPr lang="en-US" sz="1600" b="1" dirty="0"/>
              <a:t>random number</a:t>
            </a:r>
            <a:r>
              <a:rPr lang="en-US" sz="1600" dirty="0"/>
              <a:t>) </a:t>
            </a:r>
          </a:p>
          <a:p>
            <a:pPr lvl="1"/>
            <a:r>
              <a:rPr lang="en-US" sz="1600" b="1" dirty="0"/>
              <a:t>Session ID </a:t>
            </a:r>
            <a:r>
              <a:rPr lang="en-US" sz="1600" dirty="0"/>
              <a:t>(initially set to </a:t>
            </a:r>
            <a:r>
              <a:rPr lang="en-US" sz="1600" b="1" dirty="0"/>
              <a:t>zero</a:t>
            </a:r>
            <a:r>
              <a:rPr lang="en-US" sz="1600" dirty="0"/>
              <a:t>)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server hello </a:t>
            </a:r>
            <a:r>
              <a:rPr lang="en-US" sz="1600" dirty="0"/>
              <a:t>message contains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SSL version </a:t>
            </a:r>
            <a:r>
              <a:rPr lang="en-US" sz="1600" dirty="0"/>
              <a:t>chosen by the server (highest one) </a:t>
            </a:r>
          </a:p>
          <a:p>
            <a:pPr lvl="1"/>
            <a:r>
              <a:rPr lang="en-US" sz="1600" dirty="0"/>
              <a:t>The set of </a:t>
            </a:r>
            <a:r>
              <a:rPr lang="en-US" sz="1600" b="1" dirty="0"/>
              <a:t>algorithms </a:t>
            </a:r>
            <a:r>
              <a:rPr lang="en-US" sz="1600" dirty="0"/>
              <a:t>chosen by the server </a:t>
            </a:r>
          </a:p>
          <a:p>
            <a:pPr lvl="1"/>
            <a:r>
              <a:rPr lang="en-US" sz="1600" dirty="0"/>
              <a:t>Server </a:t>
            </a:r>
            <a:r>
              <a:rPr lang="en-US" sz="1600" dirty="0" err="1"/>
              <a:t>nonces</a:t>
            </a:r>
            <a:r>
              <a:rPr lang="en-US" sz="1600" dirty="0"/>
              <a:t> to stop replay (a </a:t>
            </a:r>
            <a:r>
              <a:rPr lang="en-US" sz="1600" b="1" dirty="0"/>
              <a:t>time stamp </a:t>
            </a:r>
            <a:r>
              <a:rPr lang="en-US" sz="1600" dirty="0"/>
              <a:t>and </a:t>
            </a:r>
            <a:r>
              <a:rPr lang="en-US" sz="1600" b="1" dirty="0"/>
              <a:t>random number</a:t>
            </a:r>
            <a:r>
              <a:rPr lang="en-US" sz="1600" dirty="0"/>
              <a:t>) </a:t>
            </a:r>
          </a:p>
          <a:p>
            <a:pPr lvl="1"/>
            <a:r>
              <a:rPr lang="en-US" sz="1600" b="1" dirty="0"/>
              <a:t>Session ID </a:t>
            </a:r>
            <a:r>
              <a:rPr lang="en-US" sz="1600" dirty="0"/>
              <a:t>(chosen by the </a:t>
            </a:r>
            <a:r>
              <a:rPr lang="en-US" sz="1600" b="1" dirty="0"/>
              <a:t>server</a:t>
            </a:r>
            <a:r>
              <a:rPr lang="en-US" sz="1600" dirty="0"/>
              <a:t>)</a:t>
            </a:r>
          </a:p>
        </p:txBody>
      </p:sp>
      <p:pic>
        <p:nvPicPr>
          <p:cNvPr id="4" name="Picture 3" descr="Screenshot 2019-06-17 at 13.21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27" y="4515928"/>
            <a:ext cx="5638800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11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13432</TotalTime>
  <Words>1519</Words>
  <Application>Microsoft Macintosh PowerPoint</Application>
  <PresentationFormat>Widescreen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Apple Chancery</vt:lpstr>
      <vt:lpstr>Arial</vt:lpstr>
      <vt:lpstr>Calibri</vt:lpstr>
      <vt:lpstr>Tw Cen MT</vt:lpstr>
      <vt:lpstr>Droplet</vt:lpstr>
      <vt:lpstr>Cryptographic techniques</vt:lpstr>
      <vt:lpstr>Secure socket layer(SSL)/ transport layer security (TLS)</vt:lpstr>
      <vt:lpstr>Why SSL/TLS?</vt:lpstr>
      <vt:lpstr>Why? Web security requirement</vt:lpstr>
      <vt:lpstr>Web security approaches</vt:lpstr>
      <vt:lpstr>History</vt:lpstr>
      <vt:lpstr>Basic protocol</vt:lpstr>
      <vt:lpstr>Ssl handshake protocol</vt:lpstr>
      <vt:lpstr>Ssl handshake phase 1</vt:lpstr>
      <vt:lpstr>SSL handshake phase 2</vt:lpstr>
      <vt:lpstr>Ssl handshake phase 3</vt:lpstr>
      <vt:lpstr>Ssl handshake phase 4</vt:lpstr>
      <vt:lpstr>Ssl handshake summary</vt:lpstr>
      <vt:lpstr>Resuming sessions</vt:lpstr>
      <vt:lpstr>Calculation of shared secret</vt:lpstr>
      <vt:lpstr>Client authentication</vt:lpstr>
      <vt:lpstr>Summary: ssl security service</vt:lpstr>
      <vt:lpstr>Crypto algo. Supported by SSL</vt:lpstr>
      <vt:lpstr>SSl messages</vt:lpstr>
      <vt:lpstr>Ssl alert protocol message</vt:lpstr>
      <vt:lpstr>Ssl record protocol</vt:lpstr>
      <vt:lpstr>TCP and ssl sessions</vt:lpstr>
      <vt:lpstr>Tcp connections and ssl</vt:lpstr>
      <vt:lpstr>Short comings: ssl</vt:lpstr>
      <vt:lpstr>TLS vs. SSL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31</cp:revision>
  <dcterms:created xsi:type="dcterms:W3CDTF">2022-10-26T10:33:04Z</dcterms:created>
  <dcterms:modified xsi:type="dcterms:W3CDTF">2023-01-19T20:29:55Z</dcterms:modified>
</cp:coreProperties>
</file>