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0D56FF2-03B9-40C1-B675-CF9395416896}" type="datetimeFigureOut">
              <a:rPr lang="en-US" smtClean="0"/>
              <a:t>11/27/2023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7081CE7A-335A-4911-AD73-A5945CF6A7C5}"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0362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D56FF2-03B9-40C1-B675-CF9395416896}"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81CE7A-335A-4911-AD73-A5945CF6A7C5}" type="slidenum">
              <a:rPr lang="en-US" smtClean="0"/>
              <a:t>‹#›</a:t>
            </a:fld>
            <a:endParaRPr lang="en-US"/>
          </a:p>
        </p:txBody>
      </p:sp>
    </p:spTree>
    <p:extLst>
      <p:ext uri="{BB962C8B-B14F-4D97-AF65-F5344CB8AC3E}">
        <p14:creationId xmlns:p14="http://schemas.microsoft.com/office/powerpoint/2010/main" val="525484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D56FF2-03B9-40C1-B675-CF9395416896}"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81CE7A-335A-4911-AD73-A5945CF6A7C5}"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3686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D56FF2-03B9-40C1-B675-CF9395416896}"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81CE7A-335A-4911-AD73-A5945CF6A7C5}"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946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D56FF2-03B9-40C1-B675-CF9395416896}"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81CE7A-335A-4911-AD73-A5945CF6A7C5}" type="slidenum">
              <a:rPr lang="en-US" smtClean="0"/>
              <a:t>‹#›</a:t>
            </a:fld>
            <a:endParaRPr lang="en-US"/>
          </a:p>
        </p:txBody>
      </p:sp>
    </p:spTree>
    <p:extLst>
      <p:ext uri="{BB962C8B-B14F-4D97-AF65-F5344CB8AC3E}">
        <p14:creationId xmlns:p14="http://schemas.microsoft.com/office/powerpoint/2010/main" val="2580102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D56FF2-03B9-40C1-B675-CF9395416896}"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81CE7A-335A-4911-AD73-A5945CF6A7C5}"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28463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D56FF2-03B9-40C1-B675-CF9395416896}"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81CE7A-335A-4911-AD73-A5945CF6A7C5}"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7611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D56FF2-03B9-40C1-B675-CF9395416896}"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81CE7A-335A-4911-AD73-A5945CF6A7C5}"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3452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D56FF2-03B9-40C1-B675-CF9395416896}"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81CE7A-335A-4911-AD73-A5945CF6A7C5}"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9406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D56FF2-03B9-40C1-B675-CF9395416896}"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81CE7A-335A-4911-AD73-A5945CF6A7C5}" type="slidenum">
              <a:rPr lang="en-US" smtClean="0"/>
              <a:t>‹#›</a:t>
            </a:fld>
            <a:endParaRPr lang="en-US"/>
          </a:p>
        </p:txBody>
      </p:sp>
    </p:spTree>
    <p:extLst>
      <p:ext uri="{BB962C8B-B14F-4D97-AF65-F5344CB8AC3E}">
        <p14:creationId xmlns:p14="http://schemas.microsoft.com/office/powerpoint/2010/main" val="3749354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D56FF2-03B9-40C1-B675-CF9395416896}"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81CE7A-335A-4911-AD73-A5945CF6A7C5}"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8657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0D56FF2-03B9-40C1-B675-CF9395416896}"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81CE7A-335A-4911-AD73-A5945CF6A7C5}" type="slidenum">
              <a:rPr lang="en-US" smtClean="0"/>
              <a:t>‹#›</a:t>
            </a:fld>
            <a:endParaRPr lang="en-US"/>
          </a:p>
        </p:txBody>
      </p:sp>
    </p:spTree>
    <p:extLst>
      <p:ext uri="{BB962C8B-B14F-4D97-AF65-F5344CB8AC3E}">
        <p14:creationId xmlns:p14="http://schemas.microsoft.com/office/powerpoint/2010/main" val="2887942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0D56FF2-03B9-40C1-B675-CF9395416896}" type="datetimeFigureOut">
              <a:rPr lang="en-US" smtClean="0"/>
              <a:t>11/27/2023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81CE7A-335A-4911-AD73-A5945CF6A7C5}"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6256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0D56FF2-03B9-40C1-B675-CF9395416896}" type="datetimeFigureOut">
              <a:rPr lang="en-US" smtClean="0"/>
              <a:t>11/27/2023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81CE7A-335A-4911-AD73-A5945CF6A7C5}"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1402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D56FF2-03B9-40C1-B675-CF9395416896}" type="datetimeFigureOut">
              <a:rPr lang="en-US" smtClean="0"/>
              <a:t>11/27/2023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81CE7A-335A-4911-AD73-A5945CF6A7C5}" type="slidenum">
              <a:rPr lang="en-US" smtClean="0"/>
              <a:t>‹#›</a:t>
            </a:fld>
            <a:endParaRPr lang="en-US"/>
          </a:p>
        </p:txBody>
      </p:sp>
    </p:spTree>
    <p:extLst>
      <p:ext uri="{BB962C8B-B14F-4D97-AF65-F5344CB8AC3E}">
        <p14:creationId xmlns:p14="http://schemas.microsoft.com/office/powerpoint/2010/main" val="2782809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D56FF2-03B9-40C1-B675-CF9395416896}"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81CE7A-335A-4911-AD73-A5945CF6A7C5}"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9333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D56FF2-03B9-40C1-B675-CF9395416896}"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81CE7A-335A-4911-AD73-A5945CF6A7C5}" type="slidenum">
              <a:rPr lang="en-US" smtClean="0"/>
              <a:t>‹#›</a:t>
            </a:fld>
            <a:endParaRPr lang="en-US"/>
          </a:p>
        </p:txBody>
      </p:sp>
    </p:spTree>
    <p:extLst>
      <p:ext uri="{BB962C8B-B14F-4D97-AF65-F5344CB8AC3E}">
        <p14:creationId xmlns:p14="http://schemas.microsoft.com/office/powerpoint/2010/main" val="1562417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0D56FF2-03B9-40C1-B675-CF9395416896}" type="datetimeFigureOut">
              <a:rPr lang="en-US" smtClean="0"/>
              <a:t>11/27/2023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081CE7A-335A-4911-AD73-A5945CF6A7C5}" type="slidenum">
              <a:rPr lang="en-US" smtClean="0"/>
              <a:t>‹#›</a:t>
            </a:fld>
            <a:endParaRPr lang="en-US"/>
          </a:p>
        </p:txBody>
      </p:sp>
    </p:spTree>
    <p:extLst>
      <p:ext uri="{BB962C8B-B14F-4D97-AF65-F5344CB8AC3E}">
        <p14:creationId xmlns:p14="http://schemas.microsoft.com/office/powerpoint/2010/main" val="5370236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Eigenfaces</a:t>
            </a:r>
            <a:endParaRPr lang="en-US" dirty="0"/>
          </a:p>
        </p:txBody>
      </p:sp>
      <p:sp>
        <p:nvSpPr>
          <p:cNvPr id="3" name="Subtitle 2"/>
          <p:cNvSpPr>
            <a:spLocks noGrp="1"/>
          </p:cNvSpPr>
          <p:nvPr>
            <p:ph type="subTitle" idx="1"/>
          </p:nvPr>
        </p:nvSpPr>
        <p:spPr/>
        <p:txBody>
          <a:bodyPr/>
          <a:lstStyle/>
          <a:p>
            <a:r>
              <a:rPr lang="en-US" dirty="0" err="1" smtClean="0"/>
              <a:t>Wk</a:t>
            </a:r>
            <a:r>
              <a:rPr lang="en-US" dirty="0" smtClean="0"/>
              <a:t> 3</a:t>
            </a:r>
            <a:endParaRPr lang="en-US" dirty="0"/>
          </a:p>
        </p:txBody>
      </p:sp>
    </p:spTree>
    <p:extLst>
      <p:ext uri="{BB962C8B-B14F-4D97-AF65-F5344CB8AC3E}">
        <p14:creationId xmlns:p14="http://schemas.microsoft.com/office/powerpoint/2010/main" val="2479257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Eigenfaces</a:t>
            </a:r>
            <a:r>
              <a:rPr lang="en-US" dirty="0"/>
              <a:t> in </a:t>
            </a:r>
            <a:r>
              <a:rPr lang="en-US" dirty="0" smtClean="0"/>
              <a:t>Real-world Scenarios</a:t>
            </a:r>
            <a:endParaRPr lang="en-US" dirty="0"/>
          </a:p>
        </p:txBody>
      </p:sp>
      <p:sp>
        <p:nvSpPr>
          <p:cNvPr id="3" name="Content Placeholder 2"/>
          <p:cNvSpPr>
            <a:spLocks noGrp="1"/>
          </p:cNvSpPr>
          <p:nvPr>
            <p:ph idx="1"/>
          </p:nvPr>
        </p:nvSpPr>
        <p:spPr/>
        <p:txBody>
          <a:bodyPr>
            <a:normAutofit fontScale="92500" lnSpcReduction="20000"/>
          </a:bodyPr>
          <a:lstStyle/>
          <a:p>
            <a:pPr marL="0" indent="0" algn="just">
              <a:buNone/>
            </a:pPr>
            <a:r>
              <a:rPr lang="en-US" dirty="0"/>
              <a:t>While </a:t>
            </a:r>
            <a:r>
              <a:rPr lang="en-US" dirty="0" err="1"/>
              <a:t>Eigenfaces</a:t>
            </a:r>
            <a:r>
              <a:rPr lang="en-US" dirty="0"/>
              <a:t> facial recognition has been influential in various applications, it's important to note that the technology has evolved over the years, and newer methods, including deep learning approaches, have gained prominence. </a:t>
            </a:r>
            <a:endParaRPr lang="en-US" dirty="0" smtClean="0"/>
          </a:p>
          <a:p>
            <a:pPr marL="0" indent="0" algn="just">
              <a:buNone/>
            </a:pPr>
            <a:r>
              <a:rPr lang="en-US" dirty="0" smtClean="0"/>
              <a:t>However</a:t>
            </a:r>
            <a:r>
              <a:rPr lang="en-US" dirty="0"/>
              <a:t>, </a:t>
            </a:r>
            <a:r>
              <a:rPr lang="en-US" dirty="0" err="1"/>
              <a:t>Eigenfaces</a:t>
            </a:r>
            <a:r>
              <a:rPr lang="en-US" dirty="0"/>
              <a:t> has left a notable impact in specific real-world scenarios. Here are a few instances where </a:t>
            </a:r>
            <a:r>
              <a:rPr lang="en-US" dirty="0" err="1"/>
              <a:t>Eigenfaces</a:t>
            </a:r>
            <a:r>
              <a:rPr lang="en-US" dirty="0"/>
              <a:t> has demonstrated efficacy:</a:t>
            </a:r>
          </a:p>
          <a:p>
            <a:pPr marL="0" indent="0">
              <a:buNone/>
            </a:pPr>
            <a:r>
              <a:rPr lang="en-US" b="1" dirty="0" smtClean="0"/>
              <a:t>1. Security </a:t>
            </a:r>
            <a:r>
              <a:rPr lang="en-US" b="1" dirty="0"/>
              <a:t>Systems:</a:t>
            </a:r>
            <a:endParaRPr lang="en-US" dirty="0"/>
          </a:p>
          <a:p>
            <a:pPr lvl="1"/>
            <a:r>
              <a:rPr lang="en-US" b="1" dirty="0"/>
              <a:t>Implementation:</a:t>
            </a:r>
            <a:r>
              <a:rPr lang="en-US" dirty="0"/>
              <a:t> </a:t>
            </a:r>
            <a:r>
              <a:rPr lang="en-US" dirty="0" err="1"/>
              <a:t>Eigenfaces</a:t>
            </a:r>
            <a:r>
              <a:rPr lang="en-US" dirty="0"/>
              <a:t> has been successfully implemented in security systems, especially in access control.</a:t>
            </a:r>
          </a:p>
          <a:p>
            <a:pPr lvl="1"/>
            <a:r>
              <a:rPr lang="en-US" b="1" dirty="0"/>
              <a:t>Efficacy:</a:t>
            </a:r>
            <a:r>
              <a:rPr lang="en-US" dirty="0"/>
              <a:t> The method's ability to handle variations in lighting conditions and provide reliable recognition has made it valuable for securing restricted areas.</a:t>
            </a:r>
          </a:p>
          <a:p>
            <a:endParaRPr lang="en-US" dirty="0"/>
          </a:p>
        </p:txBody>
      </p:sp>
    </p:spTree>
    <p:extLst>
      <p:ext uri="{BB962C8B-B14F-4D97-AF65-F5344CB8AC3E}">
        <p14:creationId xmlns:p14="http://schemas.microsoft.com/office/powerpoint/2010/main" val="3174803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Eigenfaces</a:t>
            </a:r>
            <a:r>
              <a:rPr lang="en-US" dirty="0"/>
              <a:t> in Real-world Scenarios</a:t>
            </a:r>
          </a:p>
        </p:txBody>
      </p:sp>
      <p:sp>
        <p:nvSpPr>
          <p:cNvPr id="3" name="Content Placeholder 2"/>
          <p:cNvSpPr>
            <a:spLocks noGrp="1"/>
          </p:cNvSpPr>
          <p:nvPr>
            <p:ph idx="1"/>
          </p:nvPr>
        </p:nvSpPr>
        <p:spPr/>
        <p:txBody>
          <a:bodyPr/>
          <a:lstStyle/>
          <a:p>
            <a:pPr marL="0" indent="0">
              <a:buNone/>
            </a:pPr>
            <a:r>
              <a:rPr lang="en-US" b="1" dirty="0" smtClean="0"/>
              <a:t>2. Authentication </a:t>
            </a:r>
            <a:r>
              <a:rPr lang="en-US" b="1" dirty="0"/>
              <a:t>in Smart Devices:</a:t>
            </a:r>
            <a:endParaRPr lang="en-US" dirty="0"/>
          </a:p>
          <a:p>
            <a:pPr lvl="1"/>
            <a:r>
              <a:rPr lang="en-US" b="1" dirty="0"/>
              <a:t>Implementation:</a:t>
            </a:r>
            <a:r>
              <a:rPr lang="en-US" dirty="0"/>
              <a:t> </a:t>
            </a:r>
            <a:r>
              <a:rPr lang="en-US" dirty="0" err="1"/>
              <a:t>Eigenfaces</a:t>
            </a:r>
            <a:r>
              <a:rPr lang="en-US" dirty="0"/>
              <a:t> has found application in authenticating users on smartphones and other devices.</a:t>
            </a:r>
          </a:p>
          <a:p>
            <a:pPr lvl="1"/>
            <a:r>
              <a:rPr lang="en-US" b="1" dirty="0"/>
              <a:t>Efficacy:</a:t>
            </a:r>
            <a:r>
              <a:rPr lang="en-US" dirty="0"/>
              <a:t> Its efficiency in processing and recognizing faces makes it suitable for quick and secure user authentication, contributing to the development of facial recognition features in consumer electronics.</a:t>
            </a:r>
          </a:p>
          <a:p>
            <a:endParaRPr lang="en-US" dirty="0"/>
          </a:p>
        </p:txBody>
      </p:sp>
    </p:spTree>
    <p:extLst>
      <p:ext uri="{BB962C8B-B14F-4D97-AF65-F5344CB8AC3E}">
        <p14:creationId xmlns:p14="http://schemas.microsoft.com/office/powerpoint/2010/main" val="65655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Eigenfaces</a:t>
            </a:r>
            <a:r>
              <a:rPr lang="en-US" dirty="0"/>
              <a:t> in Real-world Scenarios</a:t>
            </a:r>
          </a:p>
        </p:txBody>
      </p:sp>
      <p:sp>
        <p:nvSpPr>
          <p:cNvPr id="3" name="Content Placeholder 2"/>
          <p:cNvSpPr>
            <a:spLocks noGrp="1"/>
          </p:cNvSpPr>
          <p:nvPr>
            <p:ph idx="1"/>
          </p:nvPr>
        </p:nvSpPr>
        <p:spPr/>
        <p:txBody>
          <a:bodyPr/>
          <a:lstStyle/>
          <a:p>
            <a:pPr marL="0" indent="0">
              <a:buNone/>
            </a:pPr>
            <a:r>
              <a:rPr lang="en-US" b="1" dirty="0" smtClean="0"/>
              <a:t>3. Surveillance </a:t>
            </a:r>
            <a:r>
              <a:rPr lang="en-US" b="1" dirty="0"/>
              <a:t>and Monitoring:</a:t>
            </a:r>
            <a:endParaRPr lang="en-US" dirty="0"/>
          </a:p>
          <a:p>
            <a:pPr lvl="1"/>
            <a:r>
              <a:rPr lang="en-US" b="1" dirty="0"/>
              <a:t>Implementation:</a:t>
            </a:r>
            <a:r>
              <a:rPr lang="en-US" dirty="0"/>
              <a:t> </a:t>
            </a:r>
            <a:r>
              <a:rPr lang="en-US" dirty="0" err="1"/>
              <a:t>Eigenfaces</a:t>
            </a:r>
            <a:r>
              <a:rPr lang="en-US" dirty="0"/>
              <a:t> has been utilized in surveillance systems for monitoring public spaces.</a:t>
            </a:r>
          </a:p>
          <a:p>
            <a:pPr lvl="1"/>
            <a:r>
              <a:rPr lang="en-US" b="1" dirty="0"/>
              <a:t>Efficacy:</a:t>
            </a:r>
            <a:r>
              <a:rPr lang="en-US" dirty="0"/>
              <a:t> The method's robustness in handling large datasets and variations in facial expressions allows for effective monitoring and identification of individuals in real-time scenarios.</a:t>
            </a:r>
          </a:p>
        </p:txBody>
      </p:sp>
    </p:spTree>
    <p:extLst>
      <p:ext uri="{BB962C8B-B14F-4D97-AF65-F5344CB8AC3E}">
        <p14:creationId xmlns:p14="http://schemas.microsoft.com/office/powerpoint/2010/main" val="4151570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Eigenfaces</a:t>
            </a:r>
            <a:r>
              <a:rPr lang="en-US" dirty="0"/>
              <a:t> in Real-world Scenarios</a:t>
            </a:r>
          </a:p>
        </p:txBody>
      </p:sp>
      <p:sp>
        <p:nvSpPr>
          <p:cNvPr id="3" name="Content Placeholder 2"/>
          <p:cNvSpPr>
            <a:spLocks noGrp="1"/>
          </p:cNvSpPr>
          <p:nvPr>
            <p:ph idx="1"/>
          </p:nvPr>
        </p:nvSpPr>
        <p:spPr/>
        <p:txBody>
          <a:bodyPr/>
          <a:lstStyle/>
          <a:p>
            <a:pPr marL="0" indent="0">
              <a:buNone/>
            </a:pPr>
            <a:r>
              <a:rPr lang="en-US" b="1" dirty="0" smtClean="0"/>
              <a:t>4. Human-Computer </a:t>
            </a:r>
            <a:r>
              <a:rPr lang="en-US" b="1" dirty="0"/>
              <a:t>Interaction:</a:t>
            </a:r>
            <a:endParaRPr lang="en-US" dirty="0"/>
          </a:p>
          <a:p>
            <a:pPr lvl="1"/>
            <a:r>
              <a:rPr lang="en-US" b="1" dirty="0"/>
              <a:t>Implementation:</a:t>
            </a:r>
            <a:r>
              <a:rPr lang="en-US" dirty="0"/>
              <a:t> </a:t>
            </a:r>
            <a:r>
              <a:rPr lang="en-US" dirty="0" err="1"/>
              <a:t>Eigenfaces</a:t>
            </a:r>
            <a:r>
              <a:rPr lang="en-US" dirty="0"/>
              <a:t> has been applied in human-computer interaction scenarios.</a:t>
            </a:r>
          </a:p>
          <a:p>
            <a:pPr lvl="1"/>
            <a:r>
              <a:rPr lang="en-US" b="1" dirty="0"/>
              <a:t>Efficacy:</a:t>
            </a:r>
            <a:r>
              <a:rPr lang="en-US" dirty="0"/>
              <a:t> Its simplicity and efficiency make it suitable for applications where recognizing and responding to users' facial expressions or gestures are essential, contributing to a more natural and intuitive user experience.</a:t>
            </a:r>
          </a:p>
          <a:p>
            <a:endParaRPr lang="en-US" dirty="0"/>
          </a:p>
        </p:txBody>
      </p:sp>
    </p:spTree>
    <p:extLst>
      <p:ext uri="{BB962C8B-B14F-4D97-AF65-F5344CB8AC3E}">
        <p14:creationId xmlns:p14="http://schemas.microsoft.com/office/powerpoint/2010/main" val="1494385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Eigenfaces</a:t>
            </a:r>
            <a:r>
              <a:rPr lang="en-US" dirty="0"/>
              <a:t> in Real-world Scenarios</a:t>
            </a:r>
          </a:p>
        </p:txBody>
      </p:sp>
      <p:sp>
        <p:nvSpPr>
          <p:cNvPr id="3" name="Content Placeholder 2"/>
          <p:cNvSpPr>
            <a:spLocks noGrp="1"/>
          </p:cNvSpPr>
          <p:nvPr>
            <p:ph idx="1"/>
          </p:nvPr>
        </p:nvSpPr>
        <p:spPr/>
        <p:txBody>
          <a:bodyPr/>
          <a:lstStyle/>
          <a:p>
            <a:pPr marL="0" indent="0">
              <a:buNone/>
            </a:pPr>
            <a:r>
              <a:rPr lang="en-US" b="1" dirty="0" smtClean="0"/>
              <a:t>5. Education Systems:</a:t>
            </a:r>
            <a:endParaRPr lang="en-US" dirty="0" smtClean="0"/>
          </a:p>
          <a:p>
            <a:pPr lvl="1" algn="just"/>
            <a:r>
              <a:rPr lang="en-US" b="1" dirty="0" smtClean="0"/>
              <a:t>Implementation</a:t>
            </a:r>
            <a:r>
              <a:rPr lang="en-US" b="1" dirty="0"/>
              <a:t>:</a:t>
            </a:r>
            <a:r>
              <a:rPr lang="en-US" dirty="0"/>
              <a:t> </a:t>
            </a:r>
            <a:r>
              <a:rPr lang="en-US" dirty="0" err="1"/>
              <a:t>Eigenfaces</a:t>
            </a:r>
            <a:r>
              <a:rPr lang="en-US" dirty="0"/>
              <a:t> has been used in educational settings, particularly for attendance tracking.</a:t>
            </a:r>
          </a:p>
          <a:p>
            <a:pPr lvl="1" algn="just"/>
            <a:r>
              <a:rPr lang="en-US" b="1" dirty="0"/>
              <a:t>Efficacy:</a:t>
            </a:r>
            <a:r>
              <a:rPr lang="en-US" dirty="0"/>
              <a:t> The method's ability to process and recognize faces in a classroom environment has facilitated automated attendance management, saving time and reducing administrative burden.</a:t>
            </a:r>
          </a:p>
          <a:p>
            <a:endParaRPr lang="en-US" dirty="0"/>
          </a:p>
        </p:txBody>
      </p:sp>
    </p:spTree>
    <p:extLst>
      <p:ext uri="{BB962C8B-B14F-4D97-AF65-F5344CB8AC3E}">
        <p14:creationId xmlns:p14="http://schemas.microsoft.com/office/powerpoint/2010/main" val="3223915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Eigenfaces</a:t>
            </a:r>
            <a:r>
              <a:rPr lang="en-US" dirty="0"/>
              <a:t> in Real-world Scenarios</a:t>
            </a:r>
          </a:p>
        </p:txBody>
      </p:sp>
      <p:sp>
        <p:nvSpPr>
          <p:cNvPr id="3" name="Content Placeholder 2"/>
          <p:cNvSpPr>
            <a:spLocks noGrp="1"/>
          </p:cNvSpPr>
          <p:nvPr>
            <p:ph idx="1"/>
          </p:nvPr>
        </p:nvSpPr>
        <p:spPr/>
        <p:txBody>
          <a:bodyPr/>
          <a:lstStyle/>
          <a:p>
            <a:pPr marL="0" indent="0">
              <a:buNone/>
            </a:pPr>
            <a:r>
              <a:rPr lang="en-US" b="1" dirty="0" smtClean="0"/>
              <a:t>6. Customized </a:t>
            </a:r>
            <a:r>
              <a:rPr lang="en-US" b="1" dirty="0"/>
              <a:t>User Experiences:</a:t>
            </a:r>
            <a:endParaRPr lang="en-US" dirty="0"/>
          </a:p>
          <a:p>
            <a:pPr lvl="1"/>
            <a:r>
              <a:rPr lang="en-US" b="1" dirty="0"/>
              <a:t>Implementation:</a:t>
            </a:r>
            <a:r>
              <a:rPr lang="en-US" dirty="0"/>
              <a:t> In retail or entertainment settings, </a:t>
            </a:r>
            <a:r>
              <a:rPr lang="en-US" dirty="0" err="1"/>
              <a:t>Eigenfaces</a:t>
            </a:r>
            <a:r>
              <a:rPr lang="en-US" dirty="0"/>
              <a:t> has been used to create personalized experiences.</a:t>
            </a:r>
          </a:p>
          <a:p>
            <a:pPr lvl="1"/>
            <a:r>
              <a:rPr lang="en-US" b="1" dirty="0"/>
              <a:t>Efficacy:</a:t>
            </a:r>
            <a:r>
              <a:rPr lang="en-US" dirty="0"/>
              <a:t> Recognizing returning customers allows businesses to tailor services or recommendations based on individual preferences, enhancing customer satisfaction.</a:t>
            </a:r>
          </a:p>
          <a:p>
            <a:endParaRPr lang="en-US" dirty="0"/>
          </a:p>
        </p:txBody>
      </p:sp>
    </p:spTree>
    <p:extLst>
      <p:ext uri="{BB962C8B-B14F-4D97-AF65-F5344CB8AC3E}">
        <p14:creationId xmlns:p14="http://schemas.microsoft.com/office/powerpoint/2010/main" val="2845068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Eigenfaces</a:t>
            </a:r>
            <a:r>
              <a:rPr lang="en-US" dirty="0"/>
              <a:t> in Real-world Scenarios</a:t>
            </a:r>
          </a:p>
        </p:txBody>
      </p:sp>
      <p:sp>
        <p:nvSpPr>
          <p:cNvPr id="3" name="Content Placeholder 2"/>
          <p:cNvSpPr>
            <a:spLocks noGrp="1"/>
          </p:cNvSpPr>
          <p:nvPr>
            <p:ph idx="1"/>
          </p:nvPr>
        </p:nvSpPr>
        <p:spPr/>
        <p:txBody>
          <a:bodyPr/>
          <a:lstStyle/>
          <a:p>
            <a:r>
              <a:rPr lang="en-US" dirty="0"/>
              <a:t>While </a:t>
            </a:r>
            <a:r>
              <a:rPr lang="en-US" dirty="0" err="1"/>
              <a:t>Eigenfaces</a:t>
            </a:r>
            <a:r>
              <a:rPr lang="en-US" dirty="0"/>
              <a:t> has seen success in these applications, it's essential to acknowledge that advancements in deep learning, especially convolutional neural networks (CNNs) and other sophisticated models, have addressed some of the limitations of </a:t>
            </a:r>
            <a:r>
              <a:rPr lang="en-US" dirty="0" err="1"/>
              <a:t>Eigenfaces</a:t>
            </a:r>
            <a:r>
              <a:rPr lang="en-US" dirty="0"/>
              <a:t>, offering improved performance in more complex scenarios. </a:t>
            </a:r>
            <a:endParaRPr lang="en-US" dirty="0" smtClean="0"/>
          </a:p>
          <a:p>
            <a:r>
              <a:rPr lang="en-US" dirty="0" smtClean="0"/>
              <a:t>Nevertheless</a:t>
            </a:r>
            <a:r>
              <a:rPr lang="en-US" dirty="0"/>
              <a:t>, the historical significance of </a:t>
            </a:r>
            <a:r>
              <a:rPr lang="en-US" dirty="0" err="1"/>
              <a:t>Eigenfaces</a:t>
            </a:r>
            <a:r>
              <a:rPr lang="en-US" dirty="0"/>
              <a:t> in paving the way for facial recognition technologies should not be understated.</a:t>
            </a:r>
          </a:p>
        </p:txBody>
      </p:sp>
    </p:spTree>
    <p:extLst>
      <p:ext uri="{BB962C8B-B14F-4D97-AF65-F5344CB8AC3E}">
        <p14:creationId xmlns:p14="http://schemas.microsoft.com/office/powerpoint/2010/main" val="2418294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Developments</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a:t>The </a:t>
            </a:r>
            <a:r>
              <a:rPr lang="en-US" dirty="0" err="1"/>
              <a:t>Eigenfaces</a:t>
            </a:r>
            <a:r>
              <a:rPr lang="en-US" dirty="0"/>
              <a:t> facial recognition method has demonstrated effectiveness, but like any technology, it has certain limitations. To enhance its versatility and robustness, several improvements and integrations with deep learning techniques can be considered:</a:t>
            </a:r>
          </a:p>
          <a:p>
            <a:pPr marL="0" indent="0">
              <a:buNone/>
            </a:pPr>
            <a:r>
              <a:rPr lang="en-US" b="1" dirty="0" smtClean="0"/>
              <a:t>1. Deep </a:t>
            </a:r>
            <a:r>
              <a:rPr lang="en-US" b="1" dirty="0"/>
              <a:t>Learning Integration:</a:t>
            </a:r>
            <a:endParaRPr lang="en-US" dirty="0"/>
          </a:p>
          <a:p>
            <a:pPr lvl="1"/>
            <a:r>
              <a:rPr lang="en-US" b="1" dirty="0"/>
              <a:t>Explanation:</a:t>
            </a:r>
            <a:r>
              <a:rPr lang="en-US" dirty="0"/>
              <a:t> Deep learning models, especially Convolutional Neural Networks (CNNs), have shown remarkable success in image recognition tasks.</a:t>
            </a:r>
          </a:p>
          <a:p>
            <a:pPr lvl="1"/>
            <a:r>
              <a:rPr lang="en-US" b="1" dirty="0"/>
              <a:t>Integration:</a:t>
            </a:r>
            <a:r>
              <a:rPr lang="en-US" dirty="0"/>
              <a:t> Combining </a:t>
            </a:r>
            <a:r>
              <a:rPr lang="en-US" dirty="0" err="1"/>
              <a:t>Eigenfaces</a:t>
            </a:r>
            <a:r>
              <a:rPr lang="en-US" dirty="0"/>
              <a:t> with deep learning techniques allows the system to learn hierarchical features automatically, potentially improving accuracy, especially in handling complex facial variations.</a:t>
            </a:r>
          </a:p>
        </p:txBody>
      </p:sp>
    </p:spTree>
    <p:extLst>
      <p:ext uri="{BB962C8B-B14F-4D97-AF65-F5344CB8AC3E}">
        <p14:creationId xmlns:p14="http://schemas.microsoft.com/office/powerpoint/2010/main" val="1206077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Developments</a:t>
            </a:r>
          </a:p>
        </p:txBody>
      </p:sp>
      <p:sp>
        <p:nvSpPr>
          <p:cNvPr id="3" name="Content Placeholder 2"/>
          <p:cNvSpPr>
            <a:spLocks noGrp="1"/>
          </p:cNvSpPr>
          <p:nvPr>
            <p:ph idx="1"/>
          </p:nvPr>
        </p:nvSpPr>
        <p:spPr/>
        <p:txBody>
          <a:bodyPr/>
          <a:lstStyle/>
          <a:p>
            <a:pPr marL="0" indent="0">
              <a:buNone/>
            </a:pPr>
            <a:r>
              <a:rPr lang="en-US" b="1" dirty="0" smtClean="0"/>
              <a:t>2. Feature </a:t>
            </a:r>
            <a:r>
              <a:rPr lang="en-US" b="1" dirty="0"/>
              <a:t>Learning with </a:t>
            </a:r>
            <a:r>
              <a:rPr lang="en-US" b="1" dirty="0" err="1"/>
              <a:t>Autoencoders</a:t>
            </a:r>
            <a:r>
              <a:rPr lang="en-US" b="1" dirty="0"/>
              <a:t>:</a:t>
            </a:r>
            <a:endParaRPr lang="en-US" dirty="0"/>
          </a:p>
          <a:p>
            <a:pPr lvl="1"/>
            <a:r>
              <a:rPr lang="en-US" b="1" dirty="0"/>
              <a:t>Explanation:</a:t>
            </a:r>
            <a:r>
              <a:rPr lang="en-US" dirty="0"/>
              <a:t> </a:t>
            </a:r>
            <a:r>
              <a:rPr lang="en-US" dirty="0" err="1"/>
              <a:t>Autoencoders</a:t>
            </a:r>
            <a:r>
              <a:rPr lang="en-US" dirty="0"/>
              <a:t>, a type of neural network, can be employed to learn compact and discriminative facial features.</a:t>
            </a:r>
          </a:p>
          <a:p>
            <a:pPr lvl="1"/>
            <a:r>
              <a:rPr lang="en-US" b="1" dirty="0"/>
              <a:t>Integration:</a:t>
            </a:r>
            <a:r>
              <a:rPr lang="en-US" dirty="0"/>
              <a:t> By pre-training </a:t>
            </a:r>
            <a:r>
              <a:rPr lang="en-US" dirty="0" err="1"/>
              <a:t>autoencoders</a:t>
            </a:r>
            <a:r>
              <a:rPr lang="en-US" dirty="0"/>
              <a:t> on facial data, </a:t>
            </a:r>
            <a:r>
              <a:rPr lang="en-US" dirty="0" err="1"/>
              <a:t>Eigenfaces</a:t>
            </a:r>
            <a:r>
              <a:rPr lang="en-US" dirty="0"/>
              <a:t> can benefit from more sophisticated feature representations, potentially enhancing performance in recognizing faces under varying conditions.</a:t>
            </a:r>
          </a:p>
          <a:p>
            <a:endParaRPr lang="en-US" dirty="0"/>
          </a:p>
        </p:txBody>
      </p:sp>
    </p:spTree>
    <p:extLst>
      <p:ext uri="{BB962C8B-B14F-4D97-AF65-F5344CB8AC3E}">
        <p14:creationId xmlns:p14="http://schemas.microsoft.com/office/powerpoint/2010/main" val="2373452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Developments</a:t>
            </a:r>
          </a:p>
        </p:txBody>
      </p:sp>
      <p:sp>
        <p:nvSpPr>
          <p:cNvPr id="3" name="Content Placeholder 2"/>
          <p:cNvSpPr>
            <a:spLocks noGrp="1"/>
          </p:cNvSpPr>
          <p:nvPr>
            <p:ph idx="1"/>
          </p:nvPr>
        </p:nvSpPr>
        <p:spPr/>
        <p:txBody>
          <a:bodyPr>
            <a:normAutofit fontScale="85000" lnSpcReduction="10000"/>
          </a:bodyPr>
          <a:lstStyle/>
          <a:p>
            <a:pPr marL="0" indent="0">
              <a:buNone/>
            </a:pPr>
            <a:r>
              <a:rPr lang="en-US" b="1" dirty="0" smtClean="0"/>
              <a:t>3. Data </a:t>
            </a:r>
            <a:r>
              <a:rPr lang="en-US" b="1" dirty="0"/>
              <a:t>Augmentation Techniques:</a:t>
            </a:r>
            <a:endParaRPr lang="en-US" dirty="0"/>
          </a:p>
          <a:p>
            <a:pPr lvl="1"/>
            <a:r>
              <a:rPr lang="en-US" b="1" dirty="0"/>
              <a:t>Explanation:</a:t>
            </a:r>
            <a:r>
              <a:rPr lang="en-US" dirty="0"/>
              <a:t> </a:t>
            </a:r>
            <a:r>
              <a:rPr lang="en-US" dirty="0" err="1"/>
              <a:t>Eigenfaces</a:t>
            </a:r>
            <a:r>
              <a:rPr lang="en-US" dirty="0"/>
              <a:t> can be sensitive to variations in facial expressions and poses.</a:t>
            </a:r>
          </a:p>
          <a:p>
            <a:pPr lvl="1"/>
            <a:r>
              <a:rPr lang="en-US" b="1" dirty="0"/>
              <a:t>Integration:</a:t>
            </a:r>
            <a:r>
              <a:rPr lang="en-US" dirty="0"/>
              <a:t> Augmenting the training dataset with artificially generated variations in facial expressions, poses, and lighting conditions can make the model more robust and reduce sensitivity to these </a:t>
            </a:r>
            <a:r>
              <a:rPr lang="en-US" dirty="0" smtClean="0"/>
              <a:t>factors.</a:t>
            </a:r>
          </a:p>
          <a:p>
            <a:pPr marL="0" indent="0">
              <a:buNone/>
            </a:pPr>
            <a:r>
              <a:rPr lang="en-US" b="1" dirty="0" smtClean="0"/>
              <a:t>4. Non-linear Dimensionality Reduction:</a:t>
            </a:r>
            <a:endParaRPr lang="en-US" dirty="0" smtClean="0"/>
          </a:p>
          <a:p>
            <a:pPr lvl="1"/>
            <a:r>
              <a:rPr lang="en-US" b="1" dirty="0" smtClean="0"/>
              <a:t>Explanation</a:t>
            </a:r>
            <a:r>
              <a:rPr lang="en-US" b="1" dirty="0"/>
              <a:t>:</a:t>
            </a:r>
            <a:r>
              <a:rPr lang="en-US" dirty="0"/>
              <a:t> PCA, the foundation of </a:t>
            </a:r>
            <a:r>
              <a:rPr lang="en-US" dirty="0" err="1"/>
              <a:t>Eigenfaces</a:t>
            </a:r>
            <a:r>
              <a:rPr lang="en-US" dirty="0"/>
              <a:t>, assumes linear relationships between features.</a:t>
            </a:r>
          </a:p>
          <a:p>
            <a:pPr lvl="1"/>
            <a:r>
              <a:rPr lang="en-US" b="1" dirty="0"/>
              <a:t>Integration:</a:t>
            </a:r>
            <a:r>
              <a:rPr lang="en-US" dirty="0"/>
              <a:t> Utilizing non-linear dimensionality reduction techniques, such as t-Distributed Stochastic Neighbor Embedding (t-SNE) or Locally Linear Embedding (LLE), may capture more complex relationships in facial data, potentially improving the discriminative power of the model.</a:t>
            </a:r>
          </a:p>
          <a:p>
            <a:endParaRPr lang="en-US" dirty="0"/>
          </a:p>
        </p:txBody>
      </p:sp>
    </p:spTree>
    <p:extLst>
      <p:ext uri="{BB962C8B-B14F-4D97-AF65-F5344CB8AC3E}">
        <p14:creationId xmlns:p14="http://schemas.microsoft.com/office/powerpoint/2010/main" val="426544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Eigenfaces</a:t>
            </a:r>
            <a:endParaRPr lang="en-US" dirty="0"/>
          </a:p>
        </p:txBody>
      </p:sp>
      <p:sp>
        <p:nvSpPr>
          <p:cNvPr id="3" name="Content Placeholder 2"/>
          <p:cNvSpPr>
            <a:spLocks noGrp="1"/>
          </p:cNvSpPr>
          <p:nvPr>
            <p:ph idx="1"/>
          </p:nvPr>
        </p:nvSpPr>
        <p:spPr/>
        <p:txBody>
          <a:bodyPr>
            <a:normAutofit lnSpcReduction="10000"/>
          </a:bodyPr>
          <a:lstStyle/>
          <a:p>
            <a:pPr marL="0" indent="0" algn="just">
              <a:buNone/>
            </a:pPr>
            <a:r>
              <a:rPr lang="en-US" dirty="0" err="1"/>
              <a:t>Eigenfaces</a:t>
            </a:r>
            <a:r>
              <a:rPr lang="en-US" dirty="0"/>
              <a:t> is a facial recognition technique developed by Matthew Turk and Alex </a:t>
            </a:r>
            <a:r>
              <a:rPr lang="en-US" dirty="0" err="1"/>
              <a:t>Pentland</a:t>
            </a:r>
            <a:r>
              <a:rPr lang="en-US" dirty="0"/>
              <a:t> in 1991, which relies on Principal Component Analysis (PCA) to identify and recognize faces in images. </a:t>
            </a:r>
            <a:endParaRPr lang="en-US" dirty="0" smtClean="0"/>
          </a:p>
          <a:p>
            <a:pPr lvl="1" algn="just"/>
            <a:r>
              <a:rPr lang="en-US" dirty="0"/>
              <a:t>Here's a detailed discussion of </a:t>
            </a:r>
            <a:r>
              <a:rPr lang="en-US" dirty="0" err="1"/>
              <a:t>Eigenfaces</a:t>
            </a:r>
            <a:r>
              <a:rPr lang="en-US" dirty="0"/>
              <a:t> facial recognition:</a:t>
            </a:r>
          </a:p>
          <a:p>
            <a:pPr marL="0" indent="0" algn="just">
              <a:buNone/>
            </a:pPr>
            <a:r>
              <a:rPr lang="en-US" b="1" dirty="0"/>
              <a:t>1. Introduction:</a:t>
            </a:r>
            <a:r>
              <a:rPr lang="en-US" dirty="0"/>
              <a:t> Facial recognition is a crucial aspect of biometric technology, enabling applications in security, authentication, and computer vision. </a:t>
            </a:r>
            <a:r>
              <a:rPr lang="en-US" dirty="0" err="1"/>
              <a:t>Eigenfaces</a:t>
            </a:r>
            <a:r>
              <a:rPr lang="en-US" dirty="0"/>
              <a:t> offer an innovative approach to address the challenges associated with recognizing faces in varying conditions.</a:t>
            </a:r>
          </a:p>
          <a:p>
            <a:pPr algn="just"/>
            <a:endParaRPr lang="en-US" dirty="0"/>
          </a:p>
        </p:txBody>
      </p:sp>
    </p:spTree>
    <p:extLst>
      <p:ext uri="{BB962C8B-B14F-4D97-AF65-F5344CB8AC3E}">
        <p14:creationId xmlns:p14="http://schemas.microsoft.com/office/powerpoint/2010/main" val="2792739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Developments</a:t>
            </a:r>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5. Dynamic </a:t>
            </a:r>
            <a:r>
              <a:rPr lang="en-US" b="1" dirty="0"/>
              <a:t>Updating of </a:t>
            </a:r>
            <a:r>
              <a:rPr lang="en-US" b="1" dirty="0" err="1"/>
              <a:t>Eigenfaces</a:t>
            </a:r>
            <a:r>
              <a:rPr lang="en-US" b="1" dirty="0"/>
              <a:t>:</a:t>
            </a:r>
            <a:endParaRPr lang="en-US" dirty="0"/>
          </a:p>
          <a:p>
            <a:pPr lvl="1"/>
            <a:r>
              <a:rPr lang="en-US" b="1" dirty="0"/>
              <a:t>Explanation:</a:t>
            </a:r>
            <a:r>
              <a:rPr lang="en-US" dirty="0"/>
              <a:t> Traditional </a:t>
            </a:r>
            <a:r>
              <a:rPr lang="en-US" dirty="0" err="1"/>
              <a:t>Eigenfaces</a:t>
            </a:r>
            <a:r>
              <a:rPr lang="en-US" dirty="0"/>
              <a:t> models are often static and may not adapt well to changes over time.</a:t>
            </a:r>
          </a:p>
          <a:p>
            <a:pPr lvl="1"/>
            <a:r>
              <a:rPr lang="en-US" b="1" dirty="0"/>
              <a:t>Integration:</a:t>
            </a:r>
            <a:r>
              <a:rPr lang="en-US" dirty="0"/>
              <a:t> Implementing a dynamic system that updates </a:t>
            </a:r>
            <a:r>
              <a:rPr lang="en-US" dirty="0" err="1"/>
              <a:t>eigenfaces</a:t>
            </a:r>
            <a:r>
              <a:rPr lang="en-US" dirty="0"/>
              <a:t> as new data becomes available can help the model adapt to changes in facial appearance, ensuring ongoing accuracy and relevance.</a:t>
            </a:r>
          </a:p>
          <a:p>
            <a:pPr marL="0" indent="0">
              <a:buNone/>
            </a:pPr>
            <a:r>
              <a:rPr lang="en-US" b="1" dirty="0" smtClean="0"/>
              <a:t>6. Ensemble </a:t>
            </a:r>
            <a:r>
              <a:rPr lang="en-US" b="1" dirty="0"/>
              <a:t>Methods:</a:t>
            </a:r>
            <a:endParaRPr lang="en-US" dirty="0"/>
          </a:p>
          <a:p>
            <a:pPr lvl="1"/>
            <a:r>
              <a:rPr lang="en-US" b="1" dirty="0"/>
              <a:t>Explanation:</a:t>
            </a:r>
            <a:r>
              <a:rPr lang="en-US" dirty="0"/>
              <a:t> Combining multiple models can enhance robustness and reduce </a:t>
            </a:r>
            <a:r>
              <a:rPr lang="en-US" dirty="0" err="1"/>
              <a:t>overfitting</a:t>
            </a:r>
            <a:r>
              <a:rPr lang="en-US" dirty="0"/>
              <a:t>.</a:t>
            </a:r>
          </a:p>
          <a:p>
            <a:pPr lvl="1"/>
            <a:r>
              <a:rPr lang="en-US" b="1" dirty="0"/>
              <a:t>Integration:</a:t>
            </a:r>
            <a:r>
              <a:rPr lang="en-US" dirty="0"/>
              <a:t> Employing ensemble methods, such as combining </a:t>
            </a:r>
            <a:r>
              <a:rPr lang="en-US" dirty="0" err="1"/>
              <a:t>Eigenfaces</a:t>
            </a:r>
            <a:r>
              <a:rPr lang="en-US" dirty="0"/>
              <a:t> with other facial recognition algorithms or models, can lead to improved generalization and performance.</a:t>
            </a:r>
          </a:p>
          <a:p>
            <a:endParaRPr lang="en-US" dirty="0"/>
          </a:p>
        </p:txBody>
      </p:sp>
    </p:spTree>
    <p:extLst>
      <p:ext uri="{BB962C8B-B14F-4D97-AF65-F5344CB8AC3E}">
        <p14:creationId xmlns:p14="http://schemas.microsoft.com/office/powerpoint/2010/main" val="2328428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Developments</a:t>
            </a:r>
          </a:p>
        </p:txBody>
      </p:sp>
      <p:sp>
        <p:nvSpPr>
          <p:cNvPr id="3" name="Content Placeholder 2"/>
          <p:cNvSpPr>
            <a:spLocks noGrp="1"/>
          </p:cNvSpPr>
          <p:nvPr>
            <p:ph idx="1"/>
          </p:nvPr>
        </p:nvSpPr>
        <p:spPr/>
        <p:txBody>
          <a:bodyPr>
            <a:normAutofit fontScale="85000" lnSpcReduction="20000"/>
          </a:bodyPr>
          <a:lstStyle/>
          <a:p>
            <a:pPr marL="0" indent="0">
              <a:buNone/>
            </a:pPr>
            <a:r>
              <a:rPr lang="en-US" b="1" dirty="0" smtClean="0"/>
              <a:t>7. Transfer </a:t>
            </a:r>
            <a:r>
              <a:rPr lang="en-US" b="1" dirty="0"/>
              <a:t>Learning:</a:t>
            </a:r>
            <a:endParaRPr lang="en-US" dirty="0"/>
          </a:p>
          <a:p>
            <a:pPr lvl="1"/>
            <a:r>
              <a:rPr lang="en-US" b="1" dirty="0"/>
              <a:t>Explanation:</a:t>
            </a:r>
            <a:r>
              <a:rPr lang="en-US" dirty="0"/>
              <a:t> Transfer learning allows a model trained on one task to be applied to a different but related task.</a:t>
            </a:r>
          </a:p>
          <a:p>
            <a:pPr lvl="1"/>
            <a:r>
              <a:rPr lang="en-US" b="1" dirty="0"/>
              <a:t>Integration:</a:t>
            </a:r>
            <a:r>
              <a:rPr lang="en-US" dirty="0"/>
              <a:t> Pre-training a deep learning model on a large facial dataset and fine-tuning it for </a:t>
            </a:r>
            <a:r>
              <a:rPr lang="en-US" dirty="0" err="1"/>
              <a:t>Eigenfaces</a:t>
            </a:r>
            <a:r>
              <a:rPr lang="en-US" dirty="0"/>
              <a:t> recognition can leverage the knowledge learned from diverse data sources, potentially improving performance.</a:t>
            </a:r>
          </a:p>
          <a:p>
            <a:pPr marL="0" indent="0">
              <a:buNone/>
            </a:pPr>
            <a:r>
              <a:rPr lang="en-US" b="1" dirty="0" smtClean="0"/>
              <a:t>8. Adversarial </a:t>
            </a:r>
            <a:r>
              <a:rPr lang="en-US" b="1" dirty="0"/>
              <a:t>Training:</a:t>
            </a:r>
            <a:endParaRPr lang="en-US" dirty="0"/>
          </a:p>
          <a:p>
            <a:pPr lvl="1"/>
            <a:r>
              <a:rPr lang="en-US" b="1" dirty="0"/>
              <a:t>Explanation:</a:t>
            </a:r>
            <a:r>
              <a:rPr lang="en-US" dirty="0"/>
              <a:t> Adversarial training involves training a model against adversarial attacks, improving its robustness.</a:t>
            </a:r>
          </a:p>
          <a:p>
            <a:pPr lvl="1"/>
            <a:r>
              <a:rPr lang="en-US" b="1" dirty="0"/>
              <a:t>Integration:</a:t>
            </a:r>
            <a:r>
              <a:rPr lang="en-US" dirty="0"/>
              <a:t> Adapting </a:t>
            </a:r>
            <a:r>
              <a:rPr lang="en-US" dirty="0" err="1"/>
              <a:t>Eigenfaces</a:t>
            </a:r>
            <a:r>
              <a:rPr lang="en-US" dirty="0"/>
              <a:t> to withstand adversarial attempts can enhance its security and reliability in real-world scenarios.</a:t>
            </a:r>
          </a:p>
          <a:p>
            <a:endParaRPr lang="en-US" dirty="0"/>
          </a:p>
        </p:txBody>
      </p:sp>
    </p:spTree>
    <p:extLst>
      <p:ext uri="{BB962C8B-B14F-4D97-AF65-F5344CB8AC3E}">
        <p14:creationId xmlns:p14="http://schemas.microsoft.com/office/powerpoint/2010/main" val="2379618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Developments</a:t>
            </a:r>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9. Hardware </a:t>
            </a:r>
            <a:r>
              <a:rPr lang="en-US" b="1" dirty="0"/>
              <a:t>Acceleration:</a:t>
            </a:r>
            <a:endParaRPr lang="en-US" dirty="0"/>
          </a:p>
          <a:p>
            <a:pPr lvl="1"/>
            <a:r>
              <a:rPr lang="en-US" b="1" dirty="0"/>
              <a:t>Explanation:</a:t>
            </a:r>
            <a:r>
              <a:rPr lang="en-US" dirty="0"/>
              <a:t> Real-time applications may require efficient processing.</a:t>
            </a:r>
          </a:p>
          <a:p>
            <a:pPr lvl="1"/>
            <a:r>
              <a:rPr lang="en-US" b="1" dirty="0"/>
              <a:t>Integration:</a:t>
            </a:r>
            <a:r>
              <a:rPr lang="en-US" dirty="0"/>
              <a:t> Leveraging hardware acceleration, such as GPUs or specialized AI chips, can significantly speed up the computation involved in </a:t>
            </a:r>
            <a:r>
              <a:rPr lang="en-US" dirty="0" err="1"/>
              <a:t>Eigenfaces</a:t>
            </a:r>
            <a:r>
              <a:rPr lang="en-US" dirty="0"/>
              <a:t> recognition, making it more suitable for real-time applications.</a:t>
            </a:r>
          </a:p>
          <a:p>
            <a:pPr marL="0" indent="0">
              <a:buNone/>
            </a:pPr>
            <a:r>
              <a:rPr lang="en-US" b="1" dirty="0" smtClean="0"/>
              <a:t>10. Hybrid </a:t>
            </a:r>
            <a:r>
              <a:rPr lang="en-US" b="1" dirty="0"/>
              <a:t>Approaches:</a:t>
            </a:r>
            <a:endParaRPr lang="en-US" dirty="0"/>
          </a:p>
          <a:p>
            <a:pPr lvl="1"/>
            <a:r>
              <a:rPr lang="en-US" b="1" dirty="0"/>
              <a:t>Explanation:</a:t>
            </a:r>
            <a:r>
              <a:rPr lang="en-US" dirty="0"/>
              <a:t> Combining </a:t>
            </a:r>
            <a:r>
              <a:rPr lang="en-US" dirty="0" err="1"/>
              <a:t>Eigenfaces</a:t>
            </a:r>
            <a:r>
              <a:rPr lang="en-US" dirty="0"/>
              <a:t> with other biometric modalities or facial recognition methods.</a:t>
            </a:r>
          </a:p>
          <a:p>
            <a:pPr lvl="1"/>
            <a:r>
              <a:rPr lang="en-US" b="1" dirty="0"/>
              <a:t>Integration:</a:t>
            </a:r>
            <a:r>
              <a:rPr lang="en-US" dirty="0"/>
              <a:t> Hybrid approaches, such as combining </a:t>
            </a:r>
            <a:r>
              <a:rPr lang="en-US" dirty="0" err="1"/>
              <a:t>Eigenfaces</a:t>
            </a:r>
            <a:r>
              <a:rPr lang="en-US" dirty="0"/>
              <a:t> with iris recognition or 3D face recognition, can create more comprehensive and accurate systems.</a:t>
            </a:r>
          </a:p>
        </p:txBody>
      </p:sp>
    </p:spTree>
    <p:extLst>
      <p:ext uri="{BB962C8B-B14F-4D97-AF65-F5344CB8AC3E}">
        <p14:creationId xmlns:p14="http://schemas.microsoft.com/office/powerpoint/2010/main" val="1046466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Developments</a:t>
            </a:r>
          </a:p>
        </p:txBody>
      </p:sp>
      <p:sp>
        <p:nvSpPr>
          <p:cNvPr id="3" name="Content Placeholder 2"/>
          <p:cNvSpPr>
            <a:spLocks noGrp="1"/>
          </p:cNvSpPr>
          <p:nvPr>
            <p:ph idx="1"/>
          </p:nvPr>
        </p:nvSpPr>
        <p:spPr/>
        <p:txBody>
          <a:bodyPr/>
          <a:lstStyle/>
          <a:p>
            <a:r>
              <a:rPr lang="en-US" dirty="0"/>
              <a:t>By exploring these enhancements and integrations, </a:t>
            </a:r>
            <a:r>
              <a:rPr lang="en-US" dirty="0" err="1"/>
              <a:t>Eigenfaces</a:t>
            </a:r>
            <a:r>
              <a:rPr lang="en-US" dirty="0"/>
              <a:t> can potentially overcome its current limitations and continue to be a relevant and effective method in the rapidly evolving landscape of facial recognition technology</a:t>
            </a:r>
            <a:r>
              <a:rPr lang="en-US" dirty="0" smtClean="0"/>
              <a:t>.</a:t>
            </a:r>
          </a:p>
          <a:p>
            <a:r>
              <a:rPr lang="en-US" dirty="0"/>
              <a:t>In conclusion, </a:t>
            </a:r>
            <a:r>
              <a:rPr lang="en-US" dirty="0" err="1"/>
              <a:t>Eigenfaces</a:t>
            </a:r>
            <a:r>
              <a:rPr lang="en-US" dirty="0"/>
              <a:t> facial recognition stands as a significant contribution to the field of facial recognition, offering a powerful and efficient method for identifying and verifying individuals based on facial features.</a:t>
            </a:r>
          </a:p>
          <a:p>
            <a:endParaRPr lang="en-US" dirty="0"/>
          </a:p>
        </p:txBody>
      </p:sp>
    </p:spTree>
    <p:extLst>
      <p:ext uri="{BB962C8B-B14F-4D97-AF65-F5344CB8AC3E}">
        <p14:creationId xmlns:p14="http://schemas.microsoft.com/office/powerpoint/2010/main" val="2978984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Eigenfaces</a:t>
            </a:r>
            <a:endParaRPr lang="en-US" dirty="0"/>
          </a:p>
        </p:txBody>
      </p:sp>
      <p:sp>
        <p:nvSpPr>
          <p:cNvPr id="3" name="Content Placeholder 2"/>
          <p:cNvSpPr>
            <a:spLocks noGrp="1"/>
          </p:cNvSpPr>
          <p:nvPr>
            <p:ph idx="1"/>
          </p:nvPr>
        </p:nvSpPr>
        <p:spPr/>
        <p:txBody>
          <a:bodyPr/>
          <a:lstStyle/>
          <a:p>
            <a:pPr marL="0" indent="0">
              <a:buNone/>
            </a:pPr>
            <a:r>
              <a:rPr lang="en-US" b="1" dirty="0"/>
              <a:t>2. Motivation:</a:t>
            </a:r>
            <a:r>
              <a:rPr lang="en-US" dirty="0"/>
              <a:t> The motivation behind </a:t>
            </a:r>
            <a:r>
              <a:rPr lang="en-US" dirty="0" err="1"/>
              <a:t>Eigenfaces</a:t>
            </a:r>
            <a:r>
              <a:rPr lang="en-US" dirty="0"/>
              <a:t> lies in the necessity for efficient and accurate facial recognition systems. Traditional methods often struggled with variations in lighting, pose, and facial expressions, prompting the development of novel approaches like </a:t>
            </a:r>
            <a:r>
              <a:rPr lang="en-US" dirty="0" err="1"/>
              <a:t>Eigenfaces</a:t>
            </a:r>
            <a:r>
              <a:rPr lang="en-US" dirty="0"/>
              <a:t>.</a:t>
            </a:r>
          </a:p>
        </p:txBody>
      </p:sp>
    </p:spTree>
    <p:extLst>
      <p:ext uri="{BB962C8B-B14F-4D97-AF65-F5344CB8AC3E}">
        <p14:creationId xmlns:p14="http://schemas.microsoft.com/office/powerpoint/2010/main" val="1161317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Eigenfaces</a:t>
            </a:r>
            <a:endParaRPr lang="en-US"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US" b="1" dirty="0"/>
              <a:t>3. Overview of </a:t>
            </a:r>
            <a:r>
              <a:rPr lang="en-US" b="1" dirty="0" err="1"/>
              <a:t>Eigenfaces</a:t>
            </a:r>
            <a:r>
              <a:rPr lang="en-US" b="1" dirty="0"/>
              <a:t>:</a:t>
            </a:r>
            <a:r>
              <a:rPr lang="en-US" dirty="0"/>
              <a:t> </a:t>
            </a:r>
            <a:r>
              <a:rPr lang="en-US" dirty="0" err="1"/>
              <a:t>Eigenfaces</a:t>
            </a:r>
            <a:r>
              <a:rPr lang="en-US" dirty="0"/>
              <a:t> represent a set of orthogonal features derived from facial images using Principal Component Analysis (PCA). These features capture the most significant variations in facial </a:t>
            </a:r>
            <a:r>
              <a:rPr lang="en-US" dirty="0" smtClean="0"/>
              <a:t>expressions </a:t>
            </a:r>
            <a:r>
              <a:rPr lang="en-US" dirty="0"/>
              <a:t>and features, forming a basis for facial recognition</a:t>
            </a:r>
            <a:r>
              <a:rPr lang="en-US" dirty="0" smtClean="0"/>
              <a:t>.</a:t>
            </a:r>
          </a:p>
          <a:p>
            <a:pPr marL="0" indent="0" algn="just">
              <a:buNone/>
            </a:pPr>
            <a:endParaRPr lang="en-US" dirty="0"/>
          </a:p>
          <a:p>
            <a:pPr marL="0" indent="0" algn="just">
              <a:buNone/>
            </a:pPr>
            <a:r>
              <a:rPr lang="en-US" b="1" dirty="0"/>
              <a:t>4. Principal Component Analysis (PCA):</a:t>
            </a:r>
            <a:r>
              <a:rPr lang="en-US" dirty="0"/>
              <a:t> PCA is a statistical method used for dimensionality reduction. In the context of </a:t>
            </a:r>
            <a:r>
              <a:rPr lang="en-US" dirty="0" err="1"/>
              <a:t>Eigenfaces</a:t>
            </a:r>
            <a:r>
              <a:rPr lang="en-US" dirty="0"/>
              <a:t>, PCA helps in capturing the most critical components or features that distinguish one face from another, effectively reducing the complexity of facial images.</a:t>
            </a:r>
          </a:p>
        </p:txBody>
      </p:sp>
    </p:spTree>
    <p:extLst>
      <p:ext uri="{BB962C8B-B14F-4D97-AF65-F5344CB8AC3E}">
        <p14:creationId xmlns:p14="http://schemas.microsoft.com/office/powerpoint/2010/main" val="392823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Eigenfaces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a:t>5. Steps in </a:t>
            </a:r>
            <a:r>
              <a:rPr lang="en-US" b="1" dirty="0" err="1"/>
              <a:t>Eigenfaces</a:t>
            </a:r>
            <a:r>
              <a:rPr lang="en-US" b="1" dirty="0"/>
              <a:t> Recognition:</a:t>
            </a:r>
            <a:endParaRPr lang="en-US" dirty="0"/>
          </a:p>
          <a:p>
            <a:pPr marL="971550" lvl="1" indent="-514350">
              <a:buFont typeface="+mj-lt"/>
              <a:buAutoNum type="arabicPeriod"/>
            </a:pPr>
            <a:r>
              <a:rPr lang="en-US" b="1" dirty="0"/>
              <a:t>Data Collection:</a:t>
            </a:r>
            <a:r>
              <a:rPr lang="en-US" dirty="0"/>
              <a:t> Gather a dataset of facial images.</a:t>
            </a:r>
          </a:p>
          <a:p>
            <a:pPr marL="971550" lvl="1" indent="-514350">
              <a:buFont typeface="+mj-lt"/>
              <a:buAutoNum type="arabicPeriod"/>
            </a:pPr>
            <a:r>
              <a:rPr lang="en-US" b="1" dirty="0"/>
              <a:t>Preprocessing:</a:t>
            </a:r>
            <a:r>
              <a:rPr lang="en-US" dirty="0"/>
              <a:t> Normalize, resize, and convert images to grayscale.</a:t>
            </a:r>
          </a:p>
          <a:p>
            <a:pPr marL="971550" lvl="1" indent="-514350">
              <a:buFont typeface="+mj-lt"/>
              <a:buAutoNum type="arabicPeriod"/>
            </a:pPr>
            <a:r>
              <a:rPr lang="en-US" b="1" dirty="0"/>
              <a:t>Computing Average Face:</a:t>
            </a:r>
            <a:r>
              <a:rPr lang="en-US" dirty="0"/>
              <a:t> Calculate the mean face from the dataset.</a:t>
            </a:r>
          </a:p>
          <a:p>
            <a:pPr marL="971550" lvl="1" indent="-514350">
              <a:buFont typeface="+mj-lt"/>
              <a:buAutoNum type="arabicPeriod"/>
            </a:pPr>
            <a:r>
              <a:rPr lang="en-US" b="1" dirty="0"/>
              <a:t>Calculating Covariance Matrix:</a:t>
            </a:r>
            <a:r>
              <a:rPr lang="en-US" dirty="0"/>
              <a:t> Capture relationships between pixel values.</a:t>
            </a:r>
          </a:p>
          <a:p>
            <a:pPr marL="971550" lvl="1" indent="-514350">
              <a:buFont typeface="+mj-lt"/>
              <a:buAutoNum type="arabicPeriod"/>
            </a:pPr>
            <a:r>
              <a:rPr lang="en-US" b="1" dirty="0"/>
              <a:t>Eigenvector and Eigenvalue Calculation:</a:t>
            </a:r>
            <a:r>
              <a:rPr lang="en-US" dirty="0"/>
              <a:t> Obtain principal components.</a:t>
            </a:r>
          </a:p>
          <a:p>
            <a:pPr marL="971550" lvl="1" indent="-514350">
              <a:buFont typeface="+mj-lt"/>
              <a:buAutoNum type="arabicPeriod"/>
            </a:pPr>
            <a:r>
              <a:rPr lang="en-US" b="1" dirty="0"/>
              <a:t>Selecting Principal Components:</a:t>
            </a:r>
            <a:r>
              <a:rPr lang="en-US" dirty="0"/>
              <a:t> Choose a subset based on significance.</a:t>
            </a:r>
          </a:p>
          <a:p>
            <a:pPr marL="971550" lvl="1" indent="-514350">
              <a:buFont typeface="+mj-lt"/>
              <a:buAutoNum type="arabicPeriod"/>
            </a:pPr>
            <a:r>
              <a:rPr lang="en-US" b="1" dirty="0"/>
              <a:t>Projection:</a:t>
            </a:r>
            <a:r>
              <a:rPr lang="en-US" dirty="0"/>
              <a:t> Transform faces into the </a:t>
            </a:r>
            <a:r>
              <a:rPr lang="en-US" dirty="0" err="1"/>
              <a:t>eigenface</a:t>
            </a:r>
            <a:r>
              <a:rPr lang="en-US" dirty="0"/>
              <a:t> space.</a:t>
            </a:r>
          </a:p>
          <a:p>
            <a:pPr marL="971550" lvl="1" indent="-514350">
              <a:buFont typeface="+mj-lt"/>
              <a:buAutoNum type="arabicPeriod"/>
            </a:pPr>
            <a:r>
              <a:rPr lang="en-US" b="1" dirty="0"/>
              <a:t>Recognition:</a:t>
            </a:r>
            <a:r>
              <a:rPr lang="en-US" dirty="0"/>
              <a:t> Compare </a:t>
            </a:r>
            <a:r>
              <a:rPr lang="en-US" dirty="0" err="1"/>
              <a:t>eigenfaces</a:t>
            </a:r>
            <a:r>
              <a:rPr lang="en-US" dirty="0"/>
              <a:t> for identification.</a:t>
            </a:r>
          </a:p>
          <a:p>
            <a:endParaRPr lang="en-US" dirty="0"/>
          </a:p>
        </p:txBody>
      </p:sp>
    </p:spTree>
    <p:extLst>
      <p:ext uri="{BB962C8B-B14F-4D97-AF65-F5344CB8AC3E}">
        <p14:creationId xmlns:p14="http://schemas.microsoft.com/office/powerpoint/2010/main" val="1840595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Eigenfaces</a:t>
            </a:r>
            <a:endParaRPr lang="en-US" dirty="0"/>
          </a:p>
        </p:txBody>
      </p:sp>
      <p:sp>
        <p:nvSpPr>
          <p:cNvPr id="3" name="Content Placeholder 2"/>
          <p:cNvSpPr>
            <a:spLocks noGrp="1"/>
          </p:cNvSpPr>
          <p:nvPr>
            <p:ph idx="1"/>
          </p:nvPr>
        </p:nvSpPr>
        <p:spPr/>
        <p:txBody>
          <a:bodyPr/>
          <a:lstStyle/>
          <a:p>
            <a:pPr marL="0" indent="0" algn="just">
              <a:buNone/>
            </a:pPr>
            <a:r>
              <a:rPr lang="en-US" b="1" dirty="0"/>
              <a:t>6. </a:t>
            </a:r>
            <a:r>
              <a:rPr lang="en-US" b="1" dirty="0" err="1"/>
              <a:t>Eigenfaces</a:t>
            </a:r>
            <a:r>
              <a:rPr lang="en-US" b="1" dirty="0"/>
              <a:t> Visualization:</a:t>
            </a:r>
            <a:r>
              <a:rPr lang="en-US" dirty="0"/>
              <a:t> </a:t>
            </a:r>
            <a:r>
              <a:rPr lang="en-US" dirty="0" err="1"/>
              <a:t>Eigenfaces</a:t>
            </a:r>
            <a:r>
              <a:rPr lang="en-US" dirty="0"/>
              <a:t> are visually represented as principal components. These images demonstrate the variations in facial features that the algorithm considers most relevant for identification.</a:t>
            </a:r>
          </a:p>
          <a:p>
            <a:pPr marL="0" indent="0" algn="just">
              <a:buNone/>
            </a:pPr>
            <a:r>
              <a:rPr lang="en-US" b="1" dirty="0"/>
              <a:t>7. </a:t>
            </a:r>
            <a:r>
              <a:rPr lang="en-US" b="1" dirty="0" err="1"/>
              <a:t>Eigenface</a:t>
            </a:r>
            <a:r>
              <a:rPr lang="en-US" b="1" dirty="0"/>
              <a:t> Space:</a:t>
            </a:r>
            <a:r>
              <a:rPr lang="en-US" dirty="0"/>
              <a:t> </a:t>
            </a:r>
            <a:r>
              <a:rPr lang="en-US" dirty="0" err="1"/>
              <a:t>Eigenfaces</a:t>
            </a:r>
            <a:r>
              <a:rPr lang="en-US" dirty="0"/>
              <a:t> are used to create a face space where each face in the dataset can be represented as a combination of these </a:t>
            </a:r>
            <a:r>
              <a:rPr lang="en-US" dirty="0" err="1"/>
              <a:t>eigenfaces</a:t>
            </a:r>
            <a:r>
              <a:rPr lang="en-US" dirty="0"/>
              <a:t>. This allows for efficient comparisons during recognition.</a:t>
            </a:r>
          </a:p>
          <a:p>
            <a:pPr algn="just"/>
            <a:endParaRPr lang="en-US" dirty="0"/>
          </a:p>
        </p:txBody>
      </p:sp>
    </p:spTree>
    <p:extLst>
      <p:ext uri="{BB962C8B-B14F-4D97-AF65-F5344CB8AC3E}">
        <p14:creationId xmlns:p14="http://schemas.microsoft.com/office/powerpoint/2010/main" val="1731625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Eigenfaces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8. Recognition Process:</a:t>
            </a:r>
            <a:r>
              <a:rPr lang="en-US" dirty="0"/>
              <a:t> During recognition, a new face is projected into the </a:t>
            </a:r>
            <a:r>
              <a:rPr lang="en-US" dirty="0" err="1"/>
              <a:t>eigenface</a:t>
            </a:r>
            <a:r>
              <a:rPr lang="en-US" dirty="0"/>
              <a:t> space, and the algorithm compares this projection with stored </a:t>
            </a:r>
            <a:r>
              <a:rPr lang="en-US" dirty="0" err="1"/>
              <a:t>eigenfaces</a:t>
            </a:r>
            <a:r>
              <a:rPr lang="en-US" dirty="0"/>
              <a:t> to identify the individual. The closer the match, the higher the likelihood of a successful identification.</a:t>
            </a:r>
          </a:p>
          <a:p>
            <a:pPr marL="0" indent="0">
              <a:buNone/>
            </a:pPr>
            <a:r>
              <a:rPr lang="en-US" b="1" dirty="0"/>
              <a:t>9. Advantages of </a:t>
            </a:r>
            <a:r>
              <a:rPr lang="en-US" b="1" dirty="0" err="1"/>
              <a:t>Eigenfaces</a:t>
            </a:r>
            <a:r>
              <a:rPr lang="en-US" b="1" dirty="0"/>
              <a:t>:</a:t>
            </a:r>
            <a:endParaRPr lang="en-US" dirty="0"/>
          </a:p>
          <a:p>
            <a:pPr marL="914400" lvl="1" indent="-457200">
              <a:buFont typeface="+mj-lt"/>
              <a:buAutoNum type="arabicPeriod"/>
            </a:pPr>
            <a:r>
              <a:rPr lang="en-US" b="1" dirty="0"/>
              <a:t>Robustness:</a:t>
            </a:r>
            <a:r>
              <a:rPr lang="en-US" dirty="0"/>
              <a:t> </a:t>
            </a:r>
            <a:r>
              <a:rPr lang="en-US" dirty="0" err="1"/>
              <a:t>Eigenfaces</a:t>
            </a:r>
            <a:r>
              <a:rPr lang="en-US" dirty="0"/>
              <a:t> are robust to variations in lighting conditions.</a:t>
            </a:r>
          </a:p>
          <a:p>
            <a:pPr marL="914400" lvl="1" indent="-457200">
              <a:buFont typeface="+mj-lt"/>
              <a:buAutoNum type="arabicPeriod"/>
            </a:pPr>
            <a:r>
              <a:rPr lang="en-US" b="1" dirty="0"/>
              <a:t>Efficiency:</a:t>
            </a:r>
            <a:r>
              <a:rPr lang="en-US" dirty="0"/>
              <a:t> They can efficiently handle large datasets.</a:t>
            </a:r>
          </a:p>
          <a:p>
            <a:pPr marL="914400" lvl="1" indent="-457200">
              <a:buFont typeface="+mj-lt"/>
              <a:buAutoNum type="arabicPeriod"/>
            </a:pPr>
            <a:r>
              <a:rPr lang="en-US" b="1" dirty="0"/>
              <a:t>Simplicity:</a:t>
            </a:r>
            <a:r>
              <a:rPr lang="en-US" dirty="0"/>
              <a:t> Implementation is relatively straightforward compared to some other facial recognition methods.</a:t>
            </a:r>
          </a:p>
          <a:p>
            <a:endParaRPr lang="en-US" dirty="0"/>
          </a:p>
        </p:txBody>
      </p:sp>
    </p:spTree>
    <p:extLst>
      <p:ext uri="{BB962C8B-B14F-4D97-AF65-F5344CB8AC3E}">
        <p14:creationId xmlns:p14="http://schemas.microsoft.com/office/powerpoint/2010/main" val="1299377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Eigenfaces</a:t>
            </a:r>
            <a:endParaRPr lang="en-US" dirty="0"/>
          </a:p>
        </p:txBody>
      </p:sp>
      <p:sp>
        <p:nvSpPr>
          <p:cNvPr id="3" name="Content Placeholder 2"/>
          <p:cNvSpPr>
            <a:spLocks noGrp="1"/>
          </p:cNvSpPr>
          <p:nvPr>
            <p:ph idx="1"/>
          </p:nvPr>
        </p:nvSpPr>
        <p:spPr/>
        <p:txBody>
          <a:bodyPr/>
          <a:lstStyle/>
          <a:p>
            <a:pPr marL="0" indent="0">
              <a:buNone/>
            </a:pPr>
            <a:r>
              <a:rPr lang="en-US" b="1" dirty="0"/>
              <a:t>10. Challenges and Limitations:</a:t>
            </a:r>
            <a:endParaRPr lang="en-US" dirty="0"/>
          </a:p>
          <a:p>
            <a:pPr marL="914400" lvl="1" indent="-457200">
              <a:buFont typeface="+mj-lt"/>
              <a:buAutoNum type="arabicPeriod"/>
            </a:pPr>
            <a:r>
              <a:rPr lang="en-US" b="1" dirty="0"/>
              <a:t>Sensitivity:</a:t>
            </a:r>
            <a:r>
              <a:rPr lang="en-US" dirty="0"/>
              <a:t> </a:t>
            </a:r>
            <a:r>
              <a:rPr lang="en-US" dirty="0" err="1"/>
              <a:t>Eigenfaces</a:t>
            </a:r>
            <a:r>
              <a:rPr lang="en-US" dirty="0"/>
              <a:t> can be sensitive to variations in pose and facial expressions.</a:t>
            </a:r>
          </a:p>
          <a:p>
            <a:pPr marL="914400" lvl="1" indent="-457200">
              <a:buFont typeface="+mj-lt"/>
              <a:buAutoNum type="arabicPeriod"/>
            </a:pPr>
            <a:r>
              <a:rPr lang="en-US" b="1" dirty="0"/>
              <a:t>Noise Vulnerability:</a:t>
            </a:r>
            <a:r>
              <a:rPr lang="en-US" dirty="0"/>
              <a:t> The method is vulnerable to noise in the dataset.</a:t>
            </a:r>
          </a:p>
          <a:p>
            <a:pPr marL="914400" lvl="1" indent="-457200">
              <a:buFont typeface="+mj-lt"/>
              <a:buAutoNum type="arabicPeriod"/>
            </a:pPr>
            <a:r>
              <a:rPr lang="en-US" b="1" dirty="0"/>
              <a:t>Scalability:</a:t>
            </a:r>
            <a:r>
              <a:rPr lang="en-US" dirty="0"/>
              <a:t> Real-time applications may face scalability concerns.</a:t>
            </a:r>
          </a:p>
          <a:p>
            <a:pPr marL="0" indent="0">
              <a:buNone/>
            </a:pPr>
            <a:r>
              <a:rPr lang="en-US" b="1" dirty="0"/>
              <a:t>11. Applications:</a:t>
            </a:r>
            <a:r>
              <a:rPr lang="en-US" dirty="0"/>
              <a:t> </a:t>
            </a:r>
            <a:r>
              <a:rPr lang="en-US" dirty="0" err="1"/>
              <a:t>Eigenfaces</a:t>
            </a:r>
            <a:r>
              <a:rPr lang="en-US" dirty="0"/>
              <a:t> find applications in various domains, including security systems, authentication mechanisms in smartphones and other devices, as well as surveillance and monitoring applications.</a:t>
            </a:r>
          </a:p>
          <a:p>
            <a:endParaRPr lang="en-US" dirty="0"/>
          </a:p>
        </p:txBody>
      </p:sp>
    </p:spTree>
    <p:extLst>
      <p:ext uri="{BB962C8B-B14F-4D97-AF65-F5344CB8AC3E}">
        <p14:creationId xmlns:p14="http://schemas.microsoft.com/office/powerpoint/2010/main" val="3345279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Eigenfaces</a:t>
            </a:r>
            <a:endParaRPr lang="en-US" dirty="0"/>
          </a:p>
        </p:txBody>
      </p:sp>
      <p:sp>
        <p:nvSpPr>
          <p:cNvPr id="3" name="Content Placeholder 2"/>
          <p:cNvSpPr>
            <a:spLocks noGrp="1"/>
          </p:cNvSpPr>
          <p:nvPr>
            <p:ph idx="1"/>
          </p:nvPr>
        </p:nvSpPr>
        <p:spPr/>
        <p:txBody>
          <a:bodyPr>
            <a:normAutofit/>
          </a:bodyPr>
          <a:lstStyle/>
          <a:p>
            <a:r>
              <a:rPr lang="en-US" b="1" dirty="0"/>
              <a:t>12. Case Studies:</a:t>
            </a:r>
            <a:r>
              <a:rPr lang="en-US" dirty="0"/>
              <a:t> </a:t>
            </a:r>
            <a:r>
              <a:rPr lang="en-US" dirty="0" smtClean="0"/>
              <a:t>We will Highlight </a:t>
            </a:r>
            <a:r>
              <a:rPr lang="en-US" dirty="0"/>
              <a:t>successful implementations of </a:t>
            </a:r>
            <a:r>
              <a:rPr lang="en-US" dirty="0" err="1"/>
              <a:t>Eigenfaces</a:t>
            </a:r>
            <a:r>
              <a:rPr lang="en-US" dirty="0"/>
              <a:t> in real-world scenarios, demonstrating its efficacy and impact in different applications.</a:t>
            </a:r>
          </a:p>
          <a:p>
            <a:r>
              <a:rPr lang="en-US" b="1" dirty="0"/>
              <a:t>13. Future Developments:</a:t>
            </a:r>
            <a:r>
              <a:rPr lang="en-US" dirty="0"/>
              <a:t> </a:t>
            </a:r>
            <a:r>
              <a:rPr lang="en-US" dirty="0" smtClean="0"/>
              <a:t>We will Discuss </a:t>
            </a:r>
            <a:r>
              <a:rPr lang="en-US" dirty="0"/>
              <a:t>on potential improvements and enhancements, including the integration of deep learning techniques, to address current limitations and make </a:t>
            </a:r>
            <a:r>
              <a:rPr lang="en-US" dirty="0" err="1"/>
              <a:t>Eigenfaces</a:t>
            </a:r>
            <a:r>
              <a:rPr lang="en-US" dirty="0"/>
              <a:t> even more versatile and robust.</a:t>
            </a:r>
          </a:p>
          <a:p>
            <a:endParaRPr lang="en-US" dirty="0"/>
          </a:p>
        </p:txBody>
      </p:sp>
    </p:spTree>
    <p:extLst>
      <p:ext uri="{BB962C8B-B14F-4D97-AF65-F5344CB8AC3E}">
        <p14:creationId xmlns:p14="http://schemas.microsoft.com/office/powerpoint/2010/main" val="232850780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39</TotalTime>
  <Words>1680</Words>
  <Application>Microsoft Office PowerPoint</Application>
  <PresentationFormat>Widescreen</PresentationFormat>
  <Paragraphs>109</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Garamond</vt:lpstr>
      <vt:lpstr>Organic</vt:lpstr>
      <vt:lpstr>Eigenfaces</vt:lpstr>
      <vt:lpstr>Eigenfaces</vt:lpstr>
      <vt:lpstr>Eigenfaces</vt:lpstr>
      <vt:lpstr>Eigenfaces</vt:lpstr>
      <vt:lpstr>Eigenfaces</vt:lpstr>
      <vt:lpstr>Eigenfaces</vt:lpstr>
      <vt:lpstr>Eigenfaces</vt:lpstr>
      <vt:lpstr>Eigenfaces</vt:lpstr>
      <vt:lpstr>Eigenfaces</vt:lpstr>
      <vt:lpstr>Eigenfaces in Real-world Scenarios</vt:lpstr>
      <vt:lpstr>Eigenfaces in Real-world Scenarios</vt:lpstr>
      <vt:lpstr>Eigenfaces in Real-world Scenarios</vt:lpstr>
      <vt:lpstr>Eigenfaces in Real-world Scenarios</vt:lpstr>
      <vt:lpstr>Eigenfaces in Real-world Scenarios</vt:lpstr>
      <vt:lpstr>Eigenfaces in Real-world Scenarios</vt:lpstr>
      <vt:lpstr>Eigenfaces in Real-world Scenarios</vt:lpstr>
      <vt:lpstr>Future Developments</vt:lpstr>
      <vt:lpstr>Future Developments</vt:lpstr>
      <vt:lpstr>Future Developments</vt:lpstr>
      <vt:lpstr>Future Developments</vt:lpstr>
      <vt:lpstr>Future Developments</vt:lpstr>
      <vt:lpstr>Future Developments</vt:lpstr>
      <vt:lpstr>Future Developments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6</cp:revision>
  <dcterms:created xsi:type="dcterms:W3CDTF">2023-11-27T15:45:08Z</dcterms:created>
  <dcterms:modified xsi:type="dcterms:W3CDTF">2023-11-27T16:24:49Z</dcterms:modified>
</cp:coreProperties>
</file>