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A3040D-97BA-4679-96A8-76B261F4EFD6}"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4082014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3040D-97BA-4679-96A8-76B261F4EFD6}"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169626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3040D-97BA-4679-96A8-76B261F4EFD6}"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7925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A3040D-97BA-4679-96A8-76B261F4EFD6}"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98397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A3040D-97BA-4679-96A8-76B261F4EFD6}"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3877661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A3040D-97BA-4679-96A8-76B261F4EFD6}"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70451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A3040D-97BA-4679-96A8-76B261F4EFD6}"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358065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A3040D-97BA-4679-96A8-76B261F4EFD6}"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26948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3040D-97BA-4679-96A8-76B261F4EFD6}"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956855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3040D-97BA-4679-96A8-76B261F4EFD6}"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175733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A3040D-97BA-4679-96A8-76B261F4EFD6}"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537C10-B54A-4939-AD65-E9E308B871B5}" type="slidenum">
              <a:rPr lang="en-US" smtClean="0"/>
              <a:t>‹#›</a:t>
            </a:fld>
            <a:endParaRPr lang="en-US"/>
          </a:p>
        </p:txBody>
      </p:sp>
    </p:spTree>
    <p:extLst>
      <p:ext uri="{BB962C8B-B14F-4D97-AF65-F5344CB8AC3E}">
        <p14:creationId xmlns:p14="http://schemas.microsoft.com/office/powerpoint/2010/main" val="273561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A3040D-97BA-4679-96A8-76B261F4EFD6}" type="datetimeFigureOut">
              <a:rPr lang="en-US" smtClean="0"/>
              <a:t>10/24/2023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537C10-B54A-4939-AD65-E9E308B871B5}" type="slidenum">
              <a:rPr lang="en-US" smtClean="0"/>
              <a:t>‹#›</a:t>
            </a:fld>
            <a:endParaRPr lang="en-US"/>
          </a:p>
        </p:txBody>
      </p:sp>
    </p:spTree>
    <p:extLst>
      <p:ext uri="{BB962C8B-B14F-4D97-AF65-F5344CB8AC3E}">
        <p14:creationId xmlns:p14="http://schemas.microsoft.com/office/powerpoint/2010/main" val="219247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ki.silas@binghamuni.edu.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CYB 307: Information Security Engineering</a:t>
            </a:r>
            <a:endParaRPr lang="en-US" dirty="0"/>
          </a:p>
        </p:txBody>
      </p:sp>
      <p:sp>
        <p:nvSpPr>
          <p:cNvPr id="3" name="Subtitle 2"/>
          <p:cNvSpPr>
            <a:spLocks noGrp="1"/>
          </p:cNvSpPr>
          <p:nvPr>
            <p:ph type="subTitle" idx="1"/>
          </p:nvPr>
        </p:nvSpPr>
        <p:spPr/>
        <p:txBody>
          <a:bodyPr/>
          <a:lstStyle/>
          <a:p>
            <a:r>
              <a:rPr lang="en-US" dirty="0" err="1" smtClean="0"/>
              <a:t>Ageebee</a:t>
            </a:r>
            <a:r>
              <a:rPr lang="en-US" dirty="0" smtClean="0"/>
              <a:t> Silas </a:t>
            </a:r>
            <a:r>
              <a:rPr lang="en-US" dirty="0" err="1" smtClean="0"/>
              <a:t>Faki</a:t>
            </a:r>
            <a:r>
              <a:rPr lang="en-US" dirty="0" smtClean="0"/>
              <a:t> PhD</a:t>
            </a:r>
          </a:p>
          <a:p>
            <a:r>
              <a:rPr lang="en-US" dirty="0" smtClean="0"/>
              <a:t>08066238988</a:t>
            </a:r>
          </a:p>
          <a:p>
            <a:r>
              <a:rPr lang="en-US" dirty="0" smtClean="0">
                <a:hlinkClick r:id="rId2"/>
              </a:rPr>
              <a:t>faki.silas@binghamuni.edu.ng</a:t>
            </a:r>
            <a:endParaRPr lang="en-US" dirty="0" smtClean="0"/>
          </a:p>
          <a:p>
            <a:endParaRPr lang="en-US" dirty="0"/>
          </a:p>
        </p:txBody>
      </p:sp>
    </p:spTree>
    <p:extLst>
      <p:ext uri="{BB962C8B-B14F-4D97-AF65-F5344CB8AC3E}">
        <p14:creationId xmlns:p14="http://schemas.microsoft.com/office/powerpoint/2010/main" val="268845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7646"/>
            <a:ext cx="10515600" cy="5419317"/>
          </a:xfrm>
        </p:spPr>
        <p:txBody>
          <a:bodyPr>
            <a:normAutofit fontScale="70000" lnSpcReduction="20000"/>
          </a:bodyPr>
          <a:lstStyle/>
          <a:p>
            <a:r>
              <a:rPr lang="en-US" b="1" dirty="0" smtClean="0"/>
              <a:t>Why Organizations Need Compliance </a:t>
            </a:r>
          </a:p>
          <a:p>
            <a:r>
              <a:rPr lang="en-US" dirty="0" smtClean="0"/>
              <a:t>Information security compliance should be a requirement than a choice for organizations, since the money, time, and efforts invested in the compliance is worth more than the cost of risks. The advantages that regulatory framework compliance brings for an organization include:</a:t>
            </a:r>
          </a:p>
          <a:p>
            <a:endParaRPr lang="en-US" dirty="0" smtClean="0"/>
          </a:p>
          <a:p>
            <a:r>
              <a:rPr lang="en-US" dirty="0" smtClean="0"/>
              <a:t> </a:t>
            </a:r>
            <a:r>
              <a:rPr lang="en-US" b="1" dirty="0" smtClean="0"/>
              <a:t>Improved Security</a:t>
            </a:r>
            <a:r>
              <a:rPr lang="en-US" dirty="0" smtClean="0"/>
              <a:t>: IT security regulations and standards improve the overall security of an organization by meeting baseline regulatory requirements. These baseline requirements ensure consistent data security.</a:t>
            </a:r>
          </a:p>
          <a:p>
            <a:endParaRPr lang="en-US" dirty="0" smtClean="0"/>
          </a:p>
          <a:p>
            <a:r>
              <a:rPr lang="en-US" b="1" dirty="0" smtClean="0"/>
              <a:t>Minimized Losses</a:t>
            </a:r>
            <a:r>
              <a:rPr lang="en-US" dirty="0" smtClean="0"/>
              <a:t>: Improved security can prevent security breaches, which otherwise can lead to losses, repair costs, legal fees, or hefty fines.</a:t>
            </a:r>
          </a:p>
          <a:p>
            <a:endParaRPr lang="en-US" dirty="0" smtClean="0"/>
          </a:p>
          <a:p>
            <a:r>
              <a:rPr lang="en-US" b="1" dirty="0" smtClean="0"/>
              <a:t>Maintenance of Trust</a:t>
            </a:r>
            <a:r>
              <a:rPr lang="en-US" dirty="0" smtClean="0"/>
              <a:t>: Data breaches cause companies to lose their reputation and trust from customers. Compliances makes customers trust an organization with the belief that their information is safe.</a:t>
            </a:r>
          </a:p>
          <a:p>
            <a:endParaRPr lang="en-US" dirty="0" smtClean="0"/>
          </a:p>
          <a:p>
            <a:r>
              <a:rPr lang="en-US" b="1" dirty="0" smtClean="0"/>
              <a:t>Increased Control</a:t>
            </a:r>
            <a:r>
              <a:rPr lang="en-US" dirty="0" smtClean="0"/>
              <a:t>: An organization’s security increases with increased controls such as preventing employees from committing mistakes, implementing strong credential systems and encryption systems, or monitoring outside threats.</a:t>
            </a:r>
          </a:p>
          <a:p>
            <a:endParaRPr lang="en-US" dirty="0"/>
          </a:p>
        </p:txBody>
      </p:sp>
    </p:spTree>
    <p:extLst>
      <p:ext uri="{BB962C8B-B14F-4D97-AF65-F5344CB8AC3E}">
        <p14:creationId xmlns:p14="http://schemas.microsoft.com/office/powerpoint/2010/main" val="158047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End</a:t>
            </a:r>
            <a:endParaRPr lang="en-US" dirty="0"/>
          </a:p>
        </p:txBody>
      </p:sp>
    </p:spTree>
    <p:extLst>
      <p:ext uri="{BB962C8B-B14F-4D97-AF65-F5344CB8AC3E}">
        <p14:creationId xmlns:p14="http://schemas.microsoft.com/office/powerpoint/2010/main" val="4294124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Policies of Information Security</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An Information Security Policy (ISP) is a set of rules that guide individuals when using IT assets. </a:t>
            </a:r>
            <a:endParaRPr lang="en-US" dirty="0" smtClean="0"/>
          </a:p>
          <a:p>
            <a:pPr algn="just"/>
            <a:endParaRPr lang="en-US" dirty="0" smtClean="0"/>
          </a:p>
          <a:p>
            <a:pPr algn="just"/>
            <a:r>
              <a:rPr lang="en-US" dirty="0" smtClean="0"/>
              <a:t>Companies </a:t>
            </a:r>
            <a:r>
              <a:rPr lang="en-US" dirty="0"/>
              <a:t>can create information security policies to ensure that employees and other users follow security protocols and procedures. </a:t>
            </a:r>
            <a:endParaRPr lang="en-US" dirty="0" smtClean="0"/>
          </a:p>
          <a:p>
            <a:pPr algn="just"/>
            <a:endParaRPr lang="en-US" dirty="0" smtClean="0"/>
          </a:p>
          <a:p>
            <a:pPr algn="just"/>
            <a:r>
              <a:rPr lang="en-US" dirty="0" smtClean="0"/>
              <a:t>Security </a:t>
            </a:r>
            <a:r>
              <a:rPr lang="en-US" dirty="0"/>
              <a:t>policies are intended to ensure that only authorized users can access sensitive systems and information</a:t>
            </a:r>
            <a:r>
              <a:rPr lang="en-US" dirty="0" smtClean="0"/>
              <a:t>.</a:t>
            </a:r>
          </a:p>
          <a:p>
            <a:pPr algn="just"/>
            <a:endParaRPr lang="en-US" dirty="0"/>
          </a:p>
          <a:p>
            <a:pPr algn="just"/>
            <a:r>
              <a:rPr lang="en-US" dirty="0"/>
              <a:t>Creating an effective security policy and taking steps to ensure compliance is an important step towards preventing and mitigating security threats. </a:t>
            </a:r>
            <a:endParaRPr lang="en-US" dirty="0" smtClean="0"/>
          </a:p>
          <a:p>
            <a:endParaRPr lang="en-US" dirty="0"/>
          </a:p>
          <a:p>
            <a:endParaRPr lang="en-US" dirty="0"/>
          </a:p>
        </p:txBody>
      </p:sp>
    </p:spTree>
    <p:extLst>
      <p:ext uri="{BB962C8B-B14F-4D97-AF65-F5344CB8AC3E}">
        <p14:creationId xmlns:p14="http://schemas.microsoft.com/office/powerpoint/2010/main" val="111196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To make </a:t>
            </a:r>
            <a:r>
              <a:rPr lang="en-US" dirty="0" smtClean="0"/>
              <a:t>an organizational  </a:t>
            </a:r>
            <a:r>
              <a:rPr lang="en-US" dirty="0"/>
              <a:t>policy truly </a:t>
            </a:r>
            <a:r>
              <a:rPr lang="en-US" dirty="0" smtClean="0"/>
              <a:t>effective when it is updated </a:t>
            </a:r>
            <a:r>
              <a:rPr lang="en-US" dirty="0"/>
              <a:t>frequently </a:t>
            </a:r>
            <a:r>
              <a:rPr lang="en-US" dirty="0" smtClean="0"/>
              <a:t>based:</a:t>
            </a:r>
          </a:p>
          <a:p>
            <a:pPr lvl="1"/>
            <a:r>
              <a:rPr lang="en-US" dirty="0" smtClean="0"/>
              <a:t>on </a:t>
            </a:r>
            <a:r>
              <a:rPr lang="en-US" dirty="0"/>
              <a:t>company changes, </a:t>
            </a:r>
            <a:endParaRPr lang="en-US" dirty="0" smtClean="0"/>
          </a:p>
          <a:p>
            <a:pPr lvl="1"/>
            <a:r>
              <a:rPr lang="en-US" dirty="0" smtClean="0"/>
              <a:t>new </a:t>
            </a:r>
            <a:r>
              <a:rPr lang="en-US" dirty="0"/>
              <a:t>threats, </a:t>
            </a:r>
            <a:endParaRPr lang="en-US" dirty="0" smtClean="0"/>
          </a:p>
          <a:p>
            <a:pPr lvl="1"/>
            <a:r>
              <a:rPr lang="en-US" dirty="0" smtClean="0"/>
              <a:t>conclusions </a:t>
            </a:r>
            <a:r>
              <a:rPr lang="en-US" dirty="0"/>
              <a:t>drawn from previous breaches, </a:t>
            </a:r>
            <a:endParaRPr lang="en-US" dirty="0" smtClean="0"/>
          </a:p>
          <a:p>
            <a:pPr lvl="1"/>
            <a:r>
              <a:rPr lang="en-US" dirty="0" smtClean="0"/>
              <a:t>and </a:t>
            </a:r>
            <a:r>
              <a:rPr lang="en-US" dirty="0"/>
              <a:t>changes to security systems and tools.</a:t>
            </a:r>
          </a:p>
        </p:txBody>
      </p:sp>
    </p:spTree>
    <p:extLst>
      <p:ext uri="{BB962C8B-B14F-4D97-AF65-F5344CB8AC3E}">
        <p14:creationId xmlns:p14="http://schemas.microsoft.com/office/powerpoint/2010/main" val="162361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Network Security</a:t>
            </a:r>
            <a:endParaRPr lang="en-US" dirty="0"/>
          </a:p>
        </p:txBody>
      </p:sp>
      <p:sp>
        <p:nvSpPr>
          <p:cNvPr id="3" name="Content Placeholder 2"/>
          <p:cNvSpPr>
            <a:spLocks noGrp="1"/>
          </p:cNvSpPr>
          <p:nvPr>
            <p:ph idx="1"/>
          </p:nvPr>
        </p:nvSpPr>
        <p:spPr/>
        <p:txBody>
          <a:bodyPr>
            <a:normAutofit lnSpcReduction="10000"/>
          </a:bodyPr>
          <a:lstStyle/>
          <a:p>
            <a:r>
              <a:rPr lang="en-US" dirty="0" smtClean="0"/>
              <a:t>Compliance, policies, and governance are integral to an information security program for any organization. </a:t>
            </a:r>
          </a:p>
          <a:p>
            <a:endParaRPr lang="en-US" dirty="0"/>
          </a:p>
          <a:p>
            <a:r>
              <a:rPr lang="en-US" dirty="0" smtClean="0"/>
              <a:t>An organization needs to comply with certain regulatory standards to run its businesses. </a:t>
            </a:r>
          </a:p>
          <a:p>
            <a:r>
              <a:rPr lang="en-US" dirty="0" smtClean="0"/>
              <a:t>At the same time, it must also have strong security policies and governance in order to fulfill regulatory standards. </a:t>
            </a:r>
          </a:p>
          <a:p>
            <a:endParaRPr lang="en-US" dirty="0"/>
          </a:p>
          <a:p>
            <a:r>
              <a:rPr lang="en-US" dirty="0" smtClean="0"/>
              <a:t>All the process involve as mention in this slide is termed </a:t>
            </a:r>
            <a:r>
              <a:rPr lang="en-US" b="1" dirty="0" smtClean="0"/>
              <a:t>Administrative Security</a:t>
            </a:r>
            <a:endParaRPr lang="en-US" b="1" dirty="0"/>
          </a:p>
        </p:txBody>
      </p:sp>
    </p:spTree>
    <p:extLst>
      <p:ext uri="{BB962C8B-B14F-4D97-AF65-F5344CB8AC3E}">
        <p14:creationId xmlns:p14="http://schemas.microsoft.com/office/powerpoint/2010/main" val="2649747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Frameworks Compliance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endParaRPr lang="en-US" dirty="0" smtClean="0"/>
          </a:p>
          <a:p>
            <a:pPr marL="0" indent="0" algn="just">
              <a:buNone/>
            </a:pPr>
            <a:r>
              <a:rPr lang="en-US" dirty="0" smtClean="0"/>
              <a:t>Regulatory framework compliance is a set of guidelines and best practices established in order for organizations to follow and, thus, meet their regulatory needs, enhance processes, improve protection, and accomplish any other objectives based on the industry and data types maintained. </a:t>
            </a:r>
          </a:p>
          <a:p>
            <a:pPr marL="0" indent="0" algn="just">
              <a:buNone/>
            </a:pPr>
            <a:endParaRPr lang="en-US" dirty="0" smtClean="0"/>
          </a:p>
          <a:p>
            <a:pPr marL="0" indent="0" algn="just">
              <a:buNone/>
            </a:pPr>
            <a:r>
              <a:rPr lang="en-US" dirty="0" smtClean="0"/>
              <a:t> Complying with regulatory frameworks is a collaborative effort between governments and private bodies to encourage voluntary/mandatory improvements to cybersecurity. </a:t>
            </a:r>
          </a:p>
          <a:p>
            <a:pPr marL="0" indent="0" algn="just">
              <a:buNone/>
            </a:pPr>
            <a:endParaRPr lang="en-US" dirty="0"/>
          </a:p>
          <a:p>
            <a:pPr marL="0" indent="0" algn="just">
              <a:buNone/>
            </a:pPr>
            <a:r>
              <a:rPr lang="en-US" dirty="0" smtClean="0"/>
              <a:t>Regulatory compliance prevents organizations from incurring large fines or being victim to data breaches</a:t>
            </a:r>
            <a:endParaRPr lang="en-US" dirty="0"/>
          </a:p>
        </p:txBody>
      </p:sp>
    </p:spTree>
    <p:extLst>
      <p:ext uri="{BB962C8B-B14F-4D97-AF65-F5344CB8AC3E}">
        <p14:creationId xmlns:p14="http://schemas.microsoft.com/office/powerpoint/2010/main" val="1955178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017"/>
            <a:ext cx="10515600" cy="5549946"/>
          </a:xfrm>
        </p:spPr>
        <p:txBody>
          <a:bodyPr/>
          <a:lstStyle/>
          <a:p>
            <a:r>
              <a:rPr lang="en-US" dirty="0" smtClean="0"/>
              <a:t>To ensure cybersecurity, organizations must implement the following standards to meet regulatory framework compliance:</a:t>
            </a:r>
          </a:p>
          <a:p>
            <a:endParaRPr lang="en-US" dirty="0"/>
          </a:p>
          <a:p>
            <a:endParaRPr lang="en-US" dirty="0"/>
          </a:p>
        </p:txBody>
      </p:sp>
      <p:pic>
        <p:nvPicPr>
          <p:cNvPr id="5" name="Picture 4"/>
          <p:cNvPicPr>
            <a:picLocks noChangeAspect="1"/>
          </p:cNvPicPr>
          <p:nvPr/>
        </p:nvPicPr>
        <p:blipFill>
          <a:blip r:embed="rId2"/>
          <a:stretch>
            <a:fillRect/>
          </a:stretch>
        </p:blipFill>
        <p:spPr>
          <a:xfrm>
            <a:off x="2631874" y="1898469"/>
            <a:ext cx="8010000" cy="3978859"/>
          </a:xfrm>
          <a:prstGeom prst="rect">
            <a:avLst/>
          </a:prstGeom>
        </p:spPr>
      </p:pic>
    </p:spTree>
    <p:extLst>
      <p:ext uri="{BB962C8B-B14F-4D97-AF65-F5344CB8AC3E}">
        <p14:creationId xmlns:p14="http://schemas.microsoft.com/office/powerpoint/2010/main" val="7528352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75063"/>
            <a:ext cx="10515600" cy="5401900"/>
          </a:xfrm>
        </p:spPr>
        <p:txBody>
          <a:bodyPr>
            <a:normAutofit fontScale="92500" lnSpcReduction="10000"/>
          </a:bodyPr>
          <a:lstStyle/>
          <a:p>
            <a:r>
              <a:rPr lang="en-US" b="1" dirty="0" smtClean="0"/>
              <a:t>Regulatory Frameworks</a:t>
            </a:r>
            <a:r>
              <a:rPr lang="en-US" dirty="0" smtClean="0"/>
              <a:t>: Under a framework, an organization must document its policies, standards as well as procedures, practices, and guidelines. Each of these aspects have different purposes; hence, they cannot be combined into one document. </a:t>
            </a:r>
          </a:p>
          <a:p>
            <a:endParaRPr lang="en-US" dirty="0"/>
          </a:p>
          <a:p>
            <a:pPr lvl="1"/>
            <a:r>
              <a:rPr lang="en-US" b="1" dirty="0" smtClean="0"/>
              <a:t>Policies</a:t>
            </a:r>
          </a:p>
          <a:p>
            <a:pPr lvl="1"/>
            <a:r>
              <a:rPr lang="en-US" dirty="0" smtClean="0"/>
              <a:t>Policies are high-level statements dealing with the administrative network security of an organization. These are leveraged by an organization’s senior management. Organizations require at least one policy in place. A policy is viewed as a business mandate and has a top-down management. </a:t>
            </a:r>
          </a:p>
          <a:p>
            <a:pPr lvl="1"/>
            <a:r>
              <a:rPr lang="en-US" dirty="0" smtClean="0"/>
              <a:t>Some examples of policy include email and encryption policies. </a:t>
            </a:r>
          </a:p>
          <a:p>
            <a:pPr lvl="1"/>
            <a:r>
              <a:rPr lang="en-US" dirty="0" smtClean="0"/>
              <a:t>They generally outline the </a:t>
            </a:r>
            <a:endParaRPr lang="en-US" dirty="0"/>
          </a:p>
          <a:p>
            <a:pPr lvl="2"/>
            <a:r>
              <a:rPr lang="en-US" dirty="0" smtClean="0"/>
              <a:t>Security roles and responsibilities, </a:t>
            </a:r>
            <a:endParaRPr lang="en-US" dirty="0"/>
          </a:p>
          <a:p>
            <a:pPr lvl="2"/>
            <a:r>
              <a:rPr lang="en-US" dirty="0" smtClean="0"/>
              <a:t>Scope of information to be secured, </a:t>
            </a:r>
            <a:endParaRPr lang="en-US" dirty="0"/>
          </a:p>
          <a:p>
            <a:pPr lvl="2"/>
            <a:r>
              <a:rPr lang="en-US" dirty="0" smtClean="0"/>
              <a:t>Description of the required controls for securing information, </a:t>
            </a:r>
          </a:p>
          <a:p>
            <a:pPr lvl="2"/>
            <a:r>
              <a:rPr lang="en-US" dirty="0" smtClean="0"/>
              <a:t> References to standards and guidelines that support the policies.</a:t>
            </a:r>
            <a:endParaRPr lang="en-US" dirty="0" smtClean="0"/>
          </a:p>
        </p:txBody>
      </p:sp>
    </p:spTree>
    <p:extLst>
      <p:ext uri="{BB962C8B-B14F-4D97-AF65-F5344CB8AC3E}">
        <p14:creationId xmlns:p14="http://schemas.microsoft.com/office/powerpoint/2010/main" val="284655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31817"/>
            <a:ext cx="10515600" cy="5245146"/>
          </a:xfrm>
        </p:spPr>
        <p:txBody>
          <a:bodyPr/>
          <a:lstStyle/>
          <a:p>
            <a:pPr lvl="1"/>
            <a:r>
              <a:rPr lang="en-US" b="1" dirty="0" smtClean="0"/>
              <a:t>Standard</a:t>
            </a:r>
          </a:p>
          <a:p>
            <a:pPr lvl="1"/>
            <a:r>
              <a:rPr lang="en-US" dirty="0" smtClean="0"/>
              <a:t>Standards comprise specific low-level mandatory controls or controls related to the implementation of a specific technology useful for enforcing and supporting policies and ensuring consistent businesses security. </a:t>
            </a:r>
          </a:p>
          <a:p>
            <a:pPr lvl="1"/>
            <a:r>
              <a:rPr lang="en-US" dirty="0" smtClean="0"/>
              <a:t>As noted earlier, this includes password policy such as password standards for password complexity, or encryption policy, which include standards such as data encryption standard (DES), advanced encryption standard (AES), and </a:t>
            </a:r>
            <a:r>
              <a:rPr lang="en-US" dirty="0" err="1" smtClean="0"/>
              <a:t>Rivest</a:t>
            </a:r>
            <a:r>
              <a:rPr lang="en-US" dirty="0" smtClean="0"/>
              <a:t>–Shamir–</a:t>
            </a:r>
            <a:r>
              <a:rPr lang="en-US" dirty="0" err="1" smtClean="0"/>
              <a:t>Adleman</a:t>
            </a:r>
            <a:r>
              <a:rPr lang="en-US" dirty="0" smtClean="0"/>
              <a:t> algorithms</a:t>
            </a:r>
            <a:endParaRPr lang="en-US" dirty="0"/>
          </a:p>
        </p:txBody>
      </p:sp>
    </p:spTree>
    <p:extLst>
      <p:ext uri="{BB962C8B-B14F-4D97-AF65-F5344CB8AC3E}">
        <p14:creationId xmlns:p14="http://schemas.microsoft.com/office/powerpoint/2010/main" val="185776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526"/>
            <a:ext cx="10515600" cy="5236437"/>
          </a:xfrm>
        </p:spPr>
        <p:txBody>
          <a:bodyPr>
            <a:normAutofit lnSpcReduction="10000"/>
          </a:bodyPr>
          <a:lstStyle/>
          <a:p>
            <a:pPr lvl="1" algn="just"/>
            <a:r>
              <a:rPr lang="en-US" dirty="0" smtClean="0"/>
              <a:t> Procedures, Practices, and Guidelines</a:t>
            </a:r>
          </a:p>
          <a:p>
            <a:pPr lvl="1" algn="just"/>
            <a:r>
              <a:rPr lang="en-US" dirty="0" smtClean="0"/>
              <a:t>Procedures or standard operating procedures (SOP) comprise step-wise instructions useful for implementing the controls that are defined by multiple policies, standards, and guidelines such as a procedure for secure Windows installation or data encryption procedure, practices, and guidelines. </a:t>
            </a:r>
          </a:p>
          <a:p>
            <a:pPr lvl="1"/>
            <a:endParaRPr lang="en-US" dirty="0"/>
          </a:p>
          <a:p>
            <a:pPr lvl="1" algn="just"/>
            <a:r>
              <a:rPr lang="en-US" dirty="0" smtClean="0"/>
              <a:t>Guidelines comprise recommendations, but non-mandatory controls, as well as general statements, administrative instructions, or best practices useful for supporting standards or acting as a reference when no are standards in place. Guidelines and best practices are interchangeable. </a:t>
            </a:r>
          </a:p>
          <a:p>
            <a:pPr lvl="1" algn="just"/>
            <a:endParaRPr lang="en-US" dirty="0"/>
          </a:p>
          <a:p>
            <a:pPr lvl="1" algn="just"/>
            <a:r>
              <a:rPr lang="en-US" dirty="0" smtClean="0"/>
              <a:t>These changes are environment-dependent and must be reviewed more often than standards and policies. For example, a standard may state that a password should be eight characters or more, while a supporting guideline may state that it is also a best practice to follow password expiration and data encryption guidelines</a:t>
            </a:r>
            <a:endParaRPr lang="en-US" dirty="0"/>
          </a:p>
        </p:txBody>
      </p:sp>
    </p:spTree>
    <p:extLst>
      <p:ext uri="{BB962C8B-B14F-4D97-AF65-F5344CB8AC3E}">
        <p14:creationId xmlns:p14="http://schemas.microsoft.com/office/powerpoint/2010/main" val="336682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813</Words>
  <Application>Microsoft Office PowerPoint</Application>
  <PresentationFormat>Widescreen</PresentationFormat>
  <Paragraphs>62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CYB 307: Information Security Engineering</vt:lpstr>
      <vt:lpstr>Basic Policies of Information Security</vt:lpstr>
      <vt:lpstr>PowerPoint Presentation</vt:lpstr>
      <vt:lpstr>Administrative Network Security</vt:lpstr>
      <vt:lpstr>Regulatory Frameworks Compliance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 307: Information Security Engineering</dc:title>
  <dc:creator>Microsoft account</dc:creator>
  <cp:lastModifiedBy>Microsoft account</cp:lastModifiedBy>
  <cp:revision>9</cp:revision>
  <dcterms:created xsi:type="dcterms:W3CDTF">2023-10-24T08:40:53Z</dcterms:created>
  <dcterms:modified xsi:type="dcterms:W3CDTF">2023-10-24T09:26:44Z</dcterms:modified>
</cp:coreProperties>
</file>