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3"/>
    <p:sldId id="288" r:id="rId4"/>
    <p:sldId id="325" r:id="rId5"/>
    <p:sldId id="328" r:id="rId6"/>
    <p:sldId id="326" r:id="rId7"/>
    <p:sldId id="327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61F96-866F-8A42-B7B1-2EABD10AC7F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80D32-7DE8-8A47-90B4-9B7A9A71AD3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B79EFD-2A97-AB41-A951-8CBBBA95BF4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501FBBD-9496-D146-8264-58427E8AC81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8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8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8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8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8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8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8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8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8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Cryptographic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Adelaiye o. </a:t>
            </a:r>
            <a:r>
              <a:rPr lang="en-US" dirty="0" err="1"/>
              <a:t>i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752600"/>
            <a:ext cx="8229600" cy="484880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Modular arithmetic </a:t>
            </a:r>
            <a:endParaRPr lang="en-US" sz="3200" dirty="0"/>
          </a:p>
          <a:p>
            <a:pPr lvl="1"/>
            <a:r>
              <a:rPr lang="en-US" sz="2400" i="1" dirty="0"/>
              <a:t>a mod n</a:t>
            </a:r>
            <a:r>
              <a:rPr lang="en-US" sz="2400" dirty="0"/>
              <a:t>: the rest of the division of </a:t>
            </a:r>
            <a:r>
              <a:rPr lang="en-US" sz="2400" b="1" i="1" dirty="0"/>
              <a:t>a </a:t>
            </a:r>
            <a:r>
              <a:rPr lang="en-US" sz="2400" dirty="0"/>
              <a:t>by </a:t>
            </a:r>
            <a:r>
              <a:rPr lang="en-US" sz="2400" b="1" i="1" dirty="0"/>
              <a:t>n </a:t>
            </a:r>
            <a:endParaRPr lang="en-US" sz="2400" b="1" i="1" dirty="0"/>
          </a:p>
          <a:p>
            <a:pPr lvl="2"/>
            <a:r>
              <a:rPr lang="en-US" dirty="0"/>
              <a:t>5 mod 3 = 2 </a:t>
            </a:r>
            <a:endParaRPr lang="en-US" sz="2000" dirty="0"/>
          </a:p>
          <a:p>
            <a:r>
              <a:rPr lang="en-US" sz="3200" dirty="0"/>
              <a:t>Some properties</a:t>
            </a:r>
            <a:endParaRPr lang="en-US" sz="3200" dirty="0"/>
          </a:p>
          <a:p>
            <a:pPr lvl="1"/>
            <a:r>
              <a:rPr lang="en-US" sz="2400" i="1" dirty="0"/>
              <a:t>(</a:t>
            </a:r>
            <a:r>
              <a:rPr lang="en-US" sz="2400" i="1" dirty="0" err="1"/>
              <a:t>a+b</a:t>
            </a:r>
            <a:r>
              <a:rPr lang="en-US" sz="2400" i="1" dirty="0"/>
              <a:t>) mod n = (a mod n + b mod n) mod n</a:t>
            </a:r>
            <a:endParaRPr lang="en-US" sz="2400" i="1" dirty="0"/>
          </a:p>
          <a:p>
            <a:pPr lvl="2"/>
            <a:r>
              <a:rPr lang="en-US" dirty="0"/>
              <a:t>13 + 17 mod 5 = 0 = (3 + 2) mod 5 = </a:t>
            </a:r>
            <a:endParaRPr lang="en-US" dirty="0"/>
          </a:p>
          <a:p>
            <a:pPr marL="411480" lvl="1" indent="0">
              <a:buNone/>
            </a:pPr>
            <a:r>
              <a:rPr lang="hr-HR" sz="2400" dirty="0"/>
              <a:t>	(13 mod 5 + 17 mod 5) mod 5 </a:t>
            </a:r>
            <a:endParaRPr lang="hr-HR" sz="2400" dirty="0"/>
          </a:p>
          <a:p>
            <a:pPr lvl="1"/>
            <a:r>
              <a:rPr lang="en-US" sz="2400" i="1" dirty="0"/>
              <a:t>(</a:t>
            </a:r>
            <a:r>
              <a:rPr lang="en-US" sz="2400" i="1" dirty="0"/>
              <a:t>a*b</a:t>
            </a:r>
            <a:r>
              <a:rPr lang="en-US" sz="2400" i="1" dirty="0"/>
              <a:t>)</a:t>
            </a:r>
            <a:r>
              <a:rPr lang="en-US" sz="2400" i="1" dirty="0"/>
              <a:t> mod n = </a:t>
            </a:r>
            <a:r>
              <a:rPr lang="en-US" sz="2400" i="1" dirty="0"/>
              <a:t>(</a:t>
            </a:r>
            <a:r>
              <a:rPr lang="en-US" sz="2400" i="1" dirty="0"/>
              <a:t>a mod n * b mod n</a:t>
            </a:r>
            <a:r>
              <a:rPr lang="en-US" sz="2400" i="1" dirty="0"/>
              <a:t>)</a:t>
            </a:r>
            <a:r>
              <a:rPr lang="en-US" sz="2400" i="1" dirty="0"/>
              <a:t> mod n </a:t>
            </a:r>
            <a:endParaRPr lang="en-US" sz="2400" i="1" dirty="0"/>
          </a:p>
          <a:p>
            <a:pPr lvl="1"/>
            <a:r>
              <a:rPr lang="en-US" dirty="0"/>
              <a:t>7*3 mod 5 = 1 = </a:t>
            </a:r>
            <a:r>
              <a:rPr lang="en-US" dirty="0"/>
              <a:t>(</a:t>
            </a:r>
            <a:r>
              <a:rPr lang="en-US" dirty="0"/>
              <a:t>2 * 3</a:t>
            </a:r>
            <a:r>
              <a:rPr lang="en-US" dirty="0"/>
              <a:t>)</a:t>
            </a:r>
            <a:r>
              <a:rPr lang="en-US" dirty="0"/>
              <a:t> mod 5 </a:t>
            </a:r>
            <a:endParaRPr lang="en-US" dirty="0"/>
          </a:p>
          <a:p>
            <a:pPr marL="411480" lvl="1" indent="0">
              <a:buNone/>
            </a:pPr>
            <a:r>
              <a:rPr lang="hr-HR" sz="2400" dirty="0"/>
              <a:t>			= (7 mod 5 * 3 mod 5) mod n </a:t>
            </a:r>
            <a:endParaRPr lang="hr-HR" sz="2400" dirty="0"/>
          </a:p>
          <a:p>
            <a:pPr lvl="1"/>
            <a:r>
              <a:rPr lang="en-US" sz="2400" dirty="0"/>
              <a:t>7 is the </a:t>
            </a:r>
            <a:r>
              <a:rPr lang="en-US" sz="2400" dirty="0">
                <a:solidFill>
                  <a:srgbClr val="FF0000"/>
                </a:solidFill>
              </a:rPr>
              <a:t>multiplicative inverse</a:t>
            </a:r>
            <a:r>
              <a:rPr lang="en-US" sz="2400" dirty="0"/>
              <a:t> of 3 (mod 5) </a:t>
            </a:r>
            <a:endParaRPr lang="en-US" sz="24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5961" y="1752601"/>
            <a:ext cx="8800685" cy="437356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200" dirty="0"/>
              <a:t>X will have a multiplicative inverse mod Y if and only if X and Y are relatively prime </a:t>
            </a:r>
            <a:endParaRPr lang="en-US" sz="3200" dirty="0"/>
          </a:p>
          <a:p>
            <a:pPr lvl="1"/>
            <a:r>
              <a:rPr lang="en-US" sz="2800" dirty="0"/>
              <a:t>Does 4 have a multiplicative inverse mod 3? </a:t>
            </a:r>
            <a:endParaRPr lang="en-US" sz="2800" dirty="0"/>
          </a:p>
          <a:p>
            <a:pPr lvl="1"/>
            <a:r>
              <a:rPr lang="en-US" sz="2800" dirty="0"/>
              <a:t>Does 4 have a multiplicative inverse mod 8? </a:t>
            </a:r>
            <a:endParaRPr lang="en-US" sz="2800" dirty="0"/>
          </a:p>
          <a:p>
            <a:pPr lvl="1"/>
            <a:r>
              <a:rPr lang="en-US" sz="2800" dirty="0"/>
              <a:t>Does 4 have a multiplicative inverse mod 6? </a:t>
            </a:r>
            <a:endParaRPr lang="en-US" sz="2800" dirty="0"/>
          </a:p>
          <a:p>
            <a:pPr lvl="2"/>
            <a:r>
              <a:rPr lang="en-US" sz="2000" dirty="0"/>
              <a:t>Hint: 6=2x3 !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752601"/>
            <a:ext cx="8229600" cy="437356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a-DK" sz="3200" dirty="0"/>
              <a:t>Modular </a:t>
            </a:r>
            <a:r>
              <a:rPr lang="da-DK" sz="3200" dirty="0" err="1"/>
              <a:t>Exponentiation</a:t>
            </a:r>
            <a:endParaRPr lang="da-DK" sz="3200" dirty="0"/>
          </a:p>
          <a:p>
            <a:pPr lvl="1"/>
            <a:r>
              <a:rPr lang="da-DK" sz="2800" dirty="0"/>
              <a:t> 7 mod 5=2, 7</a:t>
            </a:r>
            <a:r>
              <a:rPr lang="da-DK" sz="2800" baseline="30000" dirty="0"/>
              <a:t>2</a:t>
            </a:r>
            <a:r>
              <a:rPr lang="da-DK" sz="2800" dirty="0"/>
              <a:t> mod 5=4, 7</a:t>
            </a:r>
            <a:r>
              <a:rPr lang="da-DK" sz="2800" baseline="30000" dirty="0"/>
              <a:t>3</a:t>
            </a:r>
            <a:r>
              <a:rPr lang="da-DK" sz="2800" dirty="0"/>
              <a:t> mod 5=3, 7</a:t>
            </a:r>
            <a:r>
              <a:rPr lang="da-DK" sz="2800" baseline="30000" dirty="0"/>
              <a:t>4</a:t>
            </a:r>
            <a:r>
              <a:rPr lang="da-DK" sz="2800" dirty="0"/>
              <a:t> mod 5=1, 7</a:t>
            </a:r>
            <a:r>
              <a:rPr lang="da-DK" sz="2800" baseline="30000" dirty="0"/>
              <a:t>5</a:t>
            </a:r>
            <a:r>
              <a:rPr lang="da-DK" sz="2800" dirty="0"/>
              <a:t> mod 5=2, … </a:t>
            </a:r>
            <a:endParaRPr lang="da-DK" sz="2800" dirty="0"/>
          </a:p>
          <a:p>
            <a:pPr lvl="1"/>
            <a:r>
              <a:rPr lang="da-DK" sz="2800" dirty="0"/>
              <a:t>8 mod 6=2, 8</a:t>
            </a:r>
            <a:r>
              <a:rPr lang="da-DK" sz="2800" baseline="30000" dirty="0"/>
              <a:t>2</a:t>
            </a:r>
            <a:r>
              <a:rPr lang="da-DK" sz="2800" dirty="0"/>
              <a:t> mod 6=4, 8</a:t>
            </a:r>
            <a:r>
              <a:rPr lang="da-DK" sz="2800" baseline="30000" dirty="0"/>
              <a:t>3</a:t>
            </a:r>
            <a:r>
              <a:rPr lang="da-DK" sz="2800" dirty="0"/>
              <a:t> mod 6=2, 8</a:t>
            </a:r>
            <a:r>
              <a:rPr lang="da-DK" sz="2800" baseline="30000" dirty="0"/>
              <a:t>4</a:t>
            </a:r>
            <a:r>
              <a:rPr lang="da-DK" sz="2800" dirty="0"/>
              <a:t> mod 6=4, … </a:t>
            </a:r>
            <a:endParaRPr lang="da-DK" sz="2800" dirty="0"/>
          </a:p>
          <a:p>
            <a:pPr lvl="1"/>
            <a:r>
              <a:rPr lang="da-DK" sz="2800" dirty="0"/>
              <a:t>8</a:t>
            </a:r>
            <a:r>
              <a:rPr lang="da-DK" sz="2800" baseline="30000" dirty="0"/>
              <a:t>5</a:t>
            </a:r>
            <a:r>
              <a:rPr lang="da-DK" sz="2800" dirty="0"/>
              <a:t> mod 6 = 8</a:t>
            </a:r>
            <a:r>
              <a:rPr lang="da-DK" sz="2800" baseline="30000" dirty="0"/>
              <a:t>3</a:t>
            </a:r>
            <a:r>
              <a:rPr lang="da-DK" sz="2800" dirty="0"/>
              <a:t> mod 6 = 8 mod 6= 2 </a:t>
            </a:r>
            <a:endParaRPr lang="da-DK" sz="2800" dirty="0"/>
          </a:p>
          <a:p>
            <a:pPr lvl="1"/>
            <a:r>
              <a:rPr lang="da-DK" sz="2800" dirty="0"/>
              <a:t>8</a:t>
            </a:r>
            <a:r>
              <a:rPr lang="da-DK" sz="2800" baseline="30000" dirty="0"/>
              <a:t>3</a:t>
            </a:r>
            <a:r>
              <a:rPr lang="da-DK" sz="2800" dirty="0"/>
              <a:t> mod 6 = 8</a:t>
            </a:r>
            <a:r>
              <a:rPr lang="da-DK" sz="2800" baseline="30000" dirty="0"/>
              <a:t>3</a:t>
            </a:r>
            <a:r>
              <a:rPr lang="da-DK" sz="2800" dirty="0"/>
              <a:t> </a:t>
            </a:r>
            <a:r>
              <a:rPr lang="da-DK" sz="2800" baseline="30000" dirty="0"/>
              <a:t>mod 2 </a:t>
            </a:r>
            <a:r>
              <a:rPr lang="da-DK" sz="2800" dirty="0"/>
              <a:t>mod 6= 8 mod 6 = 2 </a:t>
            </a:r>
            <a:endParaRPr lang="da-DK" sz="2800" dirty="0"/>
          </a:p>
          <a:p>
            <a:pPr lvl="1"/>
            <a:r>
              <a:rPr lang="da-DK" sz="2800" dirty="0"/>
              <a:t>8</a:t>
            </a:r>
            <a:r>
              <a:rPr lang="da-DK" sz="2800" baseline="30000" dirty="0"/>
              <a:t>5</a:t>
            </a:r>
            <a:r>
              <a:rPr lang="da-DK" sz="2800" dirty="0"/>
              <a:t> mod 6 = 8</a:t>
            </a:r>
            <a:r>
              <a:rPr lang="da-DK" sz="2800" baseline="30000" dirty="0"/>
              <a:t>5 mod 2 </a:t>
            </a:r>
            <a:r>
              <a:rPr lang="da-DK" sz="2800" dirty="0"/>
              <a:t>mod 6= 8mod 6 = 2 </a:t>
            </a:r>
            <a:endParaRPr lang="da-DK" sz="2800" dirty="0"/>
          </a:p>
          <a:p>
            <a:pPr lvl="1"/>
            <a:r>
              <a:rPr lang="en-US" sz="2800" dirty="0"/>
              <a:t>Why “mod 2”? Because 𝜑(6)=2 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A LITTLE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752601"/>
            <a:ext cx="8229600" cy="437356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 err="1"/>
              <a:t>X</a:t>
            </a:r>
            <a:r>
              <a:rPr lang="en-US" sz="3600" baseline="30000" dirty="0" err="1"/>
              <a:t>y</a:t>
            </a:r>
            <a:r>
              <a:rPr lang="en-US" sz="3600" dirty="0"/>
              <a:t> mod n = </a:t>
            </a:r>
            <a:r>
              <a:rPr lang="en-US" sz="3600" dirty="0" err="1"/>
              <a:t>X</a:t>
            </a:r>
            <a:r>
              <a:rPr lang="en-US" sz="3600" baseline="30000" dirty="0" err="1"/>
              <a:t>y</a:t>
            </a:r>
            <a:r>
              <a:rPr lang="en-US" sz="3600" dirty="0"/>
              <a:t> </a:t>
            </a:r>
            <a:r>
              <a:rPr lang="en-US" sz="3600" baseline="30000" dirty="0"/>
              <a:t>mod 𝜑(n)</a:t>
            </a:r>
            <a:r>
              <a:rPr lang="en-US" sz="3600" dirty="0"/>
              <a:t> mod n </a:t>
            </a:r>
            <a:endParaRPr lang="en-US" sz="3600" dirty="0"/>
          </a:p>
          <a:p>
            <a:pPr lvl="1"/>
            <a:r>
              <a:rPr lang="en-US" sz="3200" dirty="0"/>
              <a:t>Valid only when n is a prime or the product of distinct primes </a:t>
            </a:r>
            <a:endParaRPr lang="en-US" sz="3200" dirty="0"/>
          </a:p>
          <a:p>
            <a:r>
              <a:rPr lang="en-US" sz="3600" dirty="0"/>
              <a:t>Particular case: if y mod 𝜑(n) = 1</a:t>
            </a:r>
            <a:endParaRPr lang="en-US" sz="3600" dirty="0"/>
          </a:p>
          <a:p>
            <a:pPr lvl="1"/>
            <a:r>
              <a:rPr lang="en-US" sz="2400" dirty="0"/>
              <a:t>Then, </a:t>
            </a:r>
            <a:r>
              <a:rPr lang="en-US" sz="2400" i="1" dirty="0" err="1"/>
              <a:t>X</a:t>
            </a:r>
            <a:r>
              <a:rPr lang="en-US" sz="2400" i="1" baseline="30000" dirty="0" err="1"/>
              <a:t>y</a:t>
            </a:r>
            <a:r>
              <a:rPr lang="en-US" sz="2400" i="1" dirty="0"/>
              <a:t> mod n = </a:t>
            </a:r>
            <a:r>
              <a:rPr lang="en-US" sz="2400" i="1" dirty="0" err="1"/>
              <a:t>X</a:t>
            </a:r>
            <a:r>
              <a:rPr lang="en-US" sz="2400" i="1" baseline="30000" dirty="0" err="1"/>
              <a:t>y</a:t>
            </a:r>
            <a:r>
              <a:rPr lang="en-US" sz="2400" i="1" baseline="30000" dirty="0"/>
              <a:t> mod </a:t>
            </a:r>
            <a:r>
              <a:rPr lang="en-US" sz="2400" baseline="30000" dirty="0"/>
              <a:t>𝜑</a:t>
            </a:r>
            <a:r>
              <a:rPr lang="en-US" sz="2400" i="1" baseline="30000" dirty="0"/>
              <a:t>(n)</a:t>
            </a:r>
            <a:r>
              <a:rPr lang="en-US" sz="2400" i="1" dirty="0"/>
              <a:t> mod n = X mod n </a:t>
            </a:r>
            <a:endParaRPr lang="en-US" sz="2400" dirty="0"/>
          </a:p>
          <a:p>
            <a:pPr lvl="1"/>
            <a:r>
              <a:rPr lang="en-US" sz="3200" dirty="0"/>
              <a:t>Very important for RSA !</a:t>
            </a: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00646" y="1752601"/>
            <a:ext cx="8686800" cy="437356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200" dirty="0" err="1"/>
              <a:t>Rivest</a:t>
            </a:r>
            <a:r>
              <a:rPr lang="en-US" sz="3200" dirty="0"/>
              <a:t>, Shamir, </a:t>
            </a:r>
            <a:r>
              <a:rPr lang="en-US" sz="3200" dirty="0" err="1"/>
              <a:t>Adleman</a:t>
            </a:r>
            <a:r>
              <a:rPr lang="en-US" sz="3200" dirty="0"/>
              <a:t> </a:t>
            </a:r>
            <a:endParaRPr lang="en-US" sz="3200" dirty="0"/>
          </a:p>
          <a:p>
            <a:pPr lvl="1"/>
            <a:r>
              <a:rPr lang="en-US" dirty="0"/>
              <a:t>Use a large n such that</a:t>
            </a:r>
            <a:endParaRPr lang="en-US" dirty="0"/>
          </a:p>
          <a:p>
            <a:pPr lvl="2"/>
            <a:r>
              <a:rPr lang="en-US" dirty="0"/>
              <a:t> </a:t>
            </a:r>
            <a:r>
              <a:rPr lang="en-US" i="1" dirty="0"/>
              <a:t>n = p x q</a:t>
            </a:r>
            <a:r>
              <a:rPr lang="en-US" dirty="0"/>
              <a:t>, where p and q are large prime numbers </a:t>
            </a:r>
            <a:endParaRPr lang="en-US" dirty="0"/>
          </a:p>
          <a:p>
            <a:pPr lvl="1"/>
            <a:r>
              <a:rPr lang="en-US" dirty="0"/>
              <a:t>Choose e relatively prime to n (3?) </a:t>
            </a:r>
            <a:endParaRPr lang="en-US" dirty="0"/>
          </a:p>
          <a:p>
            <a:pPr lvl="2"/>
            <a:r>
              <a:rPr lang="en-US" dirty="0"/>
              <a:t>(</a:t>
            </a:r>
            <a:r>
              <a:rPr lang="en-US" dirty="0" err="1"/>
              <a:t>e,n</a:t>
            </a:r>
            <a:r>
              <a:rPr lang="en-US" dirty="0"/>
              <a:t>) is the public key </a:t>
            </a:r>
            <a:endParaRPr lang="en-US" dirty="0"/>
          </a:p>
          <a:p>
            <a:pPr lvl="1"/>
            <a:r>
              <a:rPr lang="en-US" dirty="0"/>
              <a:t>Encrypting message m with it: c=m</a:t>
            </a:r>
            <a:r>
              <a:rPr lang="en-US" baseline="30000" dirty="0"/>
              <a:t>e</a:t>
            </a:r>
            <a:r>
              <a:rPr lang="en-US" sz="1200" dirty="0"/>
              <a:t> </a:t>
            </a:r>
            <a:r>
              <a:rPr lang="en-US" dirty="0"/>
              <a:t>mod n </a:t>
            </a:r>
            <a:endParaRPr lang="en-US" dirty="0"/>
          </a:p>
          <a:p>
            <a:pPr lvl="1"/>
            <a:r>
              <a:rPr lang="en-US" dirty="0"/>
              <a:t>Choose d such that </a:t>
            </a:r>
            <a:r>
              <a:rPr lang="en-US" dirty="0" err="1"/>
              <a:t>e.d</a:t>
            </a:r>
            <a:r>
              <a:rPr lang="en-US" dirty="0"/>
              <a:t> = 1 mod 𝜑(n)</a:t>
            </a:r>
            <a:endParaRPr lang="en-US" dirty="0"/>
          </a:p>
          <a:p>
            <a:pPr lvl="2"/>
            <a:r>
              <a:rPr lang="en-US" dirty="0"/>
              <a:t>(</a:t>
            </a:r>
            <a:r>
              <a:rPr lang="en-US" dirty="0" err="1"/>
              <a:t>d,n</a:t>
            </a:r>
            <a:r>
              <a:rPr lang="en-US" dirty="0"/>
              <a:t>) is the private key </a:t>
            </a:r>
            <a:endParaRPr lang="en-US" dirty="0"/>
          </a:p>
          <a:p>
            <a:pPr lvl="1"/>
            <a:r>
              <a:rPr lang="en-US" sz="2400" dirty="0"/>
              <a:t>Decryption: m=c</a:t>
            </a:r>
            <a:r>
              <a:rPr lang="en-US" sz="2400" baseline="30000" dirty="0"/>
              <a:t>d</a:t>
            </a:r>
            <a:r>
              <a:rPr lang="en-US" sz="1600" dirty="0"/>
              <a:t> </a:t>
            </a:r>
            <a:r>
              <a:rPr lang="en-US" sz="2400" dirty="0"/>
              <a:t>mod n (why)?</a:t>
            </a:r>
            <a:endParaRPr lang="en-US" sz="2400" dirty="0"/>
          </a:p>
          <a:p>
            <a:pPr lvl="2"/>
            <a:r>
              <a:rPr lang="en-US" dirty="0"/>
              <a:t>Because c</a:t>
            </a:r>
            <a:r>
              <a:rPr lang="en-US" baseline="30000" dirty="0"/>
              <a:t>d</a:t>
            </a:r>
            <a:r>
              <a:rPr lang="en-US" sz="1000" dirty="0"/>
              <a:t> </a:t>
            </a:r>
            <a:r>
              <a:rPr lang="en-US" dirty="0"/>
              <a:t>mod n=(m</a:t>
            </a:r>
            <a:r>
              <a:rPr lang="en-US" baseline="30000" dirty="0"/>
              <a:t>e</a:t>
            </a:r>
            <a:r>
              <a:rPr lang="en-US" sz="1000" dirty="0"/>
              <a:t> </a:t>
            </a:r>
            <a:r>
              <a:rPr lang="en-US" dirty="0"/>
              <a:t>mod n)</a:t>
            </a:r>
            <a:r>
              <a:rPr lang="en-US" baseline="30000" dirty="0"/>
              <a:t>d</a:t>
            </a:r>
            <a:r>
              <a:rPr lang="en-US" sz="1000" dirty="0"/>
              <a:t> </a:t>
            </a:r>
            <a:r>
              <a:rPr lang="en-US" dirty="0"/>
              <a:t>n = </a:t>
            </a:r>
            <a:r>
              <a:rPr lang="en-US" dirty="0" err="1"/>
              <a:t>m</a:t>
            </a:r>
            <a:r>
              <a:rPr lang="en-US" baseline="30000" dirty="0" err="1"/>
              <a:t>e.d</a:t>
            </a:r>
            <a:r>
              <a:rPr lang="en-US" sz="1000" dirty="0"/>
              <a:t> </a:t>
            </a:r>
            <a:r>
              <a:rPr lang="en-US" dirty="0"/>
              <a:t>mod n= </a:t>
            </a:r>
            <a:r>
              <a:rPr lang="ro-RO" dirty="0"/>
              <a:t>m</a:t>
            </a:r>
            <a:r>
              <a:rPr lang="ro-RO" baseline="30000" dirty="0"/>
              <a:t>e.d 𝜑(n)</a:t>
            </a:r>
            <a:r>
              <a:rPr lang="ro-RO" sz="1200" dirty="0"/>
              <a:t> </a:t>
            </a:r>
            <a:r>
              <a:rPr lang="ro-RO" dirty="0"/>
              <a:t>mod n= m mod n </a:t>
            </a:r>
            <a:endParaRPr lang="ro-RO" dirty="0"/>
          </a:p>
          <a:p>
            <a:r>
              <a:rPr lang="ro-RO" dirty="0"/>
              <a:t>Works the same way when encrypting with the private key and decrypting with the public key </a:t>
            </a:r>
            <a:endParaRPr lang="ro-RO" dirty="0"/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4583" y="2288320"/>
            <a:ext cx="547254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END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 Key ENCRYPTION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ASYMMETRIC </a:t>
            </a:r>
            <a:r>
              <a:rPr lang="en-US" dirty="0"/>
              <a:t>CRYPTOGRAPHY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143572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With the spread of more unsecure computer networks in last few decades, a genuine need was felt to use cryptography at a larger scale. </a:t>
            </a:r>
            <a:endParaRPr lang="en-US" sz="3200" dirty="0"/>
          </a:p>
          <a:p>
            <a:r>
              <a:rPr lang="en-US" sz="3200" dirty="0"/>
              <a:t>The symmetric key was found to be non-practical due to challenges it faced for key management. </a:t>
            </a:r>
            <a:endParaRPr lang="en-US" sz="3200" dirty="0"/>
          </a:p>
          <a:p>
            <a:r>
              <a:rPr lang="en-US" sz="3200" dirty="0"/>
              <a:t>This gave rise to the public key cryptography.</a:t>
            </a:r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600200"/>
            <a:ext cx="9144000" cy="3651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20677"/>
            <a:ext cx="10364451" cy="1596177"/>
          </a:xfrm>
        </p:spPr>
        <p:txBody>
          <a:bodyPr/>
          <a:lstStyle/>
          <a:p>
            <a:r>
              <a:rPr lang="en-US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11919" y="1164402"/>
            <a:ext cx="10363826" cy="3424107"/>
          </a:xfrm>
        </p:spPr>
        <p:txBody>
          <a:bodyPr>
            <a:noAutofit/>
          </a:bodyPr>
          <a:lstStyle/>
          <a:p>
            <a:r>
              <a:rPr lang="en-US" sz="3200" dirty="0"/>
              <a:t>Different keys are used for encryption and decryption. This is a property which set this scheme different than symmetric encryption scheme.</a:t>
            </a:r>
            <a:endParaRPr lang="en-US" sz="3200" dirty="0"/>
          </a:p>
          <a:p>
            <a:r>
              <a:rPr lang="en-US" sz="3200" dirty="0"/>
              <a:t>Each receiver possesses a unique decryption key, generally referred to as his private key.</a:t>
            </a:r>
            <a:endParaRPr lang="en-US" sz="3200" dirty="0"/>
          </a:p>
          <a:p>
            <a:r>
              <a:rPr lang="en-US" sz="3200" dirty="0"/>
              <a:t>Receiver needs to publish an encryption key, referred to as his public key.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-297153"/>
            <a:ext cx="10364451" cy="1596177"/>
          </a:xfrm>
        </p:spPr>
        <p:txBody>
          <a:bodyPr/>
          <a:lstStyle/>
          <a:p>
            <a:r>
              <a:rPr lang="en-US" dirty="0"/>
              <a:t>Properties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65" y="438150"/>
            <a:ext cx="10784205" cy="1162050"/>
          </a:xfrm>
        </p:spPr>
        <p:txBody>
          <a:bodyPr>
            <a:noAutofit/>
          </a:bodyPr>
          <a:lstStyle/>
          <a:p>
            <a:r>
              <a:rPr lang="en-US" sz="2400" dirty="0"/>
              <a:t>Some assurance of the authenticity of a public key is needed in this scheme to avoid spoofing by adversary as the receiver. Generally, this type of cryptosystem involves trusted third party which certifies that a particular public key belongs to a specific person or entity only.</a:t>
            </a:r>
            <a:endParaRPr lang="en-US" sz="2400" dirty="0"/>
          </a:p>
          <a:p>
            <a:r>
              <a:rPr lang="en-US" sz="2400" dirty="0"/>
              <a:t>Encryption algorithm is complex enough to prohibit attacker from deducing the plaintext from the </a:t>
            </a:r>
            <a:r>
              <a:rPr lang="en-US" sz="2400" dirty="0" err="1"/>
              <a:t>ciphertext</a:t>
            </a:r>
            <a:r>
              <a:rPr lang="en-US" sz="2400" dirty="0"/>
              <a:t> and the encryption (public) key.</a:t>
            </a:r>
            <a:endParaRPr lang="en-US" sz="2400" dirty="0"/>
          </a:p>
          <a:p>
            <a:r>
              <a:rPr lang="en-US" sz="2400" dirty="0"/>
              <a:t>Though private and public keys are related mathematically, it is not be feasible to calculate the private key from the public key. In fact, intelligent part of any public-key cryptosystem is in designing a relationship between two keys.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Rivest Shamir Adleman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mathematics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42131" y="1752601"/>
            <a:ext cx="8800684" cy="4373563"/>
          </a:xfrm>
          <a:prstGeom prst="rect">
            <a:avLst/>
          </a:prstGeom>
        </p:spPr>
        <p:txBody>
          <a:bodyPr>
            <a:noAutofit/>
          </a:bodyPr>
          <a:lstStyle/>
          <a:p>
            <a:pPr lvl="1"/>
            <a:r>
              <a:rPr lang="en-US" sz="3600" dirty="0"/>
              <a:t>Prime numbers: 2, 3, 5, 7, 11, 13, … </a:t>
            </a:r>
            <a:endParaRPr lang="en-US" sz="3600" dirty="0"/>
          </a:p>
          <a:p>
            <a:pPr lvl="2"/>
            <a:r>
              <a:rPr lang="en-US" sz="2800" dirty="0"/>
              <a:t>X is a prime number if it can only be divided by X or 1 </a:t>
            </a:r>
            <a:endParaRPr lang="en-US" sz="2800" dirty="0"/>
          </a:p>
          <a:p>
            <a:pPr lvl="3"/>
            <a:r>
              <a:rPr lang="en-US" sz="2000" dirty="0"/>
              <a:t>9 and 10 are not prime numbers </a:t>
            </a:r>
            <a:endParaRPr lang="en-US" sz="2000" dirty="0"/>
          </a:p>
          <a:p>
            <a:pPr lvl="1"/>
            <a:r>
              <a:rPr lang="en-US" sz="3600" dirty="0"/>
              <a:t>Relatively prime numbers</a:t>
            </a:r>
            <a:endParaRPr lang="en-US" sz="3600" dirty="0"/>
          </a:p>
          <a:p>
            <a:pPr lvl="2"/>
            <a:r>
              <a:rPr lang="en-US" sz="2800" dirty="0"/>
              <a:t>X and Y are relatively prime if they do not have any common divider other than 1</a:t>
            </a:r>
            <a:endParaRPr lang="en-US" sz="2800" dirty="0"/>
          </a:p>
          <a:p>
            <a:pPr lvl="3"/>
            <a:r>
              <a:rPr lang="en-US" sz="2000" dirty="0"/>
              <a:t>9 and 10 are relatively prime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752601"/>
            <a:ext cx="8229600" cy="4373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totient</a:t>
            </a:r>
            <a:r>
              <a:rPr lang="en-US" sz="2800" dirty="0"/>
              <a:t> function 𝜑(n)</a:t>
            </a:r>
            <a:endParaRPr lang="en-US" sz="2800" dirty="0"/>
          </a:p>
          <a:p>
            <a:pPr lvl="1"/>
            <a:r>
              <a:rPr lang="en-US" dirty="0"/>
              <a:t>Gives the number of numbers smaller than n and relatively prime to n </a:t>
            </a:r>
            <a:endParaRPr lang="en-US" dirty="0"/>
          </a:p>
          <a:p>
            <a:pPr lvl="2"/>
            <a:r>
              <a:rPr lang="en-US" dirty="0"/>
              <a:t>𝜑(4) = 2 </a:t>
            </a:r>
            <a:endParaRPr lang="en-US" dirty="0"/>
          </a:p>
          <a:p>
            <a:pPr lvl="2"/>
            <a:r>
              <a:rPr lang="en-US" dirty="0"/>
              <a:t>𝜑</a:t>
            </a:r>
            <a:r>
              <a:rPr lang="en-US" dirty="0"/>
              <a:t>(</a:t>
            </a:r>
            <a:r>
              <a:rPr lang="en-US" dirty="0"/>
              <a:t>5</a:t>
            </a:r>
            <a:r>
              <a:rPr lang="en-US" dirty="0"/>
              <a:t>)=</a:t>
            </a:r>
            <a:r>
              <a:rPr lang="en-US" dirty="0"/>
              <a:t> 4 </a:t>
            </a:r>
            <a:endParaRPr lang="en-US" dirty="0"/>
          </a:p>
          <a:p>
            <a:pPr lvl="2"/>
            <a:r>
              <a:rPr lang="en-US" dirty="0"/>
              <a:t>𝜑</a:t>
            </a:r>
            <a:r>
              <a:rPr lang="en-US" dirty="0"/>
              <a:t>(</a:t>
            </a:r>
            <a:r>
              <a:rPr lang="en-US" dirty="0"/>
              <a:t>6</a:t>
            </a:r>
            <a:r>
              <a:rPr lang="en-US" dirty="0"/>
              <a:t>)=</a:t>
            </a:r>
            <a:r>
              <a:rPr lang="en-US" dirty="0"/>
              <a:t> 2 </a:t>
            </a:r>
            <a:endParaRPr lang="en-US" dirty="0"/>
          </a:p>
          <a:p>
            <a:pPr lvl="2"/>
            <a:r>
              <a:rPr lang="is-IS" dirty="0"/>
              <a:t>𝜑(10) = 4 </a:t>
            </a:r>
            <a:endParaRPr lang="is-IS" dirty="0"/>
          </a:p>
          <a:p>
            <a:pPr lvl="2"/>
            <a:r>
              <a:rPr lang="is-IS" dirty="0"/>
              <a:t>𝜑(143) = ? </a:t>
            </a:r>
            <a:endParaRPr lang="is-IS" dirty="0"/>
          </a:p>
          <a:p>
            <a:pPr lvl="1"/>
            <a:r>
              <a:rPr lang="en-US" dirty="0"/>
              <a:t>If n is a prime number, then 𝜑(n) = ? </a:t>
            </a:r>
            <a:endParaRPr lang="en-US" dirty="0"/>
          </a:p>
          <a:p>
            <a:r>
              <a:rPr lang="en-US" dirty="0"/>
              <a:t>If n is the product of two distinct prime numbers p and q, then 𝜑(n) = (p-1)(q-1)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{8E75AC8A-D050-9D49-8DA2-8111AA9AC77E}tf10001073_mac</Template>
  <TotalTime>0</TotalTime>
  <Words>3490</Words>
  <Application>WPS Presentation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SimSun</vt:lpstr>
      <vt:lpstr>Wingdings</vt:lpstr>
      <vt:lpstr>DejaVu Sans</vt:lpstr>
      <vt:lpstr>Tw Cen MT</vt:lpstr>
      <vt:lpstr>Kalapi</vt:lpstr>
      <vt:lpstr>Microsoft YaHei</vt:lpstr>
      <vt:lpstr>Droid Sans Fallback</vt:lpstr>
      <vt:lpstr>Arial Unicode MS</vt:lpstr>
      <vt:lpstr>Calibri</vt:lpstr>
      <vt:lpstr>Apple Chancery</vt:lpstr>
      <vt:lpstr>Amiri</vt:lpstr>
      <vt:lpstr>BatangChe</vt:lpstr>
      <vt:lpstr>DejaVu Math TeX Gyre</vt:lpstr>
      <vt:lpstr>BPG Courier GPL&amp;GNU</vt:lpstr>
      <vt:lpstr>Droplet</vt:lpstr>
      <vt:lpstr>Cryptographic techniques</vt:lpstr>
      <vt:lpstr>PUBLIC Key ENCRYPTION</vt:lpstr>
      <vt:lpstr>Public Key Encryption</vt:lpstr>
      <vt:lpstr>PowerPoint 演示文稿</vt:lpstr>
      <vt:lpstr>Properties</vt:lpstr>
      <vt:lpstr>Properties (2)</vt:lpstr>
      <vt:lpstr>RSA</vt:lpstr>
      <vt:lpstr>Let’s do some mathematics</vt:lpstr>
      <vt:lpstr>Some logic</vt:lpstr>
      <vt:lpstr>MORE MATHS</vt:lpstr>
      <vt:lpstr>MORE MATHS</vt:lpstr>
      <vt:lpstr>MORE MATHS</vt:lpstr>
      <vt:lpstr>AND A LITTLE MORE</vt:lpstr>
      <vt:lpstr>RSA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techniques</dc:title>
  <dc:creator>Microsoft Office User</dc:creator>
  <cp:lastModifiedBy>juto</cp:lastModifiedBy>
  <cp:revision>18</cp:revision>
  <dcterms:created xsi:type="dcterms:W3CDTF">2024-11-02T12:07:09Z</dcterms:created>
  <dcterms:modified xsi:type="dcterms:W3CDTF">2024-11-02T12:07:09Z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