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p:scale>
          <a:sx n="69" d="100"/>
          <a:sy n="69" d="100"/>
        </p:scale>
        <p:origin x="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BB1EEC5-4AC3-46E2-9F75-258167258ADA}" type="slidenum">
              <a:rPr lang="en-US" smtClean="0"/>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FCD76F-BB70-4043-9962-FD839817B2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BFCD76F-BB70-4043-9962-FD839817B27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B1EEC5-4AC3-46E2-9F75-258167258ADA}" type="slidenum">
              <a:rPr lang="en-US" smtClean="0"/>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BFCD76F-BB70-4043-9962-FD839817B2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1BFCD76F-BB70-4043-9962-FD839817B27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B1EEC5-4AC3-46E2-9F75-258167258ADA}" type="slidenum">
              <a:rPr lang="en-US" smtClean="0"/>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FCD76F-BB70-4043-9962-FD839817B27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B1EEC5-4AC3-46E2-9F75-258167258ADA}" type="slidenum">
              <a:rPr lang="en-US" smtClean="0"/>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FCD76F-BB70-4043-9962-FD839817B27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FCD76F-BB70-4043-9962-FD839817B2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1EEC5-4AC3-46E2-9F75-258167258ADA}" type="slidenum">
              <a:rPr lang="en-US" smtClean="0"/>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BFCD76F-BB70-4043-9962-FD839817B27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B1EEC5-4AC3-46E2-9F75-258167258AD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4.png"/><Relationship Id="rId18" Type="http://schemas.openxmlformats.org/officeDocument/2006/relationships/image" Target="../media/image3.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19">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FCD76F-BB70-4043-9962-FD839817B278}" type="datetimeFigureOut">
              <a:rPr lang="en-US" smtClean="0"/>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BB1EEC5-4AC3-46E2-9F75-258167258ADA}"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Biometric Security</a:t>
            </a:r>
            <a:endParaRPr lang="en-US" dirty="0"/>
          </a:p>
        </p:txBody>
      </p:sp>
      <p:sp>
        <p:nvSpPr>
          <p:cNvPr id="3" name="Subtitle 2"/>
          <p:cNvSpPr>
            <a:spLocks noGrp="1"/>
          </p:cNvSpPr>
          <p:nvPr>
            <p:ph type="subTitle" idx="1"/>
          </p:nvPr>
        </p:nvSpPr>
        <p:spPr/>
        <p:txBody>
          <a:bodyPr/>
          <a:lstStyle/>
          <a:p>
            <a:r>
              <a:rPr lang="en-US" dirty="0" smtClean="0"/>
              <a:t>CYB 305</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Minutiae Extraction</a:t>
            </a:r>
            <a:endParaRPr lang="en-US" dirty="0"/>
          </a:p>
        </p:txBody>
      </p:sp>
      <p:pic>
        <p:nvPicPr>
          <p:cNvPr id="4" name="Content Placeholder 3"/>
          <p:cNvPicPr>
            <a:picLocks noGrp="1" noChangeAspect="1"/>
          </p:cNvPicPr>
          <p:nvPr>
            <p:ph idx="1"/>
          </p:nvPr>
        </p:nvPicPr>
        <p:blipFill rotWithShape="1">
          <a:blip r:embed="rId1"/>
          <a:srcRect l="20610" t="33007" r="24549" b="11790"/>
          <a:stretch>
            <a:fillRect/>
          </a:stretch>
        </p:blipFill>
        <p:spPr>
          <a:xfrm>
            <a:off x="2166620" y="2446020"/>
            <a:ext cx="7519670" cy="37553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 Minutiae types</a:t>
            </a:r>
            <a:endParaRPr lang="en-US" dirty="0"/>
          </a:p>
        </p:txBody>
      </p:sp>
      <p:pic>
        <p:nvPicPr>
          <p:cNvPr id="4" name="Content Placeholder 3"/>
          <p:cNvPicPr>
            <a:picLocks noGrp="1" noChangeAspect="1"/>
          </p:cNvPicPr>
          <p:nvPr>
            <p:ph idx="1"/>
          </p:nvPr>
        </p:nvPicPr>
        <p:blipFill rotWithShape="1">
          <a:blip r:embed="rId1"/>
          <a:srcRect l="22197" t="25792" r="24196" b="24025"/>
          <a:stretch>
            <a:fillRect/>
          </a:stretch>
        </p:blipFill>
        <p:spPr>
          <a:xfrm>
            <a:off x="1957537" y="2187645"/>
            <a:ext cx="7684062" cy="404424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Biometric</a:t>
            </a:r>
            <a:endParaRPr lang="en-US" dirty="0"/>
          </a:p>
        </p:txBody>
      </p:sp>
      <p:pic>
        <p:nvPicPr>
          <p:cNvPr id="4" name="Content Placeholder 3"/>
          <p:cNvPicPr>
            <a:picLocks noGrp="1" noChangeAspect="1"/>
          </p:cNvPicPr>
          <p:nvPr>
            <p:ph idx="1"/>
          </p:nvPr>
        </p:nvPicPr>
        <p:blipFill rotWithShape="1">
          <a:blip r:embed="rId1"/>
          <a:srcRect l="19905" t="25265" r="20845" b="14460"/>
          <a:stretch>
            <a:fillRect/>
          </a:stretch>
        </p:blipFill>
        <p:spPr>
          <a:xfrm>
            <a:off x="2469515" y="2425065"/>
            <a:ext cx="7092950" cy="3742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Compression</a:t>
            </a:r>
            <a:endParaRPr lang="en-US" dirty="0"/>
          </a:p>
        </p:txBody>
      </p:sp>
      <p:sp>
        <p:nvSpPr>
          <p:cNvPr id="3" name="Content Placeholder 2"/>
          <p:cNvSpPr>
            <a:spLocks noGrp="1"/>
          </p:cNvSpPr>
          <p:nvPr>
            <p:ph idx="1"/>
          </p:nvPr>
        </p:nvSpPr>
        <p:spPr>
          <a:xfrm>
            <a:off x="1387475" y="2771140"/>
            <a:ext cx="9601200" cy="3258820"/>
          </a:xfrm>
        </p:spPr>
        <p:txBody>
          <a:bodyPr>
            <a:normAutofit fontScale="80000"/>
          </a:bodyPr>
          <a:lstStyle/>
          <a:p>
            <a:r>
              <a:rPr lang="en-US" dirty="0" smtClean="0"/>
              <a:t>Why do we need compression? We have gigabytes of storage right?</a:t>
            </a:r>
            <a:endParaRPr lang="en-US" dirty="0" smtClean="0"/>
          </a:p>
          <a:p>
            <a:r>
              <a:rPr lang="en-US" dirty="0" smtClean="0"/>
              <a:t>FBI has been collecting fingerprint cards since 1924! Their collection has grown to over 200 million cards occupying an acre of filing cabinets in the J. Edgar Hoover building back in Washington!</a:t>
            </a:r>
            <a:endParaRPr lang="en-US" dirty="0" smtClean="0"/>
          </a:p>
          <a:p>
            <a:r>
              <a:rPr lang="en-US" dirty="0" smtClean="0"/>
              <a:t>This includes some 29 million records they examine each time they're asked to `round up the usual suspects’!</a:t>
            </a:r>
            <a:endParaRPr lang="en-US" dirty="0" smtClean="0"/>
          </a:p>
          <a:p>
            <a:r>
              <a:rPr lang="en-US" dirty="0" smtClean="0"/>
              <a:t>Need over 2,000 </a:t>
            </a:r>
            <a:r>
              <a:rPr lang="en-US" dirty="0" err="1" smtClean="0"/>
              <a:t>Terrabytes</a:t>
            </a:r>
            <a:r>
              <a:rPr lang="en-US" dirty="0" smtClean="0"/>
              <a:t> of </a:t>
            </a:r>
            <a:r>
              <a:rPr lang="en-US" dirty="0" err="1" smtClean="0"/>
              <a:t>storage..and</a:t>
            </a:r>
            <a:r>
              <a:rPr lang="en-US" dirty="0" smtClean="0"/>
              <a:t> this number is growing! 30,000-50,000 new cards per day!</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Compression</a:t>
            </a:r>
            <a:endParaRPr lang="en-US" dirty="0"/>
          </a:p>
        </p:txBody>
      </p:sp>
      <p:sp>
        <p:nvSpPr>
          <p:cNvPr id="3" name="Content Placeholder 2"/>
          <p:cNvSpPr>
            <a:spLocks noGrp="1"/>
          </p:cNvSpPr>
          <p:nvPr>
            <p:ph idx="1"/>
          </p:nvPr>
        </p:nvSpPr>
        <p:spPr>
          <a:xfrm>
            <a:off x="1295400" y="2092325"/>
            <a:ext cx="9601200" cy="3783330"/>
          </a:xfrm>
        </p:spPr>
        <p:txBody>
          <a:bodyPr/>
          <a:lstStyle/>
          <a:p>
            <a:r>
              <a:rPr lang="en-US" dirty="0"/>
              <a:t>JPEG compression has too many ‘blocky’ artifacts (it uses an 8x8/16x16 transform coder</a:t>
            </a:r>
            <a:r>
              <a:rPr lang="en-US" dirty="0" smtClean="0"/>
              <a:t>)</a:t>
            </a:r>
            <a:endParaRPr lang="en-US" dirty="0" smtClean="0"/>
          </a:p>
          <a:p>
            <a:endParaRPr lang="en-US" dirty="0" smtClean="0"/>
          </a:p>
          <a:p>
            <a:endParaRPr lang="en-US" dirty="0"/>
          </a:p>
        </p:txBody>
      </p:sp>
      <p:pic>
        <p:nvPicPr>
          <p:cNvPr id="5" name="Picture 4"/>
          <p:cNvPicPr>
            <a:picLocks noChangeAspect="1"/>
          </p:cNvPicPr>
          <p:nvPr/>
        </p:nvPicPr>
        <p:blipFill rotWithShape="1">
          <a:blip r:embed="rId1"/>
          <a:srcRect l="19071" t="18751" r="21852" b="28126"/>
          <a:stretch>
            <a:fillRect/>
          </a:stretch>
        </p:blipFill>
        <p:spPr>
          <a:xfrm>
            <a:off x="3152774" y="3014664"/>
            <a:ext cx="5886450" cy="29760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Wavelet Compression</a:t>
            </a:r>
            <a:endParaRPr lang="en-US" dirty="0"/>
          </a:p>
        </p:txBody>
      </p:sp>
      <p:sp>
        <p:nvSpPr>
          <p:cNvPr id="3" name="Content Placeholder 2"/>
          <p:cNvSpPr>
            <a:spLocks noGrp="1"/>
          </p:cNvSpPr>
          <p:nvPr>
            <p:ph idx="1"/>
          </p:nvPr>
        </p:nvSpPr>
        <p:spPr/>
        <p:txBody>
          <a:bodyPr/>
          <a:lstStyle/>
          <a:p>
            <a:r>
              <a:rPr lang="en-US" dirty="0"/>
              <a:t>Wavelet Compression </a:t>
            </a:r>
            <a:r>
              <a:rPr lang="en-US" dirty="0" smtClean="0"/>
              <a:t>uses less </a:t>
            </a:r>
            <a:r>
              <a:rPr lang="en-US" dirty="0"/>
              <a:t>compression artifacts! </a:t>
            </a:r>
            <a:endParaRPr lang="en-US" dirty="0"/>
          </a:p>
        </p:txBody>
      </p:sp>
      <p:pic>
        <p:nvPicPr>
          <p:cNvPr id="4" name="Picture 3"/>
          <p:cNvPicPr>
            <a:picLocks noChangeAspect="1"/>
          </p:cNvPicPr>
          <p:nvPr/>
        </p:nvPicPr>
        <p:blipFill rotWithShape="1">
          <a:blip r:embed="rId1"/>
          <a:srcRect l="16984" t="19270" r="19107" b="20573"/>
          <a:stretch>
            <a:fillRect/>
          </a:stretch>
        </p:blipFill>
        <p:spPr>
          <a:xfrm>
            <a:off x="2781300" y="3031634"/>
            <a:ext cx="5886450" cy="31151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Comparisons</a:t>
            </a:r>
            <a:endParaRPr lang="en-US" dirty="0"/>
          </a:p>
        </p:txBody>
      </p:sp>
      <p:pic>
        <p:nvPicPr>
          <p:cNvPr id="4" name="Content Placeholder 3"/>
          <p:cNvPicPr>
            <a:picLocks noGrp="1" noChangeAspect="1"/>
          </p:cNvPicPr>
          <p:nvPr>
            <p:ph idx="1"/>
          </p:nvPr>
        </p:nvPicPr>
        <p:blipFill rotWithShape="1">
          <a:blip r:embed="rId1"/>
          <a:srcRect l="21900" t="25699" r="22223" b="8425"/>
          <a:stretch>
            <a:fillRect/>
          </a:stretch>
        </p:blipFill>
        <p:spPr>
          <a:xfrm>
            <a:off x="2371724" y="2476499"/>
            <a:ext cx="6943725" cy="35814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Liveliness Tests</a:t>
            </a:r>
            <a:endParaRPr lang="en-US" dirty="0"/>
          </a:p>
        </p:txBody>
      </p:sp>
      <p:sp>
        <p:nvSpPr>
          <p:cNvPr id="3" name="Content Placeholder 2"/>
          <p:cNvSpPr>
            <a:spLocks noGrp="1"/>
          </p:cNvSpPr>
          <p:nvPr>
            <p:ph idx="1"/>
          </p:nvPr>
        </p:nvSpPr>
        <p:spPr/>
        <p:txBody>
          <a:bodyPr/>
          <a:lstStyle/>
          <a:p>
            <a:r>
              <a:rPr lang="en-US" dirty="0"/>
              <a:t>• Possible solutions being explored</a:t>
            </a:r>
            <a:r>
              <a:rPr lang="en-US" dirty="0" smtClean="0"/>
              <a:t>:</a:t>
            </a:r>
            <a:endParaRPr lang="en-US" dirty="0" smtClean="0"/>
          </a:p>
          <a:p>
            <a:pPr lvl="1"/>
            <a:r>
              <a:rPr lang="en-US" dirty="0" smtClean="0"/>
              <a:t> </a:t>
            </a:r>
            <a:r>
              <a:rPr lang="en-US" dirty="0"/>
              <a:t>– Measure </a:t>
            </a:r>
            <a:r>
              <a:rPr lang="en-US" dirty="0" smtClean="0"/>
              <a:t>temperature</a:t>
            </a:r>
            <a:endParaRPr lang="en-US" dirty="0" smtClean="0"/>
          </a:p>
          <a:p>
            <a:pPr lvl="1"/>
            <a:r>
              <a:rPr lang="en-US" dirty="0" smtClean="0"/>
              <a:t> </a:t>
            </a:r>
            <a:r>
              <a:rPr lang="en-US" dirty="0"/>
              <a:t>– Measure current flow (inject a small voltage across the fingerprint</a:t>
            </a:r>
            <a:r>
              <a:rPr lang="en-US" dirty="0" smtClean="0"/>
              <a:t>)</a:t>
            </a:r>
            <a:endParaRPr lang="en-US" dirty="0" smtClean="0"/>
          </a:p>
          <a:p>
            <a:pPr lvl="1"/>
            <a:r>
              <a:rPr lang="en-US" dirty="0" smtClean="0"/>
              <a:t> </a:t>
            </a:r>
            <a:r>
              <a:rPr lang="en-US" dirty="0"/>
              <a:t>– Use IR Led sensors to look for blood veins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Fingerprint </a:t>
            </a:r>
            <a:r>
              <a:rPr lang="en-US" dirty="0" smtClean="0"/>
              <a:t>Sensors</a:t>
            </a:r>
            <a:endParaRPr lang="en-US" dirty="0"/>
          </a:p>
        </p:txBody>
      </p:sp>
      <p:sp>
        <p:nvSpPr>
          <p:cNvPr id="3" name="Content Placeholder 2"/>
          <p:cNvSpPr>
            <a:spLocks noGrp="1"/>
          </p:cNvSpPr>
          <p:nvPr>
            <p:ph idx="1"/>
          </p:nvPr>
        </p:nvSpPr>
        <p:spPr/>
        <p:txBody>
          <a:bodyPr>
            <a:normAutofit fontScale="85000" lnSpcReduction="20000"/>
          </a:bodyPr>
          <a:lstStyle/>
          <a:p>
            <a:r>
              <a:rPr lang="en-US" dirty="0"/>
              <a:t>Different Fingerprint Sensors </a:t>
            </a:r>
            <a:endParaRPr lang="en-US" dirty="0" smtClean="0"/>
          </a:p>
          <a:p>
            <a:r>
              <a:rPr lang="en-US" dirty="0" smtClean="0"/>
              <a:t>• </a:t>
            </a:r>
            <a:r>
              <a:rPr lang="en-US" dirty="0"/>
              <a:t>Optical Sensors </a:t>
            </a:r>
            <a:endParaRPr lang="en-US" dirty="0" smtClean="0"/>
          </a:p>
          <a:p>
            <a:pPr lvl="1"/>
            <a:r>
              <a:rPr lang="en-US" dirty="0" smtClean="0"/>
              <a:t>– </a:t>
            </a:r>
            <a:r>
              <a:rPr lang="en-US" dirty="0"/>
              <a:t>Optic reflexive </a:t>
            </a:r>
            <a:endParaRPr lang="en-US" dirty="0" smtClean="0"/>
          </a:p>
          <a:p>
            <a:pPr lvl="1"/>
            <a:r>
              <a:rPr lang="en-US" dirty="0" smtClean="0"/>
              <a:t>– </a:t>
            </a:r>
            <a:r>
              <a:rPr lang="en-US" dirty="0"/>
              <a:t>Optic </a:t>
            </a:r>
            <a:r>
              <a:rPr lang="en-US" dirty="0" err="1" smtClean="0"/>
              <a:t>Transmissive</a:t>
            </a:r>
            <a:endParaRPr lang="en-US" dirty="0" smtClean="0"/>
          </a:p>
          <a:p>
            <a:pPr lvl="1"/>
            <a:r>
              <a:rPr lang="en-US" dirty="0" smtClean="0"/>
              <a:t> </a:t>
            </a:r>
            <a:r>
              <a:rPr lang="en-US" dirty="0"/>
              <a:t>– Fiber Optic Plate </a:t>
            </a:r>
            <a:endParaRPr lang="en-US" dirty="0" smtClean="0"/>
          </a:p>
          <a:p>
            <a:r>
              <a:rPr lang="en-US" dirty="0" smtClean="0"/>
              <a:t>• </a:t>
            </a:r>
            <a:r>
              <a:rPr lang="en-US" dirty="0" err="1"/>
              <a:t>Capacitative</a:t>
            </a:r>
            <a:r>
              <a:rPr lang="en-US" dirty="0"/>
              <a:t>/semiconductor </a:t>
            </a:r>
            <a:r>
              <a:rPr lang="en-US" dirty="0" smtClean="0"/>
              <a:t>Sensors</a:t>
            </a:r>
            <a:endParaRPr lang="en-US" dirty="0" smtClean="0"/>
          </a:p>
          <a:p>
            <a:r>
              <a:rPr lang="en-US" dirty="0" smtClean="0"/>
              <a:t> </a:t>
            </a:r>
            <a:r>
              <a:rPr lang="en-US" dirty="0"/>
              <a:t>– Static </a:t>
            </a:r>
            <a:r>
              <a:rPr lang="en-US" dirty="0" err="1"/>
              <a:t>Capacitative</a:t>
            </a:r>
            <a:r>
              <a:rPr lang="en-US" dirty="0"/>
              <a:t> I, </a:t>
            </a:r>
            <a:r>
              <a:rPr lang="en-US" dirty="0" smtClean="0"/>
              <a:t>II</a:t>
            </a:r>
            <a:endParaRPr lang="en-US" dirty="0" smtClean="0"/>
          </a:p>
          <a:p>
            <a:r>
              <a:rPr lang="en-US" dirty="0" smtClean="0"/>
              <a:t> </a:t>
            </a:r>
            <a:r>
              <a:rPr lang="en-US" dirty="0"/>
              <a:t>– Dynamic </a:t>
            </a:r>
            <a:r>
              <a:rPr lang="en-US" dirty="0" err="1"/>
              <a:t>Capacitative</a:t>
            </a:r>
            <a:r>
              <a:rPr lang="en-US" dirty="0"/>
              <a:t> </a:t>
            </a:r>
            <a:endParaRPr lang="en-US" dirty="0" smtClean="0"/>
          </a:p>
          <a:p>
            <a:r>
              <a:rPr lang="en-US" dirty="0" smtClean="0"/>
              <a:t>• </a:t>
            </a:r>
            <a:r>
              <a:rPr lang="en-US" dirty="0"/>
              <a:t>Ultrasound sensor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 Con</a:t>
            </a:r>
            <a:endParaRPr lang="en-US" dirty="0"/>
          </a:p>
        </p:txBody>
      </p:sp>
      <p:sp>
        <p:nvSpPr>
          <p:cNvPr id="3" name="Content Placeholder 2"/>
          <p:cNvSpPr>
            <a:spLocks noGrp="1"/>
          </p:cNvSpPr>
          <p:nvPr>
            <p:ph idx="1"/>
          </p:nvPr>
        </p:nvSpPr>
        <p:spPr/>
        <p:txBody>
          <a:bodyPr/>
          <a:lstStyle/>
          <a:p>
            <a:r>
              <a:rPr lang="en-US" dirty="0"/>
              <a:t>Semiconductor (</a:t>
            </a:r>
            <a:r>
              <a:rPr lang="en-US" dirty="0" err="1"/>
              <a:t>capacitative</a:t>
            </a:r>
            <a:r>
              <a:rPr lang="en-US" dirty="0"/>
              <a:t>) sensors are considered to be Low Cost. (but some are prone to ESD (</a:t>
            </a:r>
            <a:r>
              <a:rPr lang="en-US" dirty="0" err="1"/>
              <a:t>Eletro</a:t>
            </a:r>
            <a:r>
              <a:rPr lang="en-US" dirty="0"/>
              <a:t>-Static Discharge) problems over long term use. </a:t>
            </a:r>
            <a:endParaRPr lang="en-US" dirty="0" smtClean="0"/>
          </a:p>
          <a:p>
            <a:pPr marL="0" indent="0">
              <a:buNone/>
            </a:pPr>
            <a:r>
              <a:rPr lang="en-US" dirty="0" smtClean="0"/>
              <a:t>• </a:t>
            </a:r>
            <a:r>
              <a:rPr lang="en-US" dirty="0"/>
              <a:t>Optical Sensors are considered to have a high degree of stability and reliability. (No ESD problems), however are larger in size! </a:t>
            </a:r>
            <a:endParaRPr lang="en-US" dirty="0" smtClean="0"/>
          </a:p>
          <a:p>
            <a:pPr marL="0" indent="0">
              <a:buNone/>
            </a:pPr>
            <a:r>
              <a:rPr lang="en-US" dirty="0" smtClean="0"/>
              <a:t>• </a:t>
            </a:r>
            <a:r>
              <a:rPr lang="en-US" dirty="0"/>
              <a:t>Ultrasound Sensors are very precise and fraud-free but expensive to implement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Biometrics?</a:t>
            </a:r>
            <a:endParaRPr lang="en-US" dirty="0"/>
          </a:p>
        </p:txBody>
      </p:sp>
      <p:sp>
        <p:nvSpPr>
          <p:cNvPr id="3" name="Content Placeholder 2"/>
          <p:cNvSpPr>
            <a:spLocks noGrp="1"/>
          </p:cNvSpPr>
          <p:nvPr>
            <p:ph idx="1"/>
          </p:nvPr>
        </p:nvSpPr>
        <p:spPr/>
        <p:txBody>
          <a:bodyPr/>
          <a:lstStyle/>
          <a:p>
            <a:r>
              <a:rPr lang="en-US" dirty="0" smtClean="0"/>
              <a:t>The term "biometrics" is derived from the Greek words bio (life) and metric (to measure).</a:t>
            </a:r>
            <a:endParaRPr lang="en-US" dirty="0" smtClean="0"/>
          </a:p>
          <a:p>
            <a:r>
              <a:rPr lang="en-US" dirty="0" smtClean="0"/>
              <a:t>For our use, biometrics refers to technologies for measuring and analyzing a person's physiological or behavioral characteristics. </a:t>
            </a:r>
            <a:endParaRPr lang="en-US" dirty="0" smtClean="0"/>
          </a:p>
          <a:p>
            <a:r>
              <a:rPr lang="en-US" dirty="0" smtClean="0"/>
              <a:t>These characteristics are unique to individuals hence can be used to verify or identify a person.</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Optical Sensors Work</a:t>
            </a:r>
            <a:endParaRPr lang="en-US" dirty="0"/>
          </a:p>
        </p:txBody>
      </p:sp>
      <p:sp>
        <p:nvSpPr>
          <p:cNvPr id="3" name="Content Placeholder 2"/>
          <p:cNvSpPr>
            <a:spLocks noGrp="1"/>
          </p:cNvSpPr>
          <p:nvPr>
            <p:ph idx="1"/>
          </p:nvPr>
        </p:nvSpPr>
        <p:spPr/>
        <p:txBody>
          <a:bodyPr/>
          <a:lstStyle/>
          <a:p>
            <a:r>
              <a:rPr lang="en-US" dirty="0"/>
              <a:t>• Fingerprint touches the prism. It is illuminated from one side from the lamp and is transmitted to the CCD camera through the lens using total internal </a:t>
            </a:r>
            <a:r>
              <a:rPr lang="en-US" dirty="0" smtClean="0"/>
              <a:t>reflection</a:t>
            </a:r>
            <a:endParaRPr lang="en-US" dirty="0" smtClean="0"/>
          </a:p>
          <a:p>
            <a:endParaRPr lang="en-US" dirty="0"/>
          </a:p>
        </p:txBody>
      </p:sp>
      <p:pic>
        <p:nvPicPr>
          <p:cNvPr id="4" name="Picture 3"/>
          <p:cNvPicPr>
            <a:picLocks noChangeAspect="1"/>
          </p:cNvPicPr>
          <p:nvPr/>
        </p:nvPicPr>
        <p:blipFill rotWithShape="1">
          <a:blip r:embed="rId1"/>
          <a:srcRect l="26848" t="34375" r="19312" b="23698"/>
          <a:stretch>
            <a:fillRect/>
          </a:stretch>
        </p:blipFill>
        <p:spPr>
          <a:xfrm>
            <a:off x="2819400" y="3919220"/>
            <a:ext cx="7010400" cy="22752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Touchless</a:t>
            </a:r>
            <a:r>
              <a:rPr lang="en-US" dirty="0" smtClean="0"/>
              <a:t> (</a:t>
            </a:r>
            <a:r>
              <a:rPr lang="en-US" dirty="0" err="1" smtClean="0"/>
              <a:t>refelection</a:t>
            </a:r>
            <a:r>
              <a:rPr lang="en-US" dirty="0" smtClean="0"/>
              <a:t>) Fingerprint Sensor</a:t>
            </a:r>
            <a:endParaRPr lang="en-US" dirty="0"/>
          </a:p>
        </p:txBody>
      </p:sp>
      <p:pic>
        <p:nvPicPr>
          <p:cNvPr id="4" name="Content Placeholder 3"/>
          <p:cNvPicPr>
            <a:picLocks noGrp="1" noChangeAspect="1"/>
          </p:cNvPicPr>
          <p:nvPr>
            <p:ph idx="1"/>
          </p:nvPr>
        </p:nvPicPr>
        <p:blipFill rotWithShape="1">
          <a:blip r:embed="rId1"/>
          <a:srcRect l="21915" t="36603" r="21593" b="15168"/>
          <a:stretch>
            <a:fillRect/>
          </a:stretch>
        </p:blipFill>
        <p:spPr>
          <a:xfrm>
            <a:off x="1179195" y="3199765"/>
            <a:ext cx="10210800" cy="3020695"/>
          </a:xfrm>
          <a:prstGeom prst="rect">
            <a:avLst/>
          </a:prstGeom>
        </p:spPr>
      </p:pic>
      <p:sp>
        <p:nvSpPr>
          <p:cNvPr id="5" name="Rectangle 4"/>
          <p:cNvSpPr/>
          <p:nvPr/>
        </p:nvSpPr>
        <p:spPr>
          <a:xfrm>
            <a:off x="1295402" y="2552701"/>
            <a:ext cx="7848598" cy="646331"/>
          </a:xfrm>
          <a:prstGeom prst="rect">
            <a:avLst/>
          </a:prstGeom>
        </p:spPr>
        <p:txBody>
          <a:bodyPr wrap="square">
            <a:spAutoFit/>
          </a:bodyPr>
          <a:lstStyle/>
          <a:p>
            <a:r>
              <a:rPr lang="en-US" dirty="0"/>
              <a:t>Light is reflected from the fingerprint itself onto the CMOS sensor to form the fingerprint image</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Surround Fingerprint </a:t>
            </a:r>
            <a:r>
              <a:rPr lang="en-US" dirty="0" smtClean="0"/>
              <a:t>Capture</a:t>
            </a:r>
            <a:endParaRPr lang="en-US" dirty="0"/>
          </a:p>
        </p:txBody>
      </p:sp>
      <p:pic>
        <p:nvPicPr>
          <p:cNvPr id="4" name="Content Placeholder 3"/>
          <p:cNvPicPr>
            <a:picLocks noGrp="1" noChangeAspect="1"/>
          </p:cNvPicPr>
          <p:nvPr>
            <p:ph idx="1"/>
          </p:nvPr>
        </p:nvPicPr>
        <p:blipFill rotWithShape="1">
          <a:blip r:embed="rId1"/>
          <a:srcRect l="27726" t="39475" r="27081" b="30173"/>
          <a:stretch>
            <a:fillRect/>
          </a:stretch>
        </p:blipFill>
        <p:spPr>
          <a:xfrm>
            <a:off x="2190750" y="2701289"/>
            <a:ext cx="7658100" cy="259461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Capacitative</a:t>
            </a:r>
            <a:r>
              <a:rPr lang="en-US" dirty="0"/>
              <a:t> Sensors</a:t>
            </a:r>
            <a:endParaRPr lang="en-US" dirty="0"/>
          </a:p>
        </p:txBody>
      </p:sp>
      <p:sp>
        <p:nvSpPr>
          <p:cNvPr id="3" name="Content Placeholder 2"/>
          <p:cNvSpPr>
            <a:spLocks noGrp="1"/>
          </p:cNvSpPr>
          <p:nvPr>
            <p:ph idx="1"/>
          </p:nvPr>
        </p:nvSpPr>
        <p:spPr/>
        <p:txBody>
          <a:bodyPr/>
          <a:lstStyle/>
          <a:p>
            <a:r>
              <a:rPr lang="en-US" dirty="0"/>
              <a:t>These sensors measure the capacitance between the skin and the sensor to acquire fingerprints</a:t>
            </a:r>
            <a:r>
              <a:rPr lang="en-US" dirty="0" smtClean="0"/>
              <a:t>.</a:t>
            </a:r>
            <a:endParaRPr lang="en-US" dirty="0" smtClean="0"/>
          </a:p>
          <a:p>
            <a:r>
              <a:rPr lang="en-US" dirty="0" smtClean="0"/>
              <a:t> </a:t>
            </a:r>
            <a:r>
              <a:rPr lang="en-US" dirty="0"/>
              <a:t>Ridge and valleys of a fingerprint have different capacitance which provide a signature to output a fingerprint image</a:t>
            </a:r>
            <a:r>
              <a:rPr lang="en-US" dirty="0" smtClean="0"/>
              <a:t>.</a:t>
            </a:r>
            <a:endParaRPr lang="en-US" dirty="0" smtClean="0"/>
          </a:p>
          <a:p>
            <a:r>
              <a:rPr lang="en-US" dirty="0" smtClean="0"/>
              <a:t> </a:t>
            </a:r>
            <a:r>
              <a:rPr lang="en-US" dirty="0"/>
              <a:t>These sensors are typically very cheap but are prone to damage by electro-static discharge (ESD)</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1077382"/>
            <a:ext cx="9601196" cy="1303867"/>
          </a:xfrm>
        </p:spPr>
        <p:txBody>
          <a:bodyPr/>
          <a:lstStyle/>
          <a:p>
            <a:r>
              <a:rPr lang="en-US" dirty="0" err="1"/>
              <a:t>Capacitative</a:t>
            </a:r>
            <a:r>
              <a:rPr lang="en-US" dirty="0"/>
              <a:t> Sensors</a:t>
            </a:r>
            <a:endParaRPr lang="en-US" dirty="0"/>
          </a:p>
        </p:txBody>
      </p:sp>
      <p:pic>
        <p:nvPicPr>
          <p:cNvPr id="4" name="Content Placeholder 3"/>
          <p:cNvPicPr>
            <a:picLocks noGrp="1" noChangeAspect="1"/>
          </p:cNvPicPr>
          <p:nvPr>
            <p:ph idx="1"/>
          </p:nvPr>
        </p:nvPicPr>
        <p:blipFill rotWithShape="1">
          <a:blip r:embed="rId1"/>
          <a:srcRect l="27081" t="25120" r="29663" b="37560"/>
          <a:stretch>
            <a:fillRect/>
          </a:stretch>
        </p:blipFill>
        <p:spPr>
          <a:xfrm>
            <a:off x="2581127" y="2609850"/>
            <a:ext cx="7029743" cy="34099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Problems</a:t>
            </a:r>
            <a:endParaRPr lang="en-US" dirty="0"/>
          </a:p>
        </p:txBody>
      </p:sp>
      <p:sp>
        <p:nvSpPr>
          <p:cNvPr id="3" name="Content Placeholder 2"/>
          <p:cNvSpPr>
            <a:spLocks noGrp="1"/>
          </p:cNvSpPr>
          <p:nvPr>
            <p:ph idx="1"/>
          </p:nvPr>
        </p:nvSpPr>
        <p:spPr/>
        <p:txBody>
          <a:bodyPr/>
          <a:lstStyle/>
          <a:p>
            <a:r>
              <a:rPr lang="en-US" dirty="0" smtClean="0"/>
              <a:t>Based on Passwords, or ID/Swipe cards</a:t>
            </a:r>
            <a:endParaRPr lang="en-US" dirty="0" smtClean="0"/>
          </a:p>
          <a:p>
            <a:r>
              <a:rPr lang="en-US" dirty="0" smtClean="0"/>
              <a:t>Can be Lost. </a:t>
            </a:r>
            <a:endParaRPr lang="en-US" dirty="0" smtClean="0"/>
          </a:p>
          <a:p>
            <a:r>
              <a:rPr lang="en-US" dirty="0" smtClean="0"/>
              <a:t>Can be forgotten. </a:t>
            </a:r>
            <a:endParaRPr lang="en-US" dirty="0" smtClean="0"/>
          </a:p>
          <a:p>
            <a:r>
              <a:rPr lang="en-US" dirty="0" smtClean="0"/>
              <a:t>Worse! Can be stolen and used by a thief/intruder to access your data, bank accounts, car etc….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Current Problems</a:t>
            </a:r>
            <a:endParaRPr lang="en-US" dirty="0"/>
          </a:p>
        </p:txBody>
      </p:sp>
      <p:sp>
        <p:nvSpPr>
          <p:cNvPr id="3" name="Content Placeholder 2"/>
          <p:cNvSpPr>
            <a:spLocks noGrp="1"/>
          </p:cNvSpPr>
          <p:nvPr>
            <p:ph idx="1"/>
          </p:nvPr>
        </p:nvSpPr>
        <p:spPr>
          <a:xfrm>
            <a:off x="1295400" y="2557145"/>
            <a:ext cx="9601200" cy="3391535"/>
          </a:xfrm>
        </p:spPr>
        <p:txBody>
          <a:bodyPr>
            <a:normAutofit fontScale="70000"/>
          </a:bodyPr>
          <a:lstStyle/>
          <a:p>
            <a:r>
              <a:rPr lang="en-US" dirty="0" smtClean="0"/>
              <a:t>With increasing use of IT technology and need to protect data, we have multiple accounts/passwords.</a:t>
            </a:r>
            <a:endParaRPr lang="en-US" dirty="0" smtClean="0"/>
          </a:p>
          <a:p>
            <a:r>
              <a:rPr lang="en-US" dirty="0" smtClean="0"/>
              <a:t>We can only remember so many passwords, so we end up using things we know to create them (birthdays, wife/girlfriends name, dog, cat…)</a:t>
            </a:r>
            <a:endParaRPr lang="en-US" dirty="0" smtClean="0"/>
          </a:p>
          <a:p>
            <a:r>
              <a:rPr lang="en-US" dirty="0" smtClean="0"/>
              <a:t>Its is easy to crack passwords, because most of our passwords are weak!</a:t>
            </a:r>
            <a:endParaRPr lang="en-US" dirty="0" smtClean="0"/>
          </a:p>
          <a:p>
            <a:r>
              <a:rPr lang="en-US" dirty="0" smtClean="0"/>
              <a:t>If we create strong passwords (that should be meaningless to us) we will forget them! And there is no way to remember multiple such passwords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Examples of Different Biometrics</a:t>
            </a:r>
            <a:endParaRPr lang="en-US" dirty="0"/>
          </a:p>
        </p:txBody>
      </p:sp>
      <p:sp>
        <p:nvSpPr>
          <p:cNvPr id="3" name="Content Placeholder 2"/>
          <p:cNvSpPr>
            <a:spLocks noGrp="1"/>
          </p:cNvSpPr>
          <p:nvPr>
            <p:ph idx="1"/>
          </p:nvPr>
        </p:nvSpPr>
        <p:spPr/>
        <p:txBody>
          <a:bodyPr>
            <a:normAutofit fontScale="55000" lnSpcReduction="20000"/>
          </a:bodyPr>
          <a:lstStyle/>
          <a:p>
            <a:pPr marL="514350" indent="-514350">
              <a:buFont typeface="+mj-lt"/>
              <a:buAutoNum type="arabicPeriod"/>
            </a:pPr>
            <a:r>
              <a:rPr lang="en-US" dirty="0" smtClean="0"/>
              <a:t>Face </a:t>
            </a:r>
            <a:endParaRPr lang="en-US" dirty="0" smtClean="0"/>
          </a:p>
          <a:p>
            <a:pPr marL="514350" indent="-514350">
              <a:buFont typeface="+mj-lt"/>
              <a:buAutoNum type="arabicPeriod"/>
            </a:pPr>
            <a:r>
              <a:rPr lang="en-US" dirty="0" smtClean="0"/>
              <a:t>Fingerprint </a:t>
            </a:r>
            <a:endParaRPr lang="en-US" dirty="0" smtClean="0"/>
          </a:p>
          <a:p>
            <a:pPr marL="514350" indent="-514350">
              <a:buFont typeface="+mj-lt"/>
              <a:buAutoNum type="arabicPeriod"/>
            </a:pPr>
            <a:r>
              <a:rPr lang="en-US" dirty="0" smtClean="0"/>
              <a:t>Voice</a:t>
            </a:r>
            <a:endParaRPr lang="en-US" dirty="0" smtClean="0"/>
          </a:p>
          <a:p>
            <a:pPr marL="514350" indent="-514350">
              <a:buFont typeface="+mj-lt"/>
              <a:buAutoNum type="arabicPeriod"/>
            </a:pPr>
            <a:r>
              <a:rPr lang="en-US" dirty="0" smtClean="0"/>
              <a:t>Palm print</a:t>
            </a:r>
            <a:endParaRPr lang="en-US" dirty="0" smtClean="0"/>
          </a:p>
          <a:p>
            <a:pPr marL="514350" indent="-514350">
              <a:buFont typeface="+mj-lt"/>
              <a:buAutoNum type="arabicPeriod"/>
            </a:pPr>
            <a:r>
              <a:rPr lang="en-US" dirty="0" smtClean="0"/>
              <a:t>Hand Geometry</a:t>
            </a:r>
            <a:endParaRPr lang="en-US" dirty="0" smtClean="0"/>
          </a:p>
          <a:p>
            <a:pPr marL="514350" indent="-514350">
              <a:buFont typeface="+mj-lt"/>
              <a:buAutoNum type="arabicPeriod"/>
            </a:pPr>
            <a:r>
              <a:rPr lang="en-US" dirty="0" smtClean="0"/>
              <a:t>Iris</a:t>
            </a:r>
            <a:endParaRPr lang="en-US" dirty="0" smtClean="0"/>
          </a:p>
          <a:p>
            <a:pPr marL="514350" indent="-514350">
              <a:buFont typeface="+mj-lt"/>
              <a:buAutoNum type="arabicPeriod"/>
            </a:pPr>
            <a:r>
              <a:rPr lang="en-US" dirty="0" smtClean="0"/>
              <a:t>Retina Scan</a:t>
            </a:r>
            <a:endParaRPr lang="en-US" dirty="0" smtClean="0"/>
          </a:p>
          <a:p>
            <a:pPr marL="514350" indent="-514350">
              <a:buFont typeface="+mj-lt"/>
              <a:buAutoNum type="arabicPeriod"/>
            </a:pPr>
            <a:r>
              <a:rPr lang="en-US" dirty="0" smtClean="0"/>
              <a:t>Voice</a:t>
            </a:r>
            <a:endParaRPr lang="en-US" dirty="0" smtClean="0"/>
          </a:p>
          <a:p>
            <a:pPr marL="514350" indent="-514350">
              <a:buFont typeface="+mj-lt"/>
              <a:buAutoNum type="arabicPeriod"/>
            </a:pPr>
            <a:r>
              <a:rPr lang="en-US" dirty="0" smtClean="0"/>
              <a:t>DNA</a:t>
            </a:r>
            <a:endParaRPr lang="en-US" dirty="0" smtClean="0"/>
          </a:p>
          <a:p>
            <a:pPr marL="514350" indent="-514350">
              <a:buFont typeface="+mj-lt"/>
              <a:buAutoNum type="arabicPeriod"/>
            </a:pPr>
            <a:r>
              <a:rPr lang="en-US" dirty="0" smtClean="0"/>
              <a:t>Signatures</a:t>
            </a:r>
            <a:endParaRPr lang="en-US" dirty="0" smtClean="0"/>
          </a:p>
          <a:p>
            <a:pPr marL="514350" indent="-514350">
              <a:buFont typeface="+mj-lt"/>
              <a:buAutoNum type="arabicPeriod"/>
            </a:pPr>
            <a:r>
              <a:rPr lang="en-US" dirty="0" smtClean="0"/>
              <a:t>Gait</a:t>
            </a:r>
            <a:endParaRPr lang="en-US" dirty="0" smtClean="0"/>
          </a:p>
          <a:p>
            <a:pPr marL="514350" indent="-514350">
              <a:buFont typeface="+mj-lt"/>
              <a:buAutoNum type="arabicPeriod"/>
            </a:pPr>
            <a:r>
              <a:rPr lang="en-US" dirty="0" smtClean="0"/>
              <a:t>Keystroke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 Terminology</a:t>
            </a:r>
            <a:endParaRPr lang="en-US" dirty="0"/>
          </a:p>
        </p:txBody>
      </p:sp>
      <p:sp>
        <p:nvSpPr>
          <p:cNvPr id="3" name="Content Placeholder 2"/>
          <p:cNvSpPr>
            <a:spLocks noGrp="1"/>
          </p:cNvSpPr>
          <p:nvPr>
            <p:ph idx="1"/>
          </p:nvPr>
        </p:nvSpPr>
        <p:spPr/>
        <p:txBody>
          <a:bodyPr/>
          <a:lstStyle/>
          <a:p>
            <a:r>
              <a:rPr lang="en-US" dirty="0" smtClean="0"/>
              <a:t>Identification: </a:t>
            </a:r>
            <a:endParaRPr lang="en-US" dirty="0" smtClean="0"/>
          </a:p>
          <a:p>
            <a:pPr lvl="1"/>
            <a:r>
              <a:rPr lang="en-US" dirty="0" smtClean="0"/>
              <a:t>Match a person’s biometrics against a database to figure out his identity by finding the closest match. </a:t>
            </a:r>
            <a:endParaRPr lang="en-US" dirty="0" smtClean="0"/>
          </a:p>
          <a:p>
            <a:pPr lvl="1"/>
            <a:r>
              <a:rPr lang="en-US" dirty="0" smtClean="0"/>
              <a:t>Commonly referred to as 1:N matching</a:t>
            </a:r>
            <a:endParaRPr lang="en-US" dirty="0" smtClean="0"/>
          </a:p>
          <a:p>
            <a:pPr lvl="1"/>
            <a:r>
              <a:rPr lang="en-US" dirty="0" smtClean="0"/>
              <a:t>‘Criminal Watch-list’ application scenarios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Applications + Terminology </a:t>
            </a:r>
            <a:endParaRPr lang="en-US" dirty="0"/>
          </a:p>
        </p:txBody>
      </p:sp>
      <p:sp>
        <p:nvSpPr>
          <p:cNvPr id="3" name="Content Placeholder 2"/>
          <p:cNvSpPr>
            <a:spLocks noGrp="1"/>
          </p:cNvSpPr>
          <p:nvPr>
            <p:ph idx="1"/>
          </p:nvPr>
        </p:nvSpPr>
        <p:spPr/>
        <p:txBody>
          <a:bodyPr/>
          <a:lstStyle/>
          <a:p>
            <a:r>
              <a:rPr lang="en-US" dirty="0" smtClean="0"/>
              <a:t>Verification:</a:t>
            </a:r>
            <a:endParaRPr lang="en-US" dirty="0" smtClean="0"/>
          </a:p>
          <a:p>
            <a:pPr lvl="1"/>
            <a:r>
              <a:rPr lang="en-US" dirty="0" smtClean="0"/>
              <a:t>The person claims to be ‘John’, system must match and compare his/hers biometrics with John’s stored Biometrics.</a:t>
            </a:r>
            <a:endParaRPr lang="en-US" dirty="0" smtClean="0"/>
          </a:p>
          <a:p>
            <a:pPr lvl="1"/>
            <a:r>
              <a:rPr lang="en-US" dirty="0" smtClean="0"/>
              <a:t>If they match, then user is ‘verified’ or authenticated that he is indeed ‘John’ </a:t>
            </a:r>
            <a:endParaRPr lang="en-US" dirty="0" smtClean="0"/>
          </a:p>
          <a:p>
            <a:pPr lvl="1"/>
            <a:r>
              <a:rPr lang="en-US" dirty="0" smtClean="0"/>
              <a:t>Access control application scenarios. </a:t>
            </a:r>
            <a:endParaRPr lang="en-US" dirty="0" smtClean="0"/>
          </a:p>
          <a:p>
            <a:pPr lvl="1"/>
            <a:r>
              <a:rPr lang="en-US" dirty="0" smtClean="0"/>
              <a:t>Typically referred as 1:1 matching.</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Matching</a:t>
            </a:r>
            <a:endParaRPr lang="en-US" dirty="0"/>
          </a:p>
        </p:txBody>
      </p:sp>
      <p:sp>
        <p:nvSpPr>
          <p:cNvPr id="3" name="Content Placeholder 2"/>
          <p:cNvSpPr>
            <a:spLocks noGrp="1"/>
          </p:cNvSpPr>
          <p:nvPr>
            <p:ph idx="1"/>
          </p:nvPr>
        </p:nvSpPr>
        <p:spPr>
          <a:xfrm>
            <a:off x="1295401" y="2505497"/>
            <a:ext cx="9601196" cy="3318936"/>
          </a:xfrm>
        </p:spPr>
        <p:txBody>
          <a:bodyPr/>
          <a:lstStyle/>
          <a:p>
            <a:r>
              <a:rPr lang="en-US" dirty="0" smtClean="0"/>
              <a:t>Minutiae based fingerprint Matching</a:t>
            </a:r>
            <a:endParaRPr lang="en-US" dirty="0" smtClean="0"/>
          </a:p>
          <a:p>
            <a:pPr lvl="1"/>
            <a:r>
              <a:rPr lang="en-US" dirty="0" smtClean="0"/>
              <a:t>This is one of the most commonly used algorithms for extracting features that characterizes a fingerprint. </a:t>
            </a:r>
            <a:endParaRPr lang="en-US" dirty="0" smtClean="0"/>
          </a:p>
          <a:p>
            <a:pPr lvl="1"/>
            <a:r>
              <a:rPr lang="en-US" dirty="0" smtClean="0"/>
              <a:t>The different Minutiae feature locations and types can identify different individuals.</a:t>
            </a:r>
            <a:endParaRPr lang="en-US" dirty="0" smtClean="0"/>
          </a:p>
          <a:p>
            <a:pPr lvl="1"/>
            <a:r>
              <a:rPr lang="en-US" dirty="0" smtClean="0"/>
              <a:t>These are what are stored in the Biometric template.</a:t>
            </a:r>
            <a:endParaRPr lang="en-US" dirty="0" smtClean="0"/>
          </a:p>
          <a:p>
            <a:pPr lvl="1"/>
            <a:r>
              <a:rPr lang="en-US" dirty="0" smtClean="0"/>
              <a:t>Image &amp; Signal processing used to process fingerprint images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Fingerprint Minutiae Extraction</a:t>
            </a:r>
            <a:endParaRPr lang="en-US" dirty="0"/>
          </a:p>
        </p:txBody>
      </p:sp>
      <p:pic>
        <p:nvPicPr>
          <p:cNvPr id="4" name="Content Placeholder 3"/>
          <p:cNvPicPr>
            <a:picLocks noGrp="1" noChangeAspect="1"/>
          </p:cNvPicPr>
          <p:nvPr>
            <p:ph idx="1"/>
          </p:nvPr>
        </p:nvPicPr>
        <p:blipFill rotWithShape="1">
          <a:blip r:embed="rId1"/>
          <a:srcRect l="16554" t="28301" r="16966" b="9911"/>
          <a:stretch>
            <a:fillRect/>
          </a:stretch>
        </p:blipFill>
        <p:spPr>
          <a:xfrm>
            <a:off x="2251710" y="1931670"/>
            <a:ext cx="8232775" cy="43021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4308</Words>
  <Application>WPS Presentation</Application>
  <PresentationFormat>Widescreen</PresentationFormat>
  <Paragraphs>133</Paragraphs>
  <Slides>24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24</vt:i4>
      </vt:variant>
    </vt:vector>
  </HeadingPairs>
  <TitlesOfParts>
    <vt:vector size="36" baseType="lpstr">
      <vt:lpstr>Arial</vt:lpstr>
      <vt:lpstr>SimSun</vt:lpstr>
      <vt:lpstr>Wingdings</vt:lpstr>
      <vt:lpstr>Arial</vt:lpstr>
      <vt:lpstr>DejaVu Sans</vt:lpstr>
      <vt:lpstr>Garamond</vt:lpstr>
      <vt:lpstr>Kalapi</vt:lpstr>
      <vt:lpstr>Microsoft YaHei</vt:lpstr>
      <vt:lpstr>Droid Sans Fallback</vt:lpstr>
      <vt:lpstr>Arial Unicode MS</vt:lpstr>
      <vt:lpstr>Calibri</vt:lpstr>
      <vt:lpstr>Organic</vt:lpstr>
      <vt:lpstr>Biometric Security</vt:lpstr>
      <vt:lpstr>What are Biometrics?</vt:lpstr>
      <vt:lpstr>Current Problems</vt:lpstr>
      <vt:lpstr>Current Problems</vt:lpstr>
      <vt:lpstr>Some Examples of Different Biometrics</vt:lpstr>
      <vt:lpstr>Applications + Terminology</vt:lpstr>
      <vt:lpstr>Applications + Terminology </vt:lpstr>
      <vt:lpstr>Fingerprint Matching</vt:lpstr>
      <vt:lpstr>Fingerprint Minutiae Extraction</vt:lpstr>
      <vt:lpstr>Fingerprint Minutiae Extraction</vt:lpstr>
      <vt:lpstr>Some example Minutiae types</vt:lpstr>
      <vt:lpstr>Fingerprint Biometric</vt:lpstr>
      <vt:lpstr>Fingerprint Compression</vt:lpstr>
      <vt:lpstr>Types of Compression</vt:lpstr>
      <vt:lpstr>Wavelet Compression</vt:lpstr>
      <vt:lpstr>Comparisons</vt:lpstr>
      <vt:lpstr>Liveliness Tests</vt:lpstr>
      <vt:lpstr>Fingerprint Sensors</vt:lpstr>
      <vt:lpstr>Pros / Con</vt:lpstr>
      <vt:lpstr>How Optical Sensors Work</vt:lpstr>
      <vt:lpstr>Touchless (refelection) Fingerprint Sensor</vt:lpstr>
      <vt:lpstr>Surround Fingerprint Capture</vt:lpstr>
      <vt:lpstr>Capacitative Sensors</vt:lpstr>
      <vt:lpstr>Capacitative Sensors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Biometric Security</dc:title>
  <dc:creator>HP</dc:creator>
  <cp:lastModifiedBy>juto</cp:lastModifiedBy>
  <cp:revision>14</cp:revision>
  <dcterms:created xsi:type="dcterms:W3CDTF">2024-11-24T20:40:33Z</dcterms:created>
  <dcterms:modified xsi:type="dcterms:W3CDTF">2024-11-24T20:40:33Z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