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41.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8" r:id="rId4"/>
    <p:sldId id="277" r:id="rId5"/>
    <p:sldId id="299" r:id="rId7"/>
    <p:sldId id="298" r:id="rId8"/>
    <p:sldId id="263" r:id="rId9"/>
    <p:sldId id="297" r:id="rId10"/>
    <p:sldId id="281" r:id="rId11"/>
    <p:sldId id="282" r:id="rId12"/>
    <p:sldId id="283" r:id="rId13"/>
    <p:sldId id="284" r:id="rId14"/>
    <p:sldId id="285" r:id="rId15"/>
    <p:sldId id="286" r:id="rId16"/>
    <p:sldId id="262" r:id="rId17"/>
    <p:sldId id="260" r:id="rId18"/>
    <p:sldId id="325" r:id="rId19"/>
    <p:sldId id="264" r:id="rId20"/>
    <p:sldId id="265" r:id="rId21"/>
    <p:sldId id="266" r:id="rId22"/>
    <p:sldId id="267" r:id="rId23"/>
    <p:sldId id="268" r:id="rId24"/>
    <p:sldId id="269" r:id="rId25"/>
    <p:sldId id="270" r:id="rId26"/>
    <p:sldId id="272" r:id="rId27"/>
    <p:sldId id="324" r:id="rId28"/>
    <p:sldId id="273" r:id="rId29"/>
    <p:sldId id="274" r:id="rId30"/>
    <p:sldId id="275" r:id="rId31"/>
    <p:sldId id="300" r:id="rId32"/>
    <p:sldId id="301" r:id="rId33"/>
    <p:sldId id="303" r:id="rId34"/>
    <p:sldId id="287" r:id="rId35"/>
    <p:sldId id="294" r:id="rId36"/>
    <p:sldId id="293" r:id="rId37"/>
    <p:sldId id="295" r:id="rId38"/>
    <p:sldId id="305" r:id="rId39"/>
    <p:sldId id="296" r:id="rId40"/>
    <p:sldId id="307" r:id="rId41"/>
    <p:sldId id="308" r:id="rId42"/>
    <p:sldId id="309" r:id="rId43"/>
    <p:sldId id="310" r:id="rId44"/>
    <p:sldId id="311" r:id="rId45"/>
    <p:sldId id="312" r:id="rId46"/>
    <p:sldId id="313" r:id="rId47"/>
    <p:sldId id="314" r:id="rId48"/>
    <p:sldId id="315" r:id="rId49"/>
    <p:sldId id="316" r:id="rId50"/>
    <p:sldId id="317" r:id="rId51"/>
    <p:sldId id="318" r:id="rId52"/>
    <p:sldId id="319" r:id="rId53"/>
    <p:sldId id="306" r:id="rId54"/>
    <p:sldId id="320" r:id="rId55"/>
    <p:sldId id="321" r:id="rId56"/>
    <p:sldId id="322" r:id="rId57"/>
    <p:sldId id="323" r:id="rId58"/>
    <p:sldId id="302"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74" autoAdjust="0"/>
    <p:restoredTop sz="94206" autoAdjust="0"/>
  </p:normalViewPr>
  <p:slideViewPr>
    <p:cSldViewPr snapToGrid="0">
      <p:cViewPr varScale="1">
        <p:scale>
          <a:sx n="68" d="100"/>
          <a:sy n="68" d="100"/>
        </p:scale>
        <p:origin x="61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03T22:29:51"/>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294 30,'3'0</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03T22:29:51"/>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706 615,'-8'2,"0"-2,7 0,-1 0,0 0,1 1,-8 0,8-1,0 0,-12 2,4-2,8 0,-6 0,4 0,2-1,-1 1,1 0,0 0,6-1,8 0,14 1,-14 0,-8 0,2 0,-4 0,-4 0,-17 0,7 4,5-2,3 1,-5 1,6-3,12-5,9-6,-12 8,-38 18,13-5,35-20,0 4,1-1,-17 5,-7 2,0-1,-15 2,15 0,-2-1,18-10,21-6,-22 13,-4 2,-38 8,23-6,26-9,-8 4,1 1,-30 11,12-5,7-2,11-6,3-1,-9 5,0 0,-1 0,-2 1,0 1,-2-1,-7 0,-6 1,11-2</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03T22:29:51"/>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525 629,'3'0</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03T22:29:51"/>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518 566,'3'0</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03T22:29:51"/>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426 568,'3'0</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03T22:29:51"/>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452 629,'3'0</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03T22:29:51"/>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489 562,'3'0</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03T22:29:51"/>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482 613,'3'0</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03T22:29:51"/>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416 617,'3'0</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03T22:29:51"/>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452 689,'3'0</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03T22:29:51"/>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455 549,'3'0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03T22:29:51"/>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617 412,'7'5,"7"1,-6-4,-3 0,4 0,0-1,0-1,-2 0,-4-1,4 1,-2 0,-2 0,19-1,-14 0,-1 1,-4 0,4 0,-5 0,2 0,0 0,-3 0,1 0,-1 0,0-2,-5-2,1 1,-7-2,-17 4,5 5,13 0,4-2,-1-1,1 2,3-1,0-1,2 0,7 0,5-1,3 0,-1-2,3-3,-16 5,0 0,-19 1,-9 6,3-1,41-16,0 0,1-2,-40 10,-13 4,21 1,-5 2,17-5,7-2,7 0,2-1,-5 2,-1 0,-3 1,-12 1,-4 2,-1 2,0 3,3-1,5-2,4-4,10 0,16-3,-12-1,-1 0,-3-2,-9 4,-16-1,-10 8,17-2,4 0,6-4,10 1,8-3,-3-2,-3-2,-6 4,-6 1,-11 1,-12 8,12-5,1 2</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03T22:29:51"/>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527 525,'3'0</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03T22:29:51"/>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511 678,'3'0</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03T22:29:51"/>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394 674,'3'0</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03T22:29:51"/>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431 671,'3'0</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03T22:29:51"/>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461 589,'3'0</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03T22:29:51"/>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435 581,'3'0</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03T22:29:51"/>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385 607,'3'0</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03T22:29:51"/>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470 660,'3'0</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03T22:29:51"/>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503 653,'3'0</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03T22:29:51"/>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484 703,'3'0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03T22:29:51"/>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1284 533,'-6'1,"1"-1,-13 0,6 1,4-1,-4 1,-1-1,3 0,0-1,5 1,1 0,-1-1,-1 1,0 0,3 0,0 0,0 0,-5-1,7 1,-4 0,3 0,0 0,1 0,-5 0,1 1,2-1,-2 0,-4-2,-1 0,4 1,4 0,-1-1,-1 0,3 2,13-4,19 4,2 0,-17 2,-3-2,-3 1,-4 0,-24 4,-11 2,28-7,3-2,19-3,-6 3,-2 2,1 4,-14-2,-3 0,-3 2,-12 3,8-3,20-8,21 1,-12 3,4 0,-21 0,-7 2,-27 5,20-5,4 1,6-3,1 0,2-1,10-2,25-5,-13 1,-44 10,4 1,3 1,6-3,3 0,10-5,22-4,-2 1,-24 5,-15 4,-24 8,24-6,4-1,5-1,4-2,6-4,17-4,-20 7,-3 0,-6 2,-11 5,8-3,4 0,3-2,5-4,5-4,-4 4,-5 2,-14 4,5 0,-3 0,-14 2,10-5,11-3,3-1,-2-5,6 3,-1 0,2 2,2 0,-2 0,-3 4,-13 2,6 0,-12 4,11-1,2-3,-3-1,10-2,0 0,9-11,4 4,23-8,-17 7,5 0,-2 2,24 0,-14 7,-7 9,-14 0,-3 0,0 12,-31 33,-5-41,-29-5,44-9,-8-5,14 0,-9-15,14 12,-2-7,6 5,4-11,-2 12,25-31,-15 26,34-21,15 9,-47 26,7 8,12 45,-13 12,-19-16,-28-33,-86-5,6-20,86-12,21-23,30-13,-4 29,78-38,-9 54,-38 59,-38 2,-63-24,-132-11,144-51,67-27,54 43,-45 74,-109 13,14-65,49-39,105 11,-132 58,-35 25,150-80,-159 39,35 3,74-14,-57 37,118-63,-116 81,115-62,-119 23,34-27</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03T22:29:51"/>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487 662,'3'0</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03T22:29:51"/>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501 611,'3'0</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03T22:29:51"/>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527 593,'3'0</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03T22:29:51"/>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513 556,'3'0</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4T16:26:05"/>
    </inkml:context>
    <inkml:brush xml:id="br0">
      <inkml:brushProperty name="width" value="0.09701" units="cm"/>
      <inkml:brushProperty name="height" value="0.09701" units="cm"/>
      <inkml:brushProperty name="color" value="#ffff00"/>
      <inkml:brushProperty name="ignorePressure" value="0"/>
    </inkml:brush>
  </inkml:definitions>
  <inkml:trace contextRef="#ctx0" brushRef="#br0">874 800,'5'4,"-3"-1,6 4,-6-4,5 3,3 1,-1 0,-2-3,-4-3,0-6,-1 2,-2-1,0 1,0-5,2-4,-2 4,0-4,0 7,2-8,-1 4,0-7,-4 5,3 18,0 0,3 8,-2-8,2 11,4 10,-1-18,2 4,-5-11,-1-7,-2 1,2-1,-1 0,1-1,-1-2,0 4,-1-1,1-3,-4 1,3 2,-4 0,0 2,1 2,-1 0,0-1,0 3,2 2,2 0,0-1,1 0,-1 1,6-3,1-3,-4-1,10-7,-10 6,0 0,-2 1,-4 1,-7 4,6-1,0 2,0-1,1 0,0 1,9-3,0-1,-1-2,-9 7,8-5,2-1,-2-2,-1 2,0 7</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4T16:26:05"/>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881 99,'-2'0,"-4"-1,3 1,0 0,-6 2,5-2,-3 2,0-1,-2 2,6-2,0-1,-5 3,5-1,0-1,-4 3,5-2,-4 1,1 1,3-2,-1 4,0-3,-1 2,-1 3,3-4,0 4,2-2,0-3,-1 6,1-7,1-1,2-1,3 0,-3-1,-1 1,1 0,11-4,-6 2,0 1,-3 0,0 0,5-3,3 2,-6 2,-3 0,0 0,18 7,-18-3,28 66,-32-68,-1 3,-1 1,-4 0,-1 0,2-3,-8 5,0-1,9-5,0 1,-4 0,3-1,-11 3,8-3,-5-1,0-1,5-1,5-1,2 1,-2-2,2 1,1 1,-1 0,0 0,1 0,0-1,0 1,0-1,0 1,0 0,1 1,0 0,1 0,2 0,3 1,-4-1,6 3,-6-2,8 2,-7-2,9 1,-7 0,8 0,-9-1,3 0,7-1,-7 0,-3 0,2-1,-1-1,6-3,-5 2,6-4,-9 3,1 0,-1 0,-1 0,2-1,3-7,-5 6,0-1,-1 3,-2 0,3-2,-3 3,0-2,0 3,-1 0,0 0,0 0,-3-1,2 2,-1-2,-1 1,-1-1,2 3,-3 0,4 4,2-2,0 4,0 0,2 11,2-5,3 3,-2-5,10 5,-8-11,9 0,-11-6,0-1,-1-1,12-11,-12 7,7-7,-7 9,-1-3,-2 4,-1-14,-2 14,-3 1,-4-1,3 2,-5-1,-5 3,10 1,1 0,-3-1,5 1,-6 0,4 0,4 1,-3 0,0 2,1 2,2-3,-3 4,1-1,2-3,-2 2,4-5,-1 0,5-3,6-8,1-1,-3 4,-4 4,8 0,11 3,-16 2,10 0,-11 1,6-1,-8 1,4 1,-6 1,-1 0,-1 6,-1-3,1 9,-1-4,0 17,-2-21,2 3,-1-6,-3 6,4-8,-1-2,-1-10,1-28,2 5,9 13,1 11,-6 9,5 7,-3 4,-1 2,0 26,-5-19,-1-9,0-14,0 0,0-2,1-20,1 14,4-3,4-7,-3 10,-2 8,1 5,14 8,-16 3,-3 17,1-3,-1-7,-1-18,3-4,10-25,-10-13,-3 10,-1 14,1 15,3-5,-1-1,1-7,0-9,-4 11,-1 3,-2 4,4 4,0 8,0 16,3 19,0-15,4-4,4-15,15-8,2-2,-1-22,-12-4,-19 24,1 0,-41 1,9 6,7-3,8-3,7-1,-5 1,7-4,20-13,-5 17,31 9,4 8,2-18,-11 1,15 2,-1-19,-20 5,-38 36,23 65,52-83,-23-72,-46 34,-36 18,5 17,12 30,17-3</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4T16:26:05"/>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100 834,'-5'2,"-4"4,-13 15,17-17,2 0,-5 7,6-7,-2 1,3-1,1 18,6-11,-1-2,-1-5,13-5,-13-1,12-3,0-2,0 1,-3 4,-12 2,5 1,-4 0,2 4,1 6,-5-4,0-3,-1 7,-4 2,-1-5,3-5,-7 2,6-3,-6 2,5-3,1 1,-1-1,-3 0,3-1,4 0,1-2,0-2,2 1,-1 1,-1 1,9-4,-9 11,2-6,2 5,1-2,1 1,0-1,1-1,0 1,-2-3,1 0,-1-1,5-2,-4 0,0-1,6-5,-1-4,-7 6,1-4,-3 4,-2 3,0 1,1-2,-2 0,1 1,-2 1,1-1,-2 1,1 1,1 0,1 1,-2-1,-1 0,1 3,1 1,-1 6,-1 5,3-5,1 6,2-7,4 2,-2-4,-1-2,0-1,8-2,2-1,-1 0,-6-1,14-20,-18 16,-3-9,1 7,-2-3,-4 3,-5 0,6 5,-2 2,2 0,-6 1,2 1,2 2,3-1,-3 3,3-3,-1 2,0 0,2-4,-1 1,-2 2,2 0,-1 0,2-1,1-1,0 2,2-3,2 0,0-1,0 0,0 0,1-1,7-4,-4 4,4-4,-7 4,8-5,4-2,-8 6,1-2,-5 2,-2 1,0 0,0 0,-1 2,-1 1,0 0,2 16,-2-7,1 3,-1-6,4 6,-3-4,2-5,-3-6,0-2,1-11,-1 6,1-9,-1 8,2 1,0-3,2 4,-3 7,1 0,0 4,0 0,6 15,2 10,-6-18,0 1,0-6,-3-4,1-1,-1-4,0-2,-1 0,4-11,-2-4,-2 6,2 10,0-5,-2 9,1-1,0 0,5-6,-6 9,0 1,2 8,7 5,-2-6,11 20,-5-1,-6-20,-3-11,-3-25,1-3,1 1,-3 24,-3-12,-1 11,3 5,0 2,1 3</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4T16:26:05"/>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423 769,'3'0</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4T16:26:05"/>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911 925,'-7'0,"-7"1,3 0,-8-1,11 1,-1 1,-10 5,9-3,-8 5,6 0,-1 2,9-5,-2 2,5-4,-1 4,2-3,1 8,1-6,4 4,7 0,49 5,-27-17,-17-1,-10 2,15 0,-13 0,17-1,-22-1,8-5,-5 1,-1-5,-2 5,-1-1,0 1,1-4,-2-4,-2 1,-1 9,0-1,-1-2,-4-1,-3 2,3 4,1 1,-3-1,3 2,-5-2,5 2,1 0,-4 0,4 0,-3 1,-2 1,5-1,-1 1,1-1,-4 2,-1 0,2-2,2 0,3-1,-3 0,3 0,-2 0,2 0,0 0,-1 0,-1 0</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4T16:26:05"/>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807 979,'3'0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03T22:29:51"/>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1516 709,'6'0,"0"0,2 0,-4 0,-3 0</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4T16:26:06"/>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921 980,'3'0</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4T16:26:06"/>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803 1010,'2'0,"0"2,0-1,0 1,3-1,-1 0,0 0,-2-1,-1 0,0 0,2 0,0 0,0 1,0 0,-1-1,1 1,0-1,-2 0,0 0,3 0,-2 0,0 0,1 1,2-1,-4 0,0 0,2 0,-1 0,1 0,-2 0,2 0,-2 0,0 0,1 0,3 0,-4 0,1 0,0 0,0 0,1 0,0 0,-1 0,1-1,-1 1,0-1,0 0,-1 1,2-1,-2 1,1-1,-1 0,0 0,1-1,0 1,-1 0,1-1,-1 1,0 1,0-1,0 0,0 0,1-1,0 1,-1 0,1 0,-1 0,0 0,-1 0,1 0,0 0,0 0,1 0,-1 0,1 0,-1-1,0 1,-1 0,1 0,0 1,-1-1,1 0,-1 0,0 0,1 0,-1 0,2 0,-1-1,1 1,-1-1,0 1,0-1,0 1,0 0,-1 0,1 0,3-3,-3 3</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03T22:29:51"/>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1627 675,'3'0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03T22:29:51"/>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1595 783,'3'0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03T22:29:51"/>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1549 798,'3'0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03T22:29:51"/>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594 782,'2'0,"2"1,2-1,-2 0,-3 0,8 0,-3 0,0 0,-1 0,-1 0,0 0,1 0,15-3,6 0,16 2,-39 2,12 1,0-2,-9 1,-1-1,2 1,-5-1,-1 0,-2 1,-5 0,-5 0,-2 0,-42-1,17 0,17-3,15 2,3 0,4 0,11-1,-1 1,5 1,-3 1,10 5,-14-4,-8-2,-1 1,-17 0,2-3,-18 0,18 2,-7 1,18 0,10-1,24 0,-9 0,-3 1,7 3,-24-3,-65 6,11 0,54-8,45-1,0 14,-2 1,-42-13,-39 2,-20-1,14 5,25-5,25-4,21-1,-12 3,56-2,-60 0,-10 3,-27-6,-25 5,41 2,24-2,22-4,13 8,-42-1,-3-2,-7 2,-9 0,5-2,-1 0</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03T22:29:51"/>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728 820,'-14'0,"6"0,-17-2,-3-1,3 0,9 0,15 3,3-2,13-5,0 5,0 0,0 2,-1 1,10 5,-19-3,-1 0,-3-2,-4 0,-25 1,17-2,-4 0,5 1,8-1,9-1,27-4,-18 3,8 2,-136 28,102-25,30-17,28-10,-27 17,-6 7,-4 0,-11 3,-6 1,-36 10,26-8,3 0,7-4,5-2,11-5,4 0,20-3,-19 7,3 3,-27 8,-7-5,-1 0,-5 3,16-7,24-16,17 0,-26 11,2 2,-28 9,0-3,-18 8,21-7,9-3,35-26,-10 10,-6 5,-4 4,-5 3,-10 3,-11 3,-51 17,66-21,21-19,-3 8,-3 6,9 0,-16 5,-5 1,-19 9,6-5,-22 16,6 4,22-18,4-5,31-7,-14 0,19 3,-13 8,-18-3,-3 1,-5 0,-12 5,7-5,2-2,4 0,2-2,5 0,9-3,28-11,-35 12,-5 2,-20 5,8-4,-20 0,18 1,1 0,24-17,29 1,-30 12,-5 2,-15 2,-7-1,14-1,0-1,2 0,17-26,-9 20,5-2,-10 9,0 0,-15 8,-6 3,11-6,30-12,-2 4,-16 3,-4 0,-3 1,-14 3,-7 10,21-13,38-21,-16 16,-26 10,-17 12,21-17,34-14,-24 11,-20 9,-6 7,31-18,3 3,-21 8,-4-2,-8 13,35-24,-6 5,-26 14,4-6,14-7,5-2,-27 9,10-5,33-37,-40 37,-7 3,37-18,-6 5,11-13,-62 34,35-11,21-12,-38 23,34-24,11-2,-66 31,85-46,-62 25,-10 17,62-30,-82 42,86-48,-40 19,-35 24,79-38,-128 76,163-115,-120 105,134-67,-110 37,65-23,-77 27,47-48,-54 36,33-10,35-14,-59 26,37-14,-6 17,-50-8,87-9,-6-17,-40 17,7-1,17-4,-63 30,99-47,-53 32,-28 0,27-17,71-11,-63 19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D2A50C-939C-4957-B7B6-4648891C9B28}" type="datetimeFigureOut">
              <a:rPr lang="en-GB" smtClean="0"/>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F9C00D-DBB1-400B-AA17-63D44DEDA843}" type="slidenum">
              <a:rPr lang="en-GB" smtClean="0"/>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Building</a:t>
            </a:r>
            <a:r>
              <a:rPr lang="en-GB" baseline="0" dirty="0"/>
              <a:t> and maintaining systems that are both reliable and secure is difficult even though they are both components of a trustworthy system.</a:t>
            </a:r>
            <a:endParaRPr lang="en-GB" baseline="0" dirty="0"/>
          </a:p>
          <a:p>
            <a:endParaRPr lang="en-GB" baseline="0" dirty="0"/>
          </a:p>
          <a:p>
            <a:r>
              <a:rPr lang="en-GB" b="1" baseline="0" dirty="0"/>
              <a:t>Data Assets</a:t>
            </a:r>
            <a:endParaRPr lang="en-GB" b="1" baseline="0" dirty="0"/>
          </a:p>
          <a:p>
            <a:pPr marL="0" marR="0" lvl="0" indent="0" algn="l" defTabSz="914400" rtl="0" eaLnBrk="1" fontAlgn="auto" latinLnBrk="0" hangingPunct="1">
              <a:lnSpc>
                <a:spcPct val="100000"/>
              </a:lnSpc>
              <a:spcBef>
                <a:spcPts val="0"/>
              </a:spcBef>
              <a:spcAft>
                <a:spcPts val="0"/>
              </a:spcAft>
              <a:buClrTx/>
              <a:buSzTx/>
              <a:buFontTx/>
              <a:buNone/>
              <a:defRPr/>
            </a:pPr>
            <a:r>
              <a:rPr lang="en-US" sz="1200" b="0" i="0" kern="1200" dirty="0">
                <a:solidFill>
                  <a:schemeClr val="tx1"/>
                </a:solidFill>
                <a:effectLst/>
                <a:latin typeface="+mn-lt"/>
                <a:ea typeface="+mn-ea"/>
                <a:cs typeface="+mn-cs"/>
              </a:rPr>
              <a:t>1. Any entity that is comprised of data. For example, a database is a data asset that is comprised of data records. A data asset may be a system or application output file, database, document, or web page. A data asset also includes a service that may be provided to access data from an application. For example, a service that returns individual records from a database would be a data asset. Similarly, a web site that returns data in response to specific queries (e.g., www.weather.com) would be a data asset.</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Source(s):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CNSSI 4009-2015</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2. An information-based resource.</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Source(s):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CNSSI 4009-2015</a:t>
            </a:r>
            <a:endParaRPr lang="en-US" sz="1200" b="0" i="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DDB22E43-7BCC-4909-8988-5D08D49B7D12}" type="slidenum">
              <a:rPr lang="en-GB" smtClean="0"/>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b="0" i="0" u="none" strike="noStrike" baseline="0" dirty="0">
                <a:latin typeface="CiscoSerif-Regular"/>
              </a:rPr>
              <a:t>For example, you might have an unpatched machine on your network, making it highly vulnerable. If that machine is unplugged from the network and ceases to have any interaction through exchanging data with any other device, you have successfully mitigated all those vulnerabilities. You have likely rendered that machine no longer an asset, though—but it is safer.</a:t>
            </a:r>
            <a:endParaRPr lang="en-GB" dirty="0"/>
          </a:p>
          <a:p>
            <a:endParaRPr lang="en-GB" dirty="0"/>
          </a:p>
        </p:txBody>
      </p:sp>
      <p:sp>
        <p:nvSpPr>
          <p:cNvPr id="4" name="Slide Number Placeholder 3"/>
          <p:cNvSpPr>
            <a:spLocks noGrp="1"/>
          </p:cNvSpPr>
          <p:nvPr>
            <p:ph type="sldNum" sz="quarter" idx="5"/>
          </p:nvPr>
        </p:nvSpPr>
        <p:spPr/>
        <p:txBody>
          <a:bodyPr/>
          <a:lstStyle/>
          <a:p>
            <a:fld id="{AEF9C00D-DBB1-400B-AA17-63D44DEDA843}" type="slidenum">
              <a:rPr lang="en-GB" smtClean="0"/>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Confidential data is data intended to be kept secret since its disclosure can cause damage to the company and its stakeholders.</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Examples of confidential data include:</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1. </a:t>
            </a:r>
            <a:r>
              <a:rPr lang="en-US" sz="1200" b="1" i="0" kern="1200" dirty="0">
                <a:solidFill>
                  <a:schemeClr val="tx1"/>
                </a:solidFill>
                <a:effectLst/>
                <a:latin typeface="+mn-lt"/>
                <a:ea typeface="+mn-ea"/>
                <a:cs typeface="+mn-cs"/>
              </a:rPr>
              <a:t>Personal data:</a:t>
            </a:r>
            <a:r>
              <a:rPr lang="en-US" sz="1200" b="0" i="0" kern="1200" dirty="0">
                <a:solidFill>
                  <a:schemeClr val="tx1"/>
                </a:solidFill>
                <a:effectLst/>
                <a:latin typeface="+mn-lt"/>
                <a:ea typeface="+mn-ea"/>
                <a:cs typeface="+mn-cs"/>
              </a:rPr>
              <a:t> national identification numbers, full names, phone numbers, addresses, email addresses, credit card numbers, etc.</a:t>
            </a:r>
            <a:endParaRPr lang="en-US" sz="1200" b="0" i="0" kern="1200" dirty="0">
              <a:solidFill>
                <a:schemeClr val="tx1"/>
              </a:solidFill>
              <a:effectLst/>
              <a:latin typeface="+mn-lt"/>
              <a:ea typeface="+mn-ea"/>
              <a:cs typeface="+mn-cs"/>
            </a:endParaRPr>
          </a:p>
          <a:p>
            <a:pPr algn="just" fontAlgn="base"/>
            <a:endParaRPr lang="en-US" sz="1200" b="0" i="0" kern="1200" dirty="0">
              <a:solidFill>
                <a:schemeClr val="tx1"/>
              </a:solidFill>
              <a:effectLst/>
              <a:latin typeface="+mn-lt"/>
              <a:ea typeface="+mn-ea"/>
              <a:cs typeface="+mn-cs"/>
            </a:endParaRPr>
          </a:p>
          <a:p>
            <a:pPr algn="just" fontAlgn="base"/>
            <a:r>
              <a:rPr lang="en-US" sz="1200" b="0" i="0" kern="1200" dirty="0">
                <a:solidFill>
                  <a:schemeClr val="tx1"/>
                </a:solidFill>
                <a:effectLst/>
                <a:latin typeface="+mn-lt"/>
                <a:ea typeface="+mn-ea"/>
                <a:cs typeface="+mn-cs"/>
              </a:rPr>
              <a:t>2. </a:t>
            </a:r>
            <a:r>
              <a:rPr lang="en-US" sz="1200" b="1" i="0" kern="1200" dirty="0">
                <a:solidFill>
                  <a:schemeClr val="tx1"/>
                </a:solidFill>
                <a:effectLst/>
                <a:latin typeface="+mn-lt"/>
                <a:ea typeface="+mn-ea"/>
                <a:cs typeface="+mn-cs"/>
              </a:rPr>
              <a:t>Trade secrets:</a:t>
            </a:r>
            <a:r>
              <a:rPr lang="en-US" sz="1200" b="0" i="0" kern="1200" dirty="0">
                <a:solidFill>
                  <a:schemeClr val="tx1"/>
                </a:solidFill>
                <a:effectLst/>
                <a:latin typeface="+mn-lt"/>
                <a:ea typeface="+mn-ea"/>
                <a:cs typeface="+mn-cs"/>
              </a:rPr>
              <a:t> customer and supplier lists, source codes, processes, inventions, etc.</a:t>
            </a:r>
            <a:endParaRPr lang="en-US" sz="1200" b="0" i="0" kern="1200" dirty="0">
              <a:solidFill>
                <a:schemeClr val="tx1"/>
              </a:solidFill>
              <a:effectLst/>
              <a:latin typeface="+mn-lt"/>
              <a:ea typeface="+mn-ea"/>
              <a:cs typeface="+mn-cs"/>
            </a:endParaRPr>
          </a:p>
          <a:p>
            <a:pPr algn="just" fontAlgn="base"/>
            <a:endParaRPr lang="en-US" sz="1200" b="0" i="0" kern="1200" dirty="0">
              <a:solidFill>
                <a:schemeClr val="tx1"/>
              </a:solidFill>
              <a:effectLst/>
              <a:latin typeface="+mn-lt"/>
              <a:ea typeface="+mn-ea"/>
              <a:cs typeface="+mn-cs"/>
            </a:endParaRPr>
          </a:p>
          <a:p>
            <a:pPr algn="just" fontAlgn="base"/>
            <a:r>
              <a:rPr lang="en-US" sz="1200" b="0" i="0" kern="1200" dirty="0">
                <a:solidFill>
                  <a:schemeClr val="tx1"/>
                </a:solidFill>
                <a:effectLst/>
                <a:latin typeface="+mn-lt"/>
                <a:ea typeface="+mn-ea"/>
                <a:cs typeface="+mn-cs"/>
              </a:rPr>
              <a:t>3. </a:t>
            </a:r>
            <a:r>
              <a:rPr lang="en-US" sz="1200" b="1" i="0" kern="1200" dirty="0">
                <a:solidFill>
                  <a:schemeClr val="tx1"/>
                </a:solidFill>
                <a:effectLst/>
                <a:latin typeface="+mn-lt"/>
                <a:ea typeface="+mn-ea"/>
                <a:cs typeface="+mn-cs"/>
              </a:rPr>
              <a:t>Other restricted business data:</a:t>
            </a:r>
            <a:r>
              <a:rPr lang="en-US" sz="1200" b="0" i="0" kern="1200" dirty="0">
                <a:solidFill>
                  <a:schemeClr val="tx1"/>
                </a:solidFill>
                <a:effectLst/>
                <a:latin typeface="+mn-lt"/>
                <a:ea typeface="+mn-ea"/>
                <a:cs typeface="+mn-cs"/>
              </a:rPr>
              <a:t> unpublished financial information</a:t>
            </a:r>
            <a:endParaRPr lang="en-US" sz="1200" b="0" i="0" kern="1200" dirty="0">
              <a:solidFill>
                <a:schemeClr val="tx1"/>
              </a:solidFill>
              <a:effectLst/>
              <a:latin typeface="+mn-lt"/>
              <a:ea typeface="+mn-ea"/>
              <a:cs typeface="+mn-cs"/>
            </a:endParaRPr>
          </a:p>
          <a:p>
            <a:endParaRPr lang="en-GB" dirty="0"/>
          </a:p>
          <a:p>
            <a:endParaRPr lang="en-GB" dirty="0"/>
          </a:p>
        </p:txBody>
      </p:sp>
      <p:sp>
        <p:nvSpPr>
          <p:cNvPr id="4" name="Slide Number Placeholder 3"/>
          <p:cNvSpPr>
            <a:spLocks noGrp="1"/>
          </p:cNvSpPr>
          <p:nvPr>
            <p:ph type="sldNum" sz="quarter" idx="5"/>
          </p:nvPr>
        </p:nvSpPr>
        <p:spPr/>
        <p:txBody>
          <a:bodyPr/>
          <a:lstStyle/>
          <a:p>
            <a:fld id="{491FAFCB-8AD4-4AD5-B5F1-ED0D1FAB26CD}" type="slidenum">
              <a:rPr lang="en-GB" smtClean="0"/>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0" i="0" kern="1200" dirty="0">
                <a:solidFill>
                  <a:schemeClr val="tx1"/>
                </a:solidFill>
                <a:effectLst/>
                <a:latin typeface="+mn-lt"/>
                <a:ea typeface="+mn-ea"/>
                <a:cs typeface="+mn-cs"/>
              </a:rPr>
              <a:t>Examples of data with high confidentiality concerns include:</a:t>
            </a:r>
            <a:endParaRPr lang="en-US" sz="1200" b="0" i="0" kern="1200" dirty="0">
              <a:solidFill>
                <a:schemeClr val="tx1"/>
              </a:solidFill>
              <a:effectLst/>
              <a:latin typeface="+mn-lt"/>
              <a:ea typeface="+mn-ea"/>
              <a:cs typeface="+mn-cs"/>
            </a:endParaRPr>
          </a:p>
          <a:p>
            <a:pPr algn="just"/>
            <a:r>
              <a:rPr lang="en-US" sz="1200" b="0" i="0" kern="1200" dirty="0">
                <a:solidFill>
                  <a:schemeClr val="tx1"/>
                </a:solidFill>
                <a:effectLst/>
                <a:latin typeface="+mn-lt"/>
                <a:ea typeface="+mn-ea"/>
                <a:cs typeface="+mn-cs"/>
              </a:rPr>
              <a:t>1.  Social Security numbers, which must remain confidential to prevent identity theft.</a:t>
            </a:r>
            <a:endParaRPr lang="en-US" sz="1200" b="0" i="0" kern="1200" dirty="0">
              <a:solidFill>
                <a:schemeClr val="tx1"/>
              </a:solidFill>
              <a:effectLst/>
              <a:latin typeface="+mn-lt"/>
              <a:ea typeface="+mn-ea"/>
              <a:cs typeface="+mn-cs"/>
            </a:endParaRPr>
          </a:p>
          <a:p>
            <a:pPr algn="just"/>
            <a:r>
              <a:rPr lang="en-US" sz="1200" b="0" i="0" kern="1200" dirty="0">
                <a:solidFill>
                  <a:schemeClr val="tx1"/>
                </a:solidFill>
                <a:effectLst/>
                <a:latin typeface="+mn-lt"/>
                <a:ea typeface="+mn-ea"/>
                <a:cs typeface="+mn-cs"/>
              </a:rPr>
              <a:t>2. Passwords, which must remain confidential to protect systems and accounts.</a:t>
            </a:r>
            <a:endParaRPr lang="en-US" sz="1200" b="0" i="0" kern="1200" dirty="0">
              <a:solidFill>
                <a:schemeClr val="tx1"/>
              </a:solidFill>
              <a:effectLst/>
              <a:latin typeface="+mn-lt"/>
              <a:ea typeface="+mn-ea"/>
              <a:cs typeface="+mn-cs"/>
            </a:endParaRPr>
          </a:p>
          <a:p>
            <a:pPr algn="just"/>
            <a:endParaRPr lang="en-US" sz="1200" b="0" i="0" kern="1200" dirty="0">
              <a:solidFill>
                <a:schemeClr val="tx1"/>
              </a:solidFill>
              <a:effectLst/>
              <a:latin typeface="+mn-lt"/>
              <a:ea typeface="+mn-ea"/>
              <a:cs typeface="+mn-cs"/>
            </a:endParaRPr>
          </a:p>
          <a:p>
            <a:pPr algn="just"/>
            <a:r>
              <a:rPr lang="en-US" sz="1200" b="0" i="0" kern="1200" dirty="0">
                <a:solidFill>
                  <a:schemeClr val="tx1"/>
                </a:solidFill>
                <a:effectLst/>
                <a:latin typeface="+mn-lt"/>
                <a:ea typeface="+mn-ea"/>
                <a:cs typeface="+mn-cs"/>
              </a:rPr>
              <a:t>Consider the following when managing data confidentiality:</a:t>
            </a:r>
            <a:endParaRPr lang="en-US" sz="1200" b="0" i="0" kern="1200" dirty="0">
              <a:solidFill>
                <a:schemeClr val="tx1"/>
              </a:solidFill>
              <a:effectLst/>
              <a:latin typeface="+mn-lt"/>
              <a:ea typeface="+mn-ea"/>
              <a:cs typeface="+mn-cs"/>
            </a:endParaRPr>
          </a:p>
          <a:p>
            <a:pPr algn="just"/>
            <a:r>
              <a:rPr lang="en-US" sz="1200" b="0" i="0" kern="1200" dirty="0">
                <a:solidFill>
                  <a:schemeClr val="tx1"/>
                </a:solidFill>
                <a:effectLst/>
                <a:latin typeface="+mn-lt"/>
                <a:ea typeface="+mn-ea"/>
                <a:cs typeface="+mn-cs"/>
              </a:rPr>
              <a:t>1 To whom data can be disclosed</a:t>
            </a:r>
            <a:endParaRPr lang="en-US" sz="1200" b="0" i="0" kern="1200" dirty="0">
              <a:solidFill>
                <a:schemeClr val="tx1"/>
              </a:solidFill>
              <a:effectLst/>
              <a:latin typeface="+mn-lt"/>
              <a:ea typeface="+mn-ea"/>
              <a:cs typeface="+mn-cs"/>
            </a:endParaRPr>
          </a:p>
          <a:p>
            <a:pPr algn="just"/>
            <a:r>
              <a:rPr lang="en-US" sz="1200" b="0" i="0" kern="1200" dirty="0">
                <a:solidFill>
                  <a:schemeClr val="tx1"/>
                </a:solidFill>
                <a:effectLst/>
                <a:latin typeface="+mn-lt"/>
                <a:ea typeface="+mn-ea"/>
                <a:cs typeface="+mn-cs"/>
              </a:rPr>
              <a:t>2 Whether laws, regulations, or contracts require data to remain confidential</a:t>
            </a:r>
            <a:endParaRPr lang="en-US" sz="1200" b="0" i="0" kern="1200" dirty="0">
              <a:solidFill>
                <a:schemeClr val="tx1"/>
              </a:solidFill>
              <a:effectLst/>
              <a:latin typeface="+mn-lt"/>
              <a:ea typeface="+mn-ea"/>
              <a:cs typeface="+mn-cs"/>
            </a:endParaRPr>
          </a:p>
          <a:p>
            <a:pPr algn="just"/>
            <a:r>
              <a:rPr lang="en-US" sz="1200" b="0" i="0" kern="1200" dirty="0">
                <a:solidFill>
                  <a:schemeClr val="tx1"/>
                </a:solidFill>
                <a:effectLst/>
                <a:latin typeface="+mn-lt"/>
                <a:ea typeface="+mn-ea"/>
                <a:cs typeface="+mn-cs"/>
              </a:rPr>
              <a:t>3. Whether data may only be used or released under certain conditions</a:t>
            </a:r>
            <a:endParaRPr lang="en-US" sz="1200" b="0" i="0" kern="1200" dirty="0">
              <a:solidFill>
                <a:schemeClr val="tx1"/>
              </a:solidFill>
              <a:effectLst/>
              <a:latin typeface="+mn-lt"/>
              <a:ea typeface="+mn-ea"/>
              <a:cs typeface="+mn-cs"/>
            </a:endParaRPr>
          </a:p>
          <a:p>
            <a:pPr algn="just"/>
            <a:r>
              <a:rPr lang="en-US" sz="1200" b="0" i="0" kern="1200" dirty="0">
                <a:solidFill>
                  <a:schemeClr val="tx1"/>
                </a:solidFill>
                <a:effectLst/>
                <a:latin typeface="+mn-lt"/>
                <a:ea typeface="+mn-ea"/>
                <a:cs typeface="+mn-cs"/>
              </a:rPr>
              <a:t>4 Whether data is sensitive by nature and would have a negative impact if disclosed</a:t>
            </a:r>
            <a:endParaRPr lang="en-US" sz="1200" b="0" i="0" kern="1200" dirty="0">
              <a:solidFill>
                <a:schemeClr val="tx1"/>
              </a:solidFill>
              <a:effectLst/>
              <a:latin typeface="+mn-lt"/>
              <a:ea typeface="+mn-ea"/>
              <a:cs typeface="+mn-cs"/>
            </a:endParaRPr>
          </a:p>
          <a:p>
            <a:pPr algn="just"/>
            <a:r>
              <a:rPr lang="en-US" sz="1200" b="0" i="0" kern="1200" dirty="0">
                <a:solidFill>
                  <a:schemeClr val="tx1"/>
                </a:solidFill>
                <a:effectLst/>
                <a:latin typeface="+mn-lt"/>
                <a:ea typeface="+mn-ea"/>
                <a:cs typeface="+mn-cs"/>
              </a:rPr>
              <a:t>5 Whether data would be valuable to those who aren't permitted to have it (e.g., hackers)</a:t>
            </a:r>
            <a:endParaRPr lang="en-US" sz="1200" b="0" i="0" kern="1200" dirty="0">
              <a:solidFill>
                <a:schemeClr val="tx1"/>
              </a:solidFill>
              <a:effectLst/>
              <a:latin typeface="+mn-lt"/>
              <a:ea typeface="+mn-ea"/>
              <a:cs typeface="+mn-cs"/>
            </a:endParaRPr>
          </a:p>
          <a:p>
            <a:pPr algn="just"/>
            <a:br>
              <a:rPr lang="en-US" dirty="0"/>
            </a:br>
            <a:endParaRPr lang="en-GB" dirty="0"/>
          </a:p>
        </p:txBody>
      </p:sp>
      <p:sp>
        <p:nvSpPr>
          <p:cNvPr id="4" name="Slide Number Placeholder 3"/>
          <p:cNvSpPr>
            <a:spLocks noGrp="1"/>
          </p:cNvSpPr>
          <p:nvPr>
            <p:ph type="sldNum" sz="quarter" idx="5"/>
          </p:nvPr>
        </p:nvSpPr>
        <p:spPr/>
        <p:txBody>
          <a:bodyPr/>
          <a:lstStyle/>
          <a:p>
            <a:fld id="{491FAFCB-8AD4-4AD5-B5F1-ED0D1FAB26CD}" type="slidenum">
              <a:rPr lang="en-GB" smtClean="0"/>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managing data confidentiality, follow these guidelines:</a:t>
            </a: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Encrypt sensitive files.</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Encryption</a:t>
            </a:r>
            <a:r>
              <a:rPr lang="en-US" sz="1200" b="0" i="0" kern="1200" dirty="0">
                <a:solidFill>
                  <a:schemeClr val="tx1"/>
                </a:solidFill>
                <a:effectLst/>
                <a:latin typeface="+mn-lt"/>
                <a:ea typeface="+mn-ea"/>
                <a:cs typeface="+mn-cs"/>
              </a:rPr>
              <a:t> is a process that renders data unreadable to anyone except those who have the appropriate password or key. By encrypting sensitive files (by using file passwords, for example), you can protect them from being read or used by those who are not entitled to do either.</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Manage data access.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Controlling confidentiality is, in large part, about controlling who has </a:t>
            </a:r>
            <a:r>
              <a:rPr lang="en-US" sz="1200" b="1" i="0" u="none" strike="noStrike" kern="1200" dirty="0">
                <a:solidFill>
                  <a:schemeClr val="tx1"/>
                </a:solidFill>
                <a:effectLst/>
                <a:latin typeface="+mn-lt"/>
                <a:ea typeface="+mn-ea"/>
                <a:cs typeface="+mn-cs"/>
              </a:rPr>
              <a:t>access</a:t>
            </a:r>
            <a:r>
              <a:rPr lang="en-US" sz="1200" b="0" i="0" kern="1200" dirty="0">
                <a:solidFill>
                  <a:schemeClr val="tx1"/>
                </a:solidFill>
                <a:effectLst/>
                <a:latin typeface="+mn-lt"/>
                <a:ea typeface="+mn-ea"/>
                <a:cs typeface="+mn-cs"/>
              </a:rPr>
              <a:t> to data. Ensuring that access is only authorized and granted to those who have a "need to know" goes a long way in limiting unnecessary exposure. Users should also authenticate their access with </a:t>
            </a:r>
            <a:r>
              <a:rPr lang="en-US" sz="1200" b="1" i="0" u="none" strike="noStrike" kern="1200" dirty="0">
                <a:solidFill>
                  <a:schemeClr val="tx1"/>
                </a:solidFill>
                <a:effectLst/>
                <a:latin typeface="+mn-lt"/>
                <a:ea typeface="+mn-ea"/>
                <a:cs typeface="+mn-cs"/>
              </a:rPr>
              <a:t>strong passwords</a:t>
            </a:r>
            <a:r>
              <a:rPr lang="en-US" sz="1200" b="0" i="0" kern="1200" dirty="0">
                <a:solidFill>
                  <a:schemeClr val="tx1"/>
                </a:solidFill>
                <a:effectLst/>
                <a:latin typeface="+mn-lt"/>
                <a:ea typeface="+mn-ea"/>
                <a:cs typeface="+mn-cs"/>
              </a:rPr>
              <a:t> and, where practical, </a:t>
            </a:r>
            <a:r>
              <a:rPr lang="en-US" sz="1200" b="1" i="0" u="none" strike="noStrike" kern="1200" dirty="0">
                <a:solidFill>
                  <a:schemeClr val="tx1"/>
                </a:solidFill>
                <a:effectLst/>
                <a:latin typeface="+mn-lt"/>
                <a:ea typeface="+mn-ea"/>
                <a:cs typeface="+mn-cs"/>
              </a:rPr>
              <a:t>two-factor authentication</a:t>
            </a:r>
            <a:r>
              <a:rPr lang="en-US" sz="1200" b="0" i="0" kern="1200" dirty="0">
                <a:solidFill>
                  <a:schemeClr val="tx1"/>
                </a:solidFill>
                <a:effectLst/>
                <a:latin typeface="+mn-lt"/>
                <a:ea typeface="+mn-ea"/>
                <a:cs typeface="+mn-cs"/>
              </a:rPr>
              <a:t>. Periodically review access lists and promptly revoke access when it is no longer necessary.</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Physically secure devices and paper documents.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Controlling access to data includes controlling access of all kinds, both digital and physical. Protect devices and paper documents from misuse or theft by storing them in locked areas. Never </a:t>
            </a:r>
            <a:r>
              <a:rPr lang="en-US" sz="1200" b="1" i="0" kern="1200" dirty="0">
                <a:solidFill>
                  <a:schemeClr val="tx1"/>
                </a:solidFill>
                <a:effectLst/>
                <a:latin typeface="+mn-lt"/>
                <a:ea typeface="+mn-ea"/>
                <a:cs typeface="+mn-cs"/>
              </a:rPr>
              <a:t>leave</a:t>
            </a:r>
            <a:r>
              <a:rPr lang="en-US" sz="1200" b="0" i="0" kern="1200" dirty="0">
                <a:solidFill>
                  <a:schemeClr val="tx1"/>
                </a:solidFill>
                <a:effectLst/>
                <a:latin typeface="+mn-lt"/>
                <a:ea typeface="+mn-ea"/>
                <a:cs typeface="+mn-cs"/>
              </a:rPr>
              <a:t> devices or sensitive documents </a:t>
            </a:r>
            <a:r>
              <a:rPr lang="en-US" sz="1200" b="0" i="0" kern="1200" dirty="0" err="1">
                <a:solidFill>
                  <a:schemeClr val="tx1"/>
                </a:solidFill>
                <a:effectLst/>
                <a:latin typeface="+mn-lt"/>
                <a:ea typeface="+mn-ea"/>
                <a:cs typeface="+mn-cs"/>
              </a:rPr>
              <a:t>unattented</a:t>
            </a:r>
            <a:r>
              <a:rPr lang="en-US" sz="1200" b="0" i="0" kern="1200" dirty="0">
                <a:solidFill>
                  <a:schemeClr val="tx1"/>
                </a:solidFill>
                <a:effectLst/>
                <a:latin typeface="+mn-lt"/>
                <a:ea typeface="+mn-ea"/>
                <a:cs typeface="+mn-cs"/>
              </a:rPr>
              <a:t> in </a:t>
            </a:r>
            <a:r>
              <a:rPr lang="en-US" sz="1200" b="1" i="0" kern="1200" dirty="0">
                <a:solidFill>
                  <a:schemeClr val="tx1"/>
                </a:solidFill>
                <a:effectLst/>
                <a:latin typeface="+mn-lt"/>
                <a:ea typeface="+mn-ea"/>
                <a:cs typeface="+mn-cs"/>
              </a:rPr>
              <a:t>public</a:t>
            </a:r>
            <a:r>
              <a:rPr lang="en-US" sz="1200" b="0" i="0" kern="1200" dirty="0">
                <a:solidFill>
                  <a:schemeClr val="tx1"/>
                </a:solidFill>
                <a:effectLst/>
                <a:latin typeface="+mn-lt"/>
                <a:ea typeface="+mn-ea"/>
                <a:cs typeface="+mn-cs"/>
              </a:rPr>
              <a:t> locations.</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Securely dispose of data, devices, and paper records. disposed of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When data is no longer necessary for University-related purposes, it must be appropriately.</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Sensitive data, such as Social Security numbers, must be securely erased to ensure that it cannot be recovered and misused.</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Devices that were used for University-related purposes or that were otherwise used to store sensitive information should be destroyed or securely erased to ensure that their previous contents cannot be recovered and misused.</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Paper documents containing sensitive information should be shredded rather than dumped into trash or recycling bins.</a:t>
            </a:r>
            <a:endParaRPr lang="en-US" sz="1200" b="0" i="0" kern="1200" dirty="0">
              <a:solidFill>
                <a:schemeClr val="tx1"/>
              </a:solidFill>
              <a:effectLst/>
              <a:latin typeface="+mn-lt"/>
              <a:ea typeface="+mn-ea"/>
              <a:cs typeface="+mn-cs"/>
            </a:endParaRPr>
          </a:p>
          <a:p>
            <a:pPr lvl="1"/>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Manage data acquisition.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When collecting sensitive data, be conscious of how much data is actually needed and carefully consider privacy and confidentiality in the </a:t>
            </a:r>
            <a:r>
              <a:rPr lang="en-US" sz="1200" b="1" i="0" kern="1200" dirty="0">
                <a:solidFill>
                  <a:schemeClr val="tx1"/>
                </a:solidFill>
                <a:effectLst/>
                <a:latin typeface="+mn-lt"/>
                <a:ea typeface="+mn-ea"/>
                <a:cs typeface="+mn-cs"/>
              </a:rPr>
              <a:t>acquisition </a:t>
            </a:r>
            <a:r>
              <a:rPr lang="en-US" sz="1200" b="0" i="0" kern="1200" dirty="0">
                <a:solidFill>
                  <a:schemeClr val="tx1"/>
                </a:solidFill>
                <a:effectLst/>
                <a:latin typeface="+mn-lt"/>
                <a:ea typeface="+mn-ea"/>
                <a:cs typeface="+mn-cs"/>
              </a:rPr>
              <a:t>process. Avoid acquiring sensitive data unless absolutely necessary; one of the best ways to reduce confidentiality risk is to reduce the amount of sensitive data being collected in the first place.</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Manage data utilization.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Confidentiality risk can be further reduced by using sensitive data only as approved and as necessary. Misusing sensitive data violates the privacy and confidentiality of that data and of the individuals or groups the data represents.</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Manage devices.</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Computer management</a:t>
            </a:r>
            <a:r>
              <a:rPr lang="en-US" sz="1200" b="0" i="0" kern="1200" dirty="0">
                <a:solidFill>
                  <a:schemeClr val="tx1"/>
                </a:solidFill>
                <a:effectLst/>
                <a:latin typeface="+mn-lt"/>
                <a:ea typeface="+mn-ea"/>
                <a:cs typeface="+mn-cs"/>
              </a:rPr>
              <a:t> is a broad topic that includes many</a:t>
            </a:r>
            <a:r>
              <a:rPr lang="en-US" sz="1200" b="1" i="0" kern="1200" dirty="0">
                <a:solidFill>
                  <a:schemeClr val="tx1"/>
                </a:solidFill>
                <a:effectLst/>
                <a:latin typeface="+mn-lt"/>
                <a:ea typeface="+mn-ea"/>
                <a:cs typeface="+mn-cs"/>
              </a:rPr>
              <a:t> essential security practices</a:t>
            </a:r>
            <a:r>
              <a:rPr lang="en-US" sz="1200" b="0" i="0" kern="1200" dirty="0">
                <a:solidFill>
                  <a:schemeClr val="tx1"/>
                </a:solidFill>
                <a:effectLst/>
                <a:latin typeface="+mn-lt"/>
                <a:ea typeface="+mn-ea"/>
                <a:cs typeface="+mn-cs"/>
              </a:rPr>
              <a:t>. By protecting devices, you can also protect the data they contain. Follow basic cybersecurity hygiene by using </a:t>
            </a:r>
            <a:r>
              <a:rPr lang="en-US" sz="1200" b="1" i="0" kern="1200" dirty="0">
                <a:solidFill>
                  <a:schemeClr val="tx1"/>
                </a:solidFill>
                <a:effectLst/>
                <a:latin typeface="+mn-lt"/>
                <a:ea typeface="+mn-ea"/>
                <a:cs typeface="+mn-cs"/>
              </a:rPr>
              <a:t>anti-virus software</a:t>
            </a:r>
            <a:r>
              <a:rPr lang="en-US" sz="1200" b="0" i="0" kern="1200" dirty="0">
                <a:solidFill>
                  <a:schemeClr val="tx1"/>
                </a:solidFill>
                <a:effectLst/>
                <a:latin typeface="+mn-lt"/>
                <a:ea typeface="+mn-ea"/>
                <a:cs typeface="+mn-cs"/>
              </a:rPr>
              <a:t>, routinely </a:t>
            </a:r>
            <a:r>
              <a:rPr lang="en-US" sz="1200" b="1" i="0" kern="1200" dirty="0">
                <a:solidFill>
                  <a:schemeClr val="tx1"/>
                </a:solidFill>
                <a:effectLst/>
                <a:latin typeface="+mn-lt"/>
                <a:ea typeface="+mn-ea"/>
                <a:cs typeface="+mn-cs"/>
              </a:rPr>
              <a:t>patching </a:t>
            </a:r>
            <a:r>
              <a:rPr lang="en-US" sz="1200" b="0" i="0" kern="1200" dirty="0">
                <a:solidFill>
                  <a:schemeClr val="tx1"/>
                </a:solidFill>
                <a:effectLst/>
                <a:latin typeface="+mn-lt"/>
                <a:ea typeface="+mn-ea"/>
                <a:cs typeface="+mn-cs"/>
              </a:rPr>
              <a:t>software, </a:t>
            </a:r>
            <a:r>
              <a:rPr lang="en-US" sz="1200" b="1" i="0" kern="1200" dirty="0">
                <a:solidFill>
                  <a:schemeClr val="tx1"/>
                </a:solidFill>
                <a:effectLst/>
                <a:latin typeface="+mn-lt"/>
                <a:ea typeface="+mn-ea"/>
                <a:cs typeface="+mn-cs"/>
              </a:rPr>
              <a:t>whitelisting </a:t>
            </a:r>
            <a:r>
              <a:rPr lang="en-US" sz="1200" b="0" i="0" kern="1200" dirty="0">
                <a:solidFill>
                  <a:schemeClr val="tx1"/>
                </a:solidFill>
                <a:effectLst/>
                <a:latin typeface="+mn-lt"/>
                <a:ea typeface="+mn-ea"/>
                <a:cs typeface="+mn-cs"/>
              </a:rPr>
              <a:t>applications, using device </a:t>
            </a:r>
            <a:r>
              <a:rPr lang="en-US" sz="1200" b="1" i="0" kern="1200" dirty="0">
                <a:solidFill>
                  <a:schemeClr val="tx1"/>
                </a:solidFill>
                <a:effectLst/>
                <a:latin typeface="+mn-lt"/>
                <a:ea typeface="+mn-ea"/>
                <a:cs typeface="+mn-cs"/>
              </a:rPr>
              <a:t>passcodes</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suspending inactive sessions9</a:t>
            </a:r>
            <a:r>
              <a:rPr lang="en-US" sz="1200" b="0" i="0" kern="1200" dirty="0">
                <a:solidFill>
                  <a:schemeClr val="tx1"/>
                </a:solidFill>
                <a:effectLst/>
                <a:latin typeface="+mn-lt"/>
                <a:ea typeface="+mn-ea"/>
                <a:cs typeface="+mn-cs"/>
              </a:rPr>
              <a:t>, enabling </a:t>
            </a:r>
            <a:r>
              <a:rPr lang="en-US" sz="1200" b="1" i="0" kern="1200" dirty="0">
                <a:solidFill>
                  <a:schemeClr val="tx1"/>
                </a:solidFill>
                <a:effectLst/>
                <a:latin typeface="+mn-lt"/>
                <a:ea typeface="+mn-ea"/>
                <a:cs typeface="+mn-cs"/>
              </a:rPr>
              <a:t>firewalls</a:t>
            </a:r>
            <a:r>
              <a:rPr lang="en-US" sz="1200" b="0" i="0" kern="1200" dirty="0">
                <a:solidFill>
                  <a:schemeClr val="tx1"/>
                </a:solidFill>
                <a:effectLst/>
                <a:latin typeface="+mn-lt"/>
                <a:ea typeface="+mn-ea"/>
                <a:cs typeface="+mn-cs"/>
              </a:rPr>
              <a:t>, and using </a:t>
            </a:r>
            <a:r>
              <a:rPr lang="en-US" sz="1200" b="1" i="0" kern="1200" dirty="0">
                <a:solidFill>
                  <a:schemeClr val="tx1"/>
                </a:solidFill>
                <a:effectLst/>
                <a:latin typeface="+mn-lt"/>
                <a:ea typeface="+mn-ea"/>
                <a:cs typeface="+mn-cs"/>
              </a:rPr>
              <a:t>whole-disk encryption</a:t>
            </a:r>
            <a:r>
              <a:rPr lang="en-US" sz="1200" b="0"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491FAFCB-8AD4-4AD5-B5F1-ED0D1FAB26CD}" type="slidenum">
              <a:rPr lang="en-GB" smtClean="0"/>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0" i="0" kern="1200" dirty="0">
                <a:solidFill>
                  <a:schemeClr val="tx1"/>
                </a:solidFill>
                <a:effectLst/>
                <a:latin typeface="+mn-lt"/>
                <a:ea typeface="+mn-ea"/>
                <a:cs typeface="+mn-cs"/>
              </a:rPr>
              <a:t>Note that data integrity is not the same as data security, although the two concepts are related. </a:t>
            </a:r>
            <a:endParaRPr lang="en-US" sz="1200" b="0" i="0" kern="1200" dirty="0">
              <a:solidFill>
                <a:schemeClr val="tx1"/>
              </a:solidFill>
              <a:effectLst/>
              <a:latin typeface="+mn-lt"/>
              <a:ea typeface="+mn-ea"/>
              <a:cs typeface="+mn-cs"/>
            </a:endParaRPr>
          </a:p>
          <a:p>
            <a:pPr algn="just"/>
            <a:endParaRPr lang="en-US" sz="1200" b="0" i="0" kern="1200" dirty="0">
              <a:solidFill>
                <a:schemeClr val="tx1"/>
              </a:solidFill>
              <a:effectLst/>
              <a:latin typeface="+mn-lt"/>
              <a:ea typeface="+mn-ea"/>
              <a:cs typeface="+mn-cs"/>
            </a:endParaRPr>
          </a:p>
          <a:p>
            <a:pPr algn="just"/>
            <a:r>
              <a:rPr lang="en-US" sz="1200" b="0" i="0" kern="1200" dirty="0">
                <a:solidFill>
                  <a:schemeClr val="tx1"/>
                </a:solidFill>
                <a:effectLst/>
                <a:latin typeface="+mn-lt"/>
                <a:ea typeface="+mn-ea"/>
                <a:cs typeface="+mn-cs"/>
              </a:rPr>
              <a:t>Data security involves protecting data from both external and internal threats and maintaining the privacy of its subjects.</a:t>
            </a:r>
            <a:endParaRPr lang="en-GB" dirty="0"/>
          </a:p>
        </p:txBody>
      </p:sp>
      <p:sp>
        <p:nvSpPr>
          <p:cNvPr id="4" name="Slide Number Placeholder 3"/>
          <p:cNvSpPr>
            <a:spLocks noGrp="1"/>
          </p:cNvSpPr>
          <p:nvPr>
            <p:ph type="sldNum" sz="quarter" idx="5"/>
          </p:nvPr>
        </p:nvSpPr>
        <p:spPr/>
        <p:txBody>
          <a:bodyPr/>
          <a:lstStyle/>
          <a:p>
            <a:fld id="{491FAFCB-8AD4-4AD5-B5F1-ED0D1FAB26CD}" type="slidenum">
              <a:rPr lang="en-GB" smtClean="0"/>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Human error</a:t>
            </a:r>
            <a:r>
              <a:rPr lang="en-US" sz="1200" b="0" i="0" kern="1200" dirty="0">
                <a:solidFill>
                  <a:schemeClr val="tx1"/>
                </a:solidFill>
                <a:effectLst/>
                <a:latin typeface="+mn-lt"/>
                <a:ea typeface="+mn-ea"/>
                <a:cs typeface="+mn-cs"/>
              </a:rPr>
              <a:t>: For instance, accidentally deleting a row of data in a spreadsheet</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Inconsistencies across format</a:t>
            </a:r>
            <a:r>
              <a:rPr lang="en-US" sz="1200" b="0" i="0" kern="1200" dirty="0">
                <a:solidFill>
                  <a:schemeClr val="tx1"/>
                </a:solidFill>
                <a:effectLst/>
                <a:latin typeface="+mn-lt"/>
                <a:ea typeface="+mn-ea"/>
                <a:cs typeface="+mn-cs"/>
              </a:rPr>
              <a:t>: For instance, a set of data in Microsoft Excel that relies on cell referencing may not be accurate in a different format that doesn’t allow those cells to be referenced</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Collection error</a:t>
            </a:r>
            <a:r>
              <a:rPr lang="en-US" sz="1200" b="0" i="0" kern="1200" dirty="0">
                <a:solidFill>
                  <a:schemeClr val="tx1"/>
                </a:solidFill>
                <a:effectLst/>
                <a:latin typeface="+mn-lt"/>
                <a:ea typeface="+mn-ea"/>
                <a:cs typeface="+mn-cs"/>
              </a:rPr>
              <a:t>: For instance, data collected is inaccurate or lacking information, creating an incomplete picture of the subject</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Cybersecurity or internal privacy breaches</a:t>
            </a:r>
            <a:r>
              <a:rPr lang="en-US" sz="1200" b="0" i="0" kern="1200" dirty="0">
                <a:solidFill>
                  <a:schemeClr val="tx1"/>
                </a:solidFill>
                <a:effectLst/>
                <a:latin typeface="+mn-lt"/>
                <a:ea typeface="+mn-ea"/>
                <a:cs typeface="+mn-cs"/>
              </a:rPr>
              <a:t>: For instance, someone hacks into your company’s database with the intent to damage or steal information, or an internal employee damages data with malicious intent</a:t>
            </a:r>
            <a:endParaRPr lang="en-US" sz="1200" b="0" i="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491FAFCB-8AD4-4AD5-B5F1-ED0D1FAB26CD}" type="slidenum">
              <a:rPr lang="en-GB" smtClean="0"/>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1" i="0" kern="1200" dirty="0">
                <a:solidFill>
                  <a:schemeClr val="tx1"/>
                </a:solidFill>
                <a:effectLst/>
                <a:latin typeface="+mn-lt"/>
                <a:ea typeface="+mn-ea"/>
                <a:cs typeface="+mn-cs"/>
              </a:rPr>
              <a:t>Ensure Data Is Accurate, Complete, and High Quality</a:t>
            </a:r>
            <a:endParaRPr lang="en-US" sz="1200" b="1" i="0" kern="1200" dirty="0">
              <a:solidFill>
                <a:schemeClr val="tx1"/>
              </a:solidFill>
              <a:effectLst/>
              <a:latin typeface="+mn-lt"/>
              <a:ea typeface="+mn-ea"/>
              <a:cs typeface="+mn-cs"/>
            </a:endParaRPr>
          </a:p>
          <a:p>
            <a:pPr algn="just"/>
            <a:r>
              <a:rPr lang="en-US" sz="1200" b="0" i="0" kern="1200" dirty="0">
                <a:solidFill>
                  <a:schemeClr val="tx1"/>
                </a:solidFill>
                <a:effectLst/>
                <a:latin typeface="+mn-lt"/>
                <a:ea typeface="+mn-ea"/>
                <a:cs typeface="+mn-cs"/>
              </a:rPr>
              <a:t>The quest for data integrity begins during the collection design phase. Ask yourself: Is my data collection method going to provide accurate information? Can I ensure no data will be missing if I collect it this way? Am I getting the data from a reliable, high-quality source?</a:t>
            </a:r>
            <a:endParaRPr lang="en-US" sz="1200" b="0" i="0" kern="1200" dirty="0">
              <a:solidFill>
                <a:schemeClr val="tx1"/>
              </a:solidFill>
              <a:effectLst/>
              <a:latin typeface="+mn-lt"/>
              <a:ea typeface="+mn-ea"/>
              <a:cs typeface="+mn-cs"/>
            </a:endParaRPr>
          </a:p>
          <a:p>
            <a:pPr algn="just"/>
            <a:r>
              <a:rPr lang="en-US" sz="1200" b="0" i="0" kern="1200" dirty="0">
                <a:solidFill>
                  <a:schemeClr val="tx1"/>
                </a:solidFill>
                <a:effectLst/>
                <a:latin typeface="+mn-lt"/>
                <a:ea typeface="+mn-ea"/>
                <a:cs typeface="+mn-cs"/>
              </a:rPr>
              <a:t>After designing your collection method, reassess whether it worked as intended. If not, make necessary changes to its design and recollect. Starting off with data integrity is much easier than remediating erroneous data down the line.</a:t>
            </a:r>
            <a:endParaRPr lang="en-US" sz="1200" b="0" i="0" kern="1200" dirty="0">
              <a:solidFill>
                <a:schemeClr val="tx1"/>
              </a:solidFill>
              <a:effectLst/>
              <a:latin typeface="+mn-lt"/>
              <a:ea typeface="+mn-ea"/>
              <a:cs typeface="+mn-cs"/>
            </a:endParaRPr>
          </a:p>
          <a:p>
            <a:pPr algn="just"/>
            <a:endParaRPr lang="en-US" sz="1200" b="0" i="0" kern="1200" dirty="0">
              <a:solidFill>
                <a:schemeClr val="tx1"/>
              </a:solidFill>
              <a:effectLst/>
              <a:latin typeface="+mn-lt"/>
              <a:ea typeface="+mn-ea"/>
              <a:cs typeface="+mn-cs"/>
            </a:endParaRPr>
          </a:p>
          <a:p>
            <a:pPr algn="just"/>
            <a:r>
              <a:rPr lang="en-US" sz="1200" b="1" i="0" kern="1200" dirty="0">
                <a:solidFill>
                  <a:schemeClr val="tx1"/>
                </a:solidFill>
                <a:effectLst/>
                <a:latin typeface="+mn-lt"/>
                <a:ea typeface="+mn-ea"/>
                <a:cs typeface="+mn-cs"/>
              </a:rPr>
              <a:t>Diligently Check for Errors</a:t>
            </a:r>
            <a:endParaRPr lang="en-US" sz="1200" b="1" i="0" kern="1200" dirty="0">
              <a:solidFill>
                <a:schemeClr val="tx1"/>
              </a:solidFill>
              <a:effectLst/>
              <a:latin typeface="+mn-lt"/>
              <a:ea typeface="+mn-ea"/>
              <a:cs typeface="+mn-cs"/>
            </a:endParaRPr>
          </a:p>
          <a:p>
            <a:pPr algn="just"/>
            <a:r>
              <a:rPr lang="en-US" sz="1200" b="0" i="0" kern="1200" dirty="0">
                <a:solidFill>
                  <a:schemeClr val="tx1"/>
                </a:solidFill>
                <a:effectLst/>
                <a:latin typeface="+mn-lt"/>
                <a:ea typeface="+mn-ea"/>
                <a:cs typeface="+mn-cs"/>
              </a:rPr>
              <a:t>Human error is one of the easiest ways to lose data integrity, but it’s also within your control. In addition to checking your work, enlisting others to review it, and being careful, there are tricks that can help you catch mistakes. Something as simple as shading every other row of a dataset can help you keep track of each unique point.</a:t>
            </a:r>
            <a:endParaRPr lang="en-US" sz="1200" b="0" i="0" kern="1200" dirty="0">
              <a:solidFill>
                <a:schemeClr val="tx1"/>
              </a:solidFill>
              <a:effectLst/>
              <a:latin typeface="+mn-lt"/>
              <a:ea typeface="+mn-ea"/>
              <a:cs typeface="+mn-cs"/>
            </a:endParaRPr>
          </a:p>
          <a:p>
            <a:pPr algn="just"/>
            <a:endParaRPr lang="en-US" sz="1200" b="1" i="0" kern="1200" dirty="0">
              <a:solidFill>
                <a:schemeClr val="tx1"/>
              </a:solidFill>
              <a:effectLst/>
              <a:latin typeface="+mn-lt"/>
              <a:ea typeface="+mn-ea"/>
              <a:cs typeface="+mn-cs"/>
            </a:endParaRPr>
          </a:p>
          <a:p>
            <a:pPr algn="just"/>
            <a:r>
              <a:rPr lang="en-US" sz="1200" b="1" i="0" kern="1200" dirty="0">
                <a:solidFill>
                  <a:schemeClr val="tx1"/>
                </a:solidFill>
                <a:effectLst/>
                <a:latin typeface="+mn-lt"/>
                <a:ea typeface="+mn-ea"/>
                <a:cs typeface="+mn-cs"/>
              </a:rPr>
              <a:t>Be Aware of Cybersecurity Threats</a:t>
            </a:r>
            <a:endParaRPr lang="en-US" sz="1200" b="1" i="0" kern="1200" dirty="0">
              <a:solidFill>
                <a:schemeClr val="tx1"/>
              </a:solidFill>
              <a:effectLst/>
              <a:latin typeface="+mn-lt"/>
              <a:ea typeface="+mn-ea"/>
              <a:cs typeface="+mn-cs"/>
            </a:endParaRPr>
          </a:p>
          <a:p>
            <a:pPr algn="just"/>
            <a:r>
              <a:rPr lang="en-US" sz="1200" b="0" i="0" kern="1200" dirty="0">
                <a:solidFill>
                  <a:schemeClr val="tx1"/>
                </a:solidFill>
                <a:effectLst/>
                <a:latin typeface="+mn-lt"/>
                <a:ea typeface="+mn-ea"/>
                <a:cs typeface="+mn-cs"/>
              </a:rPr>
              <a:t>A hacker trying to access and damage your organization’s data may not appear as a threat at first. People intent on stealing or damaging data may send a link in an email or text message containing malware, which is activated when you click the link. There are many other ways hackers can gain access to your data, and being able to recognize them can help ensure your data’s integrity is protected.</a:t>
            </a:r>
            <a:endParaRPr lang="en-US" sz="1200" b="0" i="0" kern="1200" dirty="0">
              <a:solidFill>
                <a:schemeClr val="tx1"/>
              </a:solidFill>
              <a:effectLst/>
              <a:latin typeface="+mn-lt"/>
              <a:ea typeface="+mn-ea"/>
              <a:cs typeface="+mn-cs"/>
            </a:endParaRPr>
          </a:p>
          <a:p>
            <a:pPr algn="just"/>
            <a:endParaRPr lang="en-US" sz="1200" b="0" i="0" kern="1200" dirty="0">
              <a:solidFill>
                <a:schemeClr val="tx1"/>
              </a:solidFill>
              <a:effectLst/>
              <a:latin typeface="+mn-lt"/>
              <a:ea typeface="+mn-ea"/>
              <a:cs typeface="+mn-cs"/>
            </a:endParaRPr>
          </a:p>
          <a:p>
            <a:pPr algn="just"/>
            <a:r>
              <a:rPr lang="en-US" sz="1200" b="1" i="0" kern="1200" dirty="0">
                <a:solidFill>
                  <a:schemeClr val="tx1"/>
                </a:solidFill>
                <a:effectLst/>
                <a:latin typeface="+mn-lt"/>
                <a:ea typeface="+mn-ea"/>
                <a:cs typeface="+mn-cs"/>
              </a:rPr>
              <a:t>Communicate the Importance of Data Integrity</a:t>
            </a:r>
            <a:endParaRPr lang="en-US" sz="1200" b="1" i="0" kern="1200" dirty="0">
              <a:solidFill>
                <a:schemeClr val="tx1"/>
              </a:solidFill>
              <a:effectLst/>
              <a:latin typeface="+mn-lt"/>
              <a:ea typeface="+mn-ea"/>
              <a:cs typeface="+mn-cs"/>
            </a:endParaRPr>
          </a:p>
          <a:p>
            <a:pPr algn="just"/>
            <a:r>
              <a:rPr lang="en-US" sz="1200" b="0" i="0" kern="1200" dirty="0">
                <a:solidFill>
                  <a:schemeClr val="tx1"/>
                </a:solidFill>
                <a:effectLst/>
                <a:latin typeface="+mn-lt"/>
                <a:ea typeface="+mn-ea"/>
                <a:cs typeface="+mn-cs"/>
              </a:rPr>
              <a:t>If you’re not the only person handling data at your company, educate others about the need to protect the accuracy, completeness, and quality of data, as well as how to recognize and combat potential threats. When everyone understands the importance of data integrity, you can work together to maintain it for the greater good.</a:t>
            </a:r>
            <a:endParaRPr lang="en-US" sz="1200" b="0" i="0" kern="1200" dirty="0">
              <a:solidFill>
                <a:schemeClr val="tx1"/>
              </a:solidFill>
              <a:effectLst/>
              <a:latin typeface="+mn-lt"/>
              <a:ea typeface="+mn-ea"/>
              <a:cs typeface="+mn-cs"/>
            </a:endParaRPr>
          </a:p>
          <a:p>
            <a:pPr algn="just"/>
            <a:endParaRPr lang="en-GB" dirty="0"/>
          </a:p>
        </p:txBody>
      </p:sp>
      <p:sp>
        <p:nvSpPr>
          <p:cNvPr id="4" name="Slide Number Placeholder 3"/>
          <p:cNvSpPr>
            <a:spLocks noGrp="1"/>
          </p:cNvSpPr>
          <p:nvPr>
            <p:ph type="sldNum" sz="quarter" idx="5"/>
          </p:nvPr>
        </p:nvSpPr>
        <p:spPr/>
        <p:txBody>
          <a:bodyPr/>
          <a:lstStyle/>
          <a:p>
            <a:fld id="{491FAFCB-8AD4-4AD5-B5F1-ED0D1FAB26CD}" type="slidenum">
              <a:rPr lang="en-GB" smtClean="0"/>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Building</a:t>
            </a:r>
            <a:r>
              <a:rPr lang="en-GB" baseline="0" dirty="0"/>
              <a:t> and maintaining systems that are both reliable and secure is difficult even though they are both components of a trustworthy system.</a:t>
            </a:r>
            <a:endParaRPr lang="en-GB" baseline="0" dirty="0"/>
          </a:p>
          <a:p>
            <a:endParaRPr lang="en-GB" baseline="0" dirty="0"/>
          </a:p>
          <a:p>
            <a:r>
              <a:rPr lang="en-GB" b="1" baseline="0" dirty="0"/>
              <a:t>Data Assets</a:t>
            </a:r>
            <a:endParaRPr lang="en-GB" b="1" baseline="0" dirty="0"/>
          </a:p>
          <a:p>
            <a:pPr marL="0" marR="0" lvl="0" indent="0" algn="l" defTabSz="914400" rtl="0" eaLnBrk="1" fontAlgn="auto" latinLnBrk="0" hangingPunct="1">
              <a:lnSpc>
                <a:spcPct val="100000"/>
              </a:lnSpc>
              <a:spcBef>
                <a:spcPts val="0"/>
              </a:spcBef>
              <a:spcAft>
                <a:spcPts val="0"/>
              </a:spcAft>
              <a:buClrTx/>
              <a:buSzTx/>
              <a:buFontTx/>
              <a:buNone/>
              <a:defRPr/>
            </a:pPr>
            <a:r>
              <a:rPr lang="en-US" sz="1200" b="0" i="0" kern="1200" dirty="0">
                <a:solidFill>
                  <a:schemeClr val="tx1"/>
                </a:solidFill>
                <a:effectLst/>
                <a:latin typeface="+mn-lt"/>
                <a:ea typeface="+mn-ea"/>
                <a:cs typeface="+mn-cs"/>
              </a:rPr>
              <a:t>1. Any entity that is comprised of data. For example, a database is a data asset that is comprised of data records. A data asset may be a system or application output file, database, document, or web page. A data asset also includes a service that may be provided to access data from an application. For example, a service that returns individual records from a database would be a data asset. Similarly, a web site that returns data in response to specific queries (e.g., www.weather.com) would be a data asset.</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Source(s):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CNSSI 4009-2015</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2. An information-based resource.</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Source(s):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CNSSI 4009-2015</a:t>
            </a:r>
            <a:endParaRPr lang="en-US" sz="1200" b="0" i="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DDB22E43-7BCC-4909-8988-5D08D49B7D12}" type="slidenum">
              <a:rPr lang="en-GB" smtClean="0"/>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Building</a:t>
            </a:r>
            <a:r>
              <a:rPr lang="en-GB" baseline="0" dirty="0"/>
              <a:t> and maintaining systems that are both reliable and secure is difficult even though they are both components of a trustworthy system.</a:t>
            </a:r>
            <a:endParaRPr lang="en-GB" baseline="0" dirty="0"/>
          </a:p>
          <a:p>
            <a:endParaRPr lang="en-GB" baseline="0" dirty="0"/>
          </a:p>
          <a:p>
            <a:r>
              <a:rPr lang="en-GB" b="1" baseline="0" dirty="0"/>
              <a:t>Data Assets</a:t>
            </a:r>
            <a:endParaRPr lang="en-GB" b="1" baseline="0" dirty="0"/>
          </a:p>
          <a:p>
            <a:pPr marL="0" marR="0" lvl="0" indent="0" algn="l" defTabSz="914400" rtl="0" eaLnBrk="1" fontAlgn="auto" latinLnBrk="0" hangingPunct="1">
              <a:lnSpc>
                <a:spcPct val="100000"/>
              </a:lnSpc>
              <a:spcBef>
                <a:spcPts val="0"/>
              </a:spcBef>
              <a:spcAft>
                <a:spcPts val="0"/>
              </a:spcAft>
              <a:buClrTx/>
              <a:buSzTx/>
              <a:buFontTx/>
              <a:buNone/>
              <a:defRPr/>
            </a:pPr>
            <a:r>
              <a:rPr lang="en-US" sz="1200" b="0" i="0" kern="1200" dirty="0">
                <a:solidFill>
                  <a:schemeClr val="tx1"/>
                </a:solidFill>
                <a:effectLst/>
                <a:latin typeface="+mn-lt"/>
                <a:ea typeface="+mn-ea"/>
                <a:cs typeface="+mn-cs"/>
              </a:rPr>
              <a:t>1. Any entity that is comprised of data. For example, a database is a data asset that is comprised of data records. A data asset may be a system or application output file, database, document, or web page. A data asset also includes a service that may be provided to access data from an application. For example, a service that returns individual records from a database would be a data asset. Similarly, a web site that returns data in response to specific queries (e.g., www.weather.com) would be a data asset.</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Source(s):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CNSSI 4009-2015</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2. An information-based resource.</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Source(s):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CNSSI 4009-2015</a:t>
            </a:r>
            <a:endParaRPr lang="en-US" sz="1200" b="0" i="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DDB22E43-7BCC-4909-8988-5D08D49B7D12}" type="slidenum">
              <a:rPr lang="en-GB" smtClean="0"/>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i="1" kern="1200" baseline="0" dirty="0">
                <a:solidFill>
                  <a:schemeClr val="tx1"/>
                </a:solidFill>
                <a:latin typeface="+mn-lt"/>
                <a:ea typeface="+mn-ea"/>
                <a:cs typeface="+mn-cs"/>
              </a:rPr>
              <a:t>Many retailers offer credit cards, most offer Visa and Master Card accounts as well. If I</a:t>
            </a:r>
            <a:endParaRPr lang="en-GB" sz="1200" i="1" kern="1200" baseline="0" dirty="0">
              <a:solidFill>
                <a:schemeClr val="tx1"/>
              </a:solidFill>
              <a:latin typeface="+mn-lt"/>
              <a:ea typeface="+mn-ea"/>
              <a:cs typeface="+mn-cs"/>
            </a:endParaRPr>
          </a:p>
          <a:p>
            <a:r>
              <a:rPr lang="en-GB" sz="1200" i="1" kern="1200" baseline="0" dirty="0">
                <a:solidFill>
                  <a:schemeClr val="tx1"/>
                </a:solidFill>
                <a:latin typeface="+mn-lt"/>
                <a:ea typeface="+mn-ea"/>
                <a:cs typeface="+mn-cs"/>
              </a:rPr>
              <a:t>have someone's social security number, all I have to do is complete a one page credit</a:t>
            </a:r>
            <a:endParaRPr lang="en-GB" sz="1200" i="1" kern="1200" baseline="0" dirty="0">
              <a:solidFill>
                <a:schemeClr val="tx1"/>
              </a:solidFill>
              <a:latin typeface="+mn-lt"/>
              <a:ea typeface="+mn-ea"/>
              <a:cs typeface="+mn-cs"/>
            </a:endParaRPr>
          </a:p>
          <a:p>
            <a:r>
              <a:rPr lang="en-GB" sz="1200" i="1" kern="1200" baseline="0" dirty="0">
                <a:solidFill>
                  <a:schemeClr val="tx1"/>
                </a:solidFill>
                <a:latin typeface="+mn-lt"/>
                <a:ea typeface="+mn-ea"/>
                <a:cs typeface="+mn-cs"/>
              </a:rPr>
              <a:t>application using the stolen SSN and hand it to a cashier that is 18-20 years old. The</a:t>
            </a:r>
            <a:endParaRPr lang="en-GB" sz="1200" i="1" kern="1200" baseline="0" dirty="0">
              <a:solidFill>
                <a:schemeClr val="tx1"/>
              </a:solidFill>
              <a:latin typeface="+mn-lt"/>
              <a:ea typeface="+mn-ea"/>
              <a:cs typeface="+mn-cs"/>
            </a:endParaRPr>
          </a:p>
          <a:p>
            <a:r>
              <a:rPr lang="en-GB" sz="1200" i="1" kern="1200" baseline="0" dirty="0">
                <a:solidFill>
                  <a:schemeClr val="tx1"/>
                </a:solidFill>
                <a:latin typeface="+mn-lt"/>
                <a:ea typeface="+mn-ea"/>
                <a:cs typeface="+mn-cs"/>
              </a:rPr>
              <a:t>cashier enters the SSN into their system and a line of credit is issued. Depending on the</a:t>
            </a:r>
            <a:endParaRPr lang="en-GB" sz="1200" i="1" kern="1200" baseline="0" dirty="0">
              <a:solidFill>
                <a:schemeClr val="tx1"/>
              </a:solidFill>
              <a:latin typeface="+mn-lt"/>
              <a:ea typeface="+mn-ea"/>
              <a:cs typeface="+mn-cs"/>
            </a:endParaRPr>
          </a:p>
          <a:p>
            <a:r>
              <a:rPr lang="en-GB" sz="1200" i="1" kern="1200" baseline="0" dirty="0">
                <a:solidFill>
                  <a:schemeClr val="tx1"/>
                </a:solidFill>
                <a:latin typeface="+mn-lt"/>
                <a:ea typeface="+mn-ea"/>
                <a:cs typeface="+mn-cs"/>
              </a:rPr>
              <a:t>victim's credit rating, the line of credit can be $1000 to $100,000. Usually the cashier</a:t>
            </a:r>
            <a:endParaRPr lang="en-GB" sz="1200" i="1" kern="1200" baseline="0" dirty="0">
              <a:solidFill>
                <a:schemeClr val="tx1"/>
              </a:solidFill>
              <a:latin typeface="+mn-lt"/>
              <a:ea typeface="+mn-ea"/>
              <a:cs typeface="+mn-cs"/>
            </a:endParaRPr>
          </a:p>
          <a:p>
            <a:r>
              <a:rPr lang="en-GB" sz="1200" i="1" kern="1200" baseline="0" dirty="0">
                <a:solidFill>
                  <a:schemeClr val="tx1"/>
                </a:solidFill>
                <a:latin typeface="+mn-lt"/>
                <a:ea typeface="+mn-ea"/>
                <a:cs typeface="+mn-cs"/>
              </a:rPr>
              <a:t>hands me a temporary shopping pass with a limited balance that I can use immediately.</a:t>
            </a:r>
            <a:endParaRPr lang="en-GB" sz="1200" i="1" kern="1200" baseline="0" dirty="0">
              <a:solidFill>
                <a:schemeClr val="tx1"/>
              </a:solidFill>
              <a:latin typeface="+mn-lt"/>
              <a:ea typeface="+mn-ea"/>
              <a:cs typeface="+mn-cs"/>
            </a:endParaRPr>
          </a:p>
          <a:p>
            <a:r>
              <a:rPr lang="en-GB" sz="1200" i="1" kern="1200" baseline="0" dirty="0">
                <a:solidFill>
                  <a:schemeClr val="tx1"/>
                </a:solidFill>
                <a:latin typeface="+mn-lt"/>
                <a:ea typeface="+mn-ea"/>
                <a:cs typeface="+mn-cs"/>
              </a:rPr>
              <a:t>If they have multiple identities, the thief can open several accounts and max out the</a:t>
            </a:r>
            <a:endParaRPr lang="en-GB" sz="1200" i="1" kern="1200" baseline="0" dirty="0">
              <a:solidFill>
                <a:schemeClr val="tx1"/>
              </a:solidFill>
              <a:latin typeface="+mn-lt"/>
              <a:ea typeface="+mn-ea"/>
              <a:cs typeface="+mn-cs"/>
            </a:endParaRPr>
          </a:p>
          <a:p>
            <a:r>
              <a:rPr lang="en-GB" sz="1200" i="1" kern="1200" baseline="0" dirty="0">
                <a:solidFill>
                  <a:schemeClr val="tx1"/>
                </a:solidFill>
                <a:latin typeface="+mn-lt"/>
                <a:ea typeface="+mn-ea"/>
                <a:cs typeface="+mn-cs"/>
              </a:rPr>
              <a:t>credit line very quickly.</a:t>
            </a:r>
            <a:endParaRPr lang="en-GB" dirty="0"/>
          </a:p>
        </p:txBody>
      </p:sp>
      <p:sp>
        <p:nvSpPr>
          <p:cNvPr id="4" name="Slide Number Placeholder 3"/>
          <p:cNvSpPr>
            <a:spLocks noGrp="1"/>
          </p:cNvSpPr>
          <p:nvPr>
            <p:ph type="sldNum" sz="quarter" idx="10"/>
          </p:nvPr>
        </p:nvSpPr>
        <p:spPr/>
        <p:txBody>
          <a:bodyPr/>
          <a:lstStyle/>
          <a:p>
            <a:fld id="{DDB22E43-7BCC-4909-8988-5D08D49B7D12}" type="slidenum">
              <a:rPr lang="en-GB" smtClean="0"/>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i="1" kern="1200" baseline="0" dirty="0">
                <a:solidFill>
                  <a:schemeClr val="tx1"/>
                </a:solidFill>
                <a:latin typeface="+mn-lt"/>
                <a:ea typeface="+mn-ea"/>
                <a:cs typeface="+mn-cs"/>
              </a:rPr>
              <a:t>ID thieves can use a social security number to procure your medical benefits, social</a:t>
            </a:r>
            <a:endParaRPr lang="en-GB" sz="1200" i="1" kern="1200" baseline="0" dirty="0">
              <a:solidFill>
                <a:schemeClr val="tx1"/>
              </a:solidFill>
              <a:latin typeface="+mn-lt"/>
              <a:ea typeface="+mn-ea"/>
              <a:cs typeface="+mn-cs"/>
            </a:endParaRPr>
          </a:p>
          <a:p>
            <a:r>
              <a:rPr lang="en-GB" sz="1200" i="1" kern="1200" baseline="0" dirty="0">
                <a:solidFill>
                  <a:schemeClr val="tx1"/>
                </a:solidFill>
                <a:latin typeface="+mn-lt"/>
                <a:ea typeface="+mn-ea"/>
                <a:cs typeface="+mn-cs"/>
              </a:rPr>
              <a:t>security, unemployment, file false tax returns, and even pawn off their criminal charges</a:t>
            </a:r>
            <a:endParaRPr lang="en-GB" sz="1200" i="1" kern="1200" baseline="0" dirty="0">
              <a:solidFill>
                <a:schemeClr val="tx1"/>
              </a:solidFill>
              <a:latin typeface="+mn-lt"/>
              <a:ea typeface="+mn-ea"/>
              <a:cs typeface="+mn-cs"/>
            </a:endParaRPr>
          </a:p>
          <a:p>
            <a:r>
              <a:rPr lang="en-GB" sz="1200" i="1" kern="1200" baseline="0" dirty="0">
                <a:solidFill>
                  <a:schemeClr val="tx1"/>
                </a:solidFill>
                <a:latin typeface="+mn-lt"/>
                <a:ea typeface="+mn-ea"/>
                <a:cs typeface="+mn-cs"/>
              </a:rPr>
              <a:t>when they have run-ins with the law on you. The possibilities are limitless with the right</a:t>
            </a:r>
            <a:endParaRPr lang="en-GB" sz="1200" i="1" kern="1200" baseline="0" dirty="0">
              <a:solidFill>
                <a:schemeClr val="tx1"/>
              </a:solidFill>
              <a:latin typeface="+mn-lt"/>
              <a:ea typeface="+mn-ea"/>
              <a:cs typeface="+mn-cs"/>
            </a:endParaRPr>
          </a:p>
          <a:p>
            <a:r>
              <a:rPr lang="en-GB" sz="1200" i="1" kern="1200" baseline="0" dirty="0">
                <a:solidFill>
                  <a:schemeClr val="tx1"/>
                </a:solidFill>
                <a:latin typeface="+mn-lt"/>
                <a:ea typeface="+mn-ea"/>
                <a:cs typeface="+mn-cs"/>
              </a:rPr>
              <a:t>information and an informed thief. A credit report will not show you if anyone is running</a:t>
            </a:r>
            <a:endParaRPr lang="en-GB" sz="1200" i="1" kern="1200" baseline="0" dirty="0">
              <a:solidFill>
                <a:schemeClr val="tx1"/>
              </a:solidFill>
              <a:latin typeface="+mn-lt"/>
              <a:ea typeface="+mn-ea"/>
              <a:cs typeface="+mn-cs"/>
            </a:endParaRPr>
          </a:p>
          <a:p>
            <a:r>
              <a:rPr lang="en-GB" sz="1200" i="1" kern="1200" baseline="0" dirty="0">
                <a:solidFill>
                  <a:schemeClr val="tx1"/>
                </a:solidFill>
                <a:latin typeface="+mn-lt"/>
                <a:ea typeface="+mn-ea"/>
                <a:cs typeface="+mn-cs"/>
              </a:rPr>
              <a:t>up criminal charges as you, using your medical insurance to finance medical procedures,</a:t>
            </a:r>
            <a:endParaRPr lang="en-GB" sz="1200" i="1" kern="1200" baseline="0" dirty="0">
              <a:solidFill>
                <a:schemeClr val="tx1"/>
              </a:solidFill>
              <a:latin typeface="+mn-lt"/>
              <a:ea typeface="+mn-ea"/>
              <a:cs typeface="+mn-cs"/>
            </a:endParaRPr>
          </a:p>
          <a:p>
            <a:r>
              <a:rPr lang="en-GB" sz="1200" i="1" kern="1200" baseline="0" dirty="0">
                <a:solidFill>
                  <a:schemeClr val="tx1"/>
                </a:solidFill>
                <a:latin typeface="+mn-lt"/>
                <a:ea typeface="+mn-ea"/>
                <a:cs typeface="+mn-cs"/>
              </a:rPr>
              <a:t>or creating a fraudulent job history report by working under your information.</a:t>
            </a:r>
            <a:endParaRPr lang="en-GB" dirty="0"/>
          </a:p>
        </p:txBody>
      </p:sp>
      <p:sp>
        <p:nvSpPr>
          <p:cNvPr id="4" name="Slide Number Placeholder 3"/>
          <p:cNvSpPr>
            <a:spLocks noGrp="1"/>
          </p:cNvSpPr>
          <p:nvPr>
            <p:ph type="sldNum" sz="quarter" idx="10"/>
          </p:nvPr>
        </p:nvSpPr>
        <p:spPr/>
        <p:txBody>
          <a:bodyPr/>
          <a:lstStyle/>
          <a:p>
            <a:fld id="{DDB22E43-7BCC-4909-8988-5D08D49B7D12}" type="slidenum">
              <a:rPr lang="en-GB" smtClean="0"/>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Getting information off the internet is like getting a drink of the</a:t>
            </a:r>
            <a:r>
              <a:rPr lang="en-GB" baseline="0" dirty="0"/>
              <a:t> </a:t>
            </a:r>
            <a:r>
              <a:rPr lang="en-GB" baseline="0"/>
              <a:t>fire hydrant.</a:t>
            </a:r>
            <a:endParaRPr lang="en-GB"/>
          </a:p>
        </p:txBody>
      </p:sp>
      <p:sp>
        <p:nvSpPr>
          <p:cNvPr id="4" name="Slide Number Placeholder 3"/>
          <p:cNvSpPr>
            <a:spLocks noGrp="1"/>
          </p:cNvSpPr>
          <p:nvPr>
            <p:ph type="sldNum" sz="quarter" idx="10"/>
          </p:nvPr>
        </p:nvSpPr>
        <p:spPr/>
        <p:txBody>
          <a:bodyPr/>
          <a:lstStyle/>
          <a:p>
            <a:fld id="{DDB22E43-7BCC-4909-8988-5D08D49B7D12}" type="slidenum">
              <a:rPr lang="en-GB" smtClean="0"/>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just">
              <a:buFont typeface="+mj-lt"/>
              <a:buAutoNum type="romanLcPeriod"/>
            </a:pPr>
            <a:r>
              <a:rPr lang="en-US" dirty="0"/>
              <a:t>Network hardening: Ensure your firewall is properly configured and all rules are regularly audited; secure remote access points and users; block any unused or unneeded open network ports; disable and remove unnecessary protocols and services; implement access lists; encrypt network traffic.</a:t>
            </a:r>
            <a:endParaRPr lang="en-US" dirty="0"/>
          </a:p>
          <a:p>
            <a:pPr marL="285750" indent="-285750" algn="just">
              <a:buFont typeface="+mj-lt"/>
              <a:buAutoNum type="romanLcPeriod"/>
            </a:pPr>
            <a:endParaRPr lang="en-US" dirty="0"/>
          </a:p>
          <a:p>
            <a:pPr marL="285750" indent="-285750" algn="just">
              <a:buFont typeface="+mj-lt"/>
              <a:buAutoNum type="romanLcPeriod"/>
            </a:pPr>
            <a:r>
              <a:rPr lang="en-US" dirty="0"/>
              <a:t>Fuzz testing or fuzzing is an automated software testing method that injects invalid, malformed, or unexpected inputs into a system to reveal software defects and vulnerabilities. A fuzzing tool injects these inputs into the system and then monitors for exceptions such as crashes or information leakage.</a:t>
            </a:r>
            <a:endParaRPr lang="en-GB" dirty="0"/>
          </a:p>
        </p:txBody>
      </p:sp>
      <p:sp>
        <p:nvSpPr>
          <p:cNvPr id="4" name="Slide Number Placeholder 3"/>
          <p:cNvSpPr>
            <a:spLocks noGrp="1"/>
          </p:cNvSpPr>
          <p:nvPr>
            <p:ph type="sldNum" sz="quarter" idx="5"/>
          </p:nvPr>
        </p:nvSpPr>
        <p:spPr/>
        <p:txBody>
          <a:bodyPr/>
          <a:lstStyle/>
          <a:p>
            <a:fld id="{AEF9C00D-DBB1-400B-AA17-63D44DEDA843}" type="slidenum">
              <a:rPr lang="en-GB" smtClean="0"/>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just">
              <a:buFont typeface="+mj-lt"/>
              <a:buAutoNum type="romanLcPeriod"/>
            </a:pPr>
            <a:r>
              <a:rPr lang="en-US" dirty="0"/>
              <a:t>Network hardening: Ensure your firewall is properly configured and all rules are regularly audited; secure remote access points and users; block any unused or unneeded open network ports; disable and remove unnecessary protocols and services; implement access lists; encrypt network traffic.</a:t>
            </a:r>
            <a:endParaRPr lang="en-US" dirty="0"/>
          </a:p>
          <a:p>
            <a:pPr marL="285750" indent="-285750" algn="just">
              <a:buFont typeface="+mj-lt"/>
              <a:buAutoNum type="romanLcPeriod"/>
            </a:pPr>
            <a:endParaRPr lang="en-US" dirty="0"/>
          </a:p>
          <a:p>
            <a:pPr marL="285750" indent="-285750" algn="just">
              <a:buFont typeface="+mj-lt"/>
              <a:buAutoNum type="romanLcPeriod"/>
            </a:pPr>
            <a:r>
              <a:rPr lang="en-US" dirty="0"/>
              <a:t>Fuzz testing or fuzzing is an automated software testing method that injects invalid, malformed, or unexpected inputs into a system to reveal software defects and vulnerabilities. A fuzzing tool injects these inputs into the system and then monitors for exceptions such as crashes or information leakage.</a:t>
            </a:r>
            <a:endParaRPr lang="en-GB" dirty="0"/>
          </a:p>
        </p:txBody>
      </p:sp>
      <p:sp>
        <p:nvSpPr>
          <p:cNvPr id="4" name="Slide Number Placeholder 3"/>
          <p:cNvSpPr>
            <a:spLocks noGrp="1"/>
          </p:cNvSpPr>
          <p:nvPr>
            <p:ph type="sldNum" sz="quarter" idx="5"/>
          </p:nvPr>
        </p:nvSpPr>
        <p:spPr/>
        <p:txBody>
          <a:bodyPr/>
          <a:lstStyle/>
          <a:p>
            <a:fld id="{AEF9C00D-DBB1-400B-AA17-63D44DEDA843}" type="slidenum">
              <a:rPr lang="en-GB" smtClean="0"/>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800" b="0" i="0" u="none" strike="noStrike" baseline="0" dirty="0">
                <a:latin typeface="CiscoSerif-Regular"/>
              </a:rPr>
              <a:t>In addition, you should create strategic network diagrams to clearly illustrate your packet flows and where, within the network, you could enable security mechanisms to identify, classify, and mitigate the threats. Remember that network security is a constant war. When defending against the enemy, you must know your own territory and </a:t>
            </a:r>
            <a:r>
              <a:rPr lang="en-GB" sz="1800" b="0" i="0" u="none" strike="noStrike" baseline="0" dirty="0">
                <a:latin typeface="CiscoSerif-Regular"/>
              </a:rPr>
              <a:t>implement </a:t>
            </a:r>
            <a:r>
              <a:rPr lang="en-GB" sz="1800" b="0" i="0" u="none" strike="noStrike" baseline="0" dirty="0" err="1">
                <a:latin typeface="CiscoSerif-Regular"/>
              </a:rPr>
              <a:t>defense</a:t>
            </a:r>
            <a:r>
              <a:rPr lang="en-GB" sz="1800" b="0" i="0" u="none" strike="noStrike" baseline="0" dirty="0">
                <a:latin typeface="CiscoSerif-Regular"/>
              </a:rPr>
              <a:t> mechanisms.</a:t>
            </a:r>
            <a:endParaRPr lang="en-GB" dirty="0"/>
          </a:p>
        </p:txBody>
      </p:sp>
      <p:sp>
        <p:nvSpPr>
          <p:cNvPr id="4" name="Slide Number Placeholder 3"/>
          <p:cNvSpPr>
            <a:spLocks noGrp="1"/>
          </p:cNvSpPr>
          <p:nvPr>
            <p:ph type="sldNum" sz="quarter" idx="5"/>
          </p:nvPr>
        </p:nvSpPr>
        <p:spPr/>
        <p:txBody>
          <a:bodyPr/>
          <a:lstStyle/>
          <a:p>
            <a:fld id="{AEF9C00D-DBB1-400B-AA17-63D44DEDA843}" type="slidenum">
              <a:rPr lang="en-GB" smtClean="0"/>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59CAE70-B2C8-4A4A-9721-5B5DC6EE2FF2}"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0910086-ECD1-4273-BC0A-02990D5D5A20}"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9CAE70-B2C8-4A4A-9721-5B5DC6EE2FF2}"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0910086-ECD1-4273-BC0A-02990D5D5A20}"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9CAE70-B2C8-4A4A-9721-5B5DC6EE2FF2}" type="slidenum">
              <a:rPr lang="en-GB" smtClean="0"/>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endParaRPr lang="en-US" sz="8000" baseline="0" dirty="0">
              <a:ln w="3175" cmpd="sng">
                <a:noFill/>
              </a:ln>
              <a:solidFill>
                <a:schemeClr val="accent1"/>
              </a:solidFill>
              <a:effectLst/>
              <a:latin typeface="Arial"/>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endParaRPr lang="en-US" sz="8000" baseline="0" dirty="0">
              <a:ln w="3175" cmpd="sng">
                <a:noFill/>
              </a:ln>
              <a:solidFill>
                <a:schemeClr val="accent1"/>
              </a:solidFill>
              <a:effectLst/>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endParaRPr lang="en-US"/>
          </a:p>
        </p:txBody>
      </p:sp>
      <p:sp>
        <p:nvSpPr>
          <p:cNvPr id="5" name="Date Placeholder 4"/>
          <p:cNvSpPr>
            <a:spLocks noGrp="1"/>
          </p:cNvSpPr>
          <p:nvPr>
            <p:ph type="dt" sz="half" idx="10"/>
          </p:nvPr>
        </p:nvSpPr>
        <p:spPr/>
        <p:txBody>
          <a:bodyPr/>
          <a:lstStyle/>
          <a:p>
            <a:fld id="{E0910086-ECD1-4273-BC0A-02990D5D5A20}"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endParaRPr lang="en-US"/>
          </a:p>
        </p:txBody>
      </p:sp>
      <p:sp>
        <p:nvSpPr>
          <p:cNvPr id="5" name="Date Placeholder 4"/>
          <p:cNvSpPr>
            <a:spLocks noGrp="1"/>
          </p:cNvSpPr>
          <p:nvPr>
            <p:ph type="dt" sz="half" idx="10"/>
          </p:nvPr>
        </p:nvSpPr>
        <p:spPr/>
        <p:txBody>
          <a:bodyPr/>
          <a:lstStyle/>
          <a:p>
            <a:fld id="{E0910086-ECD1-4273-BC0A-02990D5D5A20}"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endParaRPr lang="en-US" sz="8000" baseline="0" dirty="0">
              <a:ln w="3175" cmpd="sng">
                <a:noFill/>
              </a:ln>
              <a:solidFill>
                <a:schemeClr val="accent1"/>
              </a:solidFill>
              <a:effectLst/>
              <a:latin typeface="Arial"/>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endParaRPr lang="en-US" sz="8000" baseline="0" dirty="0">
              <a:ln w="3175" cmpd="sng">
                <a:noFill/>
              </a:ln>
              <a:solidFill>
                <a:schemeClr val="accent1"/>
              </a:solidFill>
              <a:effectLst/>
              <a:latin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endParaRPr lang="en-US"/>
          </a:p>
        </p:txBody>
      </p:sp>
      <p:sp>
        <p:nvSpPr>
          <p:cNvPr id="5" name="Date Placeholder 4"/>
          <p:cNvSpPr>
            <a:spLocks noGrp="1"/>
          </p:cNvSpPr>
          <p:nvPr>
            <p:ph type="dt" sz="half" idx="10"/>
          </p:nvPr>
        </p:nvSpPr>
        <p:spPr/>
        <p:txBody>
          <a:bodyPr/>
          <a:lstStyle/>
          <a:p>
            <a:fld id="{E0910086-ECD1-4273-BC0A-02990D5D5A20}"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9CAE70-B2C8-4A4A-9721-5B5DC6EE2FF2}" type="slidenum">
              <a:rPr lang="en-GB" smtClean="0"/>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9CAE70-B2C8-4A4A-9721-5B5DC6EE2FF2}"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9CAE70-B2C8-4A4A-9721-5B5DC6EE2FF2}"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0910086-ECD1-4273-BC0A-02990D5D5A20}"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9CAE70-B2C8-4A4A-9721-5B5DC6EE2FF2}"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0910086-ECD1-4273-BC0A-02990D5D5A20}"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59CAE70-B2C8-4A4A-9721-5B5DC6EE2FF2}"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E0910086-ECD1-4273-BC0A-02990D5D5A20}"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59CAE70-B2C8-4A4A-9721-5B5DC6EE2FF2}"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910086-ECD1-4273-BC0A-02990D5D5A20}"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59CAE70-B2C8-4A4A-9721-5B5DC6EE2FF2}" type="slidenum">
              <a:rPr lang="en-GB" smtClean="0"/>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910086-ECD1-4273-BC0A-02990D5D5A20}"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59CAE70-B2C8-4A4A-9721-5B5DC6EE2FF2}"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0910086-ECD1-4273-BC0A-02990D5D5A20}"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59CAE70-B2C8-4A4A-9721-5B5DC6EE2FF2}"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0910086-ECD1-4273-BC0A-02990D5D5A20}"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0910086-ECD1-4273-BC0A-02990D5D5A20}" type="datetimeFigureOut">
              <a:rPr lang="en-GB" smtClean="0"/>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59CAE70-B2C8-4A4A-9721-5B5DC6EE2FF2}"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9" Type="http://schemas.openxmlformats.org/officeDocument/2006/relationships/customXml" Target="../ink/ink5.xml"/><Relationship Id="rId8" Type="http://schemas.openxmlformats.org/officeDocument/2006/relationships/image" Target="../media/image6.png"/><Relationship Id="rId7" Type="http://schemas.openxmlformats.org/officeDocument/2006/relationships/customXml" Target="../ink/ink4.xml"/><Relationship Id="rId6" Type="http://schemas.openxmlformats.org/officeDocument/2006/relationships/image" Target="../media/image5.png"/><Relationship Id="rId54" Type="http://schemas.openxmlformats.org/officeDocument/2006/relationships/slideLayout" Target="../slideLayouts/slideLayout2.xml"/><Relationship Id="rId53" Type="http://schemas.openxmlformats.org/officeDocument/2006/relationships/image" Target="../media/image14.png"/><Relationship Id="rId52" Type="http://schemas.openxmlformats.org/officeDocument/2006/relationships/customXml" Target="../ink/ink41.xml"/><Relationship Id="rId51" Type="http://schemas.openxmlformats.org/officeDocument/2006/relationships/customXml" Target="../ink/ink40.xml"/><Relationship Id="rId50" Type="http://schemas.openxmlformats.org/officeDocument/2006/relationships/customXml" Target="../ink/ink39.xml"/><Relationship Id="rId5" Type="http://schemas.openxmlformats.org/officeDocument/2006/relationships/customXml" Target="../ink/ink3.xml"/><Relationship Id="rId49" Type="http://schemas.openxmlformats.org/officeDocument/2006/relationships/image" Target="../media/image13.png"/><Relationship Id="rId48" Type="http://schemas.openxmlformats.org/officeDocument/2006/relationships/customXml" Target="../ink/ink38.xml"/><Relationship Id="rId47" Type="http://schemas.openxmlformats.org/officeDocument/2006/relationships/customXml" Target="../ink/ink37.xml"/><Relationship Id="rId46" Type="http://schemas.openxmlformats.org/officeDocument/2006/relationships/image" Target="../media/image12.png"/><Relationship Id="rId45" Type="http://schemas.openxmlformats.org/officeDocument/2006/relationships/customXml" Target="../ink/ink36.xml"/><Relationship Id="rId44" Type="http://schemas.openxmlformats.org/officeDocument/2006/relationships/image" Target="../media/image11.png"/><Relationship Id="rId43" Type="http://schemas.openxmlformats.org/officeDocument/2006/relationships/customXml" Target="../ink/ink35.xml"/><Relationship Id="rId42" Type="http://schemas.openxmlformats.org/officeDocument/2006/relationships/image" Target="../media/image10.png"/><Relationship Id="rId41" Type="http://schemas.openxmlformats.org/officeDocument/2006/relationships/customXml" Target="../ink/ink34.xml"/><Relationship Id="rId40" Type="http://schemas.openxmlformats.org/officeDocument/2006/relationships/customXml" Target="../ink/ink33.xml"/><Relationship Id="rId4" Type="http://schemas.openxmlformats.org/officeDocument/2006/relationships/image" Target="../media/image4.png"/><Relationship Id="rId39" Type="http://schemas.openxmlformats.org/officeDocument/2006/relationships/customXml" Target="../ink/ink32.xml"/><Relationship Id="rId38" Type="http://schemas.openxmlformats.org/officeDocument/2006/relationships/customXml" Target="../ink/ink31.xml"/><Relationship Id="rId37" Type="http://schemas.openxmlformats.org/officeDocument/2006/relationships/customXml" Target="../ink/ink30.xml"/><Relationship Id="rId36" Type="http://schemas.openxmlformats.org/officeDocument/2006/relationships/customXml" Target="../ink/ink29.xml"/><Relationship Id="rId35" Type="http://schemas.openxmlformats.org/officeDocument/2006/relationships/customXml" Target="../ink/ink28.xml"/><Relationship Id="rId34" Type="http://schemas.openxmlformats.org/officeDocument/2006/relationships/customXml" Target="../ink/ink27.xml"/><Relationship Id="rId33" Type="http://schemas.openxmlformats.org/officeDocument/2006/relationships/customXml" Target="../ink/ink26.xml"/><Relationship Id="rId32" Type="http://schemas.openxmlformats.org/officeDocument/2006/relationships/customXml" Target="../ink/ink25.xml"/><Relationship Id="rId31" Type="http://schemas.openxmlformats.org/officeDocument/2006/relationships/customXml" Target="../ink/ink24.xml"/><Relationship Id="rId30" Type="http://schemas.openxmlformats.org/officeDocument/2006/relationships/customXml" Target="../ink/ink23.xml"/><Relationship Id="rId3" Type="http://schemas.openxmlformats.org/officeDocument/2006/relationships/customXml" Target="../ink/ink2.xml"/><Relationship Id="rId29" Type="http://schemas.openxmlformats.org/officeDocument/2006/relationships/customXml" Target="../ink/ink22.xml"/><Relationship Id="rId28" Type="http://schemas.openxmlformats.org/officeDocument/2006/relationships/customXml" Target="../ink/ink21.xml"/><Relationship Id="rId27" Type="http://schemas.openxmlformats.org/officeDocument/2006/relationships/customXml" Target="../ink/ink20.xml"/><Relationship Id="rId26" Type="http://schemas.openxmlformats.org/officeDocument/2006/relationships/customXml" Target="../ink/ink19.xml"/><Relationship Id="rId25" Type="http://schemas.openxmlformats.org/officeDocument/2006/relationships/customXml" Target="../ink/ink18.xml"/><Relationship Id="rId24" Type="http://schemas.openxmlformats.org/officeDocument/2006/relationships/customXml" Target="../ink/ink17.xml"/><Relationship Id="rId23" Type="http://schemas.openxmlformats.org/officeDocument/2006/relationships/customXml" Target="../ink/ink16.xml"/><Relationship Id="rId22" Type="http://schemas.openxmlformats.org/officeDocument/2006/relationships/customXml" Target="../ink/ink15.xml"/><Relationship Id="rId21" Type="http://schemas.openxmlformats.org/officeDocument/2006/relationships/customXml" Target="../ink/ink14.xml"/><Relationship Id="rId20" Type="http://schemas.openxmlformats.org/officeDocument/2006/relationships/customXml" Target="../ink/ink13.xml"/><Relationship Id="rId2" Type="http://schemas.openxmlformats.org/officeDocument/2006/relationships/image" Target="../media/image3.png"/><Relationship Id="rId19" Type="http://schemas.openxmlformats.org/officeDocument/2006/relationships/customXml" Target="../ink/ink12.xml"/><Relationship Id="rId18" Type="http://schemas.openxmlformats.org/officeDocument/2006/relationships/customXml" Target="../ink/ink11.xml"/><Relationship Id="rId17" Type="http://schemas.openxmlformats.org/officeDocument/2006/relationships/image" Target="../media/image9.png"/><Relationship Id="rId16" Type="http://schemas.openxmlformats.org/officeDocument/2006/relationships/customXml" Target="../ink/ink10.xml"/><Relationship Id="rId15" Type="http://schemas.openxmlformats.org/officeDocument/2006/relationships/image" Target="../media/image8.png"/><Relationship Id="rId14" Type="http://schemas.openxmlformats.org/officeDocument/2006/relationships/customXml" Target="../ink/ink9.xml"/><Relationship Id="rId13" Type="http://schemas.openxmlformats.org/officeDocument/2006/relationships/image" Target="../media/image7.png"/><Relationship Id="rId12" Type="http://schemas.openxmlformats.org/officeDocument/2006/relationships/customXml" Target="../ink/ink8.xml"/><Relationship Id="rId11" Type="http://schemas.openxmlformats.org/officeDocument/2006/relationships/customXml" Target="../ink/ink7.xml"/><Relationship Id="rId10" Type="http://schemas.openxmlformats.org/officeDocument/2006/relationships/customXml" Target="../ink/ink6.xml"/><Relationship Id="rId1" Type="http://schemas.openxmlformats.org/officeDocument/2006/relationships/customXml" Target="../ink/ink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41729" y="2297609"/>
            <a:ext cx="8915399" cy="2262781"/>
          </a:xfrm>
        </p:spPr>
        <p:txBody>
          <a:bodyPr>
            <a:normAutofit fontScale="90000"/>
          </a:bodyPr>
          <a:lstStyle/>
          <a:p>
            <a:pPr algn="ctr"/>
            <a:r>
              <a:rPr lang="en-GB" dirty="0"/>
              <a:t>System Security</a:t>
            </a:r>
            <a:br>
              <a:rPr lang="en-GB" dirty="0"/>
            </a:br>
            <a:r>
              <a:rPr lang="en-GB" dirty="0"/>
              <a:t>CYB 309</a:t>
            </a:r>
            <a:br>
              <a:rPr lang="en-GB" dirty="0"/>
            </a:br>
            <a:r>
              <a:rPr lang="en-GB" dirty="0"/>
              <a:t>Introduction</a:t>
            </a:r>
            <a:endParaRPr lang="en-GB" dirty="0"/>
          </a:p>
        </p:txBody>
      </p:sp>
      <p:sp>
        <p:nvSpPr>
          <p:cNvPr id="3" name="Subtitle 2"/>
          <p:cNvSpPr>
            <a:spLocks noGrp="1"/>
          </p:cNvSpPr>
          <p:nvPr>
            <p:ph type="subTitle" idx="1"/>
          </p:nvPr>
        </p:nvSpPr>
        <p:spPr/>
        <p:txBody>
          <a:bodyPr>
            <a:normAutofit lnSpcReduction="10000"/>
          </a:bodyPr>
          <a:lstStyle/>
          <a:p>
            <a:r>
              <a:rPr lang="en-GB" dirty="0"/>
              <a:t>Egena Onu, PhD.</a:t>
            </a:r>
            <a:endParaRPr lang="en-GB" dirty="0"/>
          </a:p>
          <a:p>
            <a:r>
              <a:rPr lang="en-GB" dirty="0"/>
              <a:t>Computer Science Department,</a:t>
            </a:r>
            <a:endParaRPr lang="en-GB" dirty="0"/>
          </a:p>
          <a:p>
            <a:r>
              <a:rPr lang="en-GB" dirty="0"/>
              <a:t>Bingham University.</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a:t>
            </a:r>
            <a:endParaRPr lang="en-GB" dirty="0"/>
          </a:p>
        </p:txBody>
      </p:sp>
      <p:sp>
        <p:nvSpPr>
          <p:cNvPr id="3" name="Content Placeholder 2"/>
          <p:cNvSpPr>
            <a:spLocks noGrp="1"/>
          </p:cNvSpPr>
          <p:nvPr>
            <p:ph idx="1"/>
          </p:nvPr>
        </p:nvSpPr>
        <p:spPr/>
        <p:txBody>
          <a:bodyPr>
            <a:normAutofit lnSpcReduction="10000"/>
          </a:bodyPr>
          <a:lstStyle/>
          <a:p>
            <a:pPr algn="just"/>
            <a:r>
              <a:rPr lang="en-GB" sz="2000" dirty="0"/>
              <a:t>Identity</a:t>
            </a:r>
            <a:endParaRPr lang="en-GB" sz="2000" dirty="0"/>
          </a:p>
          <a:p>
            <a:pPr lvl="1" algn="just"/>
            <a:r>
              <a:rPr lang="en-GB" sz="1800" dirty="0"/>
              <a:t>Social Identity</a:t>
            </a:r>
            <a:endParaRPr lang="en-GB" sz="1800" dirty="0"/>
          </a:p>
          <a:p>
            <a:pPr lvl="2" algn="just"/>
            <a:r>
              <a:rPr lang="en-GB" dirty="0"/>
              <a:t>Social Identity came as a result of social networks.</a:t>
            </a:r>
            <a:endParaRPr lang="en-GB" dirty="0"/>
          </a:p>
          <a:p>
            <a:pPr lvl="2" algn="just"/>
            <a:endParaRPr lang="en-GB" dirty="0"/>
          </a:p>
          <a:p>
            <a:pPr lvl="2" algn="just"/>
            <a:r>
              <a:rPr lang="en-GB" dirty="0"/>
              <a:t>This is a form of identity that people tend to share quite casually.</a:t>
            </a:r>
            <a:endParaRPr lang="en-GB" dirty="0"/>
          </a:p>
          <a:p>
            <a:pPr lvl="2" algn="just"/>
            <a:endParaRPr lang="en-GB" dirty="0"/>
          </a:p>
          <a:p>
            <a:pPr lvl="2" algn="just"/>
            <a:r>
              <a:rPr lang="en-GB" dirty="0"/>
              <a:t>Profile information often concentrate on social connection, interests and hobbies while ignoring severe information that might be used against the user.</a:t>
            </a:r>
            <a:endParaRPr lang="en-GB" dirty="0"/>
          </a:p>
          <a:p>
            <a:pPr lvl="2" algn="just"/>
            <a:endParaRPr lang="en-GB" dirty="0"/>
          </a:p>
          <a:p>
            <a:pPr lvl="2" algn="just"/>
            <a:r>
              <a:rPr lang="en-GB" dirty="0"/>
              <a:t>Services such as Facebook or Google+ for example, allow the user to quickly access other services using their already populated profiles and leverage scopes in order to control the level of information that is shared.</a:t>
            </a:r>
            <a:endParaRPr lang="en-GB" dirty="0"/>
          </a:p>
          <a:p>
            <a:pPr lvl="2" algn="just"/>
            <a:endParaRPr lang="en-GB"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a:t>
            </a:r>
            <a:endParaRPr lang="en-GB" dirty="0"/>
          </a:p>
        </p:txBody>
      </p:sp>
      <p:sp>
        <p:nvSpPr>
          <p:cNvPr id="3" name="Content Placeholder 2"/>
          <p:cNvSpPr>
            <a:spLocks noGrp="1"/>
          </p:cNvSpPr>
          <p:nvPr>
            <p:ph idx="1"/>
          </p:nvPr>
        </p:nvSpPr>
        <p:spPr/>
        <p:txBody>
          <a:bodyPr>
            <a:normAutofit fontScale="92500" lnSpcReduction="10000"/>
          </a:bodyPr>
          <a:lstStyle/>
          <a:p>
            <a:pPr algn="just"/>
            <a:r>
              <a:rPr lang="en-GB" sz="2000" dirty="0"/>
              <a:t>Identity</a:t>
            </a:r>
            <a:endParaRPr lang="en-GB" sz="2000" dirty="0"/>
          </a:p>
          <a:p>
            <a:pPr lvl="1" algn="just"/>
            <a:r>
              <a:rPr lang="en-GB" sz="2000" dirty="0"/>
              <a:t>Concrete Identity</a:t>
            </a:r>
            <a:endParaRPr lang="en-GB" sz="2000" dirty="0"/>
          </a:p>
          <a:p>
            <a:pPr lvl="2" algn="just"/>
            <a:r>
              <a:rPr lang="en-GB" sz="2000" dirty="0"/>
              <a:t>Social Identity are subtly encouraged for services such gaming, media consumption and social networks.</a:t>
            </a:r>
            <a:endParaRPr lang="en-GB" sz="2000" dirty="0"/>
          </a:p>
          <a:p>
            <a:pPr lvl="2" algn="just"/>
            <a:r>
              <a:rPr lang="en-GB" sz="2000" dirty="0"/>
              <a:t>However, this is not the case for other use cases.</a:t>
            </a:r>
            <a:endParaRPr lang="en-GB" sz="2000" dirty="0"/>
          </a:p>
          <a:p>
            <a:pPr lvl="2" algn="just"/>
            <a:r>
              <a:rPr lang="en-GB" sz="2000" dirty="0"/>
              <a:t>When it comes to services such as banking, </a:t>
            </a:r>
            <a:r>
              <a:rPr lang="en-GB" sz="2000" dirty="0" err="1"/>
              <a:t>eCommerce</a:t>
            </a:r>
            <a:r>
              <a:rPr lang="en-GB" sz="2000" dirty="0"/>
              <a:t>, a more concrete profile is required.</a:t>
            </a:r>
            <a:endParaRPr lang="en-GB" sz="2000" dirty="0"/>
          </a:p>
          <a:p>
            <a:pPr lvl="2" algn="just"/>
            <a:r>
              <a:rPr lang="en-GB" sz="2000" dirty="0"/>
              <a:t>This concrete profile is referred to as Concrete Identity.</a:t>
            </a:r>
            <a:endParaRPr lang="en-GB" sz="2000" dirty="0"/>
          </a:p>
          <a:p>
            <a:pPr lvl="2" algn="just"/>
            <a:r>
              <a:rPr lang="en-GB" sz="2000" dirty="0"/>
              <a:t>Concrete Identity provides useful insights such the user’s email, address, phone number, spoken language, age, gender, race, etc.</a:t>
            </a:r>
            <a:endParaRPr lang="en-GB" sz="2000" dirty="0"/>
          </a:p>
          <a:p>
            <a:pPr lvl="2" algn="just"/>
            <a:endParaRPr lang="en-GB"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a:t>
            </a:r>
            <a:endParaRPr lang="en-GB" dirty="0"/>
          </a:p>
        </p:txBody>
      </p:sp>
      <p:sp>
        <p:nvSpPr>
          <p:cNvPr id="3" name="Content Placeholder 2"/>
          <p:cNvSpPr>
            <a:spLocks noGrp="1"/>
          </p:cNvSpPr>
          <p:nvPr>
            <p:ph idx="1"/>
          </p:nvPr>
        </p:nvSpPr>
        <p:spPr/>
        <p:txBody>
          <a:bodyPr>
            <a:normAutofit/>
          </a:bodyPr>
          <a:lstStyle/>
          <a:p>
            <a:pPr algn="just"/>
            <a:r>
              <a:rPr lang="en-GB" dirty="0"/>
              <a:t>Identity</a:t>
            </a:r>
            <a:endParaRPr lang="en-GB" dirty="0"/>
          </a:p>
          <a:p>
            <a:pPr lvl="1" algn="just"/>
            <a:r>
              <a:rPr lang="en-GB" dirty="0"/>
              <a:t>Thin Identity</a:t>
            </a:r>
            <a:endParaRPr lang="en-GB" dirty="0"/>
          </a:p>
          <a:p>
            <a:pPr lvl="2" algn="just"/>
            <a:r>
              <a:rPr lang="en-GB" dirty="0"/>
              <a:t>Thin Identity is an old concept of identity that is currently gaining popularity.</a:t>
            </a:r>
            <a:endParaRPr lang="en-GB" dirty="0"/>
          </a:p>
          <a:p>
            <a:pPr lvl="2" algn="just"/>
            <a:r>
              <a:rPr lang="en-GB" dirty="0"/>
              <a:t>Thin Identity simply means user authentication without gaining access to profile information.</a:t>
            </a:r>
            <a:endParaRPr lang="en-GB" dirty="0"/>
          </a:p>
          <a:p>
            <a:pPr lvl="2" algn="just"/>
            <a:r>
              <a:rPr lang="en-GB" dirty="0"/>
              <a:t>A good example is Twitter’s Digits service that allows phone numbers as a means of logging in.</a:t>
            </a:r>
            <a:endParaRPr lang="en-GB" dirty="0"/>
          </a:p>
          <a:p>
            <a:pPr lvl="2" algn="just"/>
            <a:r>
              <a:rPr lang="en-GB" dirty="0"/>
              <a:t>From this example, the identifying – and globally unique – bit here is the user’s phone number.</a:t>
            </a:r>
            <a:endParaRPr lang="en-GB" dirty="0"/>
          </a:p>
          <a:p>
            <a:pPr lvl="2" algn="just"/>
            <a:r>
              <a:rPr lang="en-GB" dirty="0"/>
              <a:t>This sort of identity aims at replacing error-prone and vulnerable passwords with other factor that seems to be universally given.</a:t>
            </a:r>
            <a:endParaRPr lang="en-GB" dirty="0"/>
          </a:p>
        </p:txBody>
      </p:sp>
      <mc:AlternateContent xmlns:mc="http://schemas.openxmlformats.org/markup-compatibility/2006" xmlns:p14="http://schemas.microsoft.com/office/powerpoint/2010/main">
        <mc:Choice Requires="p14">
          <p:contentPart r:id="rId1" p14:bwMode="auto">
            <p14:nvContentPartPr>
              <p14:cNvPr id="4" name="Ink 3"/>
              <p14:cNvContentPartPr/>
              <p14:nvPr/>
            </p14:nvContentPartPr>
            <p14:xfrm>
              <a:off x="1866900" y="190500"/>
              <a:ext cx="19050" cy="360"/>
            </p14:xfrm>
          </p:contentPart>
        </mc:Choice>
        <mc:Fallback xmlns="">
          <p:pic>
            <p:nvPicPr>
              <p:cNvPr id="4" name="Ink 3"/>
            </p:nvPicPr>
            <p:blipFill>
              <a:blip r:embed="rId2"/>
            </p:blipFill>
            <p:spPr>
              <a:xfrm>
                <a:off x="1866900" y="190500"/>
                <a:ext cx="19050" cy="36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Ink 4"/>
              <p14:cNvContentPartPr/>
              <p14:nvPr/>
            </p14:nvContentPartPr>
            <p14:xfrm>
              <a:off x="3917950" y="2565400"/>
              <a:ext cx="939800" cy="215900"/>
            </p14:xfrm>
          </p:contentPart>
        </mc:Choice>
        <mc:Fallback xmlns="">
          <p:pic>
            <p:nvPicPr>
              <p:cNvPr id="5" name="Ink 4"/>
            </p:nvPicPr>
            <p:blipFill>
              <a:blip r:embed="rId4"/>
            </p:blipFill>
            <p:spPr>
              <a:xfrm>
                <a:off x="3917950" y="2565400"/>
                <a:ext cx="939800" cy="2159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Ink 5"/>
              <p14:cNvContentPartPr/>
              <p14:nvPr/>
            </p14:nvContentPartPr>
            <p14:xfrm>
              <a:off x="6388100" y="2552700"/>
              <a:ext cx="2463800" cy="1670050"/>
            </p14:xfrm>
          </p:contentPart>
        </mc:Choice>
        <mc:Fallback xmlns="">
          <p:pic>
            <p:nvPicPr>
              <p:cNvPr id="6" name="Ink 5"/>
            </p:nvPicPr>
            <p:blipFill>
              <a:blip r:embed="rId6"/>
            </p:blipFill>
            <p:spPr>
              <a:xfrm>
                <a:off x="6388100" y="2552700"/>
                <a:ext cx="2463800" cy="167005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Ink 6"/>
              <p14:cNvContentPartPr/>
              <p14:nvPr/>
            </p14:nvContentPartPr>
            <p14:xfrm>
              <a:off x="9626600" y="4502150"/>
              <a:ext cx="158750" cy="360"/>
            </p14:xfrm>
          </p:contentPart>
        </mc:Choice>
        <mc:Fallback xmlns="">
          <p:pic>
            <p:nvPicPr>
              <p:cNvPr id="7" name="Ink 6"/>
            </p:nvPicPr>
            <p:blipFill>
              <a:blip r:embed="rId8"/>
            </p:blipFill>
            <p:spPr>
              <a:xfrm>
                <a:off x="9626600" y="4502150"/>
                <a:ext cx="158750" cy="36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8" name="Ink 7"/>
              <p14:cNvContentPartPr/>
              <p14:nvPr/>
            </p14:nvContentPartPr>
            <p14:xfrm>
              <a:off x="10331450" y="4286250"/>
              <a:ext cx="19050" cy="360"/>
            </p14:xfrm>
          </p:contentPart>
        </mc:Choice>
        <mc:Fallback xmlns="">
          <p:pic>
            <p:nvPicPr>
              <p:cNvPr id="8" name="Ink 7"/>
            </p:nvPicPr>
            <p:blipFill>
              <a:blip r:embed="rId2"/>
            </p:blipFill>
            <p:spPr>
              <a:xfrm>
                <a:off x="10331450" y="4286250"/>
                <a:ext cx="19050" cy="36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9" name="Ink 8"/>
              <p14:cNvContentPartPr/>
              <p14:nvPr/>
            </p14:nvContentPartPr>
            <p14:xfrm>
              <a:off x="10128250" y="4972050"/>
              <a:ext cx="19050" cy="360"/>
            </p14:xfrm>
          </p:contentPart>
        </mc:Choice>
        <mc:Fallback xmlns="">
          <p:pic>
            <p:nvPicPr>
              <p:cNvPr id="9" name="Ink 8"/>
            </p:nvPicPr>
            <p:blipFill>
              <a:blip r:embed="rId2"/>
            </p:blipFill>
            <p:spPr>
              <a:xfrm>
                <a:off x="10128250" y="4972050"/>
                <a:ext cx="19050" cy="36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0" name="Ink 9"/>
              <p14:cNvContentPartPr/>
              <p14:nvPr/>
            </p14:nvContentPartPr>
            <p14:xfrm>
              <a:off x="9836150" y="5067300"/>
              <a:ext cx="19050" cy="360"/>
            </p14:xfrm>
          </p:contentPart>
        </mc:Choice>
        <mc:Fallback xmlns="">
          <p:pic>
            <p:nvPicPr>
              <p:cNvPr id="10" name="Ink 9"/>
            </p:nvPicPr>
            <p:blipFill>
              <a:blip r:embed="rId2"/>
            </p:blipFill>
            <p:spPr>
              <a:xfrm>
                <a:off x="9836150" y="5067300"/>
                <a:ext cx="19050" cy="36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1" name="Ink 10"/>
              <p14:cNvContentPartPr/>
              <p14:nvPr/>
            </p14:nvContentPartPr>
            <p14:xfrm>
              <a:off x="3721100" y="4927600"/>
              <a:ext cx="1308100" cy="387350"/>
            </p14:xfrm>
          </p:contentPart>
        </mc:Choice>
        <mc:Fallback xmlns="">
          <p:pic>
            <p:nvPicPr>
              <p:cNvPr id="11" name="Ink 10"/>
            </p:nvPicPr>
            <p:blipFill>
              <a:blip r:embed="rId13"/>
            </p:blipFill>
            <p:spPr>
              <a:xfrm>
                <a:off x="3721100" y="4927600"/>
                <a:ext cx="1308100" cy="38735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2" name="Ink 11"/>
              <p14:cNvContentPartPr/>
              <p14:nvPr/>
            </p14:nvContentPartPr>
            <p14:xfrm>
              <a:off x="3879850" y="4857750"/>
              <a:ext cx="1162050" cy="622300"/>
            </p14:xfrm>
          </p:contentPart>
        </mc:Choice>
        <mc:Fallback xmlns="">
          <p:pic>
            <p:nvPicPr>
              <p:cNvPr id="12" name="Ink 11"/>
            </p:nvPicPr>
            <p:blipFill>
              <a:blip r:embed="rId15"/>
            </p:blipFill>
            <p:spPr>
              <a:xfrm>
                <a:off x="3879850" y="4857750"/>
                <a:ext cx="1162050" cy="62230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3" name="Ink 12"/>
              <p14:cNvContentPartPr/>
              <p14:nvPr/>
            </p14:nvContentPartPr>
            <p14:xfrm>
              <a:off x="4032250" y="3810000"/>
              <a:ext cx="463550" cy="273050"/>
            </p14:xfrm>
          </p:contentPart>
        </mc:Choice>
        <mc:Fallback xmlns="">
          <p:pic>
            <p:nvPicPr>
              <p:cNvPr id="13" name="Ink 12"/>
            </p:nvPicPr>
            <p:blipFill>
              <a:blip r:embed="rId17"/>
            </p:blipFill>
            <p:spPr>
              <a:xfrm>
                <a:off x="4032250" y="3810000"/>
                <a:ext cx="463550" cy="27305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4" name="Ink 13"/>
              <p14:cNvContentPartPr/>
              <p14:nvPr/>
            </p14:nvContentPartPr>
            <p14:xfrm>
              <a:off x="3333750" y="3994150"/>
              <a:ext cx="19050" cy="360"/>
            </p14:xfrm>
          </p:contentPart>
        </mc:Choice>
        <mc:Fallback xmlns="">
          <p:pic>
            <p:nvPicPr>
              <p:cNvPr id="14" name="Ink 13"/>
            </p:nvPicPr>
            <p:blipFill>
              <a:blip r:embed="rId2"/>
            </p:blipFill>
            <p:spPr>
              <a:xfrm>
                <a:off x="3333750" y="3994150"/>
                <a:ext cx="19050" cy="36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5" name="Ink 14"/>
              <p14:cNvContentPartPr/>
              <p14:nvPr/>
            </p14:nvContentPartPr>
            <p14:xfrm>
              <a:off x="3289300" y="3594100"/>
              <a:ext cx="19050" cy="360"/>
            </p14:xfrm>
          </p:contentPart>
        </mc:Choice>
        <mc:Fallback xmlns="">
          <p:pic>
            <p:nvPicPr>
              <p:cNvPr id="15" name="Ink 14"/>
            </p:nvPicPr>
            <p:blipFill>
              <a:blip r:embed="rId2"/>
            </p:blipFill>
            <p:spPr>
              <a:xfrm>
                <a:off x="3289300" y="3594100"/>
                <a:ext cx="19050" cy="36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6" name="Ink 15"/>
              <p14:cNvContentPartPr/>
              <p14:nvPr/>
            </p14:nvContentPartPr>
            <p14:xfrm>
              <a:off x="2705100" y="3606800"/>
              <a:ext cx="19050" cy="360"/>
            </p14:xfrm>
          </p:contentPart>
        </mc:Choice>
        <mc:Fallback xmlns="">
          <p:pic>
            <p:nvPicPr>
              <p:cNvPr id="16" name="Ink 15"/>
            </p:nvPicPr>
            <p:blipFill>
              <a:blip r:embed="rId2"/>
            </p:blipFill>
            <p:spPr>
              <a:xfrm>
                <a:off x="2705100" y="3606800"/>
                <a:ext cx="19050" cy="36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7" name="Ink 16"/>
              <p14:cNvContentPartPr/>
              <p14:nvPr/>
            </p14:nvContentPartPr>
            <p14:xfrm>
              <a:off x="2870200" y="3994150"/>
              <a:ext cx="19050" cy="360"/>
            </p14:xfrm>
          </p:contentPart>
        </mc:Choice>
        <mc:Fallback xmlns="">
          <p:pic>
            <p:nvPicPr>
              <p:cNvPr id="17" name="Ink 16"/>
            </p:nvPicPr>
            <p:blipFill>
              <a:blip r:embed="rId2"/>
            </p:blipFill>
            <p:spPr>
              <a:xfrm>
                <a:off x="2870200" y="3994150"/>
                <a:ext cx="19050" cy="36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8" name="Ink 17"/>
              <p14:cNvContentPartPr/>
              <p14:nvPr/>
            </p14:nvContentPartPr>
            <p14:xfrm>
              <a:off x="3105150" y="3568700"/>
              <a:ext cx="19050" cy="360"/>
            </p14:xfrm>
          </p:contentPart>
        </mc:Choice>
        <mc:Fallback xmlns="">
          <p:pic>
            <p:nvPicPr>
              <p:cNvPr id="18" name="Ink 17"/>
            </p:nvPicPr>
            <p:blipFill>
              <a:blip r:embed="rId2"/>
            </p:blipFill>
            <p:spPr>
              <a:xfrm>
                <a:off x="3105150" y="3568700"/>
                <a:ext cx="19050" cy="36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9" name="Ink 18"/>
              <p14:cNvContentPartPr/>
              <p14:nvPr/>
            </p14:nvContentPartPr>
            <p14:xfrm>
              <a:off x="3060700" y="3892550"/>
              <a:ext cx="19050" cy="360"/>
            </p14:xfrm>
          </p:contentPart>
        </mc:Choice>
        <mc:Fallback xmlns="">
          <p:pic>
            <p:nvPicPr>
              <p:cNvPr id="19" name="Ink 18"/>
            </p:nvPicPr>
            <p:blipFill>
              <a:blip r:embed="rId2"/>
            </p:blipFill>
            <p:spPr>
              <a:xfrm>
                <a:off x="3060700" y="3892550"/>
                <a:ext cx="19050" cy="36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0" name="Ink 19"/>
              <p14:cNvContentPartPr/>
              <p14:nvPr/>
            </p14:nvContentPartPr>
            <p14:xfrm>
              <a:off x="2641600" y="3917950"/>
              <a:ext cx="19050" cy="360"/>
            </p14:xfrm>
          </p:contentPart>
        </mc:Choice>
        <mc:Fallback xmlns="">
          <p:pic>
            <p:nvPicPr>
              <p:cNvPr id="20" name="Ink 19"/>
            </p:nvPicPr>
            <p:blipFill>
              <a:blip r:embed="rId2"/>
            </p:blipFill>
            <p:spPr>
              <a:xfrm>
                <a:off x="2641600" y="3917950"/>
                <a:ext cx="19050" cy="36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1" name="Ink 20"/>
              <p14:cNvContentPartPr/>
              <p14:nvPr/>
            </p14:nvContentPartPr>
            <p14:xfrm>
              <a:off x="2870200" y="4375150"/>
              <a:ext cx="19050" cy="360"/>
            </p14:xfrm>
          </p:contentPart>
        </mc:Choice>
        <mc:Fallback xmlns="">
          <p:pic>
            <p:nvPicPr>
              <p:cNvPr id="21" name="Ink 20"/>
            </p:nvPicPr>
            <p:blipFill>
              <a:blip r:embed="rId2"/>
            </p:blipFill>
            <p:spPr>
              <a:xfrm>
                <a:off x="2870200" y="4375150"/>
                <a:ext cx="19050" cy="36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2" name="Ink 21"/>
              <p14:cNvContentPartPr/>
              <p14:nvPr/>
            </p14:nvContentPartPr>
            <p14:xfrm>
              <a:off x="2889250" y="3486150"/>
              <a:ext cx="19050" cy="360"/>
            </p14:xfrm>
          </p:contentPart>
        </mc:Choice>
        <mc:Fallback xmlns="">
          <p:pic>
            <p:nvPicPr>
              <p:cNvPr id="22" name="Ink 21"/>
            </p:nvPicPr>
            <p:blipFill>
              <a:blip r:embed="rId2"/>
            </p:blipFill>
            <p:spPr>
              <a:xfrm>
                <a:off x="2889250" y="3486150"/>
                <a:ext cx="19050" cy="36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3" name="Ink 22"/>
              <p14:cNvContentPartPr/>
              <p14:nvPr/>
            </p14:nvContentPartPr>
            <p14:xfrm>
              <a:off x="3346450" y="3333750"/>
              <a:ext cx="19050" cy="360"/>
            </p14:xfrm>
          </p:contentPart>
        </mc:Choice>
        <mc:Fallback xmlns="">
          <p:pic>
            <p:nvPicPr>
              <p:cNvPr id="23" name="Ink 22"/>
            </p:nvPicPr>
            <p:blipFill>
              <a:blip r:embed="rId2"/>
            </p:blipFill>
            <p:spPr>
              <a:xfrm>
                <a:off x="3346450" y="3333750"/>
                <a:ext cx="19050" cy="36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24" name="Ink 23"/>
              <p14:cNvContentPartPr/>
              <p14:nvPr/>
            </p14:nvContentPartPr>
            <p14:xfrm>
              <a:off x="3244850" y="4305300"/>
              <a:ext cx="19050" cy="360"/>
            </p14:xfrm>
          </p:contentPart>
        </mc:Choice>
        <mc:Fallback xmlns="">
          <p:pic>
            <p:nvPicPr>
              <p:cNvPr id="24" name="Ink 23"/>
            </p:nvPicPr>
            <p:blipFill>
              <a:blip r:embed="rId2"/>
            </p:blipFill>
            <p:spPr>
              <a:xfrm>
                <a:off x="3244850" y="4305300"/>
                <a:ext cx="19050" cy="36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25" name="Ink 24"/>
              <p14:cNvContentPartPr/>
              <p14:nvPr/>
            </p14:nvContentPartPr>
            <p14:xfrm>
              <a:off x="2501900" y="4279900"/>
              <a:ext cx="19050" cy="360"/>
            </p14:xfrm>
          </p:contentPart>
        </mc:Choice>
        <mc:Fallback xmlns="">
          <p:pic>
            <p:nvPicPr>
              <p:cNvPr id="25" name="Ink 24"/>
            </p:nvPicPr>
            <p:blipFill>
              <a:blip r:embed="rId2"/>
            </p:blipFill>
            <p:spPr>
              <a:xfrm>
                <a:off x="2501900" y="4279900"/>
                <a:ext cx="19050" cy="36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26" name="Ink 25"/>
              <p14:cNvContentPartPr/>
              <p14:nvPr/>
            </p14:nvContentPartPr>
            <p14:xfrm>
              <a:off x="2736850" y="4260850"/>
              <a:ext cx="19050" cy="360"/>
            </p14:xfrm>
          </p:contentPart>
        </mc:Choice>
        <mc:Fallback xmlns="">
          <p:pic>
            <p:nvPicPr>
              <p:cNvPr id="26" name="Ink 25"/>
            </p:nvPicPr>
            <p:blipFill>
              <a:blip r:embed="rId2"/>
            </p:blipFill>
            <p:spPr>
              <a:xfrm>
                <a:off x="2736850" y="4260850"/>
                <a:ext cx="19050" cy="36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27" name="Ink 26"/>
              <p14:cNvContentPartPr/>
              <p14:nvPr/>
            </p14:nvContentPartPr>
            <p14:xfrm>
              <a:off x="2927350" y="3740150"/>
              <a:ext cx="19050" cy="360"/>
            </p14:xfrm>
          </p:contentPart>
        </mc:Choice>
        <mc:Fallback xmlns="">
          <p:pic>
            <p:nvPicPr>
              <p:cNvPr id="27" name="Ink 26"/>
            </p:nvPicPr>
            <p:blipFill>
              <a:blip r:embed="rId2"/>
            </p:blipFill>
            <p:spPr>
              <a:xfrm>
                <a:off x="2927350" y="3740150"/>
                <a:ext cx="19050" cy="36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8" name="Ink 27"/>
              <p14:cNvContentPartPr/>
              <p14:nvPr/>
            </p14:nvContentPartPr>
            <p14:xfrm>
              <a:off x="2762250" y="3689350"/>
              <a:ext cx="19050" cy="360"/>
            </p14:xfrm>
          </p:contentPart>
        </mc:Choice>
        <mc:Fallback xmlns="">
          <p:pic>
            <p:nvPicPr>
              <p:cNvPr id="28" name="Ink 27"/>
            </p:nvPicPr>
            <p:blipFill>
              <a:blip r:embed="rId2"/>
            </p:blipFill>
            <p:spPr>
              <a:xfrm>
                <a:off x="2762250" y="3689350"/>
                <a:ext cx="19050" cy="36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9" name="Ink 28"/>
              <p14:cNvContentPartPr/>
              <p14:nvPr/>
            </p14:nvContentPartPr>
            <p14:xfrm>
              <a:off x="2444750" y="3854450"/>
              <a:ext cx="19050" cy="360"/>
            </p14:xfrm>
          </p:contentPart>
        </mc:Choice>
        <mc:Fallback xmlns="">
          <p:pic>
            <p:nvPicPr>
              <p:cNvPr id="29" name="Ink 28"/>
            </p:nvPicPr>
            <p:blipFill>
              <a:blip r:embed="rId2"/>
            </p:blipFill>
            <p:spPr>
              <a:xfrm>
                <a:off x="2444750" y="3854450"/>
                <a:ext cx="19050" cy="36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30" name="Ink 29"/>
              <p14:cNvContentPartPr/>
              <p14:nvPr/>
            </p14:nvContentPartPr>
            <p14:xfrm>
              <a:off x="2984500" y="4191000"/>
              <a:ext cx="19050" cy="360"/>
            </p14:xfrm>
          </p:contentPart>
        </mc:Choice>
        <mc:Fallback xmlns="">
          <p:pic>
            <p:nvPicPr>
              <p:cNvPr id="30" name="Ink 29"/>
            </p:nvPicPr>
            <p:blipFill>
              <a:blip r:embed="rId2"/>
            </p:blipFill>
            <p:spPr>
              <a:xfrm>
                <a:off x="2984500" y="4191000"/>
                <a:ext cx="19050" cy="36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31" name="Ink 30"/>
              <p14:cNvContentPartPr/>
              <p14:nvPr/>
            </p14:nvContentPartPr>
            <p14:xfrm>
              <a:off x="3194050" y="4146550"/>
              <a:ext cx="19050" cy="360"/>
            </p14:xfrm>
          </p:contentPart>
        </mc:Choice>
        <mc:Fallback xmlns="">
          <p:pic>
            <p:nvPicPr>
              <p:cNvPr id="31" name="Ink 30"/>
            </p:nvPicPr>
            <p:blipFill>
              <a:blip r:embed="rId2"/>
            </p:blipFill>
            <p:spPr>
              <a:xfrm>
                <a:off x="3194050" y="4146550"/>
                <a:ext cx="19050" cy="36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32" name="Ink 31"/>
              <p14:cNvContentPartPr/>
              <p14:nvPr/>
            </p14:nvContentPartPr>
            <p14:xfrm>
              <a:off x="3073400" y="4464050"/>
              <a:ext cx="19050" cy="360"/>
            </p14:xfrm>
          </p:contentPart>
        </mc:Choice>
        <mc:Fallback xmlns="">
          <p:pic>
            <p:nvPicPr>
              <p:cNvPr id="32" name="Ink 31"/>
            </p:nvPicPr>
            <p:blipFill>
              <a:blip r:embed="rId2"/>
            </p:blipFill>
            <p:spPr>
              <a:xfrm>
                <a:off x="3073400" y="4464050"/>
                <a:ext cx="19050" cy="36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33" name="Ink 32"/>
              <p14:cNvContentPartPr/>
              <p14:nvPr/>
            </p14:nvContentPartPr>
            <p14:xfrm>
              <a:off x="3092450" y="4203700"/>
              <a:ext cx="19050" cy="360"/>
            </p14:xfrm>
          </p:contentPart>
        </mc:Choice>
        <mc:Fallback xmlns="">
          <p:pic>
            <p:nvPicPr>
              <p:cNvPr id="33" name="Ink 32"/>
            </p:nvPicPr>
            <p:blipFill>
              <a:blip r:embed="rId2"/>
            </p:blipFill>
            <p:spPr>
              <a:xfrm>
                <a:off x="3092450" y="4203700"/>
                <a:ext cx="19050" cy="36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34" name="Ink 33"/>
              <p14:cNvContentPartPr/>
              <p14:nvPr/>
            </p14:nvContentPartPr>
            <p14:xfrm>
              <a:off x="3181350" y="3879850"/>
              <a:ext cx="19050" cy="360"/>
            </p14:xfrm>
          </p:contentPart>
        </mc:Choice>
        <mc:Fallback xmlns="">
          <p:pic>
            <p:nvPicPr>
              <p:cNvPr id="34" name="Ink 33"/>
            </p:nvPicPr>
            <p:blipFill>
              <a:blip r:embed="rId2"/>
            </p:blipFill>
            <p:spPr>
              <a:xfrm>
                <a:off x="3181350" y="3879850"/>
                <a:ext cx="19050" cy="36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35" name="Ink 34"/>
              <p14:cNvContentPartPr/>
              <p14:nvPr/>
            </p14:nvContentPartPr>
            <p14:xfrm>
              <a:off x="3346450" y="3765550"/>
              <a:ext cx="19050" cy="360"/>
            </p14:xfrm>
          </p:contentPart>
        </mc:Choice>
        <mc:Fallback xmlns="">
          <p:pic>
            <p:nvPicPr>
              <p:cNvPr id="35" name="Ink 34"/>
            </p:nvPicPr>
            <p:blipFill>
              <a:blip r:embed="rId2"/>
            </p:blipFill>
            <p:spPr>
              <a:xfrm>
                <a:off x="3346450" y="3765550"/>
                <a:ext cx="19050" cy="360"/>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36" name="Ink 35"/>
              <p14:cNvContentPartPr/>
              <p14:nvPr/>
            </p14:nvContentPartPr>
            <p14:xfrm>
              <a:off x="3257550" y="3530600"/>
              <a:ext cx="19050" cy="360"/>
            </p14:xfrm>
          </p:contentPart>
        </mc:Choice>
        <mc:Fallback xmlns="">
          <p:pic>
            <p:nvPicPr>
              <p:cNvPr id="36" name="Ink 35"/>
            </p:nvPicPr>
            <p:blipFill>
              <a:blip r:embed="rId2"/>
            </p:blipFill>
            <p:spPr>
              <a:xfrm>
                <a:off x="3257550" y="3530600"/>
                <a:ext cx="19050" cy="360"/>
              </a:xfrm>
              <a:prstGeom prst="rect"/>
            </p:spPr>
          </p:pic>
        </mc:Fallback>
      </mc:AlternateContent>
      <p:sp>
        <p:nvSpPr>
          <p:cNvPr id="37" name="Text Box 36"/>
          <p:cNvSpPr txBox="1"/>
          <p:nvPr/>
        </p:nvSpPr>
        <p:spPr>
          <a:xfrm>
            <a:off x="2306955" y="2385695"/>
            <a:ext cx="309880" cy="368300"/>
          </a:xfrm>
          <a:prstGeom prst="rect">
            <a:avLst/>
          </a:prstGeom>
          <a:noFill/>
        </p:spPr>
        <p:txBody>
          <a:bodyPr wrap="none" rtlCol="0">
            <a:spAutoFit/>
          </a:bodyPr>
          <a:p>
            <a:endParaRPr lang="en-US"/>
          </a:p>
        </p:txBody>
      </p:sp>
      <mc:AlternateContent xmlns:mc="http://schemas.openxmlformats.org/markup-compatibility/2006" xmlns:p14="http://schemas.microsoft.com/office/powerpoint/2010/main">
        <mc:Choice Requires="p14">
          <p:contentPart r:id="rId41" p14:bwMode="auto">
            <p14:nvContentPartPr>
              <p14:cNvPr id="38" name="Ink 37"/>
              <p14:cNvContentPartPr/>
              <p14:nvPr/>
            </p14:nvContentPartPr>
            <p14:xfrm>
              <a:off x="5549900" y="4654550"/>
              <a:ext cx="717550" cy="692150"/>
            </p14:xfrm>
          </p:contentPart>
        </mc:Choice>
        <mc:Fallback xmlns="">
          <p:pic>
            <p:nvPicPr>
              <p:cNvPr id="38" name="Ink 37"/>
            </p:nvPicPr>
            <p:blipFill>
              <a:blip r:embed="rId42"/>
            </p:blipFill>
            <p:spPr>
              <a:xfrm>
                <a:off x="5549900" y="4654550"/>
                <a:ext cx="717550" cy="69215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39" name="Ink 38"/>
              <p14:cNvContentPartPr/>
              <p14:nvPr/>
            </p14:nvContentPartPr>
            <p14:xfrm>
              <a:off x="4883150" y="476250"/>
              <a:ext cx="4946650" cy="1485900"/>
            </p14:xfrm>
          </p:contentPart>
        </mc:Choice>
        <mc:Fallback xmlns="">
          <p:pic>
            <p:nvPicPr>
              <p:cNvPr id="39" name="Ink 38"/>
            </p:nvPicPr>
            <p:blipFill>
              <a:blip r:embed="rId44"/>
            </p:blipFill>
            <p:spPr>
              <a:xfrm>
                <a:off x="4883150" y="476250"/>
                <a:ext cx="4946650" cy="148590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40" name="Ink 39"/>
              <p14:cNvContentPartPr/>
              <p14:nvPr/>
            </p14:nvContentPartPr>
            <p14:xfrm>
              <a:off x="260350" y="5219700"/>
              <a:ext cx="2540000" cy="1174750"/>
            </p14:xfrm>
          </p:contentPart>
        </mc:Choice>
        <mc:Fallback xmlns="">
          <p:pic>
            <p:nvPicPr>
              <p:cNvPr id="40" name="Ink 39"/>
            </p:nvPicPr>
            <p:blipFill>
              <a:blip r:embed="rId46"/>
            </p:blipFill>
            <p:spPr>
              <a:xfrm>
                <a:off x="260350" y="5219700"/>
                <a:ext cx="2540000" cy="117475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41" name="Ink 40"/>
              <p14:cNvContentPartPr/>
              <p14:nvPr/>
            </p14:nvContentPartPr>
            <p14:xfrm>
              <a:off x="2686050" y="4883150"/>
              <a:ext cx="19050" cy="360"/>
            </p14:xfrm>
          </p:contentPart>
        </mc:Choice>
        <mc:Fallback xmlns="">
          <p:pic>
            <p:nvPicPr>
              <p:cNvPr id="41" name="Ink 40"/>
            </p:nvPicPr>
            <p:blipFill>
              <a:blip r:embed="rId2"/>
            </p:blipFill>
            <p:spPr>
              <a:xfrm>
                <a:off x="2686050" y="4883150"/>
                <a:ext cx="19050" cy="36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42" name="Ink 41"/>
              <p14:cNvContentPartPr/>
              <p14:nvPr/>
            </p14:nvContentPartPr>
            <p14:xfrm>
              <a:off x="4813300" y="5873750"/>
              <a:ext cx="1651000" cy="850900"/>
            </p14:xfrm>
          </p:contentPart>
        </mc:Choice>
        <mc:Fallback xmlns="">
          <p:pic>
            <p:nvPicPr>
              <p:cNvPr id="42" name="Ink 41"/>
            </p:nvPicPr>
            <p:blipFill>
              <a:blip r:embed="rId49"/>
            </p:blipFill>
            <p:spPr>
              <a:xfrm>
                <a:off x="4813300" y="5873750"/>
                <a:ext cx="1651000" cy="850900"/>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43" name="Ink 42"/>
              <p14:cNvContentPartPr/>
              <p14:nvPr/>
            </p14:nvContentPartPr>
            <p14:xfrm>
              <a:off x="5124450" y="6216650"/>
              <a:ext cx="19050" cy="360"/>
            </p14:xfrm>
          </p:contentPart>
        </mc:Choice>
        <mc:Fallback xmlns="">
          <p:pic>
            <p:nvPicPr>
              <p:cNvPr id="43" name="Ink 42"/>
            </p:nvPicPr>
            <p:blipFill>
              <a:blip r:embed="rId2"/>
            </p:blipFill>
            <p:spPr>
              <a:xfrm>
                <a:off x="5124450" y="6216650"/>
                <a:ext cx="19050" cy="36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44" name="Ink 43"/>
              <p14:cNvContentPartPr/>
              <p14:nvPr/>
            </p14:nvContentPartPr>
            <p14:xfrm>
              <a:off x="5848350" y="6223000"/>
              <a:ext cx="19050" cy="360"/>
            </p14:xfrm>
          </p:contentPart>
        </mc:Choice>
        <mc:Fallback xmlns="">
          <p:pic>
            <p:nvPicPr>
              <p:cNvPr id="44" name="Ink 43"/>
            </p:nvPicPr>
            <p:blipFill>
              <a:blip r:embed="rId2"/>
            </p:blipFill>
            <p:spPr>
              <a:xfrm>
                <a:off x="5848350" y="6223000"/>
                <a:ext cx="19050" cy="360"/>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45" name="Ink 44"/>
              <p14:cNvContentPartPr/>
              <p14:nvPr/>
            </p14:nvContentPartPr>
            <p14:xfrm>
              <a:off x="5099050" y="6108700"/>
              <a:ext cx="1079500" cy="381000"/>
            </p14:xfrm>
          </p:contentPart>
        </mc:Choice>
        <mc:Fallback xmlns="">
          <p:pic>
            <p:nvPicPr>
              <p:cNvPr id="45" name="Ink 44"/>
            </p:nvPicPr>
            <p:blipFill>
              <a:blip r:embed="rId53"/>
            </p:blipFill>
            <p:spPr>
              <a:xfrm>
                <a:off x="5099050" y="6108700"/>
                <a:ext cx="1079500" cy="381000"/>
              </a:xfrm>
              <a:prstGeom prst="rect"/>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a:t>
            </a:r>
            <a:endParaRPr lang="en-GB" dirty="0"/>
          </a:p>
        </p:txBody>
      </p:sp>
      <p:sp>
        <p:nvSpPr>
          <p:cNvPr id="3" name="Content Placeholder 2"/>
          <p:cNvSpPr>
            <a:spLocks noGrp="1"/>
          </p:cNvSpPr>
          <p:nvPr>
            <p:ph idx="1"/>
          </p:nvPr>
        </p:nvSpPr>
        <p:spPr/>
        <p:txBody>
          <a:bodyPr>
            <a:normAutofit/>
          </a:bodyPr>
          <a:lstStyle/>
          <a:p>
            <a:pPr algn="just"/>
            <a:r>
              <a:rPr lang="en-GB" dirty="0"/>
              <a:t>Identity Utilisation</a:t>
            </a:r>
            <a:endParaRPr lang="en-GB" dirty="0"/>
          </a:p>
          <a:p>
            <a:pPr lvl="1" algn="just"/>
            <a:r>
              <a:rPr lang="en-GB" dirty="0"/>
              <a:t>Logins are usually not the first point of contact for users.</a:t>
            </a:r>
            <a:endParaRPr lang="en-GB" dirty="0"/>
          </a:p>
          <a:p>
            <a:pPr lvl="1" algn="just"/>
            <a:r>
              <a:rPr lang="en-GB" dirty="0"/>
              <a:t>Sometimes, users are forced to register of login when they visit some sites on the internet.</a:t>
            </a:r>
            <a:endParaRPr lang="en-GB" dirty="0"/>
          </a:p>
          <a:p>
            <a:pPr lvl="1" algn="just"/>
            <a:r>
              <a:rPr lang="en-GB" dirty="0"/>
              <a:t>The current industry sentiment is for users to be allowed to decide whether they want to commit their data.</a:t>
            </a:r>
            <a:endParaRPr lang="en-GB" dirty="0"/>
          </a:p>
          <a:p>
            <a:pPr lvl="1" algn="just"/>
            <a:r>
              <a:rPr lang="en-GB" dirty="0"/>
              <a:t>Leveraging existing profiles, such as social identity can help easing the way once the user agreed, thus lowering the amount of information to be typed manually.</a:t>
            </a: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54524"/>
          </a:xfrm>
        </p:spPr>
        <p:txBody>
          <a:bodyPr/>
          <a:lstStyle/>
          <a:p>
            <a:r>
              <a:rPr lang="en-US" dirty="0"/>
              <a:t>Defense-in-Depth</a:t>
            </a:r>
            <a:endParaRPr lang="en-GB" dirty="0"/>
          </a:p>
        </p:txBody>
      </p:sp>
      <p:sp>
        <p:nvSpPr>
          <p:cNvPr id="3" name="Content Placeholder 2"/>
          <p:cNvSpPr>
            <a:spLocks noGrp="1"/>
          </p:cNvSpPr>
          <p:nvPr>
            <p:ph idx="1"/>
          </p:nvPr>
        </p:nvSpPr>
        <p:spPr>
          <a:xfrm>
            <a:off x="2589212" y="1378634"/>
            <a:ext cx="8915400" cy="4532588"/>
          </a:xfrm>
        </p:spPr>
        <p:txBody>
          <a:bodyPr>
            <a:normAutofit/>
          </a:bodyPr>
          <a:lstStyle/>
          <a:p>
            <a:r>
              <a:rPr lang="en-US" dirty="0"/>
              <a:t>As a cyber security practitioner, to protect your organisations networks and assets, you will likely do one or a combination of:</a:t>
            </a:r>
            <a:endParaRPr lang="en-US" dirty="0"/>
          </a:p>
          <a:p>
            <a:pPr lvl="1"/>
            <a:r>
              <a:rPr lang="en-US" dirty="0"/>
              <a:t>Deploy firewall</a:t>
            </a:r>
            <a:endParaRPr lang="en-US" dirty="0"/>
          </a:p>
          <a:p>
            <a:pPr lvl="1"/>
            <a:r>
              <a:rPr lang="en-US" dirty="0"/>
              <a:t>Deploy intrusion prevention systems (IPS)</a:t>
            </a:r>
            <a:endParaRPr lang="en-US" dirty="0"/>
          </a:p>
          <a:p>
            <a:pPr lvl="1"/>
            <a:r>
              <a:rPr lang="en-US" dirty="0"/>
              <a:t>Install antivirus </a:t>
            </a:r>
            <a:endParaRPr lang="en-US" dirty="0"/>
          </a:p>
          <a:p>
            <a:pPr lvl="1"/>
            <a:r>
              <a:rPr lang="en-US" dirty="0"/>
              <a:t>Install advanced malware protections</a:t>
            </a:r>
            <a:endParaRPr lang="en-US" dirty="0"/>
          </a:p>
          <a:p>
            <a:endParaRPr lang="en-US" dirty="0"/>
          </a:p>
          <a:p>
            <a:r>
              <a:rPr lang="en-US" dirty="0"/>
              <a:t>Unfortunately, this is not enough to provide the needed protection sought after.</a:t>
            </a:r>
            <a:endParaRPr lang="en-US" dirty="0"/>
          </a:p>
          <a:p>
            <a:endParaRPr lang="en-US" dirty="0"/>
          </a:p>
          <a:p>
            <a:r>
              <a:rPr lang="en-US" dirty="0"/>
              <a:t>A better approach to system security in the modern world of today is the Defense-in-Depth Strategy.</a:t>
            </a:r>
            <a:endParaRPr lang="en-US" dirty="0"/>
          </a:p>
          <a:p>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4427"/>
          </a:xfrm>
        </p:spPr>
        <p:txBody>
          <a:bodyPr/>
          <a:lstStyle/>
          <a:p>
            <a:r>
              <a:rPr lang="en-US" dirty="0"/>
              <a:t>Defense-in-Depth</a:t>
            </a:r>
            <a:endParaRPr lang="en-GB" dirty="0"/>
          </a:p>
        </p:txBody>
      </p:sp>
      <p:sp>
        <p:nvSpPr>
          <p:cNvPr id="16" name="Content Placeholder 15"/>
          <p:cNvSpPr>
            <a:spLocks noGrp="1"/>
          </p:cNvSpPr>
          <p:nvPr>
            <p:ph idx="1"/>
          </p:nvPr>
        </p:nvSpPr>
        <p:spPr>
          <a:xfrm>
            <a:off x="2589212" y="1358537"/>
            <a:ext cx="8915400" cy="4552685"/>
          </a:xfrm>
        </p:spPr>
        <p:txBody>
          <a:bodyPr>
            <a:normAutofit fontScale="92500" lnSpcReduction="20000"/>
          </a:bodyPr>
          <a:lstStyle/>
          <a:p>
            <a:r>
              <a:rPr lang="en-US" dirty="0"/>
              <a:t>Defense-in-Depth is a layered and cross-boundary strategy that is needed to protect networks and corporate assets. </a:t>
            </a:r>
            <a:endParaRPr lang="en-US" dirty="0"/>
          </a:p>
          <a:p>
            <a:endParaRPr lang="en-US" dirty="0"/>
          </a:p>
          <a:p>
            <a:r>
              <a:rPr lang="en-US" dirty="0"/>
              <a:t>The primary benefit of the defense-in-depth strategy is that, if a single control fails, other controls can still protect your environment and assets.</a:t>
            </a:r>
            <a:endParaRPr lang="en-US" dirty="0"/>
          </a:p>
          <a:p>
            <a:endParaRPr lang="en-US" dirty="0"/>
          </a:p>
          <a:p>
            <a:r>
              <a:rPr lang="en-US" dirty="0"/>
              <a:t>The layers in this strategy include:</a:t>
            </a:r>
            <a:endParaRPr lang="en-US" dirty="0"/>
          </a:p>
          <a:p>
            <a:pPr lvl="1"/>
            <a:r>
              <a:rPr lang="en-US" dirty="0"/>
              <a:t>Non-technical activities.</a:t>
            </a:r>
            <a:endParaRPr lang="en-US" dirty="0"/>
          </a:p>
          <a:p>
            <a:pPr lvl="1"/>
            <a:r>
              <a:rPr lang="en-US" dirty="0"/>
              <a:t>Physical security</a:t>
            </a:r>
            <a:endParaRPr lang="en-US" dirty="0"/>
          </a:p>
          <a:p>
            <a:pPr lvl="1"/>
            <a:r>
              <a:rPr lang="en-US"/>
              <a:t>Perimeter security</a:t>
            </a:r>
            <a:endParaRPr lang="en-US" dirty="0"/>
          </a:p>
          <a:p>
            <a:pPr lvl="1"/>
            <a:r>
              <a:rPr lang="en-US" dirty="0"/>
              <a:t>Network security best practices.</a:t>
            </a:r>
            <a:endParaRPr lang="en-US" dirty="0"/>
          </a:p>
          <a:p>
            <a:pPr lvl="1"/>
            <a:r>
              <a:rPr lang="en-US" dirty="0"/>
              <a:t>Host security solutions</a:t>
            </a:r>
            <a:endParaRPr lang="en-US" dirty="0"/>
          </a:p>
          <a:p>
            <a:pPr lvl="1"/>
            <a:r>
              <a:rPr lang="en-US" dirty="0"/>
              <a:t>Application security best practices.</a:t>
            </a:r>
            <a:endParaRPr lang="en-US" dirty="0"/>
          </a:p>
          <a:p>
            <a:pPr lvl="1"/>
            <a:r>
              <a:rPr lang="en-US" dirty="0"/>
              <a:t>The data being protected.</a:t>
            </a:r>
            <a:endParaRPr lang="en-US" dirty="0"/>
          </a:p>
          <a:p>
            <a:endParaRPr lang="en-US" dirty="0"/>
          </a:p>
          <a:p>
            <a:endParaRPr lang="en-US" dirty="0"/>
          </a:p>
          <a:p>
            <a:endParaRPr lang="en-US" dirty="0"/>
          </a:p>
          <a:p>
            <a:endParaRPr lang="en-GB" dirty="0"/>
          </a:p>
        </p:txBody>
      </p:sp>
      <p:pic>
        <p:nvPicPr>
          <p:cNvPr id="18" name="Picture 1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23940" y="3042570"/>
            <a:ext cx="5268060" cy="31913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4427"/>
          </a:xfrm>
        </p:spPr>
        <p:txBody>
          <a:bodyPr/>
          <a:lstStyle/>
          <a:p>
            <a:r>
              <a:rPr lang="en-US" dirty="0"/>
              <a:t>Defense-in-Depth</a:t>
            </a:r>
            <a:endParaRPr lang="en-GB" dirty="0"/>
          </a:p>
        </p:txBody>
      </p:sp>
      <p:sp>
        <p:nvSpPr>
          <p:cNvPr id="16" name="Content Placeholder 15"/>
          <p:cNvSpPr>
            <a:spLocks noGrp="1"/>
          </p:cNvSpPr>
          <p:nvPr>
            <p:ph idx="1"/>
          </p:nvPr>
        </p:nvSpPr>
        <p:spPr>
          <a:xfrm>
            <a:off x="2589212" y="1358537"/>
            <a:ext cx="8915400" cy="4552685"/>
          </a:xfrm>
        </p:spPr>
        <p:txBody>
          <a:bodyPr>
            <a:normAutofit fontScale="85000" lnSpcReduction="20000"/>
          </a:bodyPr>
          <a:lstStyle/>
          <a:p>
            <a:r>
              <a:rPr lang="en-US" dirty="0"/>
              <a:t>Defense-in-Depth is a layered and cross-boundary strategy that is needed to protect networks and corporate assets. </a:t>
            </a:r>
            <a:endParaRPr lang="en-US" dirty="0"/>
          </a:p>
          <a:p>
            <a:endParaRPr lang="en-US" dirty="0"/>
          </a:p>
          <a:p>
            <a:r>
              <a:rPr lang="en-US" dirty="0"/>
              <a:t>The primary benefit of the defense-in-depth strategy is that, if a single control fails, other controls can still protect your environment and assets.</a:t>
            </a:r>
            <a:endParaRPr lang="en-US" dirty="0"/>
          </a:p>
          <a:p>
            <a:endParaRPr lang="en-US" dirty="0"/>
          </a:p>
          <a:p>
            <a:r>
              <a:rPr lang="en-US" dirty="0"/>
              <a:t>The layers in this strategy include:</a:t>
            </a:r>
            <a:endParaRPr lang="en-US" dirty="0"/>
          </a:p>
          <a:p>
            <a:pPr lvl="1"/>
            <a:r>
              <a:rPr lang="en-US" dirty="0"/>
              <a:t>Non-technical activities.</a:t>
            </a:r>
            <a:endParaRPr lang="en-US" dirty="0"/>
          </a:p>
          <a:p>
            <a:pPr lvl="1"/>
            <a:r>
              <a:rPr lang="en-US" dirty="0"/>
              <a:t>Physical security</a:t>
            </a:r>
            <a:endParaRPr lang="en-US" dirty="0"/>
          </a:p>
          <a:p>
            <a:pPr lvl="1"/>
            <a:r>
              <a:rPr lang="en-US" dirty="0"/>
              <a:t>Network security best practices.</a:t>
            </a:r>
            <a:endParaRPr lang="en-US" dirty="0"/>
          </a:p>
          <a:p>
            <a:pPr lvl="1"/>
            <a:r>
              <a:rPr lang="en-US" dirty="0"/>
              <a:t>Host security solutions</a:t>
            </a:r>
            <a:endParaRPr lang="en-US" dirty="0"/>
          </a:p>
          <a:p>
            <a:pPr lvl="1"/>
            <a:r>
              <a:rPr lang="en-US" dirty="0"/>
              <a:t>Application security best practices.</a:t>
            </a:r>
            <a:endParaRPr lang="en-US" dirty="0"/>
          </a:p>
          <a:p>
            <a:pPr lvl="1"/>
            <a:r>
              <a:rPr lang="en-US" dirty="0"/>
              <a:t>The data being protected.</a:t>
            </a:r>
            <a:endParaRPr lang="en-US" dirty="0"/>
          </a:p>
          <a:p>
            <a:endParaRPr lang="en-US" dirty="0"/>
          </a:p>
          <a:p>
            <a:r>
              <a:rPr lang="en-US" dirty="0"/>
              <a:t>To achieve defense-in-depth, the network will need to be completely visible.</a:t>
            </a:r>
            <a:endParaRPr lang="en-US" dirty="0"/>
          </a:p>
          <a:p>
            <a:endParaRPr lang="en-US" dirty="0"/>
          </a:p>
          <a:p>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86679"/>
          </a:xfrm>
        </p:spPr>
        <p:txBody>
          <a:bodyPr/>
          <a:lstStyle/>
          <a:p>
            <a:r>
              <a:rPr lang="en-US" dirty="0"/>
              <a:t>Network Visibility</a:t>
            </a:r>
            <a:endParaRPr lang="en-GB" dirty="0"/>
          </a:p>
        </p:txBody>
      </p:sp>
      <p:sp>
        <p:nvSpPr>
          <p:cNvPr id="3" name="Content Placeholder 2"/>
          <p:cNvSpPr>
            <a:spLocks noGrp="1"/>
          </p:cNvSpPr>
          <p:nvPr>
            <p:ph idx="1"/>
          </p:nvPr>
        </p:nvSpPr>
        <p:spPr>
          <a:xfrm>
            <a:off x="2589212" y="1593669"/>
            <a:ext cx="8915400" cy="4317553"/>
          </a:xfrm>
        </p:spPr>
        <p:txBody>
          <a:bodyPr>
            <a:normAutofit lnSpcReduction="10000"/>
          </a:bodyPr>
          <a:lstStyle/>
          <a:p>
            <a:r>
              <a:rPr lang="en-US" dirty="0"/>
              <a:t>Network visibility is the ability to see and understand the traffic flowing trough a network, including the devices, applications, and protocols that are been used, and the data that pass through the network.</a:t>
            </a:r>
            <a:endParaRPr lang="en-US" dirty="0"/>
          </a:p>
          <a:p>
            <a:endParaRPr lang="en-US" dirty="0"/>
          </a:p>
          <a:p>
            <a:r>
              <a:rPr lang="en-US" dirty="0"/>
              <a:t>Network visibility is </a:t>
            </a:r>
            <a:r>
              <a:rPr lang="en-GB" dirty="0"/>
              <a:t>realised</a:t>
            </a:r>
            <a:r>
              <a:rPr lang="en-US" dirty="0"/>
              <a:t> through a combination of hardware and software tools such as:</a:t>
            </a:r>
            <a:endParaRPr lang="en-US" dirty="0"/>
          </a:p>
          <a:p>
            <a:pPr lvl="1"/>
            <a:r>
              <a:rPr lang="en-US" dirty="0"/>
              <a:t>Network taps</a:t>
            </a:r>
            <a:endParaRPr lang="en-US" dirty="0"/>
          </a:p>
          <a:p>
            <a:pPr lvl="1"/>
            <a:r>
              <a:rPr lang="en-US" dirty="0"/>
              <a:t>Probes</a:t>
            </a:r>
            <a:endParaRPr lang="en-US" dirty="0"/>
          </a:p>
          <a:p>
            <a:pPr lvl="1"/>
            <a:r>
              <a:rPr lang="en-US" dirty="0"/>
              <a:t>Analytic platforms</a:t>
            </a:r>
            <a:endParaRPr lang="en-US" dirty="0"/>
          </a:p>
          <a:p>
            <a:endParaRPr lang="en-US" dirty="0"/>
          </a:p>
          <a:p>
            <a:r>
              <a:rPr lang="en-US" dirty="0"/>
              <a:t>These tools are capable of providing a detailed view of the network, including the information about the devices and applications that generate the traffic as well as the protocols and ports they use.</a:t>
            </a:r>
            <a:endParaRPr lang="en-US" dirty="0"/>
          </a:p>
          <a:p>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Visibility</a:t>
            </a:r>
            <a:endParaRPr lang="en-GB" dirty="0"/>
          </a:p>
        </p:txBody>
      </p:sp>
      <p:sp>
        <p:nvSpPr>
          <p:cNvPr id="3" name="Content Placeholder 2"/>
          <p:cNvSpPr>
            <a:spLocks noGrp="1"/>
          </p:cNvSpPr>
          <p:nvPr>
            <p:ph idx="1"/>
          </p:nvPr>
        </p:nvSpPr>
        <p:spPr/>
        <p:txBody>
          <a:bodyPr/>
          <a:lstStyle/>
          <a:p>
            <a:r>
              <a:rPr lang="en-US" dirty="0"/>
              <a:t>The first step in the process of preparing a network and staff to successfully identify security threats is to achieve network visibility.</a:t>
            </a:r>
            <a:endParaRPr lang="en-US" dirty="0"/>
          </a:p>
          <a:p>
            <a:endParaRPr lang="en-GB" dirty="0"/>
          </a:p>
          <a:p>
            <a:r>
              <a:rPr lang="en-GB" dirty="0"/>
              <a:t>This level of visibility can be achieved through existing features on network devices.</a:t>
            </a:r>
            <a:endParaRPr lang="en-GB" dirty="0"/>
          </a:p>
          <a:p>
            <a:endParaRPr lang="en-GB" dirty="0"/>
          </a:p>
          <a:p>
            <a:r>
              <a:rPr lang="en-GB" dirty="0"/>
              <a:t>A good strategy to achieving visibility is to also create a strategic network diagram that clearly illustrate packet flows and where, within the network, security mechanism to identify, classify and mitigate a threat could be enabled.</a:t>
            </a:r>
            <a:endParaRPr lang="en-GB" dirty="0"/>
          </a:p>
          <a:p>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Layered Onion Diagram</a:t>
            </a:r>
            <a:endParaRPr lang="en-GB" dirty="0"/>
          </a:p>
        </p:txBody>
      </p:sp>
      <p:sp>
        <p:nvSpPr>
          <p:cNvPr id="3" name="Content Placeholder 2"/>
          <p:cNvSpPr>
            <a:spLocks noGrp="1"/>
          </p:cNvSpPr>
          <p:nvPr>
            <p:ph idx="1"/>
          </p:nvPr>
        </p:nvSpPr>
        <p:spPr/>
        <p:txBody>
          <a:bodyPr/>
          <a:lstStyle/>
          <a:p>
            <a:r>
              <a:rPr lang="en-US" dirty="0"/>
              <a:t>Many experts commonly use the onion diagram to illustrate and </a:t>
            </a:r>
            <a:r>
              <a:rPr lang="en-US" dirty="0" err="1"/>
              <a:t>analyse</a:t>
            </a:r>
            <a:r>
              <a:rPr lang="en-US" dirty="0"/>
              <a:t> what defense-in-depth protections and enforcement should be deployed in a network.</a:t>
            </a:r>
            <a:endParaRPr lang="en-US" dirty="0"/>
          </a:p>
          <a:p>
            <a:endParaRPr lang="en-US" dirty="0"/>
          </a:p>
          <a:p>
            <a:r>
              <a:rPr lang="en-US" dirty="0"/>
              <a:t>The diagram helps to </a:t>
            </a:r>
            <a:r>
              <a:rPr lang="en-GB" dirty="0"/>
              <a:t>visualise</a:t>
            </a:r>
            <a:r>
              <a:rPr lang="en-US" dirty="0"/>
              <a:t> the operational risks within a network.</a:t>
            </a:r>
            <a:endParaRPr lang="en-US" dirty="0"/>
          </a:p>
          <a:p>
            <a:endParaRPr lang="en-GB" dirty="0"/>
          </a:p>
          <a:p>
            <a:r>
              <a:rPr lang="en-US" dirty="0"/>
              <a:t>Onion diagram can be based on device roles and be developed for the protection of critical systems.</a:t>
            </a:r>
            <a:endParaRPr lang="en-US" dirty="0"/>
          </a:p>
          <a:p>
            <a:endParaRPr lang="en-US" dirty="0"/>
          </a:p>
          <a:p>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System Security</a:t>
            </a:r>
            <a:endParaRPr lang="en-GB" dirty="0"/>
          </a:p>
        </p:txBody>
      </p:sp>
      <p:sp>
        <p:nvSpPr>
          <p:cNvPr id="3" name="Content Placeholder 2"/>
          <p:cNvSpPr>
            <a:spLocks noGrp="1"/>
          </p:cNvSpPr>
          <p:nvPr>
            <p:ph idx="1"/>
          </p:nvPr>
        </p:nvSpPr>
        <p:spPr/>
        <p:txBody>
          <a:bodyPr>
            <a:normAutofit fontScale="92500" lnSpcReduction="10000"/>
          </a:bodyPr>
          <a:lstStyle/>
          <a:p>
            <a:r>
              <a:rPr lang="en-GB" dirty="0"/>
              <a:t>The concept of system security has been for as long as computers have been a part of humanity.</a:t>
            </a:r>
            <a:endParaRPr lang="en-GB" dirty="0"/>
          </a:p>
          <a:p>
            <a:endParaRPr lang="en-GB" dirty="0"/>
          </a:p>
          <a:p>
            <a:r>
              <a:rPr lang="en-GB" dirty="0"/>
              <a:t>In the early days of system security, it was mostly about securing the physical location of computer systems from outside threat.</a:t>
            </a:r>
            <a:endParaRPr lang="en-GB" dirty="0"/>
          </a:p>
          <a:p>
            <a:endParaRPr lang="en-GB" dirty="0"/>
          </a:p>
          <a:p>
            <a:r>
              <a:rPr lang="en-GB" dirty="0"/>
              <a:t>However, things change over time to include all the actions taken to protect systems from losses.</a:t>
            </a:r>
            <a:endParaRPr lang="en-GB" dirty="0"/>
          </a:p>
          <a:p>
            <a:endParaRPr lang="en-GB" dirty="0"/>
          </a:p>
          <a:p>
            <a:r>
              <a:rPr lang="en-GB" dirty="0"/>
              <a:t>System security has evolved over time to the current concepts of protecting systems and the information they contain, be it on a computer or as it transits the internet.</a:t>
            </a:r>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Layered Onion Diagram</a:t>
            </a:r>
            <a:endParaRPr lang="en-GB"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979170" y="1229995"/>
            <a:ext cx="10737215" cy="550291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38930"/>
          </a:xfrm>
        </p:spPr>
        <p:txBody>
          <a:bodyPr/>
          <a:lstStyle/>
          <a:p>
            <a:r>
              <a:rPr lang="en-US" dirty="0"/>
              <a:t>Vulnerabilities</a:t>
            </a:r>
            <a:endParaRPr lang="en-GB" dirty="0"/>
          </a:p>
        </p:txBody>
      </p:sp>
      <p:sp>
        <p:nvSpPr>
          <p:cNvPr id="3" name="Content Placeholder 2"/>
          <p:cNvSpPr>
            <a:spLocks noGrp="1"/>
          </p:cNvSpPr>
          <p:nvPr>
            <p:ph idx="1"/>
          </p:nvPr>
        </p:nvSpPr>
        <p:spPr>
          <a:xfrm>
            <a:off x="2589212" y="1463040"/>
            <a:ext cx="8915400" cy="4448182"/>
          </a:xfrm>
        </p:spPr>
        <p:txBody>
          <a:bodyPr>
            <a:normAutofit fontScale="92500" lnSpcReduction="10000"/>
          </a:bodyPr>
          <a:lstStyle/>
          <a:p>
            <a:r>
              <a:rPr lang="en-US" dirty="0"/>
              <a:t>Vulnerability is an exploitable weakness in a system or its design.</a:t>
            </a:r>
            <a:endParaRPr lang="en-US" dirty="0"/>
          </a:p>
          <a:p>
            <a:endParaRPr lang="en-GB" dirty="0"/>
          </a:p>
          <a:p>
            <a:r>
              <a:rPr lang="en-GB" dirty="0"/>
              <a:t>Vulnerabilities can be found in:</a:t>
            </a:r>
            <a:endParaRPr lang="en-GB" dirty="0"/>
          </a:p>
          <a:p>
            <a:pPr lvl="1"/>
            <a:r>
              <a:rPr lang="en-GB" dirty="0"/>
              <a:t>Protocols</a:t>
            </a:r>
            <a:endParaRPr lang="en-GB" dirty="0"/>
          </a:p>
          <a:p>
            <a:pPr lvl="1"/>
            <a:r>
              <a:rPr lang="en-GB" dirty="0"/>
              <a:t>Operating systems</a:t>
            </a:r>
            <a:endParaRPr lang="en-GB" dirty="0"/>
          </a:p>
          <a:p>
            <a:pPr lvl="1"/>
            <a:r>
              <a:rPr lang="en-GB" dirty="0"/>
              <a:t>Applications</a:t>
            </a:r>
            <a:endParaRPr lang="en-GB" dirty="0"/>
          </a:p>
          <a:p>
            <a:pPr lvl="1"/>
            <a:r>
              <a:rPr lang="en-GB" dirty="0"/>
              <a:t>Hardware</a:t>
            </a:r>
            <a:endParaRPr lang="en-GB" dirty="0"/>
          </a:p>
          <a:p>
            <a:pPr lvl="1"/>
            <a:r>
              <a:rPr lang="en-GB" dirty="0"/>
              <a:t>System design</a:t>
            </a:r>
            <a:endParaRPr lang="en-GB" dirty="0"/>
          </a:p>
          <a:p>
            <a:endParaRPr lang="en-GB" dirty="0"/>
          </a:p>
          <a:p>
            <a:r>
              <a:rPr lang="en-GB" dirty="0"/>
              <a:t>Vendors, security researchers, and vulnerability coordination centres assign publicly available identifiers to vulnerabilities.</a:t>
            </a:r>
            <a:endParaRPr lang="en-GB" dirty="0"/>
          </a:p>
          <a:p>
            <a:endParaRPr lang="en-GB" dirty="0"/>
          </a:p>
          <a:p>
            <a:r>
              <a:rPr lang="en-GB" dirty="0"/>
              <a:t>This identifier is known as the Common Vulnerability and Exposure (CVE)</a:t>
            </a:r>
            <a:endParaRPr lang="en-GB" dirty="0"/>
          </a:p>
          <a:p>
            <a:endParaRPr lang="en-GB"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Vulnerabilities</a:t>
            </a:r>
            <a:endParaRPr lang="en-GB" dirty="0"/>
          </a:p>
        </p:txBody>
      </p:sp>
      <p:sp>
        <p:nvSpPr>
          <p:cNvPr id="3" name="Content Placeholder 2"/>
          <p:cNvSpPr>
            <a:spLocks noGrp="1"/>
          </p:cNvSpPr>
          <p:nvPr>
            <p:ph idx="1"/>
          </p:nvPr>
        </p:nvSpPr>
        <p:spPr/>
        <p:txBody>
          <a:bodyPr>
            <a:normAutofit fontScale="92500" lnSpcReduction="20000"/>
          </a:bodyPr>
          <a:lstStyle/>
          <a:p>
            <a:r>
              <a:rPr lang="en-US" dirty="0"/>
              <a:t>CVE is an industry-wide standard that is sponsored by US-CERT (the office of Cybersecurity and Communications at the US Department of Homeland Security).</a:t>
            </a:r>
            <a:endParaRPr lang="en-US" dirty="0"/>
          </a:p>
          <a:p>
            <a:endParaRPr lang="en-US" dirty="0"/>
          </a:p>
          <a:p>
            <a:r>
              <a:rPr lang="en-GB" dirty="0"/>
              <a:t>CVE is copyrighted by MITRE  who </a:t>
            </a:r>
            <a:endParaRPr lang="en-GB" dirty="0"/>
          </a:p>
          <a:p>
            <a:pPr lvl="1"/>
            <a:r>
              <a:rPr lang="en-GB" dirty="0"/>
              <a:t>Maintains the CVE list and its public websites.</a:t>
            </a:r>
            <a:endParaRPr lang="en-GB" dirty="0"/>
          </a:p>
          <a:p>
            <a:pPr lvl="1"/>
            <a:r>
              <a:rPr lang="en-GB" dirty="0"/>
              <a:t>Manages the CVE Compatibility Program.</a:t>
            </a:r>
            <a:endParaRPr lang="en-GB" dirty="0"/>
          </a:p>
          <a:p>
            <a:pPr lvl="1"/>
            <a:r>
              <a:rPr lang="en-GB" dirty="0"/>
              <a:t>Oversees the CVE Naming Authority (CNA).</a:t>
            </a:r>
            <a:endParaRPr lang="en-GB" dirty="0"/>
          </a:p>
          <a:p>
            <a:pPr lvl="1"/>
            <a:r>
              <a:rPr lang="en-GB" dirty="0"/>
              <a:t>Provides impartial technical guidance to the CVE editorial board throughout the process to ensure CVE serves the public interest.</a:t>
            </a:r>
            <a:endParaRPr lang="en-GB" dirty="0"/>
          </a:p>
          <a:p>
            <a:endParaRPr lang="en-GB" dirty="0"/>
          </a:p>
          <a:p>
            <a:r>
              <a:rPr lang="en-GB" dirty="0"/>
              <a:t>The goal of the CVE is to make it easier to share data across tools, vulnerability repositories and security services.</a:t>
            </a:r>
            <a:endParaRPr lang="en-GB"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08301"/>
          </a:xfrm>
        </p:spPr>
        <p:txBody>
          <a:bodyPr/>
          <a:lstStyle/>
          <a:p>
            <a:r>
              <a:rPr lang="en-US" dirty="0"/>
              <a:t>Threat</a:t>
            </a:r>
            <a:endParaRPr lang="en-GB" dirty="0"/>
          </a:p>
        </p:txBody>
      </p:sp>
      <p:sp>
        <p:nvSpPr>
          <p:cNvPr id="3" name="Content Placeholder 2"/>
          <p:cNvSpPr>
            <a:spLocks noGrp="1"/>
          </p:cNvSpPr>
          <p:nvPr>
            <p:ph idx="1"/>
          </p:nvPr>
        </p:nvSpPr>
        <p:spPr>
          <a:xfrm>
            <a:off x="2589212" y="1332411"/>
            <a:ext cx="8915400" cy="4578811"/>
          </a:xfrm>
        </p:spPr>
        <p:txBody>
          <a:bodyPr>
            <a:normAutofit fontScale="85000" lnSpcReduction="20000"/>
          </a:bodyPr>
          <a:lstStyle/>
          <a:p>
            <a:r>
              <a:rPr lang="en-US" dirty="0"/>
              <a:t>Threat is any potential danger to an asset.</a:t>
            </a:r>
            <a:endParaRPr lang="en-US" dirty="0"/>
          </a:p>
          <a:p>
            <a:endParaRPr lang="en-US" dirty="0"/>
          </a:p>
          <a:p>
            <a:r>
              <a:rPr lang="en-US" dirty="0"/>
              <a:t>If a vulnerability exist but has not been exploited or, it is not yet publicly known, the threat is said to be latent.</a:t>
            </a:r>
            <a:endParaRPr lang="en-US" dirty="0"/>
          </a:p>
          <a:p>
            <a:endParaRPr lang="en-US" dirty="0"/>
          </a:p>
          <a:p>
            <a:r>
              <a:rPr lang="en-US" dirty="0"/>
              <a:t>If someone is actively launching an attack against a system and successfully accesses something or compromises the security against an asset, the threat is then </a:t>
            </a:r>
            <a:r>
              <a:rPr lang="en-US" dirty="0" err="1"/>
              <a:t>realised</a:t>
            </a:r>
            <a:r>
              <a:rPr lang="en-US" dirty="0"/>
              <a:t>.</a:t>
            </a:r>
            <a:endParaRPr lang="en-US" dirty="0"/>
          </a:p>
          <a:p>
            <a:endParaRPr lang="en-GB" dirty="0"/>
          </a:p>
          <a:p>
            <a:r>
              <a:rPr lang="en-GB" dirty="0"/>
              <a:t>An entity that takes advantage of the vulnerability is known as a malicious actor.</a:t>
            </a:r>
            <a:endParaRPr lang="en-GB" dirty="0"/>
          </a:p>
          <a:p>
            <a:endParaRPr lang="en-GB" dirty="0"/>
          </a:p>
          <a:p>
            <a:r>
              <a:rPr lang="en-GB" dirty="0"/>
              <a:t>The path used by an actor to perform the attack is known as the threat agent/vector.</a:t>
            </a:r>
            <a:endParaRPr lang="en-GB" dirty="0"/>
          </a:p>
          <a:p>
            <a:endParaRPr lang="en-GB" dirty="0"/>
          </a:p>
          <a:p>
            <a:r>
              <a:rPr lang="en-US" dirty="0"/>
              <a:t>A counter measure is a safeguard that somehow mitigates a potential risk.</a:t>
            </a:r>
            <a:endParaRPr lang="en-US" dirty="0"/>
          </a:p>
          <a:p>
            <a:endParaRPr lang="en-US" dirty="0"/>
          </a:p>
          <a:p>
            <a:r>
              <a:rPr lang="en-US" dirty="0"/>
              <a:t>This is done by either reducing or eliminating the vulnerability, or at least, reduce the likelihood of agent to actually exploit the risk.</a:t>
            </a:r>
            <a:endParaRPr lang="en-GB" dirty="0"/>
          </a:p>
          <a:p>
            <a:endParaRPr lang="en-GB"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95024"/>
          </a:xfrm>
        </p:spPr>
        <p:txBody>
          <a:bodyPr/>
          <a:lstStyle/>
          <a:p>
            <a:r>
              <a:rPr lang="en-US" dirty="0"/>
              <a:t>Threat Actors</a:t>
            </a:r>
            <a:endParaRPr lang="en-GB" dirty="0"/>
          </a:p>
        </p:txBody>
      </p:sp>
      <p:sp>
        <p:nvSpPr>
          <p:cNvPr id="3" name="Content Placeholder 2"/>
          <p:cNvSpPr>
            <a:spLocks noGrp="1"/>
          </p:cNvSpPr>
          <p:nvPr>
            <p:ph idx="1"/>
          </p:nvPr>
        </p:nvSpPr>
        <p:spPr>
          <a:xfrm>
            <a:off x="2589212" y="1319134"/>
            <a:ext cx="8915400" cy="4592088"/>
          </a:xfrm>
        </p:spPr>
        <p:txBody>
          <a:bodyPr>
            <a:normAutofit fontScale="92500" lnSpcReduction="20000"/>
          </a:bodyPr>
          <a:lstStyle/>
          <a:p>
            <a:r>
              <a:rPr lang="en-US" dirty="0"/>
              <a:t>Threat actors are the individuals (or group of individuals) who perform attacks or are responsible for a security incident that impacts or has the potential of impacting an organisation or individual.</a:t>
            </a:r>
            <a:endParaRPr lang="en-US" dirty="0"/>
          </a:p>
          <a:p>
            <a:endParaRPr lang="en-US" dirty="0"/>
          </a:p>
          <a:p>
            <a:r>
              <a:rPr lang="en-US" dirty="0"/>
              <a:t>A threat actor may be from within or outside of an organisation. </a:t>
            </a:r>
            <a:endParaRPr lang="en-US" dirty="0"/>
          </a:p>
          <a:p>
            <a:endParaRPr lang="en-US" dirty="0"/>
          </a:p>
          <a:p>
            <a:r>
              <a:rPr lang="en-US" dirty="0"/>
              <a:t>There are several types of threat actors:</a:t>
            </a:r>
            <a:endParaRPr lang="en-US" dirty="0"/>
          </a:p>
          <a:p>
            <a:pPr lvl="1"/>
            <a:r>
              <a:rPr lang="en-US" dirty="0"/>
              <a:t>Script Kiddies</a:t>
            </a:r>
            <a:endParaRPr lang="en-US" dirty="0"/>
          </a:p>
          <a:p>
            <a:pPr lvl="2"/>
            <a:r>
              <a:rPr lang="en-US" dirty="0"/>
              <a:t>These are people who use existing scripts or tools to hack into  computers and networks.</a:t>
            </a:r>
            <a:endParaRPr lang="en-US" dirty="0"/>
          </a:p>
          <a:p>
            <a:pPr lvl="2"/>
            <a:r>
              <a:rPr lang="en-US" dirty="0"/>
              <a:t>However, they lack the expertise to write their own scripts.	</a:t>
            </a:r>
            <a:endParaRPr lang="en-US" dirty="0"/>
          </a:p>
          <a:p>
            <a:pPr lvl="1"/>
            <a:r>
              <a:rPr lang="en-US" dirty="0" err="1"/>
              <a:t>Organised</a:t>
            </a:r>
            <a:r>
              <a:rPr lang="en-US" dirty="0"/>
              <a:t> Crime Groups</a:t>
            </a:r>
            <a:endParaRPr lang="en-US" dirty="0"/>
          </a:p>
          <a:p>
            <a:pPr lvl="2"/>
            <a:r>
              <a:rPr lang="en-US" dirty="0"/>
              <a:t>The main of these group is to steal information, scam people, and make money.</a:t>
            </a:r>
            <a:endParaRPr lang="en-US" dirty="0"/>
          </a:p>
          <a:p>
            <a:pPr lvl="1"/>
            <a:r>
              <a:rPr lang="en-US" dirty="0"/>
              <a:t>State Sponsors and Governments</a:t>
            </a:r>
            <a:endParaRPr lang="en-US" dirty="0"/>
          </a:p>
          <a:p>
            <a:pPr lvl="2"/>
            <a:r>
              <a:rPr lang="en-US" dirty="0"/>
              <a:t>These agents are interested in stealing data, including intellectual property and research-and-development data from major manufacturers, government agencies, and defense contractors.</a:t>
            </a:r>
            <a:endParaRPr lang="en-US" dirty="0"/>
          </a:p>
          <a:p>
            <a:endParaRPr lang="en-GB"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95024"/>
          </a:xfrm>
        </p:spPr>
        <p:txBody>
          <a:bodyPr/>
          <a:lstStyle/>
          <a:p>
            <a:r>
              <a:rPr lang="en-US" dirty="0"/>
              <a:t>Threat Actors</a:t>
            </a:r>
            <a:endParaRPr lang="en-GB" dirty="0"/>
          </a:p>
        </p:txBody>
      </p:sp>
      <p:sp>
        <p:nvSpPr>
          <p:cNvPr id="3" name="Content Placeholder 2"/>
          <p:cNvSpPr>
            <a:spLocks noGrp="1"/>
          </p:cNvSpPr>
          <p:nvPr>
            <p:ph idx="1"/>
          </p:nvPr>
        </p:nvSpPr>
        <p:spPr>
          <a:xfrm>
            <a:off x="2589212" y="1319134"/>
            <a:ext cx="8915400" cy="4592088"/>
          </a:xfrm>
        </p:spPr>
        <p:txBody>
          <a:bodyPr>
            <a:normAutofit fontScale="92500" lnSpcReduction="20000"/>
          </a:bodyPr>
          <a:lstStyle/>
          <a:p>
            <a:r>
              <a:rPr lang="en-US" dirty="0"/>
              <a:t>Threat actors are the individuals (or group of individuals) who perform attacks or are responsible for a security incident that impacts or has the potential of impacting an organisation or individual.</a:t>
            </a:r>
            <a:endParaRPr lang="en-US" dirty="0"/>
          </a:p>
          <a:p>
            <a:endParaRPr lang="en-US" dirty="0"/>
          </a:p>
          <a:p>
            <a:r>
              <a:rPr lang="en-US" dirty="0"/>
              <a:t>A threat actor may be from within or outside of an organisation. </a:t>
            </a:r>
            <a:endParaRPr lang="en-US" dirty="0"/>
          </a:p>
          <a:p>
            <a:endParaRPr lang="en-US" dirty="0"/>
          </a:p>
          <a:p>
            <a:r>
              <a:rPr lang="en-US" dirty="0"/>
              <a:t>There are several types of threat actors:</a:t>
            </a:r>
            <a:endParaRPr lang="en-US" dirty="0"/>
          </a:p>
          <a:p>
            <a:pPr lvl="1"/>
            <a:r>
              <a:rPr lang="en-US" dirty="0"/>
              <a:t>Script Kiddies</a:t>
            </a:r>
            <a:endParaRPr lang="en-US" dirty="0"/>
          </a:p>
          <a:p>
            <a:pPr lvl="2"/>
            <a:r>
              <a:rPr lang="en-US" dirty="0"/>
              <a:t>These are people who use existing scripts or tools to hack into  computers and networks.</a:t>
            </a:r>
            <a:endParaRPr lang="en-US" dirty="0"/>
          </a:p>
          <a:p>
            <a:pPr lvl="2"/>
            <a:r>
              <a:rPr lang="en-US" dirty="0"/>
              <a:t>However, they lack the expertise to write their own scripts.	</a:t>
            </a:r>
            <a:endParaRPr lang="en-US" dirty="0"/>
          </a:p>
          <a:p>
            <a:pPr lvl="1"/>
            <a:r>
              <a:rPr lang="en-US" dirty="0" err="1"/>
              <a:t>Organised</a:t>
            </a:r>
            <a:r>
              <a:rPr lang="en-US" dirty="0"/>
              <a:t> Crime Groups</a:t>
            </a:r>
            <a:endParaRPr lang="en-US" dirty="0"/>
          </a:p>
          <a:p>
            <a:pPr lvl="2"/>
            <a:r>
              <a:rPr lang="en-US" dirty="0"/>
              <a:t>The main of these group is to steal information, scam people, and make money.</a:t>
            </a:r>
            <a:endParaRPr lang="en-US" dirty="0"/>
          </a:p>
          <a:p>
            <a:pPr lvl="1"/>
            <a:r>
              <a:rPr lang="en-US" dirty="0"/>
              <a:t>State Sponsors and Governments</a:t>
            </a:r>
            <a:endParaRPr lang="en-US" dirty="0"/>
          </a:p>
          <a:p>
            <a:pPr lvl="2"/>
            <a:r>
              <a:rPr lang="en-US" dirty="0"/>
              <a:t>These agents are interested in stealing data, including intellectual property and research-and-development data from major manufacturers, government agencies, and defense contractors.</a:t>
            </a:r>
            <a:endParaRPr lang="en-US" dirty="0"/>
          </a:p>
          <a:p>
            <a:endParaRPr lang="en-GB"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69770" y="1226820"/>
            <a:ext cx="9461500" cy="490601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Actors</a:t>
            </a:r>
            <a:endParaRPr lang="en-GB" dirty="0"/>
          </a:p>
        </p:txBody>
      </p:sp>
      <p:sp>
        <p:nvSpPr>
          <p:cNvPr id="3" name="Content Placeholder 2"/>
          <p:cNvSpPr>
            <a:spLocks noGrp="1"/>
          </p:cNvSpPr>
          <p:nvPr>
            <p:ph idx="1"/>
          </p:nvPr>
        </p:nvSpPr>
        <p:spPr/>
        <p:txBody>
          <a:bodyPr/>
          <a:lstStyle/>
          <a:p>
            <a:pPr lvl="1"/>
            <a:r>
              <a:rPr lang="en-US" dirty="0"/>
              <a:t>Hacktivists</a:t>
            </a:r>
            <a:endParaRPr lang="en-US" dirty="0"/>
          </a:p>
          <a:p>
            <a:pPr lvl="2"/>
            <a:r>
              <a:rPr lang="en-US" dirty="0"/>
              <a:t>These are people who carry out cyber security attacks aimed at promoting a social or political cause.</a:t>
            </a:r>
            <a:endParaRPr lang="en-US" dirty="0"/>
          </a:p>
          <a:p>
            <a:pPr lvl="1"/>
            <a:r>
              <a:rPr lang="en-GB" dirty="0"/>
              <a:t>Terrorist Groups</a:t>
            </a:r>
            <a:endParaRPr lang="en-GB" dirty="0"/>
          </a:p>
          <a:p>
            <a:pPr lvl="2"/>
            <a:r>
              <a:rPr lang="en-GB" dirty="0"/>
              <a:t>These groups are motivated by political or religious beliefs.</a:t>
            </a:r>
            <a:endParaRPr lang="en-GB" dirty="0"/>
          </a:p>
          <a:p>
            <a:pPr lvl="1"/>
            <a:endParaRPr lang="en-GB"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82176"/>
          </a:xfrm>
        </p:spPr>
        <p:txBody>
          <a:bodyPr/>
          <a:lstStyle/>
          <a:p>
            <a:r>
              <a:rPr lang="en-US" dirty="0"/>
              <a:t>Threat Intelligence</a:t>
            </a:r>
            <a:endParaRPr lang="en-GB" dirty="0"/>
          </a:p>
        </p:txBody>
      </p:sp>
      <p:sp>
        <p:nvSpPr>
          <p:cNvPr id="3" name="Content Placeholder 2"/>
          <p:cNvSpPr>
            <a:spLocks noGrp="1"/>
          </p:cNvSpPr>
          <p:nvPr>
            <p:ph idx="1"/>
          </p:nvPr>
        </p:nvSpPr>
        <p:spPr>
          <a:xfrm>
            <a:off x="2200592" y="1398361"/>
            <a:ext cx="8915400" cy="4604936"/>
          </a:xfrm>
        </p:spPr>
        <p:txBody>
          <a:bodyPr>
            <a:normAutofit fontScale="85000" lnSpcReduction="20000"/>
          </a:bodyPr>
          <a:lstStyle/>
          <a:p>
            <a:r>
              <a:rPr lang="en-US" dirty="0"/>
              <a:t>Threat intelligence is the knowledge about an existing or emerging threat to assets, including networks and systems.</a:t>
            </a:r>
            <a:endParaRPr lang="en-US" dirty="0"/>
          </a:p>
          <a:p>
            <a:endParaRPr lang="en-US" dirty="0"/>
          </a:p>
          <a:p>
            <a:r>
              <a:rPr lang="en-US" dirty="0"/>
              <a:t>Threat intelligence includes:</a:t>
            </a:r>
            <a:endParaRPr lang="en-US" dirty="0"/>
          </a:p>
          <a:p>
            <a:pPr lvl="1"/>
            <a:r>
              <a:rPr lang="en-US" dirty="0"/>
              <a:t>Context</a:t>
            </a:r>
            <a:endParaRPr lang="en-US" dirty="0"/>
          </a:p>
          <a:p>
            <a:pPr lvl="1"/>
            <a:r>
              <a:rPr lang="en-US" dirty="0"/>
              <a:t>Mechanisms</a:t>
            </a:r>
            <a:endParaRPr lang="en-US" dirty="0"/>
          </a:p>
          <a:p>
            <a:pPr lvl="1"/>
            <a:r>
              <a:rPr lang="en-US" dirty="0"/>
              <a:t>Indicators of compromise (</a:t>
            </a:r>
            <a:r>
              <a:rPr lang="en-US" dirty="0" err="1"/>
              <a:t>IoC</a:t>
            </a:r>
            <a:r>
              <a:rPr lang="en-US" dirty="0"/>
              <a:t>)</a:t>
            </a:r>
            <a:endParaRPr lang="en-US" dirty="0"/>
          </a:p>
          <a:p>
            <a:pPr lvl="1"/>
            <a:r>
              <a:rPr lang="en-US" dirty="0"/>
              <a:t>Implications</a:t>
            </a:r>
            <a:endParaRPr lang="en-US" dirty="0"/>
          </a:p>
          <a:p>
            <a:pPr lvl="1"/>
            <a:r>
              <a:rPr lang="en-US" dirty="0"/>
              <a:t>Actionable advice</a:t>
            </a:r>
            <a:endParaRPr lang="en-US" dirty="0"/>
          </a:p>
          <a:p>
            <a:endParaRPr lang="en-GB" dirty="0"/>
          </a:p>
          <a:p>
            <a:r>
              <a:rPr lang="en-GB" dirty="0"/>
              <a:t>Threat intelligence can also be viewed as the information about the observables, indicators of compromise (</a:t>
            </a:r>
            <a:r>
              <a:rPr lang="en-GB" dirty="0" err="1"/>
              <a:t>IoCs</a:t>
            </a:r>
            <a:r>
              <a:rPr lang="en-GB" dirty="0"/>
              <a:t>) intent, and capabilities of internals and external actors and their attacks.</a:t>
            </a:r>
            <a:endParaRPr lang="en-GB" dirty="0"/>
          </a:p>
          <a:p>
            <a:endParaRPr lang="en-GB" dirty="0"/>
          </a:p>
          <a:p>
            <a:r>
              <a:rPr lang="en-GB" dirty="0"/>
              <a:t>Threat intelligence’s primary purpose is to inform business decisions regarding the risks and implications associated with threats.</a:t>
            </a:r>
            <a:endParaRPr lang="en-GB" dirty="0"/>
          </a:p>
          <a:p>
            <a:endParaRPr lang="en-GB" dirty="0"/>
          </a:p>
          <a:p>
            <a:endParaRPr lang="en-GB"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Intelligence</a:t>
            </a:r>
            <a:endParaRPr lang="en-GB" dirty="0"/>
          </a:p>
        </p:txBody>
      </p:sp>
      <p:sp>
        <p:nvSpPr>
          <p:cNvPr id="3" name="Content Placeholder 2"/>
          <p:cNvSpPr>
            <a:spLocks noGrp="1"/>
          </p:cNvSpPr>
          <p:nvPr>
            <p:ph idx="1"/>
          </p:nvPr>
        </p:nvSpPr>
        <p:spPr/>
        <p:txBody>
          <a:bodyPr>
            <a:normAutofit fontScale="77500" lnSpcReduction="20000"/>
          </a:bodyPr>
          <a:lstStyle/>
          <a:p>
            <a:r>
              <a:rPr lang="en-GB" dirty="0"/>
              <a:t>Threat intelligence presents an organisation with evidence-based knowledge of the capabilities of internal and external threat actors.</a:t>
            </a:r>
            <a:endParaRPr lang="en-GB" dirty="0"/>
          </a:p>
          <a:p>
            <a:endParaRPr lang="en-GB" dirty="0"/>
          </a:p>
          <a:p>
            <a:r>
              <a:rPr lang="en-GB" dirty="0"/>
              <a:t>Threat intelligence extends cyber security awareness beyond the internal network by consuming intelligence from other sources Internet-wide related to possible threats to an individual or organisation.</a:t>
            </a:r>
            <a:endParaRPr lang="en-GB" dirty="0"/>
          </a:p>
          <a:p>
            <a:endParaRPr lang="en-GB" dirty="0"/>
          </a:p>
          <a:p>
            <a:r>
              <a:rPr lang="en-GB" dirty="0"/>
              <a:t>By having a deep knowledge of different levels of threat through threat intelligence, engineers can proactively prepare rather than react once the threat is seen against a network.</a:t>
            </a:r>
            <a:endParaRPr lang="en-GB" dirty="0"/>
          </a:p>
          <a:p>
            <a:endParaRPr lang="en-GB" dirty="0"/>
          </a:p>
          <a:p>
            <a:r>
              <a:rPr lang="en-GB" dirty="0"/>
              <a:t>Providing an enriched data feed is one service that threat intelligence platforms would typically provide.</a:t>
            </a:r>
            <a:endParaRPr lang="en-GB" dirty="0"/>
          </a:p>
          <a:p>
            <a:endParaRPr lang="en-GB" dirty="0"/>
          </a:p>
          <a:p>
            <a:r>
              <a:rPr lang="en-GB" dirty="0"/>
              <a:t>Threat intelligence platforms are focused on providing actionable information on adversaries therefore helping to prioritise signals from internal systems against threats.</a:t>
            </a:r>
            <a:endParaRPr lang="en-GB" dirty="0"/>
          </a:p>
          <a:p>
            <a:endParaRPr lang="en-GB"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Intelligence</a:t>
            </a:r>
            <a:endParaRPr lang="en-GB" dirty="0"/>
          </a:p>
        </p:txBody>
      </p:sp>
      <p:sp>
        <p:nvSpPr>
          <p:cNvPr id="3" name="Content Placeholder 2"/>
          <p:cNvSpPr>
            <a:spLocks noGrp="1"/>
          </p:cNvSpPr>
          <p:nvPr>
            <p:ph idx="1"/>
          </p:nvPr>
        </p:nvSpPr>
        <p:spPr/>
        <p:txBody>
          <a:bodyPr/>
          <a:lstStyle/>
          <a:p>
            <a:r>
              <a:rPr lang="en-GB" dirty="0"/>
              <a:t>Forrester defines a five-step threat intelligence process for evaluating threat intelligence sources:</a:t>
            </a:r>
            <a:endParaRPr lang="en-GB" dirty="0"/>
          </a:p>
          <a:p>
            <a:pPr lvl="1"/>
            <a:r>
              <a:rPr lang="en-GB" dirty="0"/>
              <a:t>Step 1: Planning and direction</a:t>
            </a:r>
            <a:endParaRPr lang="en-GB" dirty="0"/>
          </a:p>
          <a:p>
            <a:pPr lvl="1"/>
            <a:r>
              <a:rPr lang="en-GB" dirty="0"/>
              <a:t>Step 2: Collection</a:t>
            </a:r>
            <a:endParaRPr lang="en-GB" dirty="0"/>
          </a:p>
          <a:p>
            <a:pPr lvl="1"/>
            <a:r>
              <a:rPr lang="en-GB" dirty="0"/>
              <a:t>Step 3: Processing</a:t>
            </a:r>
            <a:endParaRPr lang="en-GB" dirty="0"/>
          </a:p>
          <a:p>
            <a:pPr lvl="1"/>
            <a:r>
              <a:rPr lang="en-GB" dirty="0"/>
              <a:t>Step 4: Analysis and Production</a:t>
            </a:r>
            <a:endParaRPr lang="en-GB" dirty="0"/>
          </a:p>
          <a:p>
            <a:pPr lvl="1"/>
            <a:r>
              <a:rPr lang="en-GB" dirty="0"/>
              <a:t>Step 5: Dissemination</a:t>
            </a:r>
            <a:endParaRPr lang="en-GB"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46912" y="2989928"/>
            <a:ext cx="3458058" cy="15051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14946"/>
          </a:xfrm>
        </p:spPr>
        <p:txBody>
          <a:bodyPr/>
          <a:lstStyle/>
          <a:p>
            <a:r>
              <a:rPr lang="en-GB" dirty="0"/>
              <a:t>Assets</a:t>
            </a:r>
            <a:endParaRPr lang="en-GB" dirty="0"/>
          </a:p>
        </p:txBody>
      </p:sp>
      <p:sp>
        <p:nvSpPr>
          <p:cNvPr id="3" name="Content Placeholder 2"/>
          <p:cNvSpPr>
            <a:spLocks noGrp="1"/>
          </p:cNvSpPr>
          <p:nvPr>
            <p:ph idx="1"/>
          </p:nvPr>
        </p:nvSpPr>
        <p:spPr>
          <a:xfrm>
            <a:off x="2589212" y="1439056"/>
            <a:ext cx="8915400" cy="4472166"/>
          </a:xfrm>
        </p:spPr>
        <p:txBody>
          <a:bodyPr>
            <a:normAutofit/>
          </a:bodyPr>
          <a:lstStyle/>
          <a:p>
            <a:pPr algn="just"/>
            <a:r>
              <a:rPr lang="en-GB" sz="2000" dirty="0"/>
              <a:t>ASSETS</a:t>
            </a:r>
            <a:endParaRPr lang="en-GB" sz="2000" dirty="0"/>
          </a:p>
          <a:p>
            <a:pPr lvl="1" algn="just"/>
            <a:r>
              <a:rPr lang="en-GB" sz="2000" dirty="0"/>
              <a:t>All systems have assets and security is all about protecting these assets.</a:t>
            </a:r>
            <a:endParaRPr lang="en-GB" sz="2000" dirty="0"/>
          </a:p>
          <a:p>
            <a:pPr lvl="1" algn="just"/>
            <a:endParaRPr lang="en-GB" sz="2000" dirty="0"/>
          </a:p>
          <a:p>
            <a:pPr lvl="1" algn="just"/>
            <a:r>
              <a:rPr lang="en-GB" sz="2000" dirty="0"/>
              <a:t>What are the value of your assets?</a:t>
            </a:r>
            <a:endParaRPr lang="en-GB" sz="2000" dirty="0"/>
          </a:p>
          <a:p>
            <a:pPr lvl="1" algn="just"/>
            <a:endParaRPr lang="en-GB" sz="2000" dirty="0"/>
          </a:p>
          <a:p>
            <a:pPr lvl="1" algn="just"/>
            <a:r>
              <a:rPr lang="en-GB" sz="2000" dirty="0"/>
              <a:t>What poses as security threats to your assets?</a:t>
            </a:r>
            <a:endParaRPr lang="en-GB" sz="2000" dirty="0"/>
          </a:p>
          <a:p>
            <a:pPr lvl="1" algn="just"/>
            <a:endParaRPr lang="en-GB" sz="2000" dirty="0"/>
          </a:p>
          <a:p>
            <a:pPr lvl="1" algn="just"/>
            <a:r>
              <a:rPr lang="en-GB" sz="2000" dirty="0"/>
              <a:t>What are the possible impacts of these threats to your assets?</a:t>
            </a:r>
            <a:endParaRPr lang="en-GB"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Exploits</a:t>
            </a:r>
            <a:endParaRPr lang="en-GB" dirty="0"/>
          </a:p>
        </p:txBody>
      </p:sp>
      <p:sp>
        <p:nvSpPr>
          <p:cNvPr id="3" name="Content Placeholder 2"/>
          <p:cNvSpPr>
            <a:spLocks noGrp="1"/>
          </p:cNvSpPr>
          <p:nvPr>
            <p:ph idx="1"/>
          </p:nvPr>
        </p:nvSpPr>
        <p:spPr/>
        <p:txBody>
          <a:bodyPr>
            <a:normAutofit fontScale="85000" lnSpcReduction="20000"/>
          </a:bodyPr>
          <a:lstStyle/>
          <a:p>
            <a:endParaRPr lang="en-GB" dirty="0"/>
          </a:p>
          <a:p>
            <a:r>
              <a:rPr lang="en-GB" dirty="0"/>
              <a:t>Exploit is a software or sequence of commands that takes advantage of a vulnerability in order to cause harm to a system or network. </a:t>
            </a:r>
            <a:endParaRPr lang="en-GB" dirty="0"/>
          </a:p>
          <a:p>
            <a:endParaRPr lang="en-GB" dirty="0"/>
          </a:p>
          <a:p>
            <a:r>
              <a:rPr lang="en-GB" dirty="0"/>
              <a:t>There are several methods of classifying exploits but the most common two categories are remote and local exploits.</a:t>
            </a:r>
            <a:endParaRPr lang="en-GB" dirty="0"/>
          </a:p>
          <a:p>
            <a:pPr lvl="1"/>
            <a:r>
              <a:rPr lang="en-GB" b="1" dirty="0"/>
              <a:t>Remote </a:t>
            </a:r>
            <a:r>
              <a:rPr lang="en-GB" dirty="0"/>
              <a:t>exploit can be launched over a network and carries out the attack without any prior access to the vulnerable device or software.</a:t>
            </a:r>
            <a:endParaRPr lang="en-GB" dirty="0"/>
          </a:p>
          <a:p>
            <a:pPr lvl="1"/>
            <a:r>
              <a:rPr lang="en-GB" b="1" dirty="0"/>
              <a:t>Local </a:t>
            </a:r>
            <a:r>
              <a:rPr lang="en-GB" dirty="0"/>
              <a:t>exploit requires the attacker or threat actor to have prior access to the vulnerable system.</a:t>
            </a:r>
            <a:endParaRPr lang="en-GB" b="1" dirty="0"/>
          </a:p>
          <a:p>
            <a:r>
              <a:rPr lang="en-GB" dirty="0"/>
              <a:t>Exploits are commonly categorised and named by the type of vulnerability they exploit.</a:t>
            </a:r>
            <a:endParaRPr lang="en-GB" dirty="0"/>
          </a:p>
          <a:p>
            <a:endParaRPr lang="en-GB" dirty="0"/>
          </a:p>
          <a:p>
            <a:r>
              <a:rPr lang="en-GB" dirty="0"/>
              <a:t>A few examples of known exploit kits include: Angler, </a:t>
            </a:r>
            <a:r>
              <a:rPr lang="en-GB" dirty="0" err="1"/>
              <a:t>Mpack</a:t>
            </a:r>
            <a:r>
              <a:rPr lang="en-GB" dirty="0"/>
              <a:t>, Fiesta, Phoenix, Blackhole, </a:t>
            </a:r>
            <a:r>
              <a:rPr lang="en-GB" dirty="0" err="1"/>
              <a:t>Crimepack</a:t>
            </a:r>
            <a:r>
              <a:rPr lang="en-GB" dirty="0"/>
              <a:t> and RIG.</a:t>
            </a:r>
            <a:endParaRPr lang="en-GB"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Confidentiality, Integrity and Availability</a:t>
            </a:r>
            <a:endParaRPr lang="en-GB" dirty="0"/>
          </a:p>
        </p:txBody>
      </p:sp>
      <p:sp>
        <p:nvSpPr>
          <p:cNvPr id="3" name="Content Placeholder 2"/>
          <p:cNvSpPr>
            <a:spLocks noGrp="1"/>
          </p:cNvSpPr>
          <p:nvPr>
            <p:ph idx="1"/>
          </p:nvPr>
        </p:nvSpPr>
        <p:spPr/>
        <p:txBody>
          <a:bodyPr/>
          <a:lstStyle/>
          <a:p>
            <a:r>
              <a:rPr lang="en-GB" dirty="0"/>
              <a:t>Confidentiality, Integrity and Availability is usually referred to as the CIA triad.</a:t>
            </a:r>
            <a:endParaRPr lang="en-GB" dirty="0"/>
          </a:p>
          <a:p>
            <a:endParaRPr lang="en-GB" dirty="0"/>
          </a:p>
          <a:p>
            <a:r>
              <a:rPr lang="en-GB" dirty="0"/>
              <a:t>The CIA triad is a model that was created to define security policies.</a:t>
            </a:r>
            <a:endParaRPr lang="en-GB" dirty="0"/>
          </a:p>
          <a:p>
            <a:endParaRPr lang="en-GB" dirty="0"/>
          </a:p>
          <a:p>
            <a:r>
              <a:rPr lang="en-GB" dirty="0"/>
              <a:t>The idea is that, for a system to be secured, the CIA triad must be guaranteed.</a:t>
            </a:r>
            <a:endParaRPr lang="en-GB"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Confidentiality</a:t>
            </a:r>
            <a:endParaRPr lang="en-GB" dirty="0"/>
          </a:p>
        </p:txBody>
      </p:sp>
      <p:sp>
        <p:nvSpPr>
          <p:cNvPr id="3" name="Content Placeholder 2"/>
          <p:cNvSpPr>
            <a:spLocks noGrp="1"/>
          </p:cNvSpPr>
          <p:nvPr>
            <p:ph sz="quarter" idx="1"/>
          </p:nvPr>
        </p:nvSpPr>
        <p:spPr/>
        <p:txBody>
          <a:bodyPr>
            <a:normAutofit fontScale="92500"/>
          </a:bodyPr>
          <a:lstStyle/>
          <a:p>
            <a:pPr algn="just"/>
            <a:r>
              <a:rPr lang="en-US" dirty="0"/>
              <a:t>The ISO 27000 standard defines confidentiality as the quality that information is not made available or disclosed to unauthorised individuals, entities, or processes.</a:t>
            </a:r>
            <a:endParaRPr lang="en-US" dirty="0"/>
          </a:p>
          <a:p>
            <a:pPr algn="just"/>
            <a:endParaRPr lang="en-US" dirty="0"/>
          </a:p>
          <a:p>
            <a:pPr algn="just"/>
            <a:r>
              <a:rPr lang="en-US" dirty="0"/>
              <a:t>The essence of data confidentiality is to protect data from unintentional, unlawful, or unauthorized access, disclosure, or theft.</a:t>
            </a:r>
            <a:endParaRPr lang="en-US" dirty="0"/>
          </a:p>
          <a:p>
            <a:pPr algn="just"/>
            <a:endParaRPr lang="en-US" dirty="0"/>
          </a:p>
          <a:p>
            <a:pPr algn="just"/>
            <a:r>
              <a:rPr lang="en-US" dirty="0"/>
              <a:t>Confidentiality considers the privacy of information, including authorizations to:</a:t>
            </a:r>
            <a:endParaRPr lang="en-US" dirty="0"/>
          </a:p>
          <a:p>
            <a:pPr lvl="1" algn="just"/>
            <a:r>
              <a:rPr lang="en-US" dirty="0"/>
              <a:t>View </a:t>
            </a:r>
            <a:endParaRPr lang="en-US" dirty="0"/>
          </a:p>
          <a:p>
            <a:pPr lvl="1" algn="just"/>
            <a:r>
              <a:rPr lang="en-US" dirty="0"/>
              <a:t>Share, and </a:t>
            </a:r>
            <a:endParaRPr lang="en-US" dirty="0"/>
          </a:p>
          <a:p>
            <a:pPr lvl="1" algn="just"/>
            <a:r>
              <a:rPr lang="en-US" dirty="0"/>
              <a:t>Use  </a:t>
            </a:r>
            <a:endParaRPr lang="en-US" dirty="0"/>
          </a:p>
          <a:p>
            <a:pPr algn="just"/>
            <a:endParaRPr lang="en-US" dirty="0"/>
          </a:p>
          <a:p>
            <a:pPr algn="just"/>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Confidentiality</a:t>
            </a:r>
            <a:endParaRPr lang="en-GB" dirty="0"/>
          </a:p>
        </p:txBody>
      </p:sp>
      <p:sp>
        <p:nvSpPr>
          <p:cNvPr id="3" name="Content Placeholder 2"/>
          <p:cNvSpPr>
            <a:spLocks noGrp="1"/>
          </p:cNvSpPr>
          <p:nvPr>
            <p:ph sz="quarter" idx="1"/>
          </p:nvPr>
        </p:nvSpPr>
        <p:spPr/>
        <p:txBody>
          <a:bodyPr/>
          <a:lstStyle/>
          <a:p>
            <a:pPr algn="just"/>
            <a:r>
              <a:rPr lang="en-GB" dirty="0"/>
              <a:t>Confidentiality guarantees that data can be accessed and modified only by authorised entities.</a:t>
            </a:r>
            <a:endParaRPr lang="en-GB" dirty="0"/>
          </a:p>
          <a:p>
            <a:pPr algn="just"/>
            <a:endParaRPr lang="en-GB" dirty="0"/>
          </a:p>
          <a:p>
            <a:pPr algn="just"/>
            <a:r>
              <a:rPr lang="en-GB" dirty="0"/>
              <a:t>These data include:</a:t>
            </a:r>
            <a:endParaRPr lang="en-GB" dirty="0"/>
          </a:p>
          <a:p>
            <a:pPr lvl="1" algn="just"/>
            <a:r>
              <a:rPr lang="en-GB" dirty="0"/>
              <a:t>Personal data</a:t>
            </a:r>
            <a:endParaRPr lang="en-GB" dirty="0"/>
          </a:p>
          <a:p>
            <a:pPr lvl="1" algn="just"/>
            <a:r>
              <a:rPr lang="en-GB" dirty="0"/>
              <a:t>Trade secret</a:t>
            </a:r>
            <a:endParaRPr lang="en-GB" dirty="0"/>
          </a:p>
          <a:p>
            <a:pPr lvl="1" algn="just"/>
            <a:r>
              <a:rPr lang="en-GB" dirty="0"/>
              <a:t>Private business</a:t>
            </a:r>
            <a:endParaRPr lang="en-GB" dirty="0"/>
          </a:p>
          <a:p>
            <a:pPr lvl="1" algn="just"/>
            <a:r>
              <a:rPr lang="en-GB" dirty="0"/>
              <a:t>National intelligence report</a:t>
            </a:r>
            <a:endParaRPr lang="en-GB" dirty="0"/>
          </a:p>
          <a:p>
            <a:pPr algn="just"/>
            <a:endParaRPr lang="en-GB"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Confidentiality</a:t>
            </a:r>
            <a:endParaRPr lang="en-GB" dirty="0"/>
          </a:p>
        </p:txBody>
      </p:sp>
      <p:sp>
        <p:nvSpPr>
          <p:cNvPr id="3" name="Content Placeholder 2"/>
          <p:cNvSpPr>
            <a:spLocks noGrp="1"/>
          </p:cNvSpPr>
          <p:nvPr>
            <p:ph sz="quarter" idx="1"/>
          </p:nvPr>
        </p:nvSpPr>
        <p:spPr/>
        <p:txBody>
          <a:bodyPr/>
          <a:lstStyle/>
          <a:p>
            <a:pPr algn="just"/>
            <a:r>
              <a:rPr lang="en-US" dirty="0"/>
              <a:t>Information with low confidentiality concerns may be considered "public" or otherwise not threatening if exposed beyond its intended audience.</a:t>
            </a:r>
            <a:endParaRPr lang="en-US" dirty="0"/>
          </a:p>
          <a:p>
            <a:pPr algn="just"/>
            <a:endParaRPr lang="en-US" dirty="0"/>
          </a:p>
          <a:p>
            <a:pPr algn="just"/>
            <a:r>
              <a:rPr lang="en-US" dirty="0"/>
              <a:t>Information with high confidentiality concerns is considered secret and must be kept confidential to prevent:</a:t>
            </a:r>
            <a:endParaRPr lang="en-US" dirty="0"/>
          </a:p>
          <a:p>
            <a:pPr lvl="1" algn="just"/>
            <a:r>
              <a:rPr lang="en-US" dirty="0"/>
              <a:t>Identity theft</a:t>
            </a:r>
            <a:endParaRPr lang="en-US" dirty="0"/>
          </a:p>
          <a:p>
            <a:pPr lvl="1" algn="just"/>
            <a:r>
              <a:rPr lang="en-US" dirty="0"/>
              <a:t>Compromise of accounts and systems</a:t>
            </a:r>
            <a:endParaRPr lang="en-US" dirty="0"/>
          </a:p>
          <a:p>
            <a:pPr lvl="1" algn="just"/>
            <a:r>
              <a:rPr lang="en-US" dirty="0"/>
              <a:t>Legal or reputational damage and</a:t>
            </a:r>
            <a:endParaRPr lang="en-US" dirty="0"/>
          </a:p>
          <a:p>
            <a:pPr lvl="1" algn="just"/>
            <a:r>
              <a:rPr lang="en-US" dirty="0"/>
              <a:t>Other severe consequences.</a:t>
            </a:r>
            <a:endParaRPr lang="en-US" dirty="0"/>
          </a:p>
          <a:p>
            <a:pPr algn="just"/>
            <a:endParaRPr lang="en-GB"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Confidentiality</a:t>
            </a:r>
            <a:endParaRPr lang="en-GB" dirty="0"/>
          </a:p>
        </p:txBody>
      </p:sp>
      <p:sp>
        <p:nvSpPr>
          <p:cNvPr id="3" name="Content Placeholder 2"/>
          <p:cNvSpPr>
            <a:spLocks noGrp="1"/>
          </p:cNvSpPr>
          <p:nvPr>
            <p:ph sz="quarter" idx="1"/>
          </p:nvPr>
        </p:nvSpPr>
        <p:spPr/>
        <p:txBody>
          <a:bodyPr/>
          <a:lstStyle/>
          <a:p>
            <a:pPr algn="just"/>
            <a:r>
              <a:rPr lang="en-GB" dirty="0"/>
              <a:t>Maintaining Data Confidentiality</a:t>
            </a:r>
            <a:endParaRPr lang="en-GB" dirty="0"/>
          </a:p>
          <a:p>
            <a:pPr algn="just"/>
            <a:endParaRPr lang="en-GB" dirty="0"/>
          </a:p>
          <a:p>
            <a:pPr algn="just"/>
            <a:r>
              <a:rPr lang="en-GB" dirty="0"/>
              <a:t>Maintaining confidentiality entails the safeguarding of information.</a:t>
            </a:r>
            <a:endParaRPr lang="en-GB" dirty="0"/>
          </a:p>
          <a:p>
            <a:pPr algn="just"/>
            <a:endParaRPr lang="en-GB" dirty="0"/>
          </a:p>
          <a:p>
            <a:pPr algn="just"/>
            <a:r>
              <a:rPr lang="en-GB" dirty="0"/>
              <a:t>This process includes:</a:t>
            </a:r>
            <a:endParaRPr lang="en-GB" dirty="0"/>
          </a:p>
          <a:p>
            <a:pPr lvl="1" algn="just"/>
            <a:r>
              <a:rPr lang="en-GB" dirty="0"/>
              <a:t>Access control</a:t>
            </a:r>
            <a:endParaRPr lang="en-GB" dirty="0"/>
          </a:p>
          <a:p>
            <a:pPr lvl="1" algn="just"/>
            <a:r>
              <a:rPr lang="en-GB" dirty="0"/>
              <a:t>Data encryption</a:t>
            </a:r>
            <a:endParaRPr lang="en-GB" dirty="0"/>
          </a:p>
          <a:p>
            <a:pPr lvl="1" algn="just"/>
            <a:r>
              <a:rPr lang="en-GB" dirty="0"/>
              <a:t>Confidentiality policy</a:t>
            </a:r>
            <a:endParaRPr lang="en-GB" dirty="0"/>
          </a:p>
          <a:p>
            <a:pPr algn="just"/>
            <a:endParaRPr lang="en-GB" dirty="0"/>
          </a:p>
          <a:p>
            <a:pPr algn="just"/>
            <a:endParaRPr lang="en-GB"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Integrity</a:t>
            </a:r>
            <a:endParaRPr lang="en-GB" dirty="0"/>
          </a:p>
        </p:txBody>
      </p:sp>
      <p:sp>
        <p:nvSpPr>
          <p:cNvPr id="3" name="Content Placeholder 2"/>
          <p:cNvSpPr>
            <a:spLocks noGrp="1"/>
          </p:cNvSpPr>
          <p:nvPr>
            <p:ph idx="1"/>
          </p:nvPr>
        </p:nvSpPr>
        <p:spPr/>
        <p:txBody>
          <a:bodyPr/>
          <a:lstStyle/>
          <a:p>
            <a:endParaRPr lang="en-GB"/>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31711"/>
          </a:xfrm>
        </p:spPr>
        <p:txBody>
          <a:bodyPr/>
          <a:lstStyle/>
          <a:p>
            <a:r>
              <a:rPr lang="en-GB" dirty="0"/>
              <a:t>Integrity</a:t>
            </a:r>
            <a:endParaRPr lang="en-GB" dirty="0"/>
          </a:p>
        </p:txBody>
      </p:sp>
      <p:sp>
        <p:nvSpPr>
          <p:cNvPr id="3" name="Content Placeholder 2"/>
          <p:cNvSpPr>
            <a:spLocks noGrp="1"/>
          </p:cNvSpPr>
          <p:nvPr>
            <p:ph sz="quarter" idx="1"/>
          </p:nvPr>
        </p:nvSpPr>
        <p:spPr>
          <a:xfrm>
            <a:off x="2589212" y="1455821"/>
            <a:ext cx="8915400" cy="4455401"/>
          </a:xfrm>
        </p:spPr>
        <p:txBody>
          <a:bodyPr>
            <a:normAutofit fontScale="77500" lnSpcReduction="20000"/>
          </a:bodyPr>
          <a:lstStyle/>
          <a:p>
            <a:pPr algn="just"/>
            <a:r>
              <a:rPr lang="en-GB" dirty="0"/>
              <a:t>Integrity is the ability to make sure that a system and its data has not been altered or compromised. </a:t>
            </a:r>
            <a:endParaRPr lang="en-GB" dirty="0"/>
          </a:p>
          <a:p>
            <a:pPr algn="just"/>
            <a:endParaRPr lang="en-GB" dirty="0"/>
          </a:p>
          <a:p>
            <a:pPr algn="just"/>
            <a:r>
              <a:rPr lang="en-GB" dirty="0"/>
              <a:t>It ensures that the data is an accurate and unchanged representation of the original secured data. This is about the accuracy, completeness, and quality/consistency of the data as it is retained/maintained throughout its life-cycle.</a:t>
            </a:r>
            <a:endParaRPr lang="en-GB" dirty="0"/>
          </a:p>
          <a:p>
            <a:pPr algn="just"/>
            <a:endParaRPr lang="en-GB" dirty="0"/>
          </a:p>
          <a:p>
            <a:pPr algn="just"/>
            <a:r>
              <a:rPr lang="en-GB" dirty="0"/>
              <a:t>Integrity applies not only to data but also to systems.</a:t>
            </a:r>
            <a:endParaRPr lang="en-GB" dirty="0"/>
          </a:p>
          <a:p>
            <a:pPr algn="just"/>
            <a:endParaRPr lang="en-GB" dirty="0"/>
          </a:p>
          <a:p>
            <a:pPr algn="just"/>
            <a:r>
              <a:rPr lang="en-GB" dirty="0"/>
              <a:t>For example, if a threat actor changes the configuration of a server, firewall, router, switch or any other infrastructure device, it is considered that the actor impacted the integrity of the system.</a:t>
            </a:r>
            <a:endParaRPr lang="en-GB" dirty="0"/>
          </a:p>
          <a:p>
            <a:pPr algn="just"/>
            <a:endParaRPr lang="en-GB" dirty="0"/>
          </a:p>
          <a:p>
            <a:pPr algn="just"/>
            <a:r>
              <a:rPr lang="en-GB" dirty="0"/>
              <a:t>Preserving the integrity of whatever data is a constant process.</a:t>
            </a:r>
            <a:endParaRPr lang="en-GB" dirty="0"/>
          </a:p>
          <a:p>
            <a:pPr algn="just"/>
            <a:endParaRPr lang="en-GB" dirty="0"/>
          </a:p>
          <a:p>
            <a:pPr algn="just"/>
            <a:r>
              <a:rPr lang="en-GB" dirty="0"/>
              <a:t>System security contributes to data integrity through ensuring that the data has not been compromised by any form of threat.</a:t>
            </a:r>
            <a:endParaRPr lang="en-GB" dirty="0"/>
          </a:p>
          <a:p>
            <a:endParaRPr lang="en-GB" dirty="0"/>
          </a:p>
          <a:p>
            <a:endParaRPr lang="en-GB"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99364"/>
          </a:xfrm>
        </p:spPr>
        <p:txBody>
          <a:bodyPr/>
          <a:lstStyle/>
          <a:p>
            <a:r>
              <a:rPr lang="en-GB" dirty="0"/>
              <a:t>Importance of Integrity</a:t>
            </a:r>
            <a:endParaRPr lang="en-GB" dirty="0"/>
          </a:p>
        </p:txBody>
      </p:sp>
      <p:sp>
        <p:nvSpPr>
          <p:cNvPr id="3" name="Content Placeholder 2"/>
          <p:cNvSpPr>
            <a:spLocks noGrp="1"/>
          </p:cNvSpPr>
          <p:nvPr>
            <p:ph sz="quarter" idx="1"/>
          </p:nvPr>
        </p:nvSpPr>
        <p:spPr>
          <a:xfrm>
            <a:off x="2589212" y="1323474"/>
            <a:ext cx="8915400" cy="4587748"/>
          </a:xfrm>
        </p:spPr>
        <p:txBody>
          <a:bodyPr>
            <a:normAutofit/>
          </a:bodyPr>
          <a:lstStyle/>
          <a:p>
            <a:r>
              <a:rPr lang="en-GB" sz="1300" dirty="0"/>
              <a:t>The world we live in today relies almost entirely on digital systems for communications, business and other kind s of transactions and information storage. Some of the importance of data integrity include:</a:t>
            </a:r>
            <a:endParaRPr lang="en-GB" sz="1300" dirty="0"/>
          </a:p>
          <a:p>
            <a:pPr lvl="1"/>
            <a:r>
              <a:rPr lang="en-GB" sz="1300" dirty="0"/>
              <a:t>Trust and reliability</a:t>
            </a:r>
            <a:endParaRPr lang="en-GB" sz="1300" dirty="0"/>
          </a:p>
          <a:p>
            <a:pPr lvl="1"/>
            <a:r>
              <a:rPr lang="en-GB" sz="1300" dirty="0"/>
              <a:t>Legal and regulatory compliance</a:t>
            </a:r>
            <a:endParaRPr lang="en-GB" sz="1300" dirty="0"/>
          </a:p>
          <a:p>
            <a:pPr lvl="1"/>
            <a:r>
              <a:rPr lang="en-GB" sz="1300" dirty="0"/>
              <a:t>Decision making</a:t>
            </a:r>
            <a:endParaRPr lang="en-GB" sz="1300" dirty="0"/>
          </a:p>
          <a:p>
            <a:pPr lvl="1"/>
            <a:r>
              <a:rPr lang="en-GB" sz="1300" dirty="0"/>
              <a:t>Reputation and brand image</a:t>
            </a:r>
            <a:endParaRPr lang="en-GB" sz="1300" dirty="0"/>
          </a:p>
          <a:p>
            <a:pPr lvl="1"/>
            <a:r>
              <a:rPr lang="en-GB" sz="1300" dirty="0"/>
              <a:t>Data-driven innovation</a:t>
            </a:r>
            <a:endParaRPr lang="en-GB" sz="1300" dirty="0"/>
          </a:p>
          <a:p>
            <a:pPr lvl="1"/>
            <a:r>
              <a:rPr lang="en-GB" sz="1300" dirty="0"/>
              <a:t>Cybersecurity</a:t>
            </a:r>
            <a:endParaRPr lang="en-GB" sz="1300" dirty="0"/>
          </a:p>
          <a:p>
            <a:pPr lvl="1"/>
            <a:r>
              <a:rPr lang="en-GB" sz="1300" dirty="0"/>
              <a:t>Supply chain management</a:t>
            </a:r>
            <a:endParaRPr lang="en-GB" sz="1300" dirty="0"/>
          </a:p>
          <a:p>
            <a:pPr lvl="1"/>
            <a:r>
              <a:rPr lang="en-GB" sz="1300" dirty="0"/>
              <a:t>Healthcare and life sciences</a:t>
            </a:r>
            <a:endParaRPr lang="en-GB" sz="1300" dirty="0"/>
          </a:p>
          <a:p>
            <a:pPr lvl="1"/>
            <a:r>
              <a:rPr lang="en-GB" sz="1300" dirty="0"/>
              <a:t>Academic and research integrity</a:t>
            </a:r>
            <a:endParaRPr lang="en-GB" sz="13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Concepts of Integrity</a:t>
            </a:r>
            <a:endParaRPr lang="en-GB" dirty="0"/>
          </a:p>
        </p:txBody>
      </p:sp>
      <p:sp>
        <p:nvSpPr>
          <p:cNvPr id="3" name="Content Placeholder 2"/>
          <p:cNvSpPr>
            <a:spLocks noGrp="1"/>
          </p:cNvSpPr>
          <p:nvPr>
            <p:ph sz="quarter" idx="1"/>
          </p:nvPr>
        </p:nvSpPr>
        <p:spPr/>
        <p:txBody>
          <a:bodyPr/>
          <a:lstStyle/>
          <a:p>
            <a:r>
              <a:rPr lang="en-GB" dirty="0"/>
              <a:t>There are few concepts of data integrity:</a:t>
            </a:r>
            <a:endParaRPr lang="en-GB" dirty="0"/>
          </a:p>
          <a:p>
            <a:pPr lvl="1"/>
            <a:r>
              <a:rPr lang="en-GB" dirty="0"/>
              <a:t>Accuracy</a:t>
            </a:r>
            <a:endParaRPr lang="en-GB" dirty="0"/>
          </a:p>
          <a:p>
            <a:pPr lvl="1"/>
            <a:r>
              <a:rPr lang="en-GB" dirty="0"/>
              <a:t>Consistency</a:t>
            </a:r>
            <a:endParaRPr lang="en-GB" dirty="0"/>
          </a:p>
          <a:p>
            <a:pPr lvl="1"/>
            <a:r>
              <a:rPr lang="en-GB" dirty="0"/>
              <a:t>Reliability</a:t>
            </a:r>
            <a:endParaRPr lang="en-GB" dirty="0"/>
          </a:p>
          <a:p>
            <a:pPr lvl="1"/>
            <a:r>
              <a:rPr lang="en-GB" dirty="0"/>
              <a:t>Security</a:t>
            </a:r>
            <a:endParaRPr lang="en-GB" dirty="0"/>
          </a:p>
          <a:p>
            <a:pPr lvl="1"/>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14946"/>
          </a:xfrm>
        </p:spPr>
        <p:txBody>
          <a:bodyPr/>
          <a:lstStyle/>
          <a:p>
            <a:r>
              <a:rPr lang="en-GB" dirty="0"/>
              <a:t>Assets</a:t>
            </a:r>
            <a:endParaRPr lang="en-GB" dirty="0"/>
          </a:p>
        </p:txBody>
      </p:sp>
      <p:sp>
        <p:nvSpPr>
          <p:cNvPr id="3" name="Content Placeholder 2"/>
          <p:cNvSpPr>
            <a:spLocks noGrp="1"/>
          </p:cNvSpPr>
          <p:nvPr>
            <p:ph idx="1"/>
          </p:nvPr>
        </p:nvSpPr>
        <p:spPr>
          <a:xfrm>
            <a:off x="2589212" y="1439056"/>
            <a:ext cx="8915400" cy="4472166"/>
          </a:xfrm>
        </p:spPr>
        <p:txBody>
          <a:bodyPr>
            <a:normAutofit/>
          </a:bodyPr>
          <a:lstStyle/>
          <a:p>
            <a:pPr algn="just"/>
            <a:r>
              <a:rPr lang="en-GB" sz="2000" dirty="0"/>
              <a:t>ASSETS</a:t>
            </a:r>
            <a:endParaRPr lang="en-GB" sz="2000" dirty="0"/>
          </a:p>
          <a:p>
            <a:pPr lvl="1" algn="just"/>
            <a:r>
              <a:rPr lang="en-GB" sz="2000" dirty="0"/>
              <a:t>All systems have assets and security is all about protecting these assets.</a:t>
            </a:r>
            <a:endParaRPr lang="en-GB" sz="2000" dirty="0"/>
          </a:p>
          <a:p>
            <a:pPr lvl="1" algn="just"/>
            <a:endParaRPr lang="en-GB" sz="2000" dirty="0"/>
          </a:p>
          <a:p>
            <a:pPr lvl="1" algn="just"/>
            <a:r>
              <a:rPr lang="en-GB" sz="2000" dirty="0"/>
              <a:t>What are the value of your assets?</a:t>
            </a:r>
            <a:endParaRPr lang="en-GB" sz="2000" dirty="0"/>
          </a:p>
          <a:p>
            <a:pPr lvl="1" algn="just"/>
            <a:endParaRPr lang="en-GB" sz="2000" dirty="0"/>
          </a:p>
          <a:p>
            <a:pPr lvl="1" algn="just"/>
            <a:r>
              <a:rPr lang="en-GB" sz="2000" dirty="0"/>
              <a:t>What posse security threats to your assets?</a:t>
            </a:r>
            <a:endParaRPr lang="en-GB" sz="2000" dirty="0"/>
          </a:p>
          <a:p>
            <a:pPr lvl="1" algn="just"/>
            <a:endParaRPr lang="en-GB" sz="2000" dirty="0"/>
          </a:p>
          <a:p>
            <a:pPr lvl="1" algn="just"/>
            <a:r>
              <a:rPr lang="en-GB" sz="2000" dirty="0"/>
              <a:t>What are the possible impacts of these threats to your assets?</a:t>
            </a:r>
            <a:endParaRPr lang="en-GB" sz="2000"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83055" y="735965"/>
            <a:ext cx="10404475" cy="53854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Integrity: Accuracy</a:t>
            </a:r>
            <a:endParaRPr lang="en-GB" dirty="0"/>
          </a:p>
        </p:txBody>
      </p:sp>
      <p:sp>
        <p:nvSpPr>
          <p:cNvPr id="3" name="Content Placeholder 2"/>
          <p:cNvSpPr>
            <a:spLocks noGrp="1"/>
          </p:cNvSpPr>
          <p:nvPr>
            <p:ph sz="quarter" idx="1"/>
          </p:nvPr>
        </p:nvSpPr>
        <p:spPr/>
        <p:txBody>
          <a:bodyPr>
            <a:normAutofit fontScale="92500" lnSpcReduction="20000"/>
          </a:bodyPr>
          <a:lstStyle/>
          <a:p>
            <a:r>
              <a:rPr lang="en-GB" dirty="0"/>
              <a:t>Data accuracy implies the correctness and precision of information stored and processed.</a:t>
            </a:r>
            <a:endParaRPr lang="en-GB" dirty="0"/>
          </a:p>
          <a:p>
            <a:endParaRPr lang="en-GB" dirty="0"/>
          </a:p>
          <a:p>
            <a:r>
              <a:rPr lang="en-GB" dirty="0"/>
              <a:t>The accuracy of data is fundamental to data integrity.</a:t>
            </a:r>
            <a:endParaRPr lang="en-GB" dirty="0"/>
          </a:p>
          <a:p>
            <a:endParaRPr lang="en-GB" dirty="0"/>
          </a:p>
          <a:p>
            <a:r>
              <a:rPr lang="en-GB" dirty="0"/>
              <a:t>Data accuracy are important to today’s world through points such as:</a:t>
            </a:r>
            <a:endParaRPr lang="en-GB" dirty="0"/>
          </a:p>
          <a:p>
            <a:pPr lvl="1"/>
            <a:r>
              <a:rPr lang="en-GB" dirty="0"/>
              <a:t>Avoiding costly errors</a:t>
            </a:r>
            <a:endParaRPr lang="en-GB" dirty="0"/>
          </a:p>
          <a:p>
            <a:pPr lvl="1"/>
            <a:r>
              <a:rPr lang="en-GB" dirty="0"/>
              <a:t>Informed decision making</a:t>
            </a:r>
            <a:endParaRPr lang="en-GB" dirty="0"/>
          </a:p>
          <a:p>
            <a:pPr lvl="1"/>
            <a:r>
              <a:rPr lang="en-GB" dirty="0"/>
              <a:t>Legal and compliance requirements</a:t>
            </a:r>
            <a:endParaRPr lang="en-GB" dirty="0"/>
          </a:p>
          <a:p>
            <a:pPr lvl="1"/>
            <a:r>
              <a:rPr lang="en-GB" dirty="0"/>
              <a:t>Trust and credibility</a:t>
            </a:r>
            <a:endParaRPr lang="en-GB" dirty="0"/>
          </a:p>
          <a:p>
            <a:pPr lvl="1"/>
            <a:r>
              <a:rPr lang="en-GB" dirty="0"/>
              <a:t>Customer experience</a:t>
            </a:r>
            <a:endParaRPr lang="en-GB" dirty="0"/>
          </a:p>
          <a:p>
            <a:pPr lvl="1"/>
            <a:r>
              <a:rPr lang="en-GB" dirty="0"/>
              <a:t>Quality control and assurance</a:t>
            </a:r>
            <a:endParaRPr lang="en-GB"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812" y="375278"/>
            <a:ext cx="9956800" cy="1143000"/>
          </a:xfrm>
        </p:spPr>
        <p:txBody>
          <a:bodyPr>
            <a:normAutofit/>
          </a:bodyPr>
          <a:lstStyle/>
          <a:p>
            <a:r>
              <a:rPr lang="en-GB" dirty="0"/>
              <a:t>Integrity: How to Ensure Data Accuracy</a:t>
            </a:r>
            <a:endParaRPr lang="en-GB" dirty="0"/>
          </a:p>
        </p:txBody>
      </p:sp>
      <p:sp>
        <p:nvSpPr>
          <p:cNvPr id="3" name="Content Placeholder 2"/>
          <p:cNvSpPr>
            <a:spLocks noGrp="1"/>
          </p:cNvSpPr>
          <p:nvPr>
            <p:ph sz="quarter" idx="1"/>
          </p:nvPr>
        </p:nvSpPr>
        <p:spPr/>
        <p:txBody>
          <a:bodyPr>
            <a:normAutofit fontScale="85000" lnSpcReduction="20000"/>
          </a:bodyPr>
          <a:lstStyle/>
          <a:p>
            <a:r>
              <a:rPr lang="en-GB" b="1" dirty="0"/>
              <a:t>Data Validation</a:t>
            </a:r>
            <a:endParaRPr lang="en-GB" b="1" dirty="0"/>
          </a:p>
          <a:p>
            <a:pPr lvl="1"/>
            <a:r>
              <a:rPr lang="en-US" dirty="0"/>
              <a:t>Data Validation ensures that data is accurate, reliable, and suitable for its intended purpose.</a:t>
            </a:r>
            <a:endParaRPr lang="en-GB" dirty="0"/>
          </a:p>
          <a:p>
            <a:pPr lvl="1"/>
            <a:r>
              <a:rPr lang="en-GB" dirty="0"/>
              <a:t>Implement validation checks during data entry to prevent errors.</a:t>
            </a:r>
            <a:endParaRPr lang="en-GB" dirty="0"/>
          </a:p>
          <a:p>
            <a:pPr lvl="1"/>
            <a:r>
              <a:rPr lang="en-GB" dirty="0"/>
              <a:t>Range, format, and input validation mechanisms ensure correctness.</a:t>
            </a:r>
            <a:endParaRPr lang="en-GB" dirty="0"/>
          </a:p>
          <a:p>
            <a:endParaRPr lang="en-GB" b="1" dirty="0"/>
          </a:p>
          <a:p>
            <a:r>
              <a:rPr lang="en-GB" b="1" dirty="0"/>
              <a:t>Data Cleansing</a:t>
            </a:r>
            <a:endParaRPr lang="en-GB" dirty="0"/>
          </a:p>
          <a:p>
            <a:pPr lvl="1"/>
            <a:r>
              <a:rPr lang="en-US" dirty="0"/>
              <a:t>Data cleansing is the process of identifying and rectifying inaccuracies or inconsistencies in datasets.</a:t>
            </a:r>
            <a:endParaRPr lang="en-US" dirty="0"/>
          </a:p>
          <a:p>
            <a:pPr lvl="1"/>
            <a:r>
              <a:rPr lang="en-US" dirty="0"/>
              <a:t>It is also known as data scrubbing or data cleaning and it plays a vital role in maintaining data quality.</a:t>
            </a:r>
            <a:endParaRPr lang="en-US" dirty="0"/>
          </a:p>
          <a:p>
            <a:pPr lvl="1"/>
            <a:r>
              <a:rPr lang="en-US" dirty="0"/>
              <a:t>It is therefore important to:</a:t>
            </a:r>
            <a:endParaRPr lang="en-US" dirty="0"/>
          </a:p>
          <a:p>
            <a:pPr lvl="2"/>
            <a:r>
              <a:rPr lang="en-GB" dirty="0"/>
              <a:t>Regularly clean and update data to remove inaccuracies.</a:t>
            </a:r>
            <a:endParaRPr lang="en-GB" dirty="0"/>
          </a:p>
          <a:p>
            <a:pPr lvl="2"/>
            <a:r>
              <a:rPr lang="en-GB" dirty="0"/>
              <a:t>Identify and rectify duplicate or outdated records.</a:t>
            </a:r>
            <a:endParaRPr lang="en-GB" b="1" dirty="0"/>
          </a:p>
          <a:p>
            <a:endParaRPr lang="en-GB"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Integrity: : How to Ensure Data Accuracy</a:t>
            </a:r>
            <a:endParaRPr lang="en-GB" dirty="0"/>
          </a:p>
        </p:txBody>
      </p:sp>
      <p:sp>
        <p:nvSpPr>
          <p:cNvPr id="3" name="Content Placeholder 2"/>
          <p:cNvSpPr>
            <a:spLocks noGrp="1"/>
          </p:cNvSpPr>
          <p:nvPr>
            <p:ph sz="quarter" idx="1"/>
          </p:nvPr>
        </p:nvSpPr>
        <p:spPr/>
        <p:txBody>
          <a:bodyPr>
            <a:normAutofit fontScale="92500" lnSpcReduction="10000"/>
          </a:bodyPr>
          <a:lstStyle/>
          <a:p>
            <a:r>
              <a:rPr lang="en-GB" b="1" dirty="0"/>
              <a:t>Automation and AI</a:t>
            </a:r>
            <a:endParaRPr lang="en-GB" dirty="0"/>
          </a:p>
          <a:p>
            <a:pPr lvl="1"/>
            <a:r>
              <a:rPr lang="en-GB" dirty="0"/>
              <a:t>Automation reduces manual errors by minimizing human intervention.</a:t>
            </a:r>
            <a:endParaRPr lang="en-GB" dirty="0"/>
          </a:p>
          <a:p>
            <a:pPr lvl="1"/>
            <a:r>
              <a:rPr lang="en-GB" dirty="0"/>
              <a:t>AI algorithms can detect anomalies and inconsistencies in large datasets.</a:t>
            </a:r>
            <a:endParaRPr lang="en-GB" dirty="0"/>
          </a:p>
          <a:p>
            <a:endParaRPr lang="en-GB" dirty="0"/>
          </a:p>
          <a:p>
            <a:r>
              <a:rPr lang="en-US" b="1" dirty="0"/>
              <a:t>Data Entry Protocols</a:t>
            </a:r>
            <a:endParaRPr lang="en-US" dirty="0"/>
          </a:p>
          <a:p>
            <a:pPr lvl="1"/>
            <a:r>
              <a:rPr lang="en-US" dirty="0"/>
              <a:t>Establish clear guidelines and protocols for data entry.</a:t>
            </a:r>
            <a:endParaRPr lang="en-US" dirty="0"/>
          </a:p>
          <a:p>
            <a:pPr lvl="1"/>
            <a:r>
              <a:rPr lang="en-US" dirty="0"/>
              <a:t>Training and standard operating procedures help maintain accuracy.</a:t>
            </a:r>
            <a:endParaRPr lang="en-US" dirty="0"/>
          </a:p>
          <a:p>
            <a:endParaRPr lang="en-US" b="1" dirty="0"/>
          </a:p>
          <a:p>
            <a:r>
              <a:rPr lang="en-US" b="1" dirty="0"/>
              <a:t>Audit and Monitoring</a:t>
            </a:r>
            <a:endParaRPr lang="en-US" dirty="0"/>
          </a:p>
          <a:p>
            <a:pPr lvl="1"/>
            <a:r>
              <a:rPr lang="en-US" dirty="0"/>
              <a:t>Regularly audit and monitor data for discrepancies.</a:t>
            </a:r>
            <a:endParaRPr lang="en-US" dirty="0"/>
          </a:p>
          <a:p>
            <a:pPr lvl="1"/>
            <a:r>
              <a:rPr lang="en-US" dirty="0"/>
              <a:t>Timely identification of errors ensures quick corrective actions.</a:t>
            </a:r>
            <a:endParaRPr lang="en-US" dirty="0"/>
          </a:p>
          <a:p>
            <a:endParaRPr lang="en-GB"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Integrity: Consistency</a:t>
            </a:r>
            <a:endParaRPr lang="en-GB" dirty="0"/>
          </a:p>
        </p:txBody>
      </p:sp>
      <p:sp>
        <p:nvSpPr>
          <p:cNvPr id="3" name="Content Placeholder 2"/>
          <p:cNvSpPr>
            <a:spLocks noGrp="1"/>
          </p:cNvSpPr>
          <p:nvPr>
            <p:ph sz="quarter" idx="1"/>
          </p:nvPr>
        </p:nvSpPr>
        <p:spPr/>
        <p:txBody>
          <a:bodyPr/>
          <a:lstStyle/>
          <a:p>
            <a:pPr algn="just"/>
            <a:r>
              <a:rPr lang="en-GB" dirty="0"/>
              <a:t>Consistency is the </a:t>
            </a:r>
            <a:r>
              <a:rPr lang="en-US" dirty="0"/>
              <a:t>aspect of data integrity that ensures that data remains accurate and coherent across various systems and interactions.</a:t>
            </a:r>
            <a:endParaRPr lang="en-US" dirty="0"/>
          </a:p>
          <a:p>
            <a:endParaRPr lang="en-GB" dirty="0"/>
          </a:p>
          <a:p>
            <a:r>
              <a:rPr lang="en-GB" dirty="0"/>
              <a:t>Its importance include:</a:t>
            </a:r>
            <a:endParaRPr lang="en-GB" dirty="0"/>
          </a:p>
          <a:p>
            <a:pPr lvl="1"/>
            <a:r>
              <a:rPr lang="en-GB" dirty="0"/>
              <a:t>Data synchronisation</a:t>
            </a:r>
            <a:endParaRPr lang="en-GB" dirty="0"/>
          </a:p>
          <a:p>
            <a:pPr lvl="1"/>
            <a:r>
              <a:rPr lang="en-GB" dirty="0"/>
              <a:t>Cross system collaboration</a:t>
            </a:r>
            <a:endParaRPr lang="en-GB" dirty="0"/>
          </a:p>
          <a:p>
            <a:pPr lvl="1"/>
            <a:r>
              <a:rPr lang="en-GB" dirty="0"/>
              <a:t>Reliable decision making</a:t>
            </a:r>
            <a:endParaRPr lang="en-GB" dirty="0"/>
          </a:p>
          <a:p>
            <a:endParaRPr lang="en-GB"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Integrity: Reliability</a:t>
            </a:r>
            <a:endParaRPr lang="en-GB" dirty="0"/>
          </a:p>
        </p:txBody>
      </p:sp>
      <p:sp>
        <p:nvSpPr>
          <p:cNvPr id="3" name="Content Placeholder 2"/>
          <p:cNvSpPr>
            <a:spLocks noGrp="1"/>
          </p:cNvSpPr>
          <p:nvPr>
            <p:ph sz="quarter" idx="1"/>
          </p:nvPr>
        </p:nvSpPr>
        <p:spPr/>
        <p:txBody>
          <a:bodyPr/>
          <a:lstStyle/>
          <a:p>
            <a:r>
              <a:rPr lang="en-GB" dirty="0"/>
              <a:t>Reliability is an important aspect of data integrity as it ensures that data remains trustworthy and consistent over an extended period of time.</a:t>
            </a:r>
            <a:endParaRPr lang="en-GB" dirty="0"/>
          </a:p>
          <a:p>
            <a:endParaRPr lang="en-GB" dirty="0"/>
          </a:p>
          <a:p>
            <a:r>
              <a:rPr lang="en-GB" dirty="0"/>
              <a:t>Consistency helps in:</a:t>
            </a:r>
            <a:endParaRPr lang="en-GB" dirty="0"/>
          </a:p>
          <a:p>
            <a:pPr lvl="1"/>
            <a:r>
              <a:rPr lang="en-GB" dirty="0"/>
              <a:t>Building trust</a:t>
            </a:r>
            <a:endParaRPr lang="en-GB" dirty="0"/>
          </a:p>
          <a:p>
            <a:pPr lvl="1"/>
            <a:r>
              <a:rPr lang="en-GB" dirty="0"/>
              <a:t>Preventing data decay</a:t>
            </a:r>
            <a:endParaRPr lang="en-GB" dirty="0"/>
          </a:p>
          <a:p>
            <a:pPr lvl="1"/>
            <a:r>
              <a:rPr lang="en-GB" dirty="0"/>
              <a:t>Auditing and accountability</a:t>
            </a:r>
            <a:endParaRPr lang="en-GB" dirty="0"/>
          </a:p>
          <a:p>
            <a:endParaRPr lang="en-GB"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Integrity: How to Ensure Data Reliability</a:t>
            </a:r>
            <a:endParaRPr lang="en-GB" dirty="0"/>
          </a:p>
        </p:txBody>
      </p:sp>
      <p:sp>
        <p:nvSpPr>
          <p:cNvPr id="3" name="Content Placeholder 2"/>
          <p:cNvSpPr>
            <a:spLocks noGrp="1"/>
          </p:cNvSpPr>
          <p:nvPr>
            <p:ph sz="quarter" idx="1"/>
          </p:nvPr>
        </p:nvSpPr>
        <p:spPr/>
        <p:txBody>
          <a:bodyPr/>
          <a:lstStyle/>
          <a:p>
            <a:r>
              <a:rPr lang="en-GB" dirty="0"/>
              <a:t>To ensure that data remains reliable over time, organisations are encourage develop and work on these strategies:</a:t>
            </a:r>
            <a:endParaRPr lang="en-GB" dirty="0"/>
          </a:p>
          <a:p>
            <a:pPr lvl="1"/>
            <a:r>
              <a:rPr lang="en-GB" dirty="0"/>
              <a:t>Data backup and archiving</a:t>
            </a:r>
            <a:endParaRPr lang="en-GB" dirty="0"/>
          </a:p>
          <a:p>
            <a:pPr lvl="1"/>
            <a:r>
              <a:rPr lang="en-GB" dirty="0"/>
              <a:t>Version control</a:t>
            </a:r>
            <a:endParaRPr lang="en-GB" dirty="0"/>
          </a:p>
          <a:p>
            <a:pPr lvl="1"/>
            <a:r>
              <a:rPr lang="en-GB" dirty="0"/>
              <a:t>Timestamp and logging</a:t>
            </a:r>
            <a:endParaRPr lang="en-GB" dirty="0"/>
          </a:p>
          <a:p>
            <a:pPr lvl="1"/>
            <a:r>
              <a:rPr lang="en-GB" dirty="0"/>
              <a:t>Data retention policies</a:t>
            </a:r>
            <a:endParaRPr lang="en-GB" dirty="0"/>
          </a:p>
          <a:p>
            <a:pPr lvl="1"/>
            <a:r>
              <a:rPr lang="en-GB" dirty="0"/>
              <a:t>Data lifecycle management</a:t>
            </a:r>
            <a:endParaRPr lang="en-GB" dirty="0"/>
          </a:p>
          <a:p>
            <a:pPr lvl="1"/>
            <a:r>
              <a:rPr lang="en-GB" dirty="0"/>
              <a:t>Documentation metadata</a:t>
            </a:r>
            <a:endParaRPr lang="en-GB" dirty="0"/>
          </a:p>
          <a:p>
            <a:pPr lvl="1"/>
            <a:r>
              <a:rPr lang="en-GB" dirty="0"/>
              <a:t>Continuous monitoring</a:t>
            </a:r>
            <a:endParaRPr lang="en-GB" dirty="0"/>
          </a:p>
          <a:p>
            <a:pPr lvl="1"/>
            <a:r>
              <a:rPr lang="en-GB" dirty="0"/>
              <a:t>Regular </a:t>
            </a:r>
            <a:r>
              <a:rPr lang="en-GB"/>
              <a:t>data audits</a:t>
            </a:r>
            <a:endParaRPr lang="en-GB" dirty="0"/>
          </a:p>
          <a:p>
            <a:endParaRPr lang="en-GB"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Integrity: Security</a:t>
            </a:r>
            <a:endParaRPr lang="en-GB" dirty="0"/>
          </a:p>
        </p:txBody>
      </p:sp>
      <p:sp>
        <p:nvSpPr>
          <p:cNvPr id="3" name="Content Placeholder 2"/>
          <p:cNvSpPr>
            <a:spLocks noGrp="1"/>
          </p:cNvSpPr>
          <p:nvPr>
            <p:ph sz="quarter" idx="1"/>
          </p:nvPr>
        </p:nvSpPr>
        <p:spPr/>
        <p:txBody>
          <a:bodyPr/>
          <a:lstStyle/>
          <a:p>
            <a:r>
              <a:rPr lang="en-US" dirty="0"/>
              <a:t>Security is a critical aspect of data integrity. It ensures that data remains protected from unauthorized access, tampering, and breaches.</a:t>
            </a:r>
            <a:endParaRPr lang="en-US" dirty="0"/>
          </a:p>
          <a:p>
            <a:endParaRPr lang="en-US" dirty="0"/>
          </a:p>
          <a:p>
            <a:r>
              <a:rPr lang="en-US" dirty="0"/>
              <a:t>Security is a cornerstone of data integrity in the digital age. It encompasses measures to safeguard data from unauthorized access, tampering, and breaches.</a:t>
            </a:r>
            <a:endParaRPr lang="en-US" dirty="0"/>
          </a:p>
          <a:p>
            <a:endParaRPr lang="en-US" dirty="0"/>
          </a:p>
          <a:p>
            <a:endParaRPr lang="en-GB"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Integrity: Ensuring Data Security</a:t>
            </a:r>
            <a:endParaRPr lang="en-GB" dirty="0"/>
          </a:p>
        </p:txBody>
      </p:sp>
      <p:sp>
        <p:nvSpPr>
          <p:cNvPr id="3" name="Content Placeholder 2"/>
          <p:cNvSpPr>
            <a:spLocks noGrp="1"/>
          </p:cNvSpPr>
          <p:nvPr>
            <p:ph sz="quarter" idx="1"/>
          </p:nvPr>
        </p:nvSpPr>
        <p:spPr/>
        <p:txBody>
          <a:bodyPr/>
          <a:lstStyle/>
          <a:p>
            <a:r>
              <a:rPr lang="en-GB" dirty="0"/>
              <a:t>Access control. Ensure to especially implement a role-based access control (R-BAC).</a:t>
            </a:r>
            <a:endParaRPr lang="en-GB" dirty="0"/>
          </a:p>
          <a:p>
            <a:r>
              <a:rPr lang="en-GB" dirty="0"/>
              <a:t>Encryption</a:t>
            </a:r>
            <a:endParaRPr lang="en-GB" dirty="0"/>
          </a:p>
          <a:p>
            <a:r>
              <a:rPr lang="en-GB" dirty="0"/>
              <a:t>Authentication and authorisation.</a:t>
            </a:r>
            <a:endParaRPr lang="en-GB" dirty="0"/>
          </a:p>
          <a:p>
            <a:r>
              <a:rPr lang="en-GB" dirty="0"/>
              <a:t>Employee training</a:t>
            </a:r>
            <a:endParaRPr lang="en-GB" dirty="0"/>
          </a:p>
          <a:p>
            <a:r>
              <a:rPr lang="en-GB" dirty="0"/>
              <a:t>Strategic incident response plan</a:t>
            </a:r>
            <a:endParaRPr lang="en-GB" dirty="0"/>
          </a:p>
          <a:p>
            <a:r>
              <a:rPr lang="en-GB" dirty="0"/>
              <a:t>Software patch management</a:t>
            </a:r>
            <a:endParaRPr lang="en-GB" dirty="0"/>
          </a:p>
          <a:p>
            <a:r>
              <a:rPr lang="en-GB" dirty="0"/>
              <a:t>Intrusion detection and prevention</a:t>
            </a:r>
            <a:endParaRPr lang="en-GB" dirty="0"/>
          </a:p>
          <a:p>
            <a:r>
              <a:rPr lang="en-GB" dirty="0"/>
              <a:t>Regular security audits</a:t>
            </a:r>
            <a:endParaRPr lang="en-GB" dirty="0"/>
          </a:p>
          <a:p>
            <a:endParaRPr lang="en-GB"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Factors Affecting Integrity</a:t>
            </a:r>
            <a:endParaRPr lang="en-GB" dirty="0"/>
          </a:p>
        </p:txBody>
      </p:sp>
      <p:sp>
        <p:nvSpPr>
          <p:cNvPr id="3" name="Content Placeholder 2"/>
          <p:cNvSpPr>
            <a:spLocks noGrp="1"/>
          </p:cNvSpPr>
          <p:nvPr>
            <p:ph sz="quarter" idx="1"/>
          </p:nvPr>
        </p:nvSpPr>
        <p:spPr/>
        <p:txBody>
          <a:bodyPr/>
          <a:lstStyle/>
          <a:p>
            <a:r>
              <a:rPr lang="en-US" dirty="0"/>
              <a:t>Human Errors</a:t>
            </a:r>
            <a:endParaRPr lang="en-US" dirty="0"/>
          </a:p>
          <a:p>
            <a:endParaRPr lang="en-US" dirty="0"/>
          </a:p>
          <a:p>
            <a:r>
              <a:rPr lang="en-US" dirty="0"/>
              <a:t>System Failures</a:t>
            </a:r>
            <a:endParaRPr lang="en-US" dirty="0"/>
          </a:p>
          <a:p>
            <a:endParaRPr lang="en-US" dirty="0"/>
          </a:p>
          <a:p>
            <a:r>
              <a:rPr lang="en-US" dirty="0"/>
              <a:t>Malicious Activities (Hackers, Cyberattacks)</a:t>
            </a:r>
            <a:endParaRPr lang="en-US" dirty="0"/>
          </a:p>
          <a:p>
            <a:endParaRPr lang="en-US"/>
          </a:p>
          <a:p>
            <a:r>
              <a:rPr lang="en-US"/>
              <a:t>Software </a:t>
            </a:r>
            <a:r>
              <a:rPr lang="en-US" dirty="0"/>
              <a:t>Bugs and Glitches</a:t>
            </a:r>
            <a:endParaRPr lang="en-US" dirty="0"/>
          </a:p>
          <a:p>
            <a:endParaRPr lang="en-GB"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Integrity</a:t>
            </a:r>
            <a:endParaRPr lang="en-GB" dirty="0"/>
          </a:p>
        </p:txBody>
      </p:sp>
      <p:sp>
        <p:nvSpPr>
          <p:cNvPr id="3" name="Content Placeholder 2"/>
          <p:cNvSpPr>
            <a:spLocks noGrp="1"/>
          </p:cNvSpPr>
          <p:nvPr>
            <p:ph sz="quarter" idx="1"/>
          </p:nvPr>
        </p:nvSpPr>
        <p:spPr/>
        <p:txBody>
          <a:bodyPr/>
          <a:lstStyle/>
          <a:p>
            <a:pPr algn="just"/>
            <a:r>
              <a:rPr lang="en-GB" b="1" dirty="0"/>
              <a:t>Threats to Data Integrity</a:t>
            </a:r>
            <a:endParaRPr lang="en-GB" b="1" dirty="0"/>
          </a:p>
          <a:p>
            <a:pPr algn="just"/>
            <a:r>
              <a:rPr lang="en-GB" dirty="0"/>
              <a:t>Some of the threats to the integrity of data include:</a:t>
            </a:r>
            <a:endParaRPr lang="en-GB" dirty="0"/>
          </a:p>
          <a:p>
            <a:pPr lvl="1" algn="just"/>
            <a:r>
              <a:rPr lang="en-GB" dirty="0"/>
              <a:t>Human error</a:t>
            </a:r>
            <a:endParaRPr lang="en-GB" dirty="0"/>
          </a:p>
          <a:p>
            <a:pPr lvl="1" algn="just"/>
            <a:endParaRPr lang="en-GB" dirty="0"/>
          </a:p>
          <a:p>
            <a:pPr lvl="1" algn="just"/>
            <a:r>
              <a:rPr lang="en-GB" dirty="0"/>
              <a:t>Inconsistencies across format</a:t>
            </a:r>
            <a:endParaRPr lang="en-GB" dirty="0"/>
          </a:p>
          <a:p>
            <a:pPr lvl="1" algn="just"/>
            <a:endParaRPr lang="en-GB" dirty="0"/>
          </a:p>
          <a:p>
            <a:pPr lvl="1" algn="just"/>
            <a:r>
              <a:rPr lang="en-GB" dirty="0"/>
              <a:t>Data collection error</a:t>
            </a:r>
            <a:endParaRPr lang="en-GB" dirty="0"/>
          </a:p>
          <a:p>
            <a:pPr lvl="1" algn="just"/>
            <a:endParaRPr lang="en-GB" dirty="0"/>
          </a:p>
          <a:p>
            <a:pPr lvl="1" algn="just"/>
            <a:r>
              <a:rPr lang="en-GB" dirty="0"/>
              <a:t>Cyber security or internal privacy breaches</a:t>
            </a:r>
            <a:endParaRPr lang="en-GB" dirty="0"/>
          </a:p>
          <a:p>
            <a:pPr lvl="1" algn="just"/>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14946"/>
          </a:xfrm>
        </p:spPr>
        <p:txBody>
          <a:bodyPr/>
          <a:lstStyle/>
          <a:p>
            <a:r>
              <a:rPr lang="en-GB" dirty="0"/>
              <a:t>Assets</a:t>
            </a:r>
            <a:endParaRPr lang="en-GB" dirty="0"/>
          </a:p>
        </p:txBody>
      </p:sp>
      <p:sp>
        <p:nvSpPr>
          <p:cNvPr id="3" name="Content Placeholder 2"/>
          <p:cNvSpPr>
            <a:spLocks noGrp="1"/>
          </p:cNvSpPr>
          <p:nvPr>
            <p:ph idx="1"/>
          </p:nvPr>
        </p:nvSpPr>
        <p:spPr>
          <a:xfrm>
            <a:off x="2589212" y="1439056"/>
            <a:ext cx="8915400" cy="4472166"/>
          </a:xfrm>
        </p:spPr>
        <p:txBody>
          <a:bodyPr>
            <a:normAutofit/>
          </a:bodyPr>
          <a:lstStyle/>
          <a:p>
            <a:pPr algn="just"/>
            <a:r>
              <a:rPr lang="en-GB" sz="2000" dirty="0"/>
              <a:t>ASSETS</a:t>
            </a:r>
            <a:endParaRPr lang="en-GB" sz="2000" dirty="0"/>
          </a:p>
          <a:p>
            <a:pPr lvl="1" algn="just"/>
            <a:r>
              <a:rPr lang="en-GB" sz="2000" dirty="0"/>
              <a:t>All systems have assets and security is all about protecting these assets.</a:t>
            </a:r>
            <a:endParaRPr lang="en-GB" sz="2000" dirty="0"/>
          </a:p>
          <a:p>
            <a:pPr lvl="1" algn="just"/>
            <a:endParaRPr lang="en-GB" sz="2000" dirty="0"/>
          </a:p>
          <a:p>
            <a:pPr lvl="1" algn="just"/>
            <a:r>
              <a:rPr lang="en-GB" sz="2000" dirty="0"/>
              <a:t>What are the value of your assets?</a:t>
            </a:r>
            <a:endParaRPr lang="en-GB" sz="2000" dirty="0"/>
          </a:p>
          <a:p>
            <a:pPr lvl="1" algn="just"/>
            <a:endParaRPr lang="en-GB" sz="2000" dirty="0"/>
          </a:p>
          <a:p>
            <a:pPr lvl="1" algn="just"/>
            <a:r>
              <a:rPr lang="en-GB" sz="2000" dirty="0"/>
              <a:t>What posse security threats to your assets?</a:t>
            </a:r>
            <a:endParaRPr lang="en-GB" sz="2000" dirty="0"/>
          </a:p>
          <a:p>
            <a:pPr lvl="1" algn="just"/>
            <a:endParaRPr lang="en-GB" sz="2000" dirty="0"/>
          </a:p>
          <a:p>
            <a:pPr lvl="1" algn="just"/>
            <a:r>
              <a:rPr lang="en-GB" sz="2000" dirty="0"/>
              <a:t>What are the possible impacts of these threats to your assets?</a:t>
            </a:r>
            <a:endParaRPr lang="en-GB" sz="2000"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49425" y="624205"/>
            <a:ext cx="10158095" cy="58280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Integrity</a:t>
            </a:r>
            <a:endParaRPr lang="en-GB" dirty="0"/>
          </a:p>
        </p:txBody>
      </p:sp>
      <p:sp>
        <p:nvSpPr>
          <p:cNvPr id="3" name="Content Placeholder 2"/>
          <p:cNvSpPr>
            <a:spLocks noGrp="1"/>
          </p:cNvSpPr>
          <p:nvPr>
            <p:ph sz="quarter" idx="1"/>
          </p:nvPr>
        </p:nvSpPr>
        <p:spPr/>
        <p:txBody>
          <a:bodyPr>
            <a:normAutofit lnSpcReduction="10000"/>
          </a:bodyPr>
          <a:lstStyle/>
          <a:p>
            <a:pPr algn="just"/>
            <a:r>
              <a:rPr lang="en-GB" b="1" dirty="0"/>
              <a:t>Maintenance of Data Integrity</a:t>
            </a:r>
            <a:endParaRPr lang="en-GB" b="1" dirty="0"/>
          </a:p>
          <a:p>
            <a:pPr algn="just"/>
            <a:endParaRPr lang="en-GB" dirty="0"/>
          </a:p>
          <a:p>
            <a:pPr algn="just"/>
            <a:r>
              <a:rPr lang="en-GB" dirty="0"/>
              <a:t>Data integrity can be achieved and maintained adhering some practice such as:</a:t>
            </a:r>
            <a:endParaRPr lang="en-GB" dirty="0"/>
          </a:p>
          <a:p>
            <a:pPr lvl="1" algn="just"/>
            <a:r>
              <a:rPr lang="en-GB" dirty="0"/>
              <a:t>Ensure that the data is accurate, complete and of high quality.</a:t>
            </a:r>
            <a:endParaRPr lang="en-GB" dirty="0"/>
          </a:p>
          <a:p>
            <a:pPr lvl="1" algn="just"/>
            <a:endParaRPr lang="en-GB" dirty="0"/>
          </a:p>
          <a:p>
            <a:pPr lvl="1" algn="just"/>
            <a:r>
              <a:rPr lang="en-GB" dirty="0"/>
              <a:t>Always check possible errors in the data</a:t>
            </a:r>
            <a:endParaRPr lang="en-GB" dirty="0"/>
          </a:p>
          <a:p>
            <a:pPr lvl="1" algn="just"/>
            <a:endParaRPr lang="en-GB" dirty="0"/>
          </a:p>
          <a:p>
            <a:pPr lvl="1" algn="just"/>
            <a:r>
              <a:rPr lang="en-GB" dirty="0"/>
              <a:t>Take cyber security threats very seriously.</a:t>
            </a:r>
            <a:endParaRPr lang="en-GB" dirty="0"/>
          </a:p>
          <a:p>
            <a:pPr lvl="1" algn="just"/>
            <a:endParaRPr lang="en-GB" dirty="0"/>
          </a:p>
          <a:p>
            <a:pPr lvl="1" algn="just"/>
            <a:r>
              <a:rPr lang="en-GB" dirty="0"/>
              <a:t>Communicate the importance of data integrity.</a:t>
            </a:r>
            <a:endParaRPr lang="en-GB"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98253"/>
          </a:xfrm>
        </p:spPr>
        <p:txBody>
          <a:bodyPr>
            <a:normAutofit/>
          </a:bodyPr>
          <a:lstStyle/>
          <a:p>
            <a:r>
              <a:rPr lang="en-GB" dirty="0"/>
              <a:t>Availability</a:t>
            </a:r>
            <a:endParaRPr lang="en-GB" dirty="0"/>
          </a:p>
        </p:txBody>
      </p:sp>
      <p:sp>
        <p:nvSpPr>
          <p:cNvPr id="3" name="Content Placeholder 2"/>
          <p:cNvSpPr>
            <a:spLocks noGrp="1"/>
          </p:cNvSpPr>
          <p:nvPr>
            <p:ph idx="1"/>
          </p:nvPr>
        </p:nvSpPr>
        <p:spPr>
          <a:xfrm>
            <a:off x="2589212" y="1322363"/>
            <a:ext cx="8915400" cy="4588859"/>
          </a:xfrm>
        </p:spPr>
        <p:txBody>
          <a:bodyPr>
            <a:normAutofit fontScale="85000" lnSpcReduction="20000"/>
          </a:bodyPr>
          <a:lstStyle/>
          <a:p>
            <a:r>
              <a:rPr lang="en-US" dirty="0"/>
              <a:t>Availability refers that a system or application must be “available” to authorized users at all times. </a:t>
            </a:r>
            <a:endParaRPr lang="en-US" dirty="0"/>
          </a:p>
          <a:p>
            <a:endParaRPr lang="en-US" dirty="0"/>
          </a:p>
          <a:p>
            <a:r>
              <a:rPr lang="en-US" dirty="0"/>
              <a:t>According to the CVSS version 3 specification, the availability metric “measures the impact to the availability of the impacted component resulting from a successfully exploited vulnerability. </a:t>
            </a:r>
            <a:endParaRPr lang="en-US" dirty="0"/>
          </a:p>
          <a:p>
            <a:endParaRPr lang="en-US" dirty="0"/>
          </a:p>
          <a:p>
            <a:r>
              <a:rPr lang="en-US" dirty="0"/>
              <a:t>While the Confidentiality and Integrity impact metrics apply to the loss of confidentiality or integrity of data (e.g., information, files) used by the impacted component, this metric refers to the loss of availability of the impacted component itself, such as a networked service (e.g., web, database, email). </a:t>
            </a:r>
            <a:endParaRPr lang="en-US" dirty="0"/>
          </a:p>
          <a:p>
            <a:endParaRPr lang="en-US" dirty="0"/>
          </a:p>
          <a:p>
            <a:r>
              <a:rPr lang="en-US" dirty="0"/>
              <a:t>Since availability refers to the accessibility of information resources, attacks that consume network bandwidth, processor cycles, or disk space all impact the availability of an impacted component.”</a:t>
            </a:r>
            <a:endParaRPr lang="en-US" dirty="0"/>
          </a:p>
          <a:p>
            <a:endParaRPr lang="en-US" dirty="0"/>
          </a:p>
          <a:p>
            <a:r>
              <a:rPr lang="en-US" dirty="0"/>
              <a:t>A common example of an attack that impacts availability is a denial of service (DoS) attack.</a:t>
            </a:r>
            <a:endParaRPr lang="en-GB"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40456"/>
          </a:xfrm>
        </p:spPr>
        <p:txBody>
          <a:bodyPr/>
          <a:lstStyle/>
          <a:p>
            <a:r>
              <a:rPr lang="en-GB" dirty="0"/>
              <a:t>Factors Affecting Availability</a:t>
            </a:r>
            <a:endParaRPr lang="en-GB" dirty="0"/>
          </a:p>
        </p:txBody>
      </p:sp>
      <p:sp>
        <p:nvSpPr>
          <p:cNvPr id="3" name="Content Placeholder 2"/>
          <p:cNvSpPr>
            <a:spLocks noGrp="1"/>
          </p:cNvSpPr>
          <p:nvPr>
            <p:ph idx="1"/>
          </p:nvPr>
        </p:nvSpPr>
        <p:spPr>
          <a:xfrm>
            <a:off x="2589212" y="1364566"/>
            <a:ext cx="8915400" cy="4546656"/>
          </a:xfrm>
        </p:spPr>
        <p:txBody>
          <a:bodyPr>
            <a:normAutofit fontScale="92500"/>
          </a:bodyPr>
          <a:lstStyle/>
          <a:p>
            <a:r>
              <a:rPr lang="en-US" dirty="0"/>
              <a:t>Hardware Failures</a:t>
            </a:r>
            <a:endParaRPr lang="en-US" dirty="0"/>
          </a:p>
          <a:p>
            <a:pPr marL="365125" lvl="1" indent="0">
              <a:buNone/>
              <a:tabLst>
                <a:tab pos="365125" algn="l"/>
              </a:tabLst>
            </a:pPr>
            <a:r>
              <a:rPr lang="en-US" dirty="0"/>
              <a:t>The failure of hardware components, such as hard drives or power supplies, can lead to system downtime.</a:t>
            </a:r>
            <a:endParaRPr lang="en-US" dirty="0"/>
          </a:p>
          <a:p>
            <a:endParaRPr lang="en-US" dirty="0"/>
          </a:p>
          <a:p>
            <a:r>
              <a:rPr lang="en-US" dirty="0"/>
              <a:t>Software Bugs and Vulnerabilities</a:t>
            </a:r>
            <a:endParaRPr lang="en-US" dirty="0"/>
          </a:p>
          <a:p>
            <a:pPr marL="365125" lvl="1" indent="0">
              <a:buNone/>
            </a:pPr>
            <a:r>
              <a:rPr lang="en-US" dirty="0"/>
              <a:t>Software issues, including bugs and vulnerabilities, can lead to system crashes or instability.</a:t>
            </a:r>
            <a:endParaRPr lang="en-US" dirty="0"/>
          </a:p>
          <a:p>
            <a:endParaRPr lang="en-US" dirty="0"/>
          </a:p>
          <a:p>
            <a:r>
              <a:rPr lang="en-US" dirty="0"/>
              <a:t>Network Failures</a:t>
            </a:r>
            <a:endParaRPr lang="en-US" dirty="0"/>
          </a:p>
          <a:p>
            <a:pPr marL="365125" lvl="1" indent="0">
              <a:buNone/>
            </a:pPr>
            <a:r>
              <a:rPr lang="en-US" dirty="0"/>
              <a:t>Network outages can disrupt access to systems and services.</a:t>
            </a:r>
            <a:endParaRPr lang="en-US" dirty="0"/>
          </a:p>
          <a:p>
            <a:endParaRPr lang="en-US" dirty="0"/>
          </a:p>
          <a:p>
            <a:r>
              <a:rPr lang="en-US" dirty="0"/>
              <a:t>Denial of Service (DoS) Attacks</a:t>
            </a:r>
            <a:endParaRPr lang="en-US" dirty="0"/>
          </a:p>
          <a:p>
            <a:pPr marL="365125" lvl="1" indent="0">
              <a:buNone/>
              <a:tabLst>
                <a:tab pos="365125" algn="l"/>
              </a:tabLst>
            </a:pPr>
            <a:r>
              <a:rPr lang="en-US" dirty="0"/>
              <a:t>DoS attacks are malicious attempts to overwhelm systems, making them unavailable to legitimate users.</a:t>
            </a:r>
            <a:endParaRPr lang="en-GB"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Factors Affecting Availability</a:t>
            </a:r>
            <a:endParaRPr lang="en-GB" dirty="0"/>
          </a:p>
        </p:txBody>
      </p:sp>
      <p:sp>
        <p:nvSpPr>
          <p:cNvPr id="3" name="Content Placeholder 2"/>
          <p:cNvSpPr>
            <a:spLocks noGrp="1"/>
          </p:cNvSpPr>
          <p:nvPr>
            <p:ph idx="1"/>
          </p:nvPr>
        </p:nvSpPr>
        <p:spPr/>
        <p:txBody>
          <a:bodyPr/>
          <a:lstStyle/>
          <a:p>
            <a:r>
              <a:rPr lang="en-US" dirty="0"/>
              <a:t>Natural Disasters</a:t>
            </a:r>
            <a:endParaRPr lang="en-US" dirty="0"/>
          </a:p>
          <a:p>
            <a:pPr marL="365125" lvl="1" indent="0">
              <a:buNone/>
            </a:pPr>
            <a:r>
              <a:rPr lang="en-US" dirty="0"/>
              <a:t>Events like earthquakes, floods, or fires can physically damage data centers and disrupt services.</a:t>
            </a:r>
            <a:endParaRPr lang="en-US" dirty="0"/>
          </a:p>
          <a:p>
            <a:pPr marL="365125" lvl="1" indent="0">
              <a:buNone/>
            </a:pPr>
            <a:endParaRPr lang="en-US" dirty="0"/>
          </a:p>
          <a:p>
            <a:r>
              <a:rPr lang="en-US" dirty="0"/>
              <a:t>Human Error</a:t>
            </a:r>
            <a:endParaRPr lang="en-US" dirty="0"/>
          </a:p>
          <a:p>
            <a:pPr marL="365125" lvl="1" indent="0">
              <a:buNone/>
            </a:pPr>
            <a:r>
              <a:rPr lang="en-US" dirty="0"/>
              <a:t>Mistakes made by users or administrators can lead to data loss, system crashes, or service interruptions.</a:t>
            </a:r>
            <a:endParaRPr lang="en-GB"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09748"/>
            <a:ext cx="8911687" cy="1074061"/>
          </a:xfrm>
        </p:spPr>
        <p:txBody>
          <a:bodyPr>
            <a:normAutofit fontScale="90000"/>
          </a:bodyPr>
          <a:lstStyle/>
          <a:p>
            <a:r>
              <a:rPr lang="en-GB" dirty="0"/>
              <a:t>Reducing the Effects of Factor facing Availability</a:t>
            </a:r>
            <a:endParaRPr lang="en-GB" dirty="0"/>
          </a:p>
        </p:txBody>
      </p:sp>
      <p:sp>
        <p:nvSpPr>
          <p:cNvPr id="3" name="Content Placeholder 2"/>
          <p:cNvSpPr>
            <a:spLocks noGrp="1"/>
          </p:cNvSpPr>
          <p:nvPr>
            <p:ph idx="1"/>
          </p:nvPr>
        </p:nvSpPr>
        <p:spPr>
          <a:xfrm>
            <a:off x="2589212" y="1483810"/>
            <a:ext cx="8915400" cy="4427412"/>
          </a:xfrm>
        </p:spPr>
        <p:txBody>
          <a:bodyPr>
            <a:normAutofit fontScale="85000" lnSpcReduction="20000"/>
          </a:bodyPr>
          <a:lstStyle/>
          <a:p>
            <a:r>
              <a:rPr lang="en-GB" dirty="0"/>
              <a:t>Ensuring availability requires the use of several strategies and best </a:t>
            </a:r>
            <a:r>
              <a:rPr lang="en-GB" dirty="0" err="1"/>
              <a:t>pratices</a:t>
            </a:r>
            <a:r>
              <a:rPr lang="en-GB" dirty="0"/>
              <a:t>. These include:</a:t>
            </a:r>
            <a:endParaRPr lang="en-GB" dirty="0"/>
          </a:p>
          <a:p>
            <a:endParaRPr lang="en-GB" dirty="0"/>
          </a:p>
          <a:p>
            <a:pPr lvl="1"/>
            <a:r>
              <a:rPr lang="en-US" dirty="0"/>
              <a:t>Redundancy</a:t>
            </a:r>
            <a:endParaRPr lang="en-US" dirty="0"/>
          </a:p>
          <a:p>
            <a:pPr marL="717550" lvl="2" indent="0">
              <a:buNone/>
            </a:pPr>
            <a:r>
              <a:rPr lang="en-US" dirty="0"/>
              <a:t>Ensuring there is redundancy at multiple levels, from hardware to network paths, helps </a:t>
            </a:r>
            <a:r>
              <a:rPr lang="en-US" dirty="0" err="1"/>
              <a:t>helps</a:t>
            </a:r>
            <a:r>
              <a:rPr lang="en-US" dirty="0"/>
              <a:t> continuous service availability.</a:t>
            </a:r>
            <a:endParaRPr lang="en-US" dirty="0"/>
          </a:p>
          <a:p>
            <a:pPr lvl="1"/>
            <a:endParaRPr lang="en-US" dirty="0"/>
          </a:p>
          <a:p>
            <a:pPr lvl="1"/>
            <a:r>
              <a:rPr lang="en-US" dirty="0"/>
              <a:t>Load Balancing</a:t>
            </a:r>
            <a:endParaRPr lang="en-US" dirty="0"/>
          </a:p>
          <a:p>
            <a:pPr marL="717550" lvl="2" indent="0">
              <a:buNone/>
            </a:pPr>
            <a:r>
              <a:rPr lang="en-US" dirty="0"/>
              <a:t>Distributing traffic across multiple servers or resources can prevent overloads and maintain system responsiveness.</a:t>
            </a:r>
            <a:endParaRPr lang="en-US" dirty="0"/>
          </a:p>
          <a:p>
            <a:pPr lvl="1"/>
            <a:endParaRPr lang="en-US" dirty="0"/>
          </a:p>
          <a:p>
            <a:pPr lvl="1"/>
            <a:r>
              <a:rPr lang="en-US" dirty="0"/>
              <a:t>Backup and Disaster Recovery</a:t>
            </a:r>
            <a:endParaRPr lang="en-US" dirty="0"/>
          </a:p>
          <a:p>
            <a:pPr marL="717550" lvl="2" indent="0">
              <a:buNone/>
              <a:tabLst>
                <a:tab pos="717550" algn="l"/>
              </a:tabLst>
            </a:pPr>
            <a:r>
              <a:rPr lang="en-US" dirty="0"/>
              <a:t>Regularly backing up data and having a comprehensive disaster recovery plan in place can facilitate rapid system restoration in case of disruptions.</a:t>
            </a:r>
            <a:endParaRPr lang="en-US" dirty="0"/>
          </a:p>
          <a:p>
            <a:pPr lvl="1"/>
            <a:endParaRPr lang="en-US" dirty="0"/>
          </a:p>
          <a:p>
            <a:pPr lvl="1"/>
            <a:r>
              <a:rPr lang="en-US" dirty="0"/>
              <a:t>Fault Tolerance</a:t>
            </a:r>
            <a:endParaRPr lang="en-US" dirty="0"/>
          </a:p>
          <a:p>
            <a:pPr marL="717550" lvl="2" indent="0">
              <a:buNone/>
            </a:pPr>
            <a:r>
              <a:rPr lang="en-US" dirty="0"/>
              <a:t>Systems designed with fault tolerance can continue functioning even in the presence of hardware or software failures.</a:t>
            </a:r>
            <a:endParaRPr lang="en-GB"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Reducing the Effects of Factor facing Availability</a:t>
            </a:r>
            <a:endParaRPr lang="en-GB" dirty="0"/>
          </a:p>
        </p:txBody>
      </p:sp>
      <p:sp>
        <p:nvSpPr>
          <p:cNvPr id="3" name="Content Placeholder 2"/>
          <p:cNvSpPr>
            <a:spLocks noGrp="1"/>
          </p:cNvSpPr>
          <p:nvPr>
            <p:ph idx="1"/>
          </p:nvPr>
        </p:nvSpPr>
        <p:spPr/>
        <p:txBody>
          <a:bodyPr/>
          <a:lstStyle/>
          <a:p>
            <a:pPr lvl="1"/>
            <a:r>
              <a:rPr lang="en-US" dirty="0"/>
              <a:t>Security Measures</a:t>
            </a:r>
            <a:endParaRPr lang="en-US" dirty="0"/>
          </a:p>
          <a:p>
            <a:pPr marL="717550" lvl="2" indent="0">
              <a:buNone/>
            </a:pPr>
            <a:r>
              <a:rPr lang="en-US" dirty="0"/>
              <a:t>Strong security practices help defend against cyberattacks and vulnerabilities that could impact availability.</a:t>
            </a:r>
            <a:endParaRPr lang="en-US" dirty="0"/>
          </a:p>
          <a:p>
            <a:endParaRPr lang="en-US" dirty="0"/>
          </a:p>
          <a:p>
            <a:pPr lvl="1"/>
            <a:r>
              <a:rPr lang="en-US" dirty="0"/>
              <a:t>Monitoring and Alerting</a:t>
            </a:r>
            <a:endParaRPr lang="en-US" dirty="0"/>
          </a:p>
          <a:p>
            <a:pPr marL="717550" lvl="2" indent="0">
              <a:buNone/>
            </a:pPr>
            <a:r>
              <a:rPr lang="en-US" dirty="0"/>
              <a:t>Implementing monitoring tools and alerting systems can help detect issues and initiate responses to maintain service availability.</a:t>
            </a:r>
            <a:endParaRPr lang="en-GB"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2788555"/>
            <a:ext cx="8911687" cy="1280890"/>
          </a:xfrm>
        </p:spPr>
        <p:txBody>
          <a:bodyPr anchor="ctr"/>
          <a:lstStyle/>
          <a:p>
            <a:pPr algn="ctr"/>
            <a:r>
              <a:rPr lang="en-GB" dirty="0"/>
              <a:t>QUESTIONS!</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a:t>
            </a:r>
            <a:endParaRPr lang="en-GB" dirty="0"/>
          </a:p>
        </p:txBody>
      </p:sp>
      <p:sp>
        <p:nvSpPr>
          <p:cNvPr id="3" name="Content Placeholder 2"/>
          <p:cNvSpPr>
            <a:spLocks noGrp="1"/>
          </p:cNvSpPr>
          <p:nvPr>
            <p:ph idx="1"/>
          </p:nvPr>
        </p:nvSpPr>
        <p:spPr/>
        <p:txBody>
          <a:bodyPr>
            <a:normAutofit fontScale="92500" lnSpcReduction="10000"/>
          </a:bodyPr>
          <a:lstStyle/>
          <a:p>
            <a:pPr algn="just"/>
            <a:r>
              <a:rPr lang="en-GB" sz="2000" dirty="0"/>
              <a:t>We are completely overwhelmed with data.</a:t>
            </a:r>
            <a:endParaRPr lang="en-GB" sz="2000" dirty="0"/>
          </a:p>
          <a:p>
            <a:pPr algn="just"/>
            <a:endParaRPr lang="en-GB" sz="2000" dirty="0"/>
          </a:p>
          <a:p>
            <a:pPr algn="just"/>
            <a:r>
              <a:rPr lang="en-GB" sz="2000" dirty="0"/>
              <a:t>The amount of data in the world and in our lives seems ever-increasing – and there is no end in sight.</a:t>
            </a:r>
            <a:endParaRPr lang="en-GB" sz="2000" dirty="0"/>
          </a:p>
          <a:p>
            <a:pPr algn="just"/>
            <a:endParaRPr lang="en-GB" sz="2000" dirty="0"/>
          </a:p>
          <a:p>
            <a:pPr algn="just"/>
            <a:r>
              <a:rPr lang="en-GB" sz="2000" dirty="0"/>
              <a:t>Ubiquitous electronics (electronic devices) record:</a:t>
            </a:r>
            <a:endParaRPr lang="en-GB" sz="2000" dirty="0"/>
          </a:p>
          <a:p>
            <a:pPr lvl="1" algn="just"/>
            <a:r>
              <a:rPr lang="en-GB" sz="2000" dirty="0"/>
              <a:t>Our decisions.</a:t>
            </a:r>
            <a:endParaRPr lang="en-GB" sz="2000" dirty="0"/>
          </a:p>
          <a:p>
            <a:pPr lvl="1" algn="just"/>
            <a:r>
              <a:rPr lang="en-GB" sz="2000" dirty="0"/>
              <a:t>Our choices in the supermarket.</a:t>
            </a:r>
            <a:endParaRPr lang="en-GB" sz="2000" dirty="0"/>
          </a:p>
          <a:p>
            <a:pPr lvl="1" algn="just"/>
            <a:r>
              <a:rPr lang="en-GB" sz="2000" dirty="0"/>
              <a:t>Our financial habits.</a:t>
            </a:r>
            <a:endParaRPr lang="en-GB" sz="2000" dirty="0"/>
          </a:p>
          <a:p>
            <a:pPr lvl="1" algn="just"/>
            <a:r>
              <a:rPr lang="en-GB" sz="2000" dirty="0"/>
              <a:t>Our coming and going.</a:t>
            </a:r>
            <a:endParaRPr lang="en-GB" sz="2000" dirty="0"/>
          </a:p>
          <a:p>
            <a:pPr lvl="1" algn="just"/>
            <a:endParaRPr lang="en-GB"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a:t>
            </a:r>
            <a:endParaRPr lang="en-GB" dirty="0"/>
          </a:p>
        </p:txBody>
      </p:sp>
      <p:sp>
        <p:nvSpPr>
          <p:cNvPr id="3" name="Content Placeholder 2"/>
          <p:cNvSpPr>
            <a:spLocks noGrp="1"/>
          </p:cNvSpPr>
          <p:nvPr>
            <p:ph sz="quarter" idx="1"/>
          </p:nvPr>
        </p:nvSpPr>
        <p:spPr/>
        <p:txBody>
          <a:bodyPr/>
          <a:lstStyle/>
          <a:p>
            <a:pPr algn="just"/>
            <a:r>
              <a:rPr lang="en-GB" dirty="0"/>
              <a:t>We basically swipe our way through the world. </a:t>
            </a:r>
            <a:endParaRPr lang="en-GB" dirty="0"/>
          </a:p>
          <a:p>
            <a:pPr algn="just"/>
            <a:endParaRPr lang="en-GB" dirty="0"/>
          </a:p>
          <a:p>
            <a:pPr algn="just"/>
            <a:r>
              <a:rPr lang="en-GB" dirty="0"/>
              <a:t>Every swipe sends our records to databases we are not aware of and have no controls, whatsoever on.</a:t>
            </a:r>
            <a:endParaRPr lang="en-GB" dirty="0"/>
          </a:p>
          <a:p>
            <a:pPr algn="just"/>
            <a:endParaRPr lang="en-GB" dirty="0"/>
          </a:p>
          <a:p>
            <a:pPr algn="just"/>
            <a:r>
              <a:rPr lang="en-GB" dirty="0"/>
              <a:t>Inexpensive disks and online storage make it easy to keep all of these data.</a:t>
            </a:r>
            <a:endParaRPr lang="en-GB" dirty="0"/>
          </a:p>
          <a:p>
            <a:pPr algn="just"/>
            <a:endParaRPr lang="en-GB" dirty="0"/>
          </a:p>
          <a:p>
            <a:pPr algn="just"/>
            <a:r>
              <a:rPr lang="en-GB" dirty="0"/>
              <a:t>This gives rise to and supports the era of Big Data.</a:t>
            </a:r>
            <a:endParaRPr lang="en-GB" dirty="0"/>
          </a:p>
          <a:p>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a:t>
            </a:r>
            <a:endParaRPr lang="en-GB" dirty="0"/>
          </a:p>
        </p:txBody>
      </p:sp>
      <p:sp>
        <p:nvSpPr>
          <p:cNvPr id="3" name="Content Placeholder 2"/>
          <p:cNvSpPr>
            <a:spLocks noGrp="1"/>
          </p:cNvSpPr>
          <p:nvPr>
            <p:ph idx="1"/>
          </p:nvPr>
        </p:nvSpPr>
        <p:spPr/>
        <p:txBody>
          <a:bodyPr>
            <a:normAutofit fontScale="85000" lnSpcReduction="20000"/>
          </a:bodyPr>
          <a:lstStyle/>
          <a:p>
            <a:pPr algn="just"/>
            <a:r>
              <a:rPr lang="en-GB" sz="2000" dirty="0"/>
              <a:t>What is data?</a:t>
            </a:r>
            <a:endParaRPr lang="en-GB" sz="2000" dirty="0"/>
          </a:p>
          <a:p>
            <a:pPr lvl="1" algn="just"/>
            <a:r>
              <a:rPr lang="en-GB" sz="2000" dirty="0"/>
              <a:t>In the dictionary:</a:t>
            </a:r>
            <a:endParaRPr lang="en-GB" sz="2000" dirty="0"/>
          </a:p>
          <a:p>
            <a:pPr marL="1371600" lvl="2" indent="-457200" algn="just">
              <a:buFont typeface="+mj-lt"/>
              <a:buAutoNum type="arabicPeriod"/>
            </a:pPr>
            <a:r>
              <a:rPr lang="en-GB" sz="1600" dirty="0"/>
              <a:t>Data is facts and statistics collected together for reference or analysis.</a:t>
            </a:r>
            <a:endParaRPr lang="en-GB" sz="1600" dirty="0"/>
          </a:p>
          <a:p>
            <a:pPr marL="1371600" lvl="2" indent="-457200" algn="just">
              <a:buFont typeface="+mj-lt"/>
              <a:buAutoNum type="arabicPeriod"/>
            </a:pPr>
            <a:r>
              <a:rPr lang="en-GB" sz="1600" dirty="0"/>
              <a:t>The qualities, characters, or symbols on which operations are performed by a computer, which may be stored and transmitted in the form of electrical signals and recorded on magnetic, optical, or mechanical recording media.</a:t>
            </a:r>
            <a:endParaRPr lang="en-GB" sz="1600" dirty="0"/>
          </a:p>
          <a:p>
            <a:pPr marL="1371600" lvl="2" indent="-457200" algn="just">
              <a:buFont typeface="+mj-lt"/>
              <a:buAutoNum type="arabicPeriod"/>
            </a:pPr>
            <a:endParaRPr lang="en-GB" sz="1600" dirty="0"/>
          </a:p>
          <a:p>
            <a:pPr lvl="1" algn="just"/>
            <a:r>
              <a:rPr lang="en-GB" sz="2000" dirty="0"/>
              <a:t>In the field of computing:</a:t>
            </a:r>
            <a:endParaRPr lang="en-GB" sz="2000" dirty="0"/>
          </a:p>
          <a:p>
            <a:pPr lvl="2" algn="just"/>
            <a:r>
              <a:rPr lang="en-GB" sz="1600" dirty="0"/>
              <a:t>Data is a representation of facts, concepts, or instructions in a formalised manner, which should be suitable for communication, interpretation or processing by human or electronic machine.</a:t>
            </a:r>
            <a:endParaRPr lang="en-GB" sz="1600" dirty="0"/>
          </a:p>
          <a:p>
            <a:pPr lvl="2" algn="just"/>
            <a:endParaRPr lang="en-GB" sz="1600" dirty="0"/>
          </a:p>
          <a:p>
            <a:pPr lvl="1" algn="just"/>
            <a:r>
              <a:rPr lang="en-GB" sz="2000" dirty="0"/>
              <a:t>Data is represented with the help of characters such as alphabets, digits or special characters.</a:t>
            </a:r>
            <a:endParaRPr lang="en-GB"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a:t>
            </a:r>
            <a:endParaRPr lang="en-GB" dirty="0"/>
          </a:p>
        </p:txBody>
      </p:sp>
      <p:sp>
        <p:nvSpPr>
          <p:cNvPr id="3" name="Content Placeholder 2"/>
          <p:cNvSpPr>
            <a:spLocks noGrp="1"/>
          </p:cNvSpPr>
          <p:nvPr>
            <p:ph idx="1"/>
          </p:nvPr>
        </p:nvSpPr>
        <p:spPr/>
        <p:txBody>
          <a:bodyPr>
            <a:normAutofit fontScale="92500" lnSpcReduction="20000"/>
          </a:bodyPr>
          <a:lstStyle/>
          <a:p>
            <a:pPr algn="just"/>
            <a:r>
              <a:rPr lang="en-GB" sz="2000" dirty="0"/>
              <a:t>Identity</a:t>
            </a:r>
            <a:endParaRPr lang="en-GB" sz="2000" dirty="0"/>
          </a:p>
          <a:p>
            <a:pPr lvl="1" algn="just"/>
            <a:r>
              <a:rPr lang="en-GB" sz="1600" dirty="0"/>
              <a:t>What is identity? What can you do with identity? What are the advantages of identity?</a:t>
            </a:r>
            <a:endParaRPr lang="en-GB" sz="1600" dirty="0"/>
          </a:p>
          <a:p>
            <a:pPr lvl="1" algn="just"/>
            <a:endParaRPr lang="en-GB" sz="1600" dirty="0"/>
          </a:p>
          <a:p>
            <a:pPr lvl="1" algn="just"/>
            <a:r>
              <a:rPr lang="en-GB" sz="1600" dirty="0"/>
              <a:t>While using the Internet, a person establishes an online identity that represents certain elements or characteristics of the human being.</a:t>
            </a:r>
            <a:endParaRPr lang="en-GB" sz="1600" dirty="0"/>
          </a:p>
          <a:p>
            <a:pPr lvl="1" algn="just"/>
            <a:endParaRPr lang="en-GB" sz="1600" dirty="0"/>
          </a:p>
          <a:p>
            <a:pPr lvl="1" algn="just"/>
            <a:r>
              <a:rPr lang="en-GB" sz="1600" dirty="0"/>
              <a:t>This form of identity can – and often will differ across multiple sites and leads to a fragmentation that can be grouped into different areas.</a:t>
            </a:r>
            <a:endParaRPr lang="en-GB" sz="1600" dirty="0"/>
          </a:p>
          <a:p>
            <a:pPr lvl="1" algn="just"/>
            <a:endParaRPr lang="en-GB" sz="1600" dirty="0"/>
          </a:p>
          <a:p>
            <a:pPr lvl="1" algn="just"/>
            <a:r>
              <a:rPr lang="en-GB" sz="1600" dirty="0"/>
              <a:t>Based on this, three different identities can be inferred:</a:t>
            </a:r>
            <a:endParaRPr lang="en-GB" sz="1600" dirty="0"/>
          </a:p>
          <a:p>
            <a:pPr lvl="2" algn="just"/>
            <a:r>
              <a:rPr lang="en-GB" sz="1200" dirty="0"/>
              <a:t>Social Identity</a:t>
            </a:r>
            <a:endParaRPr lang="en-GB" sz="1200" dirty="0"/>
          </a:p>
          <a:p>
            <a:pPr lvl="2" algn="just"/>
            <a:r>
              <a:rPr lang="en-GB" sz="1200" dirty="0"/>
              <a:t>Concrete Identity</a:t>
            </a:r>
            <a:endParaRPr lang="en-GB" sz="1200" dirty="0"/>
          </a:p>
          <a:p>
            <a:pPr lvl="2" algn="just"/>
            <a:r>
              <a:rPr lang="en-GB" sz="1200" dirty="0"/>
              <a:t>Thin Identity</a:t>
            </a:r>
            <a:endParaRPr lang="en-GB" sz="1200" dirty="0"/>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22540</Words>
  <Application>WPS Presentation</Application>
  <PresentationFormat>Widescreen</PresentationFormat>
  <Paragraphs>649</Paragraphs>
  <Slides>56</Slides>
  <Notes>16</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56</vt:i4>
      </vt:variant>
    </vt:vector>
  </HeadingPairs>
  <TitlesOfParts>
    <vt:vector size="72" baseType="lpstr">
      <vt:lpstr>Arial</vt:lpstr>
      <vt:lpstr>SimSun</vt:lpstr>
      <vt:lpstr>Wingdings</vt:lpstr>
      <vt:lpstr>Wingdings 3</vt:lpstr>
      <vt:lpstr>Kalapi</vt:lpstr>
      <vt:lpstr>Arial</vt:lpstr>
      <vt:lpstr>DejaVu Sans</vt:lpstr>
      <vt:lpstr>Century Gothic</vt:lpstr>
      <vt:lpstr>Microsoft YaHei</vt:lpstr>
      <vt:lpstr>Droid Sans Fallback</vt:lpstr>
      <vt:lpstr>Arial Unicode MS</vt:lpstr>
      <vt:lpstr>Calibri</vt:lpstr>
      <vt:lpstr>CiscoSerif-Regular</vt:lpstr>
      <vt:lpstr>OpenSymbol</vt:lpstr>
      <vt:lpstr>BPG Courier GPL&amp;GNU</vt:lpstr>
      <vt:lpstr>Wisp</vt:lpstr>
      <vt:lpstr>System Security CYB 309 Introduction</vt:lpstr>
      <vt:lpstr>System Security</vt:lpstr>
      <vt:lpstr>Assets</vt:lpstr>
      <vt:lpstr>Assets</vt:lpstr>
      <vt:lpstr>Assets</vt:lpstr>
      <vt:lpstr>Data</vt:lpstr>
      <vt:lpstr>Data</vt:lpstr>
      <vt:lpstr>Data</vt:lpstr>
      <vt:lpstr>Data</vt:lpstr>
      <vt:lpstr>Data</vt:lpstr>
      <vt:lpstr>Data</vt:lpstr>
      <vt:lpstr>Data</vt:lpstr>
      <vt:lpstr>Data </vt:lpstr>
      <vt:lpstr>Defense-in-Depth</vt:lpstr>
      <vt:lpstr>Defense-in-Depth</vt:lpstr>
      <vt:lpstr>Defense-in-Depth</vt:lpstr>
      <vt:lpstr>Network Visibility</vt:lpstr>
      <vt:lpstr>Network Visibility</vt:lpstr>
      <vt:lpstr>Layered Onion Diagram</vt:lpstr>
      <vt:lpstr>Layered Onion Diagram</vt:lpstr>
      <vt:lpstr>Vulnerabilities</vt:lpstr>
      <vt:lpstr>Vulnerabilities</vt:lpstr>
      <vt:lpstr>Threat</vt:lpstr>
      <vt:lpstr>Threat Actors</vt:lpstr>
      <vt:lpstr>Threat Actors</vt:lpstr>
      <vt:lpstr>Threat Actors</vt:lpstr>
      <vt:lpstr>Threat Intelligence</vt:lpstr>
      <vt:lpstr>Threat Intelligence</vt:lpstr>
      <vt:lpstr>Threat Intelligence</vt:lpstr>
      <vt:lpstr>Exploits</vt:lpstr>
      <vt:lpstr>Confidentiality, Integrity and Availability</vt:lpstr>
      <vt:lpstr>Confidentiality</vt:lpstr>
      <vt:lpstr>Confidentiality</vt:lpstr>
      <vt:lpstr>Confidentiality</vt:lpstr>
      <vt:lpstr>Confidentiality</vt:lpstr>
      <vt:lpstr>Integrity</vt:lpstr>
      <vt:lpstr>Integrity</vt:lpstr>
      <vt:lpstr>Importance of Integrity</vt:lpstr>
      <vt:lpstr>Concepts of Integrity</vt:lpstr>
      <vt:lpstr>Integrity: Accuracy</vt:lpstr>
      <vt:lpstr>Integrity: How to Ensure Data Accuracy</vt:lpstr>
      <vt:lpstr>Integrity: : How to Ensure Data Accuracy</vt:lpstr>
      <vt:lpstr>Integrity: Consistency</vt:lpstr>
      <vt:lpstr>Integrity: Reliability</vt:lpstr>
      <vt:lpstr>Integrity: How to Ensure Data Reliability</vt:lpstr>
      <vt:lpstr>Integrity: Security</vt:lpstr>
      <vt:lpstr>Integrity: Ensuring Data Security</vt:lpstr>
      <vt:lpstr>Factors Affecting Integrity</vt:lpstr>
      <vt:lpstr>Integrity</vt:lpstr>
      <vt:lpstr>Integrity</vt:lpstr>
      <vt:lpstr>Availability</vt:lpstr>
      <vt:lpstr>Factors Affecting Availability</vt:lpstr>
      <vt:lpstr>Factors Affecting Availability</vt:lpstr>
      <vt:lpstr>Reducing the Effects of Factor facing Availability</vt:lpstr>
      <vt:lpstr>Reducing the Effects of Factor facing Availability</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Egena Onu</dc:creator>
  <cp:lastModifiedBy>juto</cp:lastModifiedBy>
  <cp:revision>82</cp:revision>
  <dcterms:created xsi:type="dcterms:W3CDTF">2024-11-24T15:26:05Z</dcterms:created>
  <dcterms:modified xsi:type="dcterms:W3CDTF">2024-11-24T15:26:05Z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1033-11.1.0.11723</vt:lpwstr>
  </property>
</Properties>
</file>