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1"/>
  </p:notesMasterIdLst>
  <p:sldIdLst>
    <p:sldId id="256" r:id="rId2"/>
    <p:sldId id="866" r:id="rId3"/>
    <p:sldId id="893" r:id="rId4"/>
    <p:sldId id="894" r:id="rId5"/>
    <p:sldId id="895" r:id="rId6"/>
    <p:sldId id="896" r:id="rId7"/>
    <p:sldId id="897" r:id="rId8"/>
    <p:sldId id="892" r:id="rId9"/>
    <p:sldId id="865" r:id="rId10"/>
    <p:sldId id="899" r:id="rId11"/>
    <p:sldId id="867" r:id="rId12"/>
    <p:sldId id="902" r:id="rId13"/>
    <p:sldId id="900" r:id="rId14"/>
    <p:sldId id="901" r:id="rId15"/>
    <p:sldId id="903" r:id="rId16"/>
    <p:sldId id="904" r:id="rId17"/>
    <p:sldId id="898" r:id="rId18"/>
    <p:sldId id="911" r:id="rId19"/>
    <p:sldId id="905" r:id="rId20"/>
    <p:sldId id="906" r:id="rId21"/>
    <p:sldId id="907" r:id="rId22"/>
    <p:sldId id="908" r:id="rId23"/>
    <p:sldId id="909" r:id="rId24"/>
    <p:sldId id="910" r:id="rId25"/>
    <p:sldId id="670" r:id="rId26"/>
    <p:sldId id="931" r:id="rId27"/>
    <p:sldId id="913" r:id="rId28"/>
    <p:sldId id="934" r:id="rId29"/>
    <p:sldId id="933" r:id="rId30"/>
    <p:sldId id="935" r:id="rId31"/>
    <p:sldId id="936" r:id="rId32"/>
    <p:sldId id="937" r:id="rId33"/>
    <p:sldId id="938" r:id="rId34"/>
    <p:sldId id="939" r:id="rId35"/>
    <p:sldId id="940" r:id="rId36"/>
    <p:sldId id="941" r:id="rId37"/>
    <p:sldId id="682" r:id="rId38"/>
    <p:sldId id="683" r:id="rId39"/>
    <p:sldId id="684" r:id="rId40"/>
    <p:sldId id="685" r:id="rId41"/>
    <p:sldId id="914" r:id="rId42"/>
    <p:sldId id="915" r:id="rId43"/>
    <p:sldId id="686" r:id="rId44"/>
    <p:sldId id="690" r:id="rId45"/>
    <p:sldId id="916" r:id="rId46"/>
    <p:sldId id="917" r:id="rId47"/>
    <p:sldId id="891" r:id="rId48"/>
    <p:sldId id="926" r:id="rId49"/>
    <p:sldId id="927" r:id="rId50"/>
    <p:sldId id="691" r:id="rId51"/>
    <p:sldId id="692" r:id="rId52"/>
    <p:sldId id="693" r:id="rId53"/>
    <p:sldId id="928" r:id="rId54"/>
    <p:sldId id="918" r:id="rId55"/>
    <p:sldId id="929" r:id="rId56"/>
    <p:sldId id="919" r:id="rId57"/>
    <p:sldId id="920" r:id="rId58"/>
    <p:sldId id="921" r:id="rId59"/>
    <p:sldId id="922" r:id="rId60"/>
    <p:sldId id="923" r:id="rId61"/>
    <p:sldId id="942" r:id="rId62"/>
    <p:sldId id="887" r:id="rId63"/>
    <p:sldId id="888" r:id="rId64"/>
    <p:sldId id="889" r:id="rId65"/>
    <p:sldId id="890" r:id="rId66"/>
    <p:sldId id="870" r:id="rId67"/>
    <p:sldId id="943" r:id="rId68"/>
    <p:sldId id="924" r:id="rId69"/>
    <p:sldId id="92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606" y="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AB272-94AB-462C-8784-69B64FC72AC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4F019A11-1F1B-4234-8AD0-9C0B7FF06C53}">
      <dgm:prSet phldrT="[Text]" custT="1"/>
      <dgm:spPr>
        <a:solidFill>
          <a:schemeClr val="accent3">
            <a:lumMod val="50000"/>
          </a:schemeClr>
        </a:solidFill>
      </dgm:spPr>
      <dgm:t>
        <a:bodyPr/>
        <a:lstStyle/>
        <a:p>
          <a:r>
            <a:rPr lang="en-GB" sz="1800" dirty="0">
              <a:solidFill>
                <a:schemeClr val="bg1"/>
              </a:solidFill>
            </a:rPr>
            <a:t>Types of Computer Networks </a:t>
          </a:r>
        </a:p>
      </dgm:t>
    </dgm:pt>
    <dgm:pt modelId="{EF9CF927-95A2-47C6-8A22-9DFB27DED28A}" type="parTrans" cxnId="{E259DB2A-1852-462E-8496-4CBA4C77D2CC}">
      <dgm:prSet/>
      <dgm:spPr/>
      <dgm:t>
        <a:bodyPr/>
        <a:lstStyle/>
        <a:p>
          <a:endParaRPr lang="en-GB"/>
        </a:p>
      </dgm:t>
    </dgm:pt>
    <dgm:pt modelId="{29D93FC6-26B5-4704-B0BF-90316D10175A}" type="sibTrans" cxnId="{E259DB2A-1852-462E-8496-4CBA4C77D2CC}">
      <dgm:prSet/>
      <dgm:spPr/>
      <dgm:t>
        <a:bodyPr/>
        <a:lstStyle/>
        <a:p>
          <a:endParaRPr lang="en-GB"/>
        </a:p>
      </dgm:t>
    </dgm:pt>
    <dgm:pt modelId="{279479E5-7D58-4327-A70E-82E5A3F5334D}">
      <dgm:prSet phldrT="[Text]" custT="1"/>
      <dgm:spPr>
        <a:solidFill>
          <a:schemeClr val="accent3"/>
        </a:solidFill>
      </dgm:spPr>
      <dgm:t>
        <a:bodyPr/>
        <a:lstStyle/>
        <a:p>
          <a:r>
            <a:rPr lang="en-GB" sz="1800" dirty="0">
              <a:solidFill>
                <a:schemeClr val="bg1"/>
              </a:solidFill>
            </a:rPr>
            <a:t>LAN </a:t>
          </a:r>
        </a:p>
      </dgm:t>
    </dgm:pt>
    <dgm:pt modelId="{EC5E3077-0E6C-49D2-BD37-00443B041DB3}" type="parTrans" cxnId="{F9588907-19D6-468A-AE49-1DCFBC2C772D}">
      <dgm:prSet/>
      <dgm:spPr/>
      <dgm:t>
        <a:bodyPr/>
        <a:lstStyle/>
        <a:p>
          <a:endParaRPr lang="en-GB"/>
        </a:p>
      </dgm:t>
    </dgm:pt>
    <dgm:pt modelId="{9FCC0039-110B-4AB7-9900-1043E9591E85}" type="sibTrans" cxnId="{F9588907-19D6-468A-AE49-1DCFBC2C772D}">
      <dgm:prSet/>
      <dgm:spPr/>
      <dgm:t>
        <a:bodyPr/>
        <a:lstStyle/>
        <a:p>
          <a:endParaRPr lang="en-GB"/>
        </a:p>
      </dgm:t>
    </dgm:pt>
    <dgm:pt modelId="{F643DFFC-F499-42D5-845A-D4A4BC575FA2}">
      <dgm:prSet phldrT="[Text]" custT="1"/>
      <dgm:spPr>
        <a:solidFill>
          <a:schemeClr val="accent3"/>
        </a:solidFill>
      </dgm:spPr>
      <dgm:t>
        <a:bodyPr/>
        <a:lstStyle/>
        <a:p>
          <a:r>
            <a:rPr lang="en-GB" sz="1800" dirty="0">
              <a:solidFill>
                <a:schemeClr val="bg1"/>
              </a:solidFill>
            </a:rPr>
            <a:t>WAN</a:t>
          </a:r>
        </a:p>
      </dgm:t>
    </dgm:pt>
    <dgm:pt modelId="{FBBD8619-21E3-4888-AAA7-588088F6A494}" type="parTrans" cxnId="{615FA9E0-7E6D-4E0D-B205-991FB90F507B}">
      <dgm:prSet/>
      <dgm:spPr/>
      <dgm:t>
        <a:bodyPr/>
        <a:lstStyle/>
        <a:p>
          <a:endParaRPr lang="en-GB"/>
        </a:p>
      </dgm:t>
    </dgm:pt>
    <dgm:pt modelId="{4FD0E2EA-BC27-4DCD-B488-DB5AA03B7E98}" type="sibTrans" cxnId="{615FA9E0-7E6D-4E0D-B205-991FB90F507B}">
      <dgm:prSet/>
      <dgm:spPr/>
      <dgm:t>
        <a:bodyPr/>
        <a:lstStyle/>
        <a:p>
          <a:endParaRPr lang="en-GB"/>
        </a:p>
      </dgm:t>
    </dgm:pt>
    <dgm:pt modelId="{E18CB7F9-0AB9-4369-8551-1C89A859D513}">
      <dgm:prSet phldrT="[Text]" custT="1"/>
      <dgm:spPr>
        <a:solidFill>
          <a:schemeClr val="accent3"/>
        </a:solidFill>
      </dgm:spPr>
      <dgm:t>
        <a:bodyPr/>
        <a:lstStyle/>
        <a:p>
          <a:r>
            <a:rPr lang="en-GB" sz="1800" dirty="0">
              <a:solidFill>
                <a:schemeClr val="bg1"/>
              </a:solidFill>
            </a:rPr>
            <a:t>MAN</a:t>
          </a:r>
        </a:p>
      </dgm:t>
    </dgm:pt>
    <dgm:pt modelId="{A8CFF095-93AF-4008-9ADE-C7505EBA4467}" type="parTrans" cxnId="{93C95D5F-3453-4F40-A265-774F41E28841}">
      <dgm:prSet/>
      <dgm:spPr/>
      <dgm:t>
        <a:bodyPr/>
        <a:lstStyle/>
        <a:p>
          <a:endParaRPr lang="en-GB"/>
        </a:p>
      </dgm:t>
    </dgm:pt>
    <dgm:pt modelId="{B496E7A2-1083-4FC7-8C3C-A6FD947C199D}" type="sibTrans" cxnId="{93C95D5F-3453-4F40-A265-774F41E28841}">
      <dgm:prSet/>
      <dgm:spPr/>
      <dgm:t>
        <a:bodyPr/>
        <a:lstStyle/>
        <a:p>
          <a:endParaRPr lang="en-GB"/>
        </a:p>
      </dgm:t>
    </dgm:pt>
    <dgm:pt modelId="{68607113-B0DC-4A4D-AC5E-3E09724FABE9}">
      <dgm:prSet custT="1"/>
      <dgm:spPr>
        <a:solidFill>
          <a:schemeClr val="accent3"/>
        </a:solidFill>
      </dgm:spPr>
      <dgm:t>
        <a:bodyPr/>
        <a:lstStyle/>
        <a:p>
          <a:r>
            <a:rPr lang="en-GB" sz="1800" dirty="0">
              <a:solidFill>
                <a:schemeClr val="bg1"/>
              </a:solidFill>
            </a:rPr>
            <a:t>CAN</a:t>
          </a:r>
        </a:p>
      </dgm:t>
    </dgm:pt>
    <dgm:pt modelId="{08DA8A7A-3A75-447D-87B6-2749C13FA0B6}" type="parTrans" cxnId="{95AF85A5-E0D0-4438-9380-0F3500A10F42}">
      <dgm:prSet/>
      <dgm:spPr/>
      <dgm:t>
        <a:bodyPr/>
        <a:lstStyle/>
        <a:p>
          <a:endParaRPr lang="en-GB"/>
        </a:p>
      </dgm:t>
    </dgm:pt>
    <dgm:pt modelId="{18187DAA-E859-49F6-B1B5-EC0D6221DC3A}" type="sibTrans" cxnId="{95AF85A5-E0D0-4438-9380-0F3500A10F42}">
      <dgm:prSet/>
      <dgm:spPr/>
      <dgm:t>
        <a:bodyPr/>
        <a:lstStyle/>
        <a:p>
          <a:endParaRPr lang="en-GB"/>
        </a:p>
      </dgm:t>
    </dgm:pt>
    <dgm:pt modelId="{1E08BD26-BCA9-42E5-80E5-601722B87AC2}">
      <dgm:prSet custT="1"/>
      <dgm:spPr>
        <a:solidFill>
          <a:schemeClr val="accent3"/>
        </a:solidFill>
      </dgm:spPr>
      <dgm:t>
        <a:bodyPr/>
        <a:lstStyle/>
        <a:p>
          <a:r>
            <a:rPr lang="en-GB" sz="1800" dirty="0">
              <a:solidFill>
                <a:schemeClr val="bg1"/>
              </a:solidFill>
            </a:rPr>
            <a:t>SAN</a:t>
          </a:r>
        </a:p>
      </dgm:t>
    </dgm:pt>
    <dgm:pt modelId="{1953F1F4-B087-4767-B89C-34DD455AD742}" type="parTrans" cxnId="{569E82DA-FEED-4113-AA4A-4C81C8937366}">
      <dgm:prSet/>
      <dgm:spPr/>
      <dgm:t>
        <a:bodyPr/>
        <a:lstStyle/>
        <a:p>
          <a:endParaRPr lang="en-GB"/>
        </a:p>
      </dgm:t>
    </dgm:pt>
    <dgm:pt modelId="{A1C6F6A0-39D8-43DC-8373-BF781FB7F0B4}" type="sibTrans" cxnId="{569E82DA-FEED-4113-AA4A-4C81C8937366}">
      <dgm:prSet/>
      <dgm:spPr/>
      <dgm:t>
        <a:bodyPr/>
        <a:lstStyle/>
        <a:p>
          <a:endParaRPr lang="en-GB"/>
        </a:p>
      </dgm:t>
    </dgm:pt>
    <dgm:pt modelId="{0DCE28B8-4B7D-45AE-886B-B4FE35C1347A}" type="pres">
      <dgm:prSet presAssocID="{63CAB272-94AB-462C-8784-69B64FC72ACB}" presName="hierChild1" presStyleCnt="0">
        <dgm:presLayoutVars>
          <dgm:orgChart val="1"/>
          <dgm:chPref val="1"/>
          <dgm:dir/>
          <dgm:animOne val="branch"/>
          <dgm:animLvl val="lvl"/>
          <dgm:resizeHandles/>
        </dgm:presLayoutVars>
      </dgm:prSet>
      <dgm:spPr/>
    </dgm:pt>
    <dgm:pt modelId="{0381DABB-0BDB-4116-A7FD-A01F7E391967}" type="pres">
      <dgm:prSet presAssocID="{4F019A11-1F1B-4234-8AD0-9C0B7FF06C53}" presName="hierRoot1" presStyleCnt="0">
        <dgm:presLayoutVars>
          <dgm:hierBranch val="init"/>
        </dgm:presLayoutVars>
      </dgm:prSet>
      <dgm:spPr/>
    </dgm:pt>
    <dgm:pt modelId="{E8DA4878-892F-4BE4-90FF-708CFFB390F3}" type="pres">
      <dgm:prSet presAssocID="{4F019A11-1F1B-4234-8AD0-9C0B7FF06C53}" presName="rootComposite1" presStyleCnt="0"/>
      <dgm:spPr/>
    </dgm:pt>
    <dgm:pt modelId="{57FA86B4-0205-4E49-A48A-FC26FB04D5C6}" type="pres">
      <dgm:prSet presAssocID="{4F019A11-1F1B-4234-8AD0-9C0B7FF06C53}" presName="rootText1" presStyleLbl="node0" presStyleIdx="0" presStyleCnt="1" custScaleX="44810" custScaleY="31650" custLinFactNeighborX="-1019" custLinFactNeighborY="-7748">
        <dgm:presLayoutVars>
          <dgm:chPref val="3"/>
        </dgm:presLayoutVars>
      </dgm:prSet>
      <dgm:spPr/>
    </dgm:pt>
    <dgm:pt modelId="{419A59F0-1BC1-4E58-93BE-A153821BBA66}" type="pres">
      <dgm:prSet presAssocID="{4F019A11-1F1B-4234-8AD0-9C0B7FF06C53}" presName="rootConnector1" presStyleLbl="node1" presStyleIdx="0" presStyleCnt="0"/>
      <dgm:spPr/>
    </dgm:pt>
    <dgm:pt modelId="{39B6A416-5A50-40AE-A4D3-DE72C8360AAD}" type="pres">
      <dgm:prSet presAssocID="{4F019A11-1F1B-4234-8AD0-9C0B7FF06C53}" presName="hierChild2" presStyleCnt="0"/>
      <dgm:spPr/>
    </dgm:pt>
    <dgm:pt modelId="{6B948308-940E-4062-B9BE-A0C8C93A5240}" type="pres">
      <dgm:prSet presAssocID="{EC5E3077-0E6C-49D2-BD37-00443B041DB3}" presName="Name37" presStyleLbl="parChTrans1D2" presStyleIdx="0" presStyleCnt="5"/>
      <dgm:spPr/>
    </dgm:pt>
    <dgm:pt modelId="{9AF56E8A-C0E9-419A-B242-CE7A08048F06}" type="pres">
      <dgm:prSet presAssocID="{279479E5-7D58-4327-A70E-82E5A3F5334D}" presName="hierRoot2" presStyleCnt="0">
        <dgm:presLayoutVars>
          <dgm:hierBranch val="init"/>
        </dgm:presLayoutVars>
      </dgm:prSet>
      <dgm:spPr/>
    </dgm:pt>
    <dgm:pt modelId="{DACD15B3-D2AE-43C5-BA34-6E51A414219C}" type="pres">
      <dgm:prSet presAssocID="{279479E5-7D58-4327-A70E-82E5A3F5334D}" presName="rootComposite" presStyleCnt="0"/>
      <dgm:spPr/>
    </dgm:pt>
    <dgm:pt modelId="{0A91B5BB-CE2A-4137-B57D-29223A67B8E8}" type="pres">
      <dgm:prSet presAssocID="{279479E5-7D58-4327-A70E-82E5A3F5334D}" presName="rootText" presStyleLbl="node2" presStyleIdx="0" presStyleCnt="5" custScaleX="33100" custScaleY="20297">
        <dgm:presLayoutVars>
          <dgm:chPref val="3"/>
        </dgm:presLayoutVars>
      </dgm:prSet>
      <dgm:spPr/>
    </dgm:pt>
    <dgm:pt modelId="{CF26B876-3D60-4EB3-B2B3-F6B9183AFAB4}" type="pres">
      <dgm:prSet presAssocID="{279479E5-7D58-4327-A70E-82E5A3F5334D}" presName="rootConnector" presStyleLbl="node2" presStyleIdx="0" presStyleCnt="5"/>
      <dgm:spPr/>
    </dgm:pt>
    <dgm:pt modelId="{E4466125-1FBE-45F0-83CA-A66F6F7F6DE2}" type="pres">
      <dgm:prSet presAssocID="{279479E5-7D58-4327-A70E-82E5A3F5334D}" presName="hierChild4" presStyleCnt="0"/>
      <dgm:spPr/>
    </dgm:pt>
    <dgm:pt modelId="{57981B73-30AF-4199-9C32-1D090478C0FD}" type="pres">
      <dgm:prSet presAssocID="{279479E5-7D58-4327-A70E-82E5A3F5334D}" presName="hierChild5" presStyleCnt="0"/>
      <dgm:spPr/>
    </dgm:pt>
    <dgm:pt modelId="{4EF3B7F3-349A-46DF-9531-623DB95BC0B1}" type="pres">
      <dgm:prSet presAssocID="{08DA8A7A-3A75-447D-87B6-2749C13FA0B6}" presName="Name37" presStyleLbl="parChTrans1D2" presStyleIdx="1" presStyleCnt="5"/>
      <dgm:spPr/>
    </dgm:pt>
    <dgm:pt modelId="{EA170290-149F-4E2A-B05D-0389FB63ED2F}" type="pres">
      <dgm:prSet presAssocID="{68607113-B0DC-4A4D-AC5E-3E09724FABE9}" presName="hierRoot2" presStyleCnt="0">
        <dgm:presLayoutVars>
          <dgm:hierBranch val="init"/>
        </dgm:presLayoutVars>
      </dgm:prSet>
      <dgm:spPr/>
    </dgm:pt>
    <dgm:pt modelId="{4A71E58F-8E84-48DD-BB5B-ECC220FFAF73}" type="pres">
      <dgm:prSet presAssocID="{68607113-B0DC-4A4D-AC5E-3E09724FABE9}" presName="rootComposite" presStyleCnt="0"/>
      <dgm:spPr/>
    </dgm:pt>
    <dgm:pt modelId="{DAB6E506-95B9-4CCA-AA34-1F0B764512DA}" type="pres">
      <dgm:prSet presAssocID="{68607113-B0DC-4A4D-AC5E-3E09724FABE9}" presName="rootText" presStyleLbl="node2" presStyleIdx="1" presStyleCnt="5" custScaleX="34441" custScaleY="24331">
        <dgm:presLayoutVars>
          <dgm:chPref val="3"/>
        </dgm:presLayoutVars>
      </dgm:prSet>
      <dgm:spPr/>
    </dgm:pt>
    <dgm:pt modelId="{F16571CF-207B-433F-A3CB-E982F8A78229}" type="pres">
      <dgm:prSet presAssocID="{68607113-B0DC-4A4D-AC5E-3E09724FABE9}" presName="rootConnector" presStyleLbl="node2" presStyleIdx="1" presStyleCnt="5"/>
      <dgm:spPr/>
    </dgm:pt>
    <dgm:pt modelId="{3EF4AB90-DA8E-4577-A77B-021422FF8D4E}" type="pres">
      <dgm:prSet presAssocID="{68607113-B0DC-4A4D-AC5E-3E09724FABE9}" presName="hierChild4" presStyleCnt="0"/>
      <dgm:spPr/>
    </dgm:pt>
    <dgm:pt modelId="{975FF09A-EF40-4ADB-BC74-7A1AA976E2E4}" type="pres">
      <dgm:prSet presAssocID="{68607113-B0DC-4A4D-AC5E-3E09724FABE9}" presName="hierChild5" presStyleCnt="0"/>
      <dgm:spPr/>
    </dgm:pt>
    <dgm:pt modelId="{D34D6154-EAF8-4B7C-8C58-F1DD380F5ED0}" type="pres">
      <dgm:prSet presAssocID="{FBBD8619-21E3-4888-AAA7-588088F6A494}" presName="Name37" presStyleLbl="parChTrans1D2" presStyleIdx="2" presStyleCnt="5"/>
      <dgm:spPr/>
    </dgm:pt>
    <dgm:pt modelId="{C5FECBB1-E5BB-42E0-A260-951193F9BA87}" type="pres">
      <dgm:prSet presAssocID="{F643DFFC-F499-42D5-845A-D4A4BC575FA2}" presName="hierRoot2" presStyleCnt="0">
        <dgm:presLayoutVars>
          <dgm:hierBranch val="init"/>
        </dgm:presLayoutVars>
      </dgm:prSet>
      <dgm:spPr/>
    </dgm:pt>
    <dgm:pt modelId="{DDF6BDA9-087E-4507-8855-7D14BF768618}" type="pres">
      <dgm:prSet presAssocID="{F643DFFC-F499-42D5-845A-D4A4BC575FA2}" presName="rootComposite" presStyleCnt="0"/>
      <dgm:spPr/>
    </dgm:pt>
    <dgm:pt modelId="{D0D1FC26-847F-491B-9EB2-9968D9C1BD20}" type="pres">
      <dgm:prSet presAssocID="{F643DFFC-F499-42D5-845A-D4A4BC575FA2}" presName="rootText" presStyleLbl="node2" presStyleIdx="2" presStyleCnt="5" custScaleX="33100" custScaleY="20297">
        <dgm:presLayoutVars>
          <dgm:chPref val="3"/>
        </dgm:presLayoutVars>
      </dgm:prSet>
      <dgm:spPr/>
    </dgm:pt>
    <dgm:pt modelId="{0F2623AA-423C-4B87-A877-1CE9C816AE0F}" type="pres">
      <dgm:prSet presAssocID="{F643DFFC-F499-42D5-845A-D4A4BC575FA2}" presName="rootConnector" presStyleLbl="node2" presStyleIdx="2" presStyleCnt="5"/>
      <dgm:spPr/>
    </dgm:pt>
    <dgm:pt modelId="{7DDF3975-0BB5-4471-9DFA-12EB19D56A0A}" type="pres">
      <dgm:prSet presAssocID="{F643DFFC-F499-42D5-845A-D4A4BC575FA2}" presName="hierChild4" presStyleCnt="0"/>
      <dgm:spPr/>
    </dgm:pt>
    <dgm:pt modelId="{5A88C2A2-CAA5-4734-BC6E-B2FFCABA5108}" type="pres">
      <dgm:prSet presAssocID="{F643DFFC-F499-42D5-845A-D4A4BC575FA2}" presName="hierChild5" presStyleCnt="0"/>
      <dgm:spPr/>
    </dgm:pt>
    <dgm:pt modelId="{2076BC37-0B5E-4202-A32C-F1A9319EB228}" type="pres">
      <dgm:prSet presAssocID="{A8CFF095-93AF-4008-9ADE-C7505EBA4467}" presName="Name37" presStyleLbl="parChTrans1D2" presStyleIdx="3" presStyleCnt="5"/>
      <dgm:spPr/>
    </dgm:pt>
    <dgm:pt modelId="{2D935FA2-CA39-4509-BA25-2FB1CB903EBC}" type="pres">
      <dgm:prSet presAssocID="{E18CB7F9-0AB9-4369-8551-1C89A859D513}" presName="hierRoot2" presStyleCnt="0">
        <dgm:presLayoutVars>
          <dgm:hierBranch val="init"/>
        </dgm:presLayoutVars>
      </dgm:prSet>
      <dgm:spPr/>
    </dgm:pt>
    <dgm:pt modelId="{423A4D77-506F-46D9-B2EC-6CD78F444D34}" type="pres">
      <dgm:prSet presAssocID="{E18CB7F9-0AB9-4369-8551-1C89A859D513}" presName="rootComposite" presStyleCnt="0"/>
      <dgm:spPr/>
    </dgm:pt>
    <dgm:pt modelId="{BBA20AD5-DDE6-4C17-BC1D-26F18A9AB998}" type="pres">
      <dgm:prSet presAssocID="{E18CB7F9-0AB9-4369-8551-1C89A859D513}" presName="rootText" presStyleLbl="node2" presStyleIdx="3" presStyleCnt="5" custScaleX="33100" custScaleY="20297">
        <dgm:presLayoutVars>
          <dgm:chPref val="3"/>
        </dgm:presLayoutVars>
      </dgm:prSet>
      <dgm:spPr/>
    </dgm:pt>
    <dgm:pt modelId="{29121071-A40A-4F18-AFB9-8F8F87382160}" type="pres">
      <dgm:prSet presAssocID="{E18CB7F9-0AB9-4369-8551-1C89A859D513}" presName="rootConnector" presStyleLbl="node2" presStyleIdx="3" presStyleCnt="5"/>
      <dgm:spPr/>
    </dgm:pt>
    <dgm:pt modelId="{CFD439E8-D91D-4E80-A9FD-4D62F069F1F8}" type="pres">
      <dgm:prSet presAssocID="{E18CB7F9-0AB9-4369-8551-1C89A859D513}" presName="hierChild4" presStyleCnt="0"/>
      <dgm:spPr/>
    </dgm:pt>
    <dgm:pt modelId="{CA283AA0-C5F0-4598-A255-8EA52AF3A2AE}" type="pres">
      <dgm:prSet presAssocID="{E18CB7F9-0AB9-4369-8551-1C89A859D513}" presName="hierChild5" presStyleCnt="0"/>
      <dgm:spPr/>
    </dgm:pt>
    <dgm:pt modelId="{5D8BD27F-3856-48AD-8DC3-C50BC72CE52C}" type="pres">
      <dgm:prSet presAssocID="{1953F1F4-B087-4767-B89C-34DD455AD742}" presName="Name37" presStyleLbl="parChTrans1D2" presStyleIdx="4" presStyleCnt="5"/>
      <dgm:spPr/>
    </dgm:pt>
    <dgm:pt modelId="{ED633194-A08D-46E5-BF47-CFEB7035C6C1}" type="pres">
      <dgm:prSet presAssocID="{1E08BD26-BCA9-42E5-80E5-601722B87AC2}" presName="hierRoot2" presStyleCnt="0">
        <dgm:presLayoutVars>
          <dgm:hierBranch val="init"/>
        </dgm:presLayoutVars>
      </dgm:prSet>
      <dgm:spPr/>
    </dgm:pt>
    <dgm:pt modelId="{0DC4F523-E444-4EA6-8EEA-199102A7B791}" type="pres">
      <dgm:prSet presAssocID="{1E08BD26-BCA9-42E5-80E5-601722B87AC2}" presName="rootComposite" presStyleCnt="0"/>
      <dgm:spPr/>
    </dgm:pt>
    <dgm:pt modelId="{C5972C64-2FB3-4331-B6C2-12125E32B2C0}" type="pres">
      <dgm:prSet presAssocID="{1E08BD26-BCA9-42E5-80E5-601722B87AC2}" presName="rootText" presStyleLbl="node2" presStyleIdx="4" presStyleCnt="5" custScaleX="24228" custScaleY="17950">
        <dgm:presLayoutVars>
          <dgm:chPref val="3"/>
        </dgm:presLayoutVars>
      </dgm:prSet>
      <dgm:spPr/>
    </dgm:pt>
    <dgm:pt modelId="{60354A69-EF17-41A1-AFF1-05EF8B0771EE}" type="pres">
      <dgm:prSet presAssocID="{1E08BD26-BCA9-42E5-80E5-601722B87AC2}" presName="rootConnector" presStyleLbl="node2" presStyleIdx="4" presStyleCnt="5"/>
      <dgm:spPr/>
    </dgm:pt>
    <dgm:pt modelId="{390B8B2C-B3A3-4229-A57B-FF29A09B79C5}" type="pres">
      <dgm:prSet presAssocID="{1E08BD26-BCA9-42E5-80E5-601722B87AC2}" presName="hierChild4" presStyleCnt="0"/>
      <dgm:spPr/>
    </dgm:pt>
    <dgm:pt modelId="{8B8ACA38-8B37-49B8-AF0C-E4B67EDADF7F}" type="pres">
      <dgm:prSet presAssocID="{1E08BD26-BCA9-42E5-80E5-601722B87AC2}" presName="hierChild5" presStyleCnt="0"/>
      <dgm:spPr/>
    </dgm:pt>
    <dgm:pt modelId="{D058B2DD-EDAF-48D3-9E91-8E1CC48E484B}" type="pres">
      <dgm:prSet presAssocID="{4F019A11-1F1B-4234-8AD0-9C0B7FF06C53}" presName="hierChild3" presStyleCnt="0"/>
      <dgm:spPr/>
    </dgm:pt>
  </dgm:ptLst>
  <dgm:cxnLst>
    <dgm:cxn modelId="{F9588907-19D6-468A-AE49-1DCFBC2C772D}" srcId="{4F019A11-1F1B-4234-8AD0-9C0B7FF06C53}" destId="{279479E5-7D58-4327-A70E-82E5A3F5334D}" srcOrd="0" destOrd="0" parTransId="{EC5E3077-0E6C-49D2-BD37-00443B041DB3}" sibTransId="{9FCC0039-110B-4AB7-9900-1043E9591E85}"/>
    <dgm:cxn modelId="{09FDC620-DEFD-46ED-83E8-04DDB8B35B3F}" type="presOf" srcId="{68607113-B0DC-4A4D-AC5E-3E09724FABE9}" destId="{F16571CF-207B-433F-A3CB-E982F8A78229}" srcOrd="1" destOrd="0" presId="urn:microsoft.com/office/officeart/2005/8/layout/orgChart1"/>
    <dgm:cxn modelId="{E259DB2A-1852-462E-8496-4CBA4C77D2CC}" srcId="{63CAB272-94AB-462C-8784-69B64FC72ACB}" destId="{4F019A11-1F1B-4234-8AD0-9C0B7FF06C53}" srcOrd="0" destOrd="0" parTransId="{EF9CF927-95A2-47C6-8A22-9DFB27DED28A}" sibTransId="{29D93FC6-26B5-4704-B0BF-90316D10175A}"/>
    <dgm:cxn modelId="{399B722C-29E2-4D1F-8581-DDE7134D82D8}" type="presOf" srcId="{F643DFFC-F499-42D5-845A-D4A4BC575FA2}" destId="{D0D1FC26-847F-491B-9EB2-9968D9C1BD20}" srcOrd="0" destOrd="0" presId="urn:microsoft.com/office/officeart/2005/8/layout/orgChart1"/>
    <dgm:cxn modelId="{46ED7038-7B5E-4D35-AAB1-0CA05D639F22}" type="presOf" srcId="{08DA8A7A-3A75-447D-87B6-2749C13FA0B6}" destId="{4EF3B7F3-349A-46DF-9531-623DB95BC0B1}" srcOrd="0" destOrd="0" presId="urn:microsoft.com/office/officeart/2005/8/layout/orgChart1"/>
    <dgm:cxn modelId="{819B105E-F0FA-442E-BFBC-7E1300F13D4D}" type="presOf" srcId="{A8CFF095-93AF-4008-9ADE-C7505EBA4467}" destId="{2076BC37-0B5E-4202-A32C-F1A9319EB228}" srcOrd="0" destOrd="0" presId="urn:microsoft.com/office/officeart/2005/8/layout/orgChart1"/>
    <dgm:cxn modelId="{C5689B5E-358B-4278-8C2A-BC6F7A6A04C7}" type="presOf" srcId="{F643DFFC-F499-42D5-845A-D4A4BC575FA2}" destId="{0F2623AA-423C-4B87-A877-1CE9C816AE0F}" srcOrd="1" destOrd="0" presId="urn:microsoft.com/office/officeart/2005/8/layout/orgChart1"/>
    <dgm:cxn modelId="{93C95D5F-3453-4F40-A265-774F41E28841}" srcId="{4F019A11-1F1B-4234-8AD0-9C0B7FF06C53}" destId="{E18CB7F9-0AB9-4369-8551-1C89A859D513}" srcOrd="3" destOrd="0" parTransId="{A8CFF095-93AF-4008-9ADE-C7505EBA4467}" sibTransId="{B496E7A2-1083-4FC7-8C3C-A6FD947C199D}"/>
    <dgm:cxn modelId="{ECB39660-D378-4BD0-800E-E2A5184A14C5}" type="presOf" srcId="{1953F1F4-B087-4767-B89C-34DD455AD742}" destId="{5D8BD27F-3856-48AD-8DC3-C50BC72CE52C}" srcOrd="0" destOrd="0" presId="urn:microsoft.com/office/officeart/2005/8/layout/orgChart1"/>
    <dgm:cxn modelId="{3BDBA842-CB8A-4BB9-B2B6-3BA31BFB1E97}" type="presOf" srcId="{1E08BD26-BCA9-42E5-80E5-601722B87AC2}" destId="{60354A69-EF17-41A1-AFF1-05EF8B0771EE}" srcOrd="1" destOrd="0" presId="urn:microsoft.com/office/officeart/2005/8/layout/orgChart1"/>
    <dgm:cxn modelId="{5F8E726D-F023-43B2-AAD8-2916931CFCC4}" type="presOf" srcId="{E18CB7F9-0AB9-4369-8551-1C89A859D513}" destId="{BBA20AD5-DDE6-4C17-BC1D-26F18A9AB998}" srcOrd="0" destOrd="0" presId="urn:microsoft.com/office/officeart/2005/8/layout/orgChart1"/>
    <dgm:cxn modelId="{E2D46854-5029-4713-AF6F-5856DC24D1B9}" type="presOf" srcId="{FBBD8619-21E3-4888-AAA7-588088F6A494}" destId="{D34D6154-EAF8-4B7C-8C58-F1DD380F5ED0}" srcOrd="0" destOrd="0" presId="urn:microsoft.com/office/officeart/2005/8/layout/orgChart1"/>
    <dgm:cxn modelId="{1FA76989-CF72-493F-8CAA-EE4CBAD66405}" type="presOf" srcId="{E18CB7F9-0AB9-4369-8551-1C89A859D513}" destId="{29121071-A40A-4F18-AFB9-8F8F87382160}" srcOrd="1" destOrd="0" presId="urn:microsoft.com/office/officeart/2005/8/layout/orgChart1"/>
    <dgm:cxn modelId="{401AAB8B-F829-4EB6-A0A7-E14794C1EE54}" type="presOf" srcId="{68607113-B0DC-4A4D-AC5E-3E09724FABE9}" destId="{DAB6E506-95B9-4CCA-AA34-1F0B764512DA}" srcOrd="0" destOrd="0" presId="urn:microsoft.com/office/officeart/2005/8/layout/orgChart1"/>
    <dgm:cxn modelId="{6CF91B8F-ADF4-4093-AE7B-29200A3F07DE}" type="presOf" srcId="{279479E5-7D58-4327-A70E-82E5A3F5334D}" destId="{0A91B5BB-CE2A-4137-B57D-29223A67B8E8}" srcOrd="0" destOrd="0" presId="urn:microsoft.com/office/officeart/2005/8/layout/orgChart1"/>
    <dgm:cxn modelId="{295C3293-8885-44F1-86E3-1F1B460C71B5}" type="presOf" srcId="{EC5E3077-0E6C-49D2-BD37-00443B041DB3}" destId="{6B948308-940E-4062-B9BE-A0C8C93A5240}" srcOrd="0" destOrd="0" presId="urn:microsoft.com/office/officeart/2005/8/layout/orgChart1"/>
    <dgm:cxn modelId="{95AF85A5-E0D0-4438-9380-0F3500A10F42}" srcId="{4F019A11-1F1B-4234-8AD0-9C0B7FF06C53}" destId="{68607113-B0DC-4A4D-AC5E-3E09724FABE9}" srcOrd="1" destOrd="0" parTransId="{08DA8A7A-3A75-447D-87B6-2749C13FA0B6}" sibTransId="{18187DAA-E859-49F6-B1B5-EC0D6221DC3A}"/>
    <dgm:cxn modelId="{72071AAD-471F-4C79-9079-A9FD49CE125C}" type="presOf" srcId="{63CAB272-94AB-462C-8784-69B64FC72ACB}" destId="{0DCE28B8-4B7D-45AE-886B-B4FE35C1347A}" srcOrd="0" destOrd="0" presId="urn:microsoft.com/office/officeart/2005/8/layout/orgChart1"/>
    <dgm:cxn modelId="{F1BAB9BE-81AE-4AB1-B98A-437662C157E5}" type="presOf" srcId="{1E08BD26-BCA9-42E5-80E5-601722B87AC2}" destId="{C5972C64-2FB3-4331-B6C2-12125E32B2C0}" srcOrd="0" destOrd="0" presId="urn:microsoft.com/office/officeart/2005/8/layout/orgChart1"/>
    <dgm:cxn modelId="{569E82DA-FEED-4113-AA4A-4C81C8937366}" srcId="{4F019A11-1F1B-4234-8AD0-9C0B7FF06C53}" destId="{1E08BD26-BCA9-42E5-80E5-601722B87AC2}" srcOrd="4" destOrd="0" parTransId="{1953F1F4-B087-4767-B89C-34DD455AD742}" sibTransId="{A1C6F6A0-39D8-43DC-8373-BF781FB7F0B4}"/>
    <dgm:cxn modelId="{2B47D2DA-9EA3-4BCE-A42C-D3C87344A541}" type="presOf" srcId="{4F019A11-1F1B-4234-8AD0-9C0B7FF06C53}" destId="{57FA86B4-0205-4E49-A48A-FC26FB04D5C6}" srcOrd="0" destOrd="0" presId="urn:microsoft.com/office/officeart/2005/8/layout/orgChart1"/>
    <dgm:cxn modelId="{615FA9E0-7E6D-4E0D-B205-991FB90F507B}" srcId="{4F019A11-1F1B-4234-8AD0-9C0B7FF06C53}" destId="{F643DFFC-F499-42D5-845A-D4A4BC575FA2}" srcOrd="2" destOrd="0" parTransId="{FBBD8619-21E3-4888-AAA7-588088F6A494}" sibTransId="{4FD0E2EA-BC27-4DCD-B488-DB5AA03B7E98}"/>
    <dgm:cxn modelId="{BF45FFEA-A567-4C96-9538-1F9F7F836F0E}" type="presOf" srcId="{279479E5-7D58-4327-A70E-82E5A3F5334D}" destId="{CF26B876-3D60-4EB3-B2B3-F6B9183AFAB4}" srcOrd="1" destOrd="0" presId="urn:microsoft.com/office/officeart/2005/8/layout/orgChart1"/>
    <dgm:cxn modelId="{2BFFCCFB-F95E-4CCB-9049-CA891D0BA116}" type="presOf" srcId="{4F019A11-1F1B-4234-8AD0-9C0B7FF06C53}" destId="{419A59F0-1BC1-4E58-93BE-A153821BBA66}" srcOrd="1" destOrd="0" presId="urn:microsoft.com/office/officeart/2005/8/layout/orgChart1"/>
    <dgm:cxn modelId="{DE58837D-05C2-4A5C-B28B-7094EF43B337}" type="presParOf" srcId="{0DCE28B8-4B7D-45AE-886B-B4FE35C1347A}" destId="{0381DABB-0BDB-4116-A7FD-A01F7E391967}" srcOrd="0" destOrd="0" presId="urn:microsoft.com/office/officeart/2005/8/layout/orgChart1"/>
    <dgm:cxn modelId="{ED355F0E-90E5-4A11-9CA3-C5254907B74C}" type="presParOf" srcId="{0381DABB-0BDB-4116-A7FD-A01F7E391967}" destId="{E8DA4878-892F-4BE4-90FF-708CFFB390F3}" srcOrd="0" destOrd="0" presId="urn:microsoft.com/office/officeart/2005/8/layout/orgChart1"/>
    <dgm:cxn modelId="{044DA9D4-64D5-48FF-A88D-FA43B73008F6}" type="presParOf" srcId="{E8DA4878-892F-4BE4-90FF-708CFFB390F3}" destId="{57FA86B4-0205-4E49-A48A-FC26FB04D5C6}" srcOrd="0" destOrd="0" presId="urn:microsoft.com/office/officeart/2005/8/layout/orgChart1"/>
    <dgm:cxn modelId="{6226C9B3-F158-4907-935D-4C601D813373}" type="presParOf" srcId="{E8DA4878-892F-4BE4-90FF-708CFFB390F3}" destId="{419A59F0-1BC1-4E58-93BE-A153821BBA66}" srcOrd="1" destOrd="0" presId="urn:microsoft.com/office/officeart/2005/8/layout/orgChart1"/>
    <dgm:cxn modelId="{9CC61310-F9EB-4CBB-948A-834D09E79465}" type="presParOf" srcId="{0381DABB-0BDB-4116-A7FD-A01F7E391967}" destId="{39B6A416-5A50-40AE-A4D3-DE72C8360AAD}" srcOrd="1" destOrd="0" presId="urn:microsoft.com/office/officeart/2005/8/layout/orgChart1"/>
    <dgm:cxn modelId="{677E454A-9D6E-40C0-B75B-A64C844E3788}" type="presParOf" srcId="{39B6A416-5A50-40AE-A4D3-DE72C8360AAD}" destId="{6B948308-940E-4062-B9BE-A0C8C93A5240}" srcOrd="0" destOrd="0" presId="urn:microsoft.com/office/officeart/2005/8/layout/orgChart1"/>
    <dgm:cxn modelId="{A6F23560-DF7E-4E0C-BE03-09E59B28B202}" type="presParOf" srcId="{39B6A416-5A50-40AE-A4D3-DE72C8360AAD}" destId="{9AF56E8A-C0E9-419A-B242-CE7A08048F06}" srcOrd="1" destOrd="0" presId="urn:microsoft.com/office/officeart/2005/8/layout/orgChart1"/>
    <dgm:cxn modelId="{5CD4128F-2465-4B03-BA60-C4584B9DBBA4}" type="presParOf" srcId="{9AF56E8A-C0E9-419A-B242-CE7A08048F06}" destId="{DACD15B3-D2AE-43C5-BA34-6E51A414219C}" srcOrd="0" destOrd="0" presId="urn:microsoft.com/office/officeart/2005/8/layout/orgChart1"/>
    <dgm:cxn modelId="{4B4F22BA-BAF8-4D93-A424-44D6D24C42A0}" type="presParOf" srcId="{DACD15B3-D2AE-43C5-BA34-6E51A414219C}" destId="{0A91B5BB-CE2A-4137-B57D-29223A67B8E8}" srcOrd="0" destOrd="0" presId="urn:microsoft.com/office/officeart/2005/8/layout/orgChart1"/>
    <dgm:cxn modelId="{6D716546-ADFC-4D70-A2ED-FEC1794D1C65}" type="presParOf" srcId="{DACD15B3-D2AE-43C5-BA34-6E51A414219C}" destId="{CF26B876-3D60-4EB3-B2B3-F6B9183AFAB4}" srcOrd="1" destOrd="0" presId="urn:microsoft.com/office/officeart/2005/8/layout/orgChart1"/>
    <dgm:cxn modelId="{58323513-FD7B-4895-92F5-903D14862622}" type="presParOf" srcId="{9AF56E8A-C0E9-419A-B242-CE7A08048F06}" destId="{E4466125-1FBE-45F0-83CA-A66F6F7F6DE2}" srcOrd="1" destOrd="0" presId="urn:microsoft.com/office/officeart/2005/8/layout/orgChart1"/>
    <dgm:cxn modelId="{14A1E800-2B11-40F4-9240-18C307A93523}" type="presParOf" srcId="{9AF56E8A-C0E9-419A-B242-CE7A08048F06}" destId="{57981B73-30AF-4199-9C32-1D090478C0FD}" srcOrd="2" destOrd="0" presId="urn:microsoft.com/office/officeart/2005/8/layout/orgChart1"/>
    <dgm:cxn modelId="{68BDA00E-1332-48A7-A496-1AD501754AD2}" type="presParOf" srcId="{39B6A416-5A50-40AE-A4D3-DE72C8360AAD}" destId="{4EF3B7F3-349A-46DF-9531-623DB95BC0B1}" srcOrd="2" destOrd="0" presId="urn:microsoft.com/office/officeart/2005/8/layout/orgChart1"/>
    <dgm:cxn modelId="{49F6F61D-5A40-49E5-8F97-1D52B43F8FC6}" type="presParOf" srcId="{39B6A416-5A50-40AE-A4D3-DE72C8360AAD}" destId="{EA170290-149F-4E2A-B05D-0389FB63ED2F}" srcOrd="3" destOrd="0" presId="urn:microsoft.com/office/officeart/2005/8/layout/orgChart1"/>
    <dgm:cxn modelId="{52AF72EF-324B-4C4F-97E9-D7D1C61CC561}" type="presParOf" srcId="{EA170290-149F-4E2A-B05D-0389FB63ED2F}" destId="{4A71E58F-8E84-48DD-BB5B-ECC220FFAF73}" srcOrd="0" destOrd="0" presId="urn:microsoft.com/office/officeart/2005/8/layout/orgChart1"/>
    <dgm:cxn modelId="{5B3930DD-883A-419A-9E10-33C8085361DB}" type="presParOf" srcId="{4A71E58F-8E84-48DD-BB5B-ECC220FFAF73}" destId="{DAB6E506-95B9-4CCA-AA34-1F0B764512DA}" srcOrd="0" destOrd="0" presId="urn:microsoft.com/office/officeart/2005/8/layout/orgChart1"/>
    <dgm:cxn modelId="{F0A97547-4FF2-46DB-95B7-CA1D7162297E}" type="presParOf" srcId="{4A71E58F-8E84-48DD-BB5B-ECC220FFAF73}" destId="{F16571CF-207B-433F-A3CB-E982F8A78229}" srcOrd="1" destOrd="0" presId="urn:microsoft.com/office/officeart/2005/8/layout/orgChart1"/>
    <dgm:cxn modelId="{4B83C086-9961-4A4F-9F39-40437A2B7DB6}" type="presParOf" srcId="{EA170290-149F-4E2A-B05D-0389FB63ED2F}" destId="{3EF4AB90-DA8E-4577-A77B-021422FF8D4E}" srcOrd="1" destOrd="0" presId="urn:microsoft.com/office/officeart/2005/8/layout/orgChart1"/>
    <dgm:cxn modelId="{7F527905-1D10-4776-99BD-D9220460AFB9}" type="presParOf" srcId="{EA170290-149F-4E2A-B05D-0389FB63ED2F}" destId="{975FF09A-EF40-4ADB-BC74-7A1AA976E2E4}" srcOrd="2" destOrd="0" presId="urn:microsoft.com/office/officeart/2005/8/layout/orgChart1"/>
    <dgm:cxn modelId="{578ED44F-0B39-4E2A-98F8-8E995458171F}" type="presParOf" srcId="{39B6A416-5A50-40AE-A4D3-DE72C8360AAD}" destId="{D34D6154-EAF8-4B7C-8C58-F1DD380F5ED0}" srcOrd="4" destOrd="0" presId="urn:microsoft.com/office/officeart/2005/8/layout/orgChart1"/>
    <dgm:cxn modelId="{F65C42D1-76FC-4AAA-BE74-282158E288D6}" type="presParOf" srcId="{39B6A416-5A50-40AE-A4D3-DE72C8360AAD}" destId="{C5FECBB1-E5BB-42E0-A260-951193F9BA87}" srcOrd="5" destOrd="0" presId="urn:microsoft.com/office/officeart/2005/8/layout/orgChart1"/>
    <dgm:cxn modelId="{70158A47-10F2-4F2F-85BF-096E5BCDFBE3}" type="presParOf" srcId="{C5FECBB1-E5BB-42E0-A260-951193F9BA87}" destId="{DDF6BDA9-087E-4507-8855-7D14BF768618}" srcOrd="0" destOrd="0" presId="urn:microsoft.com/office/officeart/2005/8/layout/orgChart1"/>
    <dgm:cxn modelId="{C7DD5B49-A517-422A-A086-656269D743EB}" type="presParOf" srcId="{DDF6BDA9-087E-4507-8855-7D14BF768618}" destId="{D0D1FC26-847F-491B-9EB2-9968D9C1BD20}" srcOrd="0" destOrd="0" presId="urn:microsoft.com/office/officeart/2005/8/layout/orgChart1"/>
    <dgm:cxn modelId="{9E61F00D-38C0-4A69-BADA-E34A7BFFA6D1}" type="presParOf" srcId="{DDF6BDA9-087E-4507-8855-7D14BF768618}" destId="{0F2623AA-423C-4B87-A877-1CE9C816AE0F}" srcOrd="1" destOrd="0" presId="urn:microsoft.com/office/officeart/2005/8/layout/orgChart1"/>
    <dgm:cxn modelId="{8C16BDF3-0426-447A-9B9C-27E68C83861D}" type="presParOf" srcId="{C5FECBB1-E5BB-42E0-A260-951193F9BA87}" destId="{7DDF3975-0BB5-4471-9DFA-12EB19D56A0A}" srcOrd="1" destOrd="0" presId="urn:microsoft.com/office/officeart/2005/8/layout/orgChart1"/>
    <dgm:cxn modelId="{B2F05A72-CF75-487C-AE7F-B63396B5EA1D}" type="presParOf" srcId="{C5FECBB1-E5BB-42E0-A260-951193F9BA87}" destId="{5A88C2A2-CAA5-4734-BC6E-B2FFCABA5108}" srcOrd="2" destOrd="0" presId="urn:microsoft.com/office/officeart/2005/8/layout/orgChart1"/>
    <dgm:cxn modelId="{62294B51-EDEC-45FE-9050-F2F3B4732B51}" type="presParOf" srcId="{39B6A416-5A50-40AE-A4D3-DE72C8360AAD}" destId="{2076BC37-0B5E-4202-A32C-F1A9319EB228}" srcOrd="6" destOrd="0" presId="urn:microsoft.com/office/officeart/2005/8/layout/orgChart1"/>
    <dgm:cxn modelId="{F2F18C99-ECE0-4A4C-8BBC-68B88DFD30B8}" type="presParOf" srcId="{39B6A416-5A50-40AE-A4D3-DE72C8360AAD}" destId="{2D935FA2-CA39-4509-BA25-2FB1CB903EBC}" srcOrd="7" destOrd="0" presId="urn:microsoft.com/office/officeart/2005/8/layout/orgChart1"/>
    <dgm:cxn modelId="{39ED0DBD-0046-4F59-9690-6BAC7ADA0093}" type="presParOf" srcId="{2D935FA2-CA39-4509-BA25-2FB1CB903EBC}" destId="{423A4D77-506F-46D9-B2EC-6CD78F444D34}" srcOrd="0" destOrd="0" presId="urn:microsoft.com/office/officeart/2005/8/layout/orgChart1"/>
    <dgm:cxn modelId="{901B95B8-43EE-478B-AE73-7C5E4EDE1D67}" type="presParOf" srcId="{423A4D77-506F-46D9-B2EC-6CD78F444D34}" destId="{BBA20AD5-DDE6-4C17-BC1D-26F18A9AB998}" srcOrd="0" destOrd="0" presId="urn:microsoft.com/office/officeart/2005/8/layout/orgChart1"/>
    <dgm:cxn modelId="{BB609B05-7B64-4D75-B00F-DBEFEB632FDE}" type="presParOf" srcId="{423A4D77-506F-46D9-B2EC-6CD78F444D34}" destId="{29121071-A40A-4F18-AFB9-8F8F87382160}" srcOrd="1" destOrd="0" presId="urn:microsoft.com/office/officeart/2005/8/layout/orgChart1"/>
    <dgm:cxn modelId="{EB400507-A548-40B0-BC57-8104990B8FF7}" type="presParOf" srcId="{2D935FA2-CA39-4509-BA25-2FB1CB903EBC}" destId="{CFD439E8-D91D-4E80-A9FD-4D62F069F1F8}" srcOrd="1" destOrd="0" presId="urn:microsoft.com/office/officeart/2005/8/layout/orgChart1"/>
    <dgm:cxn modelId="{DBB66F8C-6A04-4541-8EC6-B074AC18D25E}" type="presParOf" srcId="{2D935FA2-CA39-4509-BA25-2FB1CB903EBC}" destId="{CA283AA0-C5F0-4598-A255-8EA52AF3A2AE}" srcOrd="2" destOrd="0" presId="urn:microsoft.com/office/officeart/2005/8/layout/orgChart1"/>
    <dgm:cxn modelId="{EE6E0891-859F-46D9-8394-2B0BC0FAA8E4}" type="presParOf" srcId="{39B6A416-5A50-40AE-A4D3-DE72C8360AAD}" destId="{5D8BD27F-3856-48AD-8DC3-C50BC72CE52C}" srcOrd="8" destOrd="0" presId="urn:microsoft.com/office/officeart/2005/8/layout/orgChart1"/>
    <dgm:cxn modelId="{F83FA5F5-12CA-460B-9F21-2B311302438E}" type="presParOf" srcId="{39B6A416-5A50-40AE-A4D3-DE72C8360AAD}" destId="{ED633194-A08D-46E5-BF47-CFEB7035C6C1}" srcOrd="9" destOrd="0" presId="urn:microsoft.com/office/officeart/2005/8/layout/orgChart1"/>
    <dgm:cxn modelId="{EDA67475-793F-4119-BC7C-B652FA691F03}" type="presParOf" srcId="{ED633194-A08D-46E5-BF47-CFEB7035C6C1}" destId="{0DC4F523-E444-4EA6-8EEA-199102A7B791}" srcOrd="0" destOrd="0" presId="urn:microsoft.com/office/officeart/2005/8/layout/orgChart1"/>
    <dgm:cxn modelId="{3A7B77E3-0D44-4090-AEA7-482608328C76}" type="presParOf" srcId="{0DC4F523-E444-4EA6-8EEA-199102A7B791}" destId="{C5972C64-2FB3-4331-B6C2-12125E32B2C0}" srcOrd="0" destOrd="0" presId="urn:microsoft.com/office/officeart/2005/8/layout/orgChart1"/>
    <dgm:cxn modelId="{CEC17E9C-8127-45D0-B340-180291DE7E03}" type="presParOf" srcId="{0DC4F523-E444-4EA6-8EEA-199102A7B791}" destId="{60354A69-EF17-41A1-AFF1-05EF8B0771EE}" srcOrd="1" destOrd="0" presId="urn:microsoft.com/office/officeart/2005/8/layout/orgChart1"/>
    <dgm:cxn modelId="{95734664-B404-4D3A-B831-49FCA72A5AC5}" type="presParOf" srcId="{ED633194-A08D-46E5-BF47-CFEB7035C6C1}" destId="{390B8B2C-B3A3-4229-A57B-FF29A09B79C5}" srcOrd="1" destOrd="0" presId="urn:microsoft.com/office/officeart/2005/8/layout/orgChart1"/>
    <dgm:cxn modelId="{5A6254B5-F27C-4EA4-9BF5-B123F0C7E6F0}" type="presParOf" srcId="{ED633194-A08D-46E5-BF47-CFEB7035C6C1}" destId="{8B8ACA38-8B37-49B8-AF0C-E4B67EDADF7F}" srcOrd="2" destOrd="0" presId="urn:microsoft.com/office/officeart/2005/8/layout/orgChart1"/>
    <dgm:cxn modelId="{A58D32EA-4DA2-4374-9430-7AF70A65BEA4}" type="presParOf" srcId="{0381DABB-0BDB-4116-A7FD-A01F7E391967}" destId="{D058B2DD-EDAF-48D3-9E91-8E1CC48E48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AB272-94AB-462C-8784-69B64FC72AC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4F019A11-1F1B-4234-8AD0-9C0B7FF06C53}">
      <dgm:prSet phldrT="[Text]" custT="1"/>
      <dgm:spPr>
        <a:solidFill>
          <a:schemeClr val="accent3">
            <a:lumMod val="50000"/>
          </a:schemeClr>
        </a:solidFill>
      </dgm:spPr>
      <dgm:t>
        <a:bodyPr/>
        <a:lstStyle/>
        <a:p>
          <a:r>
            <a:rPr lang="en-GB" sz="1800" dirty="0">
              <a:solidFill>
                <a:schemeClr val="bg1"/>
              </a:solidFill>
            </a:rPr>
            <a:t>Network Topologies  </a:t>
          </a:r>
        </a:p>
      </dgm:t>
    </dgm:pt>
    <dgm:pt modelId="{EF9CF927-95A2-47C6-8A22-9DFB27DED28A}" type="parTrans" cxnId="{E259DB2A-1852-462E-8496-4CBA4C77D2CC}">
      <dgm:prSet/>
      <dgm:spPr/>
      <dgm:t>
        <a:bodyPr/>
        <a:lstStyle/>
        <a:p>
          <a:endParaRPr lang="en-GB"/>
        </a:p>
      </dgm:t>
    </dgm:pt>
    <dgm:pt modelId="{29D93FC6-26B5-4704-B0BF-90316D10175A}" type="sibTrans" cxnId="{E259DB2A-1852-462E-8496-4CBA4C77D2CC}">
      <dgm:prSet/>
      <dgm:spPr/>
      <dgm:t>
        <a:bodyPr/>
        <a:lstStyle/>
        <a:p>
          <a:endParaRPr lang="en-GB"/>
        </a:p>
      </dgm:t>
    </dgm:pt>
    <dgm:pt modelId="{279479E5-7D58-4327-A70E-82E5A3F5334D}">
      <dgm:prSet phldrT="[Text]" custT="1"/>
      <dgm:spPr>
        <a:solidFill>
          <a:schemeClr val="accent3"/>
        </a:solidFill>
      </dgm:spPr>
      <dgm:t>
        <a:bodyPr/>
        <a:lstStyle/>
        <a:p>
          <a:r>
            <a:rPr lang="en-GB" sz="1800" dirty="0">
              <a:solidFill>
                <a:schemeClr val="bg1"/>
              </a:solidFill>
            </a:rPr>
            <a:t>BUS </a:t>
          </a:r>
        </a:p>
      </dgm:t>
    </dgm:pt>
    <dgm:pt modelId="{EC5E3077-0E6C-49D2-BD37-00443B041DB3}" type="parTrans" cxnId="{F9588907-19D6-468A-AE49-1DCFBC2C772D}">
      <dgm:prSet/>
      <dgm:spPr/>
      <dgm:t>
        <a:bodyPr/>
        <a:lstStyle/>
        <a:p>
          <a:endParaRPr lang="en-GB"/>
        </a:p>
      </dgm:t>
    </dgm:pt>
    <dgm:pt modelId="{9FCC0039-110B-4AB7-9900-1043E9591E85}" type="sibTrans" cxnId="{F9588907-19D6-468A-AE49-1DCFBC2C772D}">
      <dgm:prSet/>
      <dgm:spPr/>
      <dgm:t>
        <a:bodyPr/>
        <a:lstStyle/>
        <a:p>
          <a:endParaRPr lang="en-GB"/>
        </a:p>
      </dgm:t>
    </dgm:pt>
    <dgm:pt modelId="{F643DFFC-F499-42D5-845A-D4A4BC575FA2}">
      <dgm:prSet phldrT="[Text]" custT="1"/>
      <dgm:spPr>
        <a:solidFill>
          <a:schemeClr val="accent3"/>
        </a:solidFill>
      </dgm:spPr>
      <dgm:t>
        <a:bodyPr/>
        <a:lstStyle/>
        <a:p>
          <a:r>
            <a:rPr lang="en-GB" sz="1800" dirty="0">
              <a:solidFill>
                <a:schemeClr val="bg1"/>
              </a:solidFill>
            </a:rPr>
            <a:t>Tree </a:t>
          </a:r>
        </a:p>
      </dgm:t>
    </dgm:pt>
    <dgm:pt modelId="{FBBD8619-21E3-4888-AAA7-588088F6A494}" type="parTrans" cxnId="{615FA9E0-7E6D-4E0D-B205-991FB90F507B}">
      <dgm:prSet/>
      <dgm:spPr/>
      <dgm:t>
        <a:bodyPr/>
        <a:lstStyle/>
        <a:p>
          <a:endParaRPr lang="en-GB"/>
        </a:p>
      </dgm:t>
    </dgm:pt>
    <dgm:pt modelId="{4FD0E2EA-BC27-4DCD-B488-DB5AA03B7E98}" type="sibTrans" cxnId="{615FA9E0-7E6D-4E0D-B205-991FB90F507B}">
      <dgm:prSet/>
      <dgm:spPr/>
      <dgm:t>
        <a:bodyPr/>
        <a:lstStyle/>
        <a:p>
          <a:endParaRPr lang="en-GB"/>
        </a:p>
      </dgm:t>
    </dgm:pt>
    <dgm:pt modelId="{E18CB7F9-0AB9-4369-8551-1C89A859D513}">
      <dgm:prSet phldrT="[Text]" custT="1"/>
      <dgm:spPr>
        <a:solidFill>
          <a:schemeClr val="accent3"/>
        </a:solidFill>
      </dgm:spPr>
      <dgm:t>
        <a:bodyPr/>
        <a:lstStyle/>
        <a:p>
          <a:r>
            <a:rPr lang="en-GB" sz="1800" dirty="0">
              <a:solidFill>
                <a:schemeClr val="bg1"/>
              </a:solidFill>
            </a:rPr>
            <a:t>Daisy Chain</a:t>
          </a:r>
        </a:p>
      </dgm:t>
    </dgm:pt>
    <dgm:pt modelId="{A8CFF095-93AF-4008-9ADE-C7505EBA4467}" type="parTrans" cxnId="{93C95D5F-3453-4F40-A265-774F41E28841}">
      <dgm:prSet/>
      <dgm:spPr/>
      <dgm:t>
        <a:bodyPr/>
        <a:lstStyle/>
        <a:p>
          <a:endParaRPr lang="en-GB"/>
        </a:p>
      </dgm:t>
    </dgm:pt>
    <dgm:pt modelId="{B496E7A2-1083-4FC7-8C3C-A6FD947C199D}" type="sibTrans" cxnId="{93C95D5F-3453-4F40-A265-774F41E28841}">
      <dgm:prSet/>
      <dgm:spPr/>
      <dgm:t>
        <a:bodyPr/>
        <a:lstStyle/>
        <a:p>
          <a:endParaRPr lang="en-GB"/>
        </a:p>
      </dgm:t>
    </dgm:pt>
    <dgm:pt modelId="{68607113-B0DC-4A4D-AC5E-3E09724FABE9}">
      <dgm:prSet custT="1"/>
      <dgm:spPr>
        <a:solidFill>
          <a:schemeClr val="accent3"/>
        </a:solidFill>
      </dgm:spPr>
      <dgm:t>
        <a:bodyPr/>
        <a:lstStyle/>
        <a:p>
          <a:r>
            <a:rPr lang="en-GB" sz="1800" dirty="0">
              <a:solidFill>
                <a:schemeClr val="bg1"/>
              </a:solidFill>
            </a:rPr>
            <a:t>Ring </a:t>
          </a:r>
        </a:p>
      </dgm:t>
    </dgm:pt>
    <dgm:pt modelId="{08DA8A7A-3A75-447D-87B6-2749C13FA0B6}" type="parTrans" cxnId="{95AF85A5-E0D0-4438-9380-0F3500A10F42}">
      <dgm:prSet/>
      <dgm:spPr/>
      <dgm:t>
        <a:bodyPr/>
        <a:lstStyle/>
        <a:p>
          <a:endParaRPr lang="en-GB"/>
        </a:p>
      </dgm:t>
    </dgm:pt>
    <dgm:pt modelId="{18187DAA-E859-49F6-B1B5-EC0D6221DC3A}" type="sibTrans" cxnId="{95AF85A5-E0D0-4438-9380-0F3500A10F42}">
      <dgm:prSet/>
      <dgm:spPr/>
      <dgm:t>
        <a:bodyPr/>
        <a:lstStyle/>
        <a:p>
          <a:endParaRPr lang="en-GB"/>
        </a:p>
      </dgm:t>
    </dgm:pt>
    <dgm:pt modelId="{1E08BD26-BCA9-42E5-80E5-601722B87AC2}">
      <dgm:prSet custT="1"/>
      <dgm:spPr>
        <a:solidFill>
          <a:schemeClr val="accent3"/>
        </a:solidFill>
      </dgm:spPr>
      <dgm:t>
        <a:bodyPr/>
        <a:lstStyle/>
        <a:p>
          <a:r>
            <a:rPr lang="en-GB" sz="1800" dirty="0">
              <a:solidFill>
                <a:schemeClr val="bg1"/>
              </a:solidFill>
            </a:rPr>
            <a:t>Hybrid </a:t>
          </a:r>
        </a:p>
      </dgm:t>
    </dgm:pt>
    <dgm:pt modelId="{1953F1F4-B087-4767-B89C-34DD455AD742}" type="parTrans" cxnId="{569E82DA-FEED-4113-AA4A-4C81C8937366}">
      <dgm:prSet/>
      <dgm:spPr/>
      <dgm:t>
        <a:bodyPr/>
        <a:lstStyle/>
        <a:p>
          <a:endParaRPr lang="en-GB"/>
        </a:p>
      </dgm:t>
    </dgm:pt>
    <dgm:pt modelId="{A1C6F6A0-39D8-43DC-8373-BF781FB7F0B4}" type="sibTrans" cxnId="{569E82DA-FEED-4113-AA4A-4C81C8937366}">
      <dgm:prSet/>
      <dgm:spPr/>
      <dgm:t>
        <a:bodyPr/>
        <a:lstStyle/>
        <a:p>
          <a:endParaRPr lang="en-GB"/>
        </a:p>
      </dgm:t>
    </dgm:pt>
    <dgm:pt modelId="{311DD33D-360C-45A7-9D7E-DA3B697BA53C}">
      <dgm:prSet custT="1"/>
      <dgm:spPr>
        <a:solidFill>
          <a:schemeClr val="accent3"/>
        </a:solidFill>
      </dgm:spPr>
      <dgm:t>
        <a:bodyPr/>
        <a:lstStyle/>
        <a:p>
          <a:r>
            <a:rPr lang="en-GB" sz="1800" kern="1200" dirty="0">
              <a:solidFill>
                <a:prstClr val="black"/>
              </a:solidFill>
              <a:latin typeface="Trebuchet MS" panose="020B0603020202020204"/>
              <a:ea typeface="+mn-ea"/>
              <a:cs typeface="+mn-cs"/>
            </a:rPr>
            <a:t>Star</a:t>
          </a:r>
          <a:r>
            <a:rPr lang="en-GB" sz="4000" kern="1200" dirty="0"/>
            <a:t> </a:t>
          </a:r>
        </a:p>
      </dgm:t>
    </dgm:pt>
    <dgm:pt modelId="{AFB5E37E-CC12-44D8-86E5-6F29391098CA}" type="parTrans" cxnId="{0EB59BA1-A378-4204-822A-EFB5DA4F8409}">
      <dgm:prSet/>
      <dgm:spPr/>
      <dgm:t>
        <a:bodyPr/>
        <a:lstStyle/>
        <a:p>
          <a:endParaRPr lang="en-GB"/>
        </a:p>
      </dgm:t>
    </dgm:pt>
    <dgm:pt modelId="{EB44ABD7-728E-42E7-99BC-57BA632E4FCF}" type="sibTrans" cxnId="{0EB59BA1-A378-4204-822A-EFB5DA4F8409}">
      <dgm:prSet/>
      <dgm:spPr/>
      <dgm:t>
        <a:bodyPr/>
        <a:lstStyle/>
        <a:p>
          <a:endParaRPr lang="en-GB"/>
        </a:p>
      </dgm:t>
    </dgm:pt>
    <dgm:pt modelId="{F6A6C65B-458C-4AFB-9B15-33796CEC7531}">
      <dgm:prSet custT="1"/>
      <dgm:spPr>
        <a:solidFill>
          <a:schemeClr val="accent3"/>
        </a:solidFill>
      </dgm:spPr>
      <dgm:t>
        <a:bodyPr/>
        <a:lstStyle/>
        <a:p>
          <a:r>
            <a:rPr lang="en-GB" sz="1800" kern="1200" dirty="0">
              <a:solidFill>
                <a:prstClr val="black"/>
              </a:solidFill>
              <a:latin typeface="Trebuchet MS" panose="020B0603020202020204"/>
              <a:ea typeface="+mn-ea"/>
              <a:cs typeface="+mn-cs"/>
            </a:rPr>
            <a:t>Mesh</a:t>
          </a:r>
          <a:r>
            <a:rPr lang="en-GB" sz="4400" kern="1200" dirty="0"/>
            <a:t> </a:t>
          </a:r>
        </a:p>
      </dgm:t>
    </dgm:pt>
    <dgm:pt modelId="{6413B7C6-38C6-4F4D-85B3-21F0439411D6}" type="parTrans" cxnId="{33661B25-28D8-491C-BBC2-D799A5E32457}">
      <dgm:prSet/>
      <dgm:spPr/>
      <dgm:t>
        <a:bodyPr/>
        <a:lstStyle/>
        <a:p>
          <a:endParaRPr lang="en-GB"/>
        </a:p>
      </dgm:t>
    </dgm:pt>
    <dgm:pt modelId="{DBCA150E-77D3-463A-96BC-674ADEAD6624}" type="sibTrans" cxnId="{33661B25-28D8-491C-BBC2-D799A5E32457}">
      <dgm:prSet/>
      <dgm:spPr/>
      <dgm:t>
        <a:bodyPr/>
        <a:lstStyle/>
        <a:p>
          <a:endParaRPr lang="en-GB"/>
        </a:p>
      </dgm:t>
    </dgm:pt>
    <dgm:pt modelId="{FCBE7764-938D-4865-93B6-09EA1C660E71}">
      <dgm:prSet custT="1"/>
      <dgm:spPr>
        <a:solidFill>
          <a:schemeClr val="accent3"/>
        </a:solidFill>
      </dgm:spPr>
      <dgm:t>
        <a:bodyPr/>
        <a:lstStyle/>
        <a:p>
          <a:r>
            <a:rPr lang="en-GB" sz="1800" kern="1200" dirty="0">
              <a:solidFill>
                <a:prstClr val="black"/>
              </a:solidFill>
              <a:latin typeface="Trebuchet MS" panose="020B0603020202020204"/>
              <a:ea typeface="+mn-ea"/>
              <a:cs typeface="+mn-cs"/>
            </a:rPr>
            <a:t>Point-to-point</a:t>
          </a:r>
        </a:p>
      </dgm:t>
    </dgm:pt>
    <dgm:pt modelId="{A809A3C2-7F15-4286-AAB6-11D20AE03F5D}" type="parTrans" cxnId="{DFAF4A4A-FEF9-49A0-93D4-B9F5E906E119}">
      <dgm:prSet/>
      <dgm:spPr/>
      <dgm:t>
        <a:bodyPr/>
        <a:lstStyle/>
        <a:p>
          <a:endParaRPr lang="en-GB"/>
        </a:p>
      </dgm:t>
    </dgm:pt>
    <dgm:pt modelId="{5597C689-2112-46C4-ACEF-FB2D6759A93C}" type="sibTrans" cxnId="{DFAF4A4A-FEF9-49A0-93D4-B9F5E906E119}">
      <dgm:prSet/>
      <dgm:spPr/>
      <dgm:t>
        <a:bodyPr/>
        <a:lstStyle/>
        <a:p>
          <a:endParaRPr lang="en-GB"/>
        </a:p>
      </dgm:t>
    </dgm:pt>
    <dgm:pt modelId="{0DCE28B8-4B7D-45AE-886B-B4FE35C1347A}" type="pres">
      <dgm:prSet presAssocID="{63CAB272-94AB-462C-8784-69B64FC72ACB}" presName="hierChild1" presStyleCnt="0">
        <dgm:presLayoutVars>
          <dgm:orgChart val="1"/>
          <dgm:chPref val="1"/>
          <dgm:dir/>
          <dgm:animOne val="branch"/>
          <dgm:animLvl val="lvl"/>
          <dgm:resizeHandles/>
        </dgm:presLayoutVars>
      </dgm:prSet>
      <dgm:spPr/>
    </dgm:pt>
    <dgm:pt modelId="{0381DABB-0BDB-4116-A7FD-A01F7E391967}" type="pres">
      <dgm:prSet presAssocID="{4F019A11-1F1B-4234-8AD0-9C0B7FF06C53}" presName="hierRoot1" presStyleCnt="0">
        <dgm:presLayoutVars>
          <dgm:hierBranch val="init"/>
        </dgm:presLayoutVars>
      </dgm:prSet>
      <dgm:spPr/>
    </dgm:pt>
    <dgm:pt modelId="{E8DA4878-892F-4BE4-90FF-708CFFB390F3}" type="pres">
      <dgm:prSet presAssocID="{4F019A11-1F1B-4234-8AD0-9C0B7FF06C53}" presName="rootComposite1" presStyleCnt="0"/>
      <dgm:spPr/>
    </dgm:pt>
    <dgm:pt modelId="{57FA86B4-0205-4E49-A48A-FC26FB04D5C6}" type="pres">
      <dgm:prSet presAssocID="{4F019A11-1F1B-4234-8AD0-9C0B7FF06C53}" presName="rootText1" presStyleLbl="node0" presStyleIdx="0" presStyleCnt="1" custScaleX="56182" custScaleY="54717" custLinFactNeighborX="-1019" custLinFactNeighborY="-7748">
        <dgm:presLayoutVars>
          <dgm:chPref val="3"/>
        </dgm:presLayoutVars>
      </dgm:prSet>
      <dgm:spPr/>
    </dgm:pt>
    <dgm:pt modelId="{419A59F0-1BC1-4E58-93BE-A153821BBA66}" type="pres">
      <dgm:prSet presAssocID="{4F019A11-1F1B-4234-8AD0-9C0B7FF06C53}" presName="rootConnector1" presStyleLbl="node1" presStyleIdx="0" presStyleCnt="0"/>
      <dgm:spPr/>
    </dgm:pt>
    <dgm:pt modelId="{39B6A416-5A50-40AE-A4D3-DE72C8360AAD}" type="pres">
      <dgm:prSet presAssocID="{4F019A11-1F1B-4234-8AD0-9C0B7FF06C53}" presName="hierChild2" presStyleCnt="0"/>
      <dgm:spPr/>
    </dgm:pt>
    <dgm:pt modelId="{BCAAED45-15AC-44C0-A35A-01798C129BCB}" type="pres">
      <dgm:prSet presAssocID="{A809A3C2-7F15-4286-AAB6-11D20AE03F5D}" presName="Name37" presStyleLbl="parChTrans1D2" presStyleIdx="0" presStyleCnt="8"/>
      <dgm:spPr/>
    </dgm:pt>
    <dgm:pt modelId="{CD2AC405-3DCB-4930-9255-D801828FC8FF}" type="pres">
      <dgm:prSet presAssocID="{FCBE7764-938D-4865-93B6-09EA1C660E71}" presName="hierRoot2" presStyleCnt="0">
        <dgm:presLayoutVars>
          <dgm:hierBranch val="init"/>
        </dgm:presLayoutVars>
      </dgm:prSet>
      <dgm:spPr/>
    </dgm:pt>
    <dgm:pt modelId="{DECEF62A-5E63-4177-A3AE-FDB3B39DBDCB}" type="pres">
      <dgm:prSet presAssocID="{FCBE7764-938D-4865-93B6-09EA1C660E71}" presName="rootComposite" presStyleCnt="0"/>
      <dgm:spPr/>
    </dgm:pt>
    <dgm:pt modelId="{38F95027-D8E6-4B75-9E7C-70F32F8AD117}" type="pres">
      <dgm:prSet presAssocID="{FCBE7764-938D-4865-93B6-09EA1C660E71}" presName="rootText" presStyleLbl="node2" presStyleIdx="0" presStyleCnt="8" custScaleX="39801" custScaleY="54173">
        <dgm:presLayoutVars>
          <dgm:chPref val="3"/>
        </dgm:presLayoutVars>
      </dgm:prSet>
      <dgm:spPr/>
    </dgm:pt>
    <dgm:pt modelId="{4A4CF5E4-272F-4065-B6BC-788C24B0681A}" type="pres">
      <dgm:prSet presAssocID="{FCBE7764-938D-4865-93B6-09EA1C660E71}" presName="rootConnector" presStyleLbl="node2" presStyleIdx="0" presStyleCnt="8"/>
      <dgm:spPr/>
    </dgm:pt>
    <dgm:pt modelId="{33FB6243-6638-4F09-A28E-220A1A221D83}" type="pres">
      <dgm:prSet presAssocID="{FCBE7764-938D-4865-93B6-09EA1C660E71}" presName="hierChild4" presStyleCnt="0"/>
      <dgm:spPr/>
    </dgm:pt>
    <dgm:pt modelId="{038FE924-5D33-4204-97F8-4C7144D04E6A}" type="pres">
      <dgm:prSet presAssocID="{FCBE7764-938D-4865-93B6-09EA1C660E71}" presName="hierChild5" presStyleCnt="0"/>
      <dgm:spPr/>
    </dgm:pt>
    <dgm:pt modelId="{6B948308-940E-4062-B9BE-A0C8C93A5240}" type="pres">
      <dgm:prSet presAssocID="{EC5E3077-0E6C-49D2-BD37-00443B041DB3}" presName="Name37" presStyleLbl="parChTrans1D2" presStyleIdx="1" presStyleCnt="8"/>
      <dgm:spPr/>
    </dgm:pt>
    <dgm:pt modelId="{9AF56E8A-C0E9-419A-B242-CE7A08048F06}" type="pres">
      <dgm:prSet presAssocID="{279479E5-7D58-4327-A70E-82E5A3F5334D}" presName="hierRoot2" presStyleCnt="0">
        <dgm:presLayoutVars>
          <dgm:hierBranch val="init"/>
        </dgm:presLayoutVars>
      </dgm:prSet>
      <dgm:spPr/>
    </dgm:pt>
    <dgm:pt modelId="{DACD15B3-D2AE-43C5-BA34-6E51A414219C}" type="pres">
      <dgm:prSet presAssocID="{279479E5-7D58-4327-A70E-82E5A3F5334D}" presName="rootComposite" presStyleCnt="0"/>
      <dgm:spPr/>
    </dgm:pt>
    <dgm:pt modelId="{0A91B5BB-CE2A-4137-B57D-29223A67B8E8}" type="pres">
      <dgm:prSet presAssocID="{279479E5-7D58-4327-A70E-82E5A3F5334D}" presName="rootText" presStyleLbl="node2" presStyleIdx="1" presStyleCnt="8" custScaleX="33100" custScaleY="61086">
        <dgm:presLayoutVars>
          <dgm:chPref val="3"/>
        </dgm:presLayoutVars>
      </dgm:prSet>
      <dgm:spPr/>
    </dgm:pt>
    <dgm:pt modelId="{CF26B876-3D60-4EB3-B2B3-F6B9183AFAB4}" type="pres">
      <dgm:prSet presAssocID="{279479E5-7D58-4327-A70E-82E5A3F5334D}" presName="rootConnector" presStyleLbl="node2" presStyleIdx="1" presStyleCnt="8"/>
      <dgm:spPr/>
    </dgm:pt>
    <dgm:pt modelId="{E4466125-1FBE-45F0-83CA-A66F6F7F6DE2}" type="pres">
      <dgm:prSet presAssocID="{279479E5-7D58-4327-A70E-82E5A3F5334D}" presName="hierChild4" presStyleCnt="0"/>
      <dgm:spPr/>
    </dgm:pt>
    <dgm:pt modelId="{57981B73-30AF-4199-9C32-1D090478C0FD}" type="pres">
      <dgm:prSet presAssocID="{279479E5-7D58-4327-A70E-82E5A3F5334D}" presName="hierChild5" presStyleCnt="0"/>
      <dgm:spPr/>
    </dgm:pt>
    <dgm:pt modelId="{FA288934-B637-4262-8284-CF71BEC2170F}" type="pres">
      <dgm:prSet presAssocID="{AFB5E37E-CC12-44D8-86E5-6F29391098CA}" presName="Name37" presStyleLbl="parChTrans1D2" presStyleIdx="2" presStyleCnt="8"/>
      <dgm:spPr/>
    </dgm:pt>
    <dgm:pt modelId="{9BEBF227-9208-41F2-ABD1-2D54E9904AC1}" type="pres">
      <dgm:prSet presAssocID="{311DD33D-360C-45A7-9D7E-DA3B697BA53C}" presName="hierRoot2" presStyleCnt="0">
        <dgm:presLayoutVars>
          <dgm:hierBranch val="init"/>
        </dgm:presLayoutVars>
      </dgm:prSet>
      <dgm:spPr/>
    </dgm:pt>
    <dgm:pt modelId="{7AA10290-E454-43B1-BF6E-F2211063CBD2}" type="pres">
      <dgm:prSet presAssocID="{311DD33D-360C-45A7-9D7E-DA3B697BA53C}" presName="rootComposite" presStyleCnt="0"/>
      <dgm:spPr/>
    </dgm:pt>
    <dgm:pt modelId="{B4A9F528-521C-4EF4-A33D-E3614C9393AA}" type="pres">
      <dgm:prSet presAssocID="{311DD33D-360C-45A7-9D7E-DA3B697BA53C}" presName="rootText" presStyleLbl="node2" presStyleIdx="2" presStyleCnt="8" custScaleX="36191" custScaleY="63213">
        <dgm:presLayoutVars>
          <dgm:chPref val="3"/>
        </dgm:presLayoutVars>
      </dgm:prSet>
      <dgm:spPr/>
    </dgm:pt>
    <dgm:pt modelId="{4B87E5EF-CDF8-4462-A830-B1BA85C2192E}" type="pres">
      <dgm:prSet presAssocID="{311DD33D-360C-45A7-9D7E-DA3B697BA53C}" presName="rootConnector" presStyleLbl="node2" presStyleIdx="2" presStyleCnt="8"/>
      <dgm:spPr/>
    </dgm:pt>
    <dgm:pt modelId="{E57E04D3-38B0-4B3E-96CC-DB8EDA33965E}" type="pres">
      <dgm:prSet presAssocID="{311DD33D-360C-45A7-9D7E-DA3B697BA53C}" presName="hierChild4" presStyleCnt="0"/>
      <dgm:spPr/>
    </dgm:pt>
    <dgm:pt modelId="{F77A05BD-893E-4FF4-8B59-4C7375465BFA}" type="pres">
      <dgm:prSet presAssocID="{311DD33D-360C-45A7-9D7E-DA3B697BA53C}" presName="hierChild5" presStyleCnt="0"/>
      <dgm:spPr/>
    </dgm:pt>
    <dgm:pt modelId="{4EF3B7F3-349A-46DF-9531-623DB95BC0B1}" type="pres">
      <dgm:prSet presAssocID="{08DA8A7A-3A75-447D-87B6-2749C13FA0B6}" presName="Name37" presStyleLbl="parChTrans1D2" presStyleIdx="3" presStyleCnt="8"/>
      <dgm:spPr/>
    </dgm:pt>
    <dgm:pt modelId="{EA170290-149F-4E2A-B05D-0389FB63ED2F}" type="pres">
      <dgm:prSet presAssocID="{68607113-B0DC-4A4D-AC5E-3E09724FABE9}" presName="hierRoot2" presStyleCnt="0">
        <dgm:presLayoutVars>
          <dgm:hierBranch val="init"/>
        </dgm:presLayoutVars>
      </dgm:prSet>
      <dgm:spPr/>
    </dgm:pt>
    <dgm:pt modelId="{4A71E58F-8E84-48DD-BB5B-ECC220FFAF73}" type="pres">
      <dgm:prSet presAssocID="{68607113-B0DC-4A4D-AC5E-3E09724FABE9}" presName="rootComposite" presStyleCnt="0"/>
      <dgm:spPr/>
    </dgm:pt>
    <dgm:pt modelId="{DAB6E506-95B9-4CCA-AA34-1F0B764512DA}" type="pres">
      <dgm:prSet presAssocID="{68607113-B0DC-4A4D-AC5E-3E09724FABE9}" presName="rootText" presStyleLbl="node2" presStyleIdx="3" presStyleCnt="8" custScaleX="34441" custScaleY="69236">
        <dgm:presLayoutVars>
          <dgm:chPref val="3"/>
        </dgm:presLayoutVars>
      </dgm:prSet>
      <dgm:spPr/>
    </dgm:pt>
    <dgm:pt modelId="{F16571CF-207B-433F-A3CB-E982F8A78229}" type="pres">
      <dgm:prSet presAssocID="{68607113-B0DC-4A4D-AC5E-3E09724FABE9}" presName="rootConnector" presStyleLbl="node2" presStyleIdx="3" presStyleCnt="8"/>
      <dgm:spPr/>
    </dgm:pt>
    <dgm:pt modelId="{3EF4AB90-DA8E-4577-A77B-021422FF8D4E}" type="pres">
      <dgm:prSet presAssocID="{68607113-B0DC-4A4D-AC5E-3E09724FABE9}" presName="hierChild4" presStyleCnt="0"/>
      <dgm:spPr/>
    </dgm:pt>
    <dgm:pt modelId="{975FF09A-EF40-4ADB-BC74-7A1AA976E2E4}" type="pres">
      <dgm:prSet presAssocID="{68607113-B0DC-4A4D-AC5E-3E09724FABE9}" presName="hierChild5" presStyleCnt="0"/>
      <dgm:spPr/>
    </dgm:pt>
    <dgm:pt modelId="{47822111-9509-4FFD-959E-E44FAAD691E1}" type="pres">
      <dgm:prSet presAssocID="{6413B7C6-38C6-4F4D-85B3-21F0439411D6}" presName="Name37" presStyleLbl="parChTrans1D2" presStyleIdx="4" presStyleCnt="8"/>
      <dgm:spPr/>
    </dgm:pt>
    <dgm:pt modelId="{37AA97A0-5649-4E88-8FD8-967B3E05C2FF}" type="pres">
      <dgm:prSet presAssocID="{F6A6C65B-458C-4AFB-9B15-33796CEC7531}" presName="hierRoot2" presStyleCnt="0">
        <dgm:presLayoutVars>
          <dgm:hierBranch val="init"/>
        </dgm:presLayoutVars>
      </dgm:prSet>
      <dgm:spPr/>
    </dgm:pt>
    <dgm:pt modelId="{24B60E55-3447-4C99-BE39-2848C0B52311}" type="pres">
      <dgm:prSet presAssocID="{F6A6C65B-458C-4AFB-9B15-33796CEC7531}" presName="rootComposite" presStyleCnt="0"/>
      <dgm:spPr/>
    </dgm:pt>
    <dgm:pt modelId="{132BED25-EBC7-48C4-B8F9-B2BE01695AB9}" type="pres">
      <dgm:prSet presAssocID="{F6A6C65B-458C-4AFB-9B15-33796CEC7531}" presName="rootText" presStyleLbl="node2" presStyleIdx="4" presStyleCnt="8" custScaleX="39717" custScaleY="64520">
        <dgm:presLayoutVars>
          <dgm:chPref val="3"/>
        </dgm:presLayoutVars>
      </dgm:prSet>
      <dgm:spPr/>
    </dgm:pt>
    <dgm:pt modelId="{C7E8226F-4264-4F0D-A53C-847E09C335CF}" type="pres">
      <dgm:prSet presAssocID="{F6A6C65B-458C-4AFB-9B15-33796CEC7531}" presName="rootConnector" presStyleLbl="node2" presStyleIdx="4" presStyleCnt="8"/>
      <dgm:spPr/>
    </dgm:pt>
    <dgm:pt modelId="{53906A68-149E-4928-AA59-7F95D0959FCA}" type="pres">
      <dgm:prSet presAssocID="{F6A6C65B-458C-4AFB-9B15-33796CEC7531}" presName="hierChild4" presStyleCnt="0"/>
      <dgm:spPr/>
    </dgm:pt>
    <dgm:pt modelId="{67CF7376-AD28-414C-9349-55B79D512630}" type="pres">
      <dgm:prSet presAssocID="{F6A6C65B-458C-4AFB-9B15-33796CEC7531}" presName="hierChild5" presStyleCnt="0"/>
      <dgm:spPr/>
    </dgm:pt>
    <dgm:pt modelId="{D34D6154-EAF8-4B7C-8C58-F1DD380F5ED0}" type="pres">
      <dgm:prSet presAssocID="{FBBD8619-21E3-4888-AAA7-588088F6A494}" presName="Name37" presStyleLbl="parChTrans1D2" presStyleIdx="5" presStyleCnt="8"/>
      <dgm:spPr/>
    </dgm:pt>
    <dgm:pt modelId="{C5FECBB1-E5BB-42E0-A260-951193F9BA87}" type="pres">
      <dgm:prSet presAssocID="{F643DFFC-F499-42D5-845A-D4A4BC575FA2}" presName="hierRoot2" presStyleCnt="0">
        <dgm:presLayoutVars>
          <dgm:hierBranch val="init"/>
        </dgm:presLayoutVars>
      </dgm:prSet>
      <dgm:spPr/>
    </dgm:pt>
    <dgm:pt modelId="{DDF6BDA9-087E-4507-8855-7D14BF768618}" type="pres">
      <dgm:prSet presAssocID="{F643DFFC-F499-42D5-845A-D4A4BC575FA2}" presName="rootComposite" presStyleCnt="0"/>
      <dgm:spPr/>
    </dgm:pt>
    <dgm:pt modelId="{D0D1FC26-847F-491B-9EB2-9968D9C1BD20}" type="pres">
      <dgm:prSet presAssocID="{F643DFFC-F499-42D5-845A-D4A4BC575FA2}" presName="rootText" presStyleLbl="node2" presStyleIdx="5" presStyleCnt="8" custScaleX="33100" custScaleY="62793">
        <dgm:presLayoutVars>
          <dgm:chPref val="3"/>
        </dgm:presLayoutVars>
      </dgm:prSet>
      <dgm:spPr/>
    </dgm:pt>
    <dgm:pt modelId="{0F2623AA-423C-4B87-A877-1CE9C816AE0F}" type="pres">
      <dgm:prSet presAssocID="{F643DFFC-F499-42D5-845A-D4A4BC575FA2}" presName="rootConnector" presStyleLbl="node2" presStyleIdx="5" presStyleCnt="8"/>
      <dgm:spPr/>
    </dgm:pt>
    <dgm:pt modelId="{7DDF3975-0BB5-4471-9DFA-12EB19D56A0A}" type="pres">
      <dgm:prSet presAssocID="{F643DFFC-F499-42D5-845A-D4A4BC575FA2}" presName="hierChild4" presStyleCnt="0"/>
      <dgm:spPr/>
    </dgm:pt>
    <dgm:pt modelId="{5A88C2A2-CAA5-4734-BC6E-B2FFCABA5108}" type="pres">
      <dgm:prSet presAssocID="{F643DFFC-F499-42D5-845A-D4A4BC575FA2}" presName="hierChild5" presStyleCnt="0"/>
      <dgm:spPr/>
    </dgm:pt>
    <dgm:pt modelId="{2076BC37-0B5E-4202-A32C-F1A9319EB228}" type="pres">
      <dgm:prSet presAssocID="{A8CFF095-93AF-4008-9ADE-C7505EBA4467}" presName="Name37" presStyleLbl="parChTrans1D2" presStyleIdx="6" presStyleCnt="8"/>
      <dgm:spPr/>
    </dgm:pt>
    <dgm:pt modelId="{2D935FA2-CA39-4509-BA25-2FB1CB903EBC}" type="pres">
      <dgm:prSet presAssocID="{E18CB7F9-0AB9-4369-8551-1C89A859D513}" presName="hierRoot2" presStyleCnt="0">
        <dgm:presLayoutVars>
          <dgm:hierBranch val="init"/>
        </dgm:presLayoutVars>
      </dgm:prSet>
      <dgm:spPr/>
    </dgm:pt>
    <dgm:pt modelId="{423A4D77-506F-46D9-B2EC-6CD78F444D34}" type="pres">
      <dgm:prSet presAssocID="{E18CB7F9-0AB9-4369-8551-1C89A859D513}" presName="rootComposite" presStyleCnt="0"/>
      <dgm:spPr/>
    </dgm:pt>
    <dgm:pt modelId="{BBA20AD5-DDE6-4C17-BC1D-26F18A9AB998}" type="pres">
      <dgm:prSet presAssocID="{E18CB7F9-0AB9-4369-8551-1C89A859D513}" presName="rootText" presStyleLbl="node2" presStyleIdx="6" presStyleCnt="8" custScaleX="33100" custScaleY="59878">
        <dgm:presLayoutVars>
          <dgm:chPref val="3"/>
        </dgm:presLayoutVars>
      </dgm:prSet>
      <dgm:spPr/>
    </dgm:pt>
    <dgm:pt modelId="{29121071-A40A-4F18-AFB9-8F8F87382160}" type="pres">
      <dgm:prSet presAssocID="{E18CB7F9-0AB9-4369-8551-1C89A859D513}" presName="rootConnector" presStyleLbl="node2" presStyleIdx="6" presStyleCnt="8"/>
      <dgm:spPr/>
    </dgm:pt>
    <dgm:pt modelId="{CFD439E8-D91D-4E80-A9FD-4D62F069F1F8}" type="pres">
      <dgm:prSet presAssocID="{E18CB7F9-0AB9-4369-8551-1C89A859D513}" presName="hierChild4" presStyleCnt="0"/>
      <dgm:spPr/>
    </dgm:pt>
    <dgm:pt modelId="{CA283AA0-C5F0-4598-A255-8EA52AF3A2AE}" type="pres">
      <dgm:prSet presAssocID="{E18CB7F9-0AB9-4369-8551-1C89A859D513}" presName="hierChild5" presStyleCnt="0"/>
      <dgm:spPr/>
    </dgm:pt>
    <dgm:pt modelId="{5D8BD27F-3856-48AD-8DC3-C50BC72CE52C}" type="pres">
      <dgm:prSet presAssocID="{1953F1F4-B087-4767-B89C-34DD455AD742}" presName="Name37" presStyleLbl="parChTrans1D2" presStyleIdx="7" presStyleCnt="8"/>
      <dgm:spPr/>
    </dgm:pt>
    <dgm:pt modelId="{ED633194-A08D-46E5-BF47-CFEB7035C6C1}" type="pres">
      <dgm:prSet presAssocID="{1E08BD26-BCA9-42E5-80E5-601722B87AC2}" presName="hierRoot2" presStyleCnt="0">
        <dgm:presLayoutVars>
          <dgm:hierBranch val="init"/>
        </dgm:presLayoutVars>
      </dgm:prSet>
      <dgm:spPr/>
    </dgm:pt>
    <dgm:pt modelId="{0DC4F523-E444-4EA6-8EEA-199102A7B791}" type="pres">
      <dgm:prSet presAssocID="{1E08BD26-BCA9-42E5-80E5-601722B87AC2}" presName="rootComposite" presStyleCnt="0"/>
      <dgm:spPr/>
    </dgm:pt>
    <dgm:pt modelId="{C5972C64-2FB3-4331-B6C2-12125E32B2C0}" type="pres">
      <dgm:prSet presAssocID="{1E08BD26-BCA9-42E5-80E5-601722B87AC2}" presName="rootText" presStyleLbl="node2" presStyleIdx="7" presStyleCnt="8" custScaleX="32761" custScaleY="65060">
        <dgm:presLayoutVars>
          <dgm:chPref val="3"/>
        </dgm:presLayoutVars>
      </dgm:prSet>
      <dgm:spPr/>
    </dgm:pt>
    <dgm:pt modelId="{60354A69-EF17-41A1-AFF1-05EF8B0771EE}" type="pres">
      <dgm:prSet presAssocID="{1E08BD26-BCA9-42E5-80E5-601722B87AC2}" presName="rootConnector" presStyleLbl="node2" presStyleIdx="7" presStyleCnt="8"/>
      <dgm:spPr/>
    </dgm:pt>
    <dgm:pt modelId="{390B8B2C-B3A3-4229-A57B-FF29A09B79C5}" type="pres">
      <dgm:prSet presAssocID="{1E08BD26-BCA9-42E5-80E5-601722B87AC2}" presName="hierChild4" presStyleCnt="0"/>
      <dgm:spPr/>
    </dgm:pt>
    <dgm:pt modelId="{8B8ACA38-8B37-49B8-AF0C-E4B67EDADF7F}" type="pres">
      <dgm:prSet presAssocID="{1E08BD26-BCA9-42E5-80E5-601722B87AC2}" presName="hierChild5" presStyleCnt="0"/>
      <dgm:spPr/>
    </dgm:pt>
    <dgm:pt modelId="{D058B2DD-EDAF-48D3-9E91-8E1CC48E484B}" type="pres">
      <dgm:prSet presAssocID="{4F019A11-1F1B-4234-8AD0-9C0B7FF06C53}" presName="hierChild3" presStyleCnt="0"/>
      <dgm:spPr/>
    </dgm:pt>
  </dgm:ptLst>
  <dgm:cxnLst>
    <dgm:cxn modelId="{F9588907-19D6-468A-AE49-1DCFBC2C772D}" srcId="{4F019A11-1F1B-4234-8AD0-9C0B7FF06C53}" destId="{279479E5-7D58-4327-A70E-82E5A3F5334D}" srcOrd="1" destOrd="0" parTransId="{EC5E3077-0E6C-49D2-BD37-00443B041DB3}" sibTransId="{9FCC0039-110B-4AB7-9900-1043E9591E85}"/>
    <dgm:cxn modelId="{AFCDB416-6CD4-4806-B5F5-4ED59C05E222}" type="presOf" srcId="{AFB5E37E-CC12-44D8-86E5-6F29391098CA}" destId="{FA288934-B637-4262-8284-CF71BEC2170F}" srcOrd="0" destOrd="0" presId="urn:microsoft.com/office/officeart/2005/8/layout/orgChart1"/>
    <dgm:cxn modelId="{AC90EA1A-26AA-4DAD-AFEA-5BF81C8093D5}" type="presOf" srcId="{FCBE7764-938D-4865-93B6-09EA1C660E71}" destId="{38F95027-D8E6-4B75-9E7C-70F32F8AD117}" srcOrd="0" destOrd="0" presId="urn:microsoft.com/office/officeart/2005/8/layout/orgChart1"/>
    <dgm:cxn modelId="{09FDC620-DEFD-46ED-83E8-04DDB8B35B3F}" type="presOf" srcId="{68607113-B0DC-4A4D-AC5E-3E09724FABE9}" destId="{F16571CF-207B-433F-A3CB-E982F8A78229}" srcOrd="1" destOrd="0" presId="urn:microsoft.com/office/officeart/2005/8/layout/orgChart1"/>
    <dgm:cxn modelId="{33661B25-28D8-491C-BBC2-D799A5E32457}" srcId="{4F019A11-1F1B-4234-8AD0-9C0B7FF06C53}" destId="{F6A6C65B-458C-4AFB-9B15-33796CEC7531}" srcOrd="4" destOrd="0" parTransId="{6413B7C6-38C6-4F4D-85B3-21F0439411D6}" sibTransId="{DBCA150E-77D3-463A-96BC-674ADEAD6624}"/>
    <dgm:cxn modelId="{E259DB2A-1852-462E-8496-4CBA4C77D2CC}" srcId="{63CAB272-94AB-462C-8784-69B64FC72ACB}" destId="{4F019A11-1F1B-4234-8AD0-9C0B7FF06C53}" srcOrd="0" destOrd="0" parTransId="{EF9CF927-95A2-47C6-8A22-9DFB27DED28A}" sibTransId="{29D93FC6-26B5-4704-B0BF-90316D10175A}"/>
    <dgm:cxn modelId="{399B722C-29E2-4D1F-8581-DDE7134D82D8}" type="presOf" srcId="{F643DFFC-F499-42D5-845A-D4A4BC575FA2}" destId="{D0D1FC26-847F-491B-9EB2-9968D9C1BD20}" srcOrd="0" destOrd="0" presId="urn:microsoft.com/office/officeart/2005/8/layout/orgChart1"/>
    <dgm:cxn modelId="{46ED7038-7B5E-4D35-AAB1-0CA05D639F22}" type="presOf" srcId="{08DA8A7A-3A75-447D-87B6-2749C13FA0B6}" destId="{4EF3B7F3-349A-46DF-9531-623DB95BC0B1}" srcOrd="0" destOrd="0" presId="urn:microsoft.com/office/officeart/2005/8/layout/orgChart1"/>
    <dgm:cxn modelId="{0DF10A3A-9ED8-4C2A-BE8F-1FE48AC5FEE2}" type="presOf" srcId="{FCBE7764-938D-4865-93B6-09EA1C660E71}" destId="{4A4CF5E4-272F-4065-B6BC-788C24B0681A}" srcOrd="1" destOrd="0" presId="urn:microsoft.com/office/officeart/2005/8/layout/orgChart1"/>
    <dgm:cxn modelId="{819B105E-F0FA-442E-BFBC-7E1300F13D4D}" type="presOf" srcId="{A8CFF095-93AF-4008-9ADE-C7505EBA4467}" destId="{2076BC37-0B5E-4202-A32C-F1A9319EB228}" srcOrd="0" destOrd="0" presId="urn:microsoft.com/office/officeart/2005/8/layout/orgChart1"/>
    <dgm:cxn modelId="{C5689B5E-358B-4278-8C2A-BC6F7A6A04C7}" type="presOf" srcId="{F643DFFC-F499-42D5-845A-D4A4BC575FA2}" destId="{0F2623AA-423C-4B87-A877-1CE9C816AE0F}" srcOrd="1" destOrd="0" presId="urn:microsoft.com/office/officeart/2005/8/layout/orgChart1"/>
    <dgm:cxn modelId="{93C95D5F-3453-4F40-A265-774F41E28841}" srcId="{4F019A11-1F1B-4234-8AD0-9C0B7FF06C53}" destId="{E18CB7F9-0AB9-4369-8551-1C89A859D513}" srcOrd="6" destOrd="0" parTransId="{A8CFF095-93AF-4008-9ADE-C7505EBA4467}" sibTransId="{B496E7A2-1083-4FC7-8C3C-A6FD947C199D}"/>
    <dgm:cxn modelId="{ECB39660-D378-4BD0-800E-E2A5184A14C5}" type="presOf" srcId="{1953F1F4-B087-4767-B89C-34DD455AD742}" destId="{5D8BD27F-3856-48AD-8DC3-C50BC72CE52C}" srcOrd="0" destOrd="0" presId="urn:microsoft.com/office/officeart/2005/8/layout/orgChart1"/>
    <dgm:cxn modelId="{E15DCC61-FF28-446D-8F30-5712D2907606}" type="presOf" srcId="{311DD33D-360C-45A7-9D7E-DA3B697BA53C}" destId="{4B87E5EF-CDF8-4462-A830-B1BA85C2192E}" srcOrd="1" destOrd="0" presId="urn:microsoft.com/office/officeart/2005/8/layout/orgChart1"/>
    <dgm:cxn modelId="{3BDBA842-CB8A-4BB9-B2B6-3BA31BFB1E97}" type="presOf" srcId="{1E08BD26-BCA9-42E5-80E5-601722B87AC2}" destId="{60354A69-EF17-41A1-AFF1-05EF8B0771EE}" srcOrd="1" destOrd="0" presId="urn:microsoft.com/office/officeart/2005/8/layout/orgChart1"/>
    <dgm:cxn modelId="{B9CCAE69-B6B8-46BD-AE66-7C4F5CFE16A3}" type="presOf" srcId="{F6A6C65B-458C-4AFB-9B15-33796CEC7531}" destId="{C7E8226F-4264-4F0D-A53C-847E09C335CF}" srcOrd="1" destOrd="0" presId="urn:microsoft.com/office/officeart/2005/8/layout/orgChart1"/>
    <dgm:cxn modelId="{DFAF4A4A-FEF9-49A0-93D4-B9F5E906E119}" srcId="{4F019A11-1F1B-4234-8AD0-9C0B7FF06C53}" destId="{FCBE7764-938D-4865-93B6-09EA1C660E71}" srcOrd="0" destOrd="0" parTransId="{A809A3C2-7F15-4286-AAB6-11D20AE03F5D}" sibTransId="{5597C689-2112-46C4-ACEF-FB2D6759A93C}"/>
    <dgm:cxn modelId="{5F8E726D-F023-43B2-AAD8-2916931CFCC4}" type="presOf" srcId="{E18CB7F9-0AB9-4369-8551-1C89A859D513}" destId="{BBA20AD5-DDE6-4C17-BC1D-26F18A9AB998}" srcOrd="0" destOrd="0" presId="urn:microsoft.com/office/officeart/2005/8/layout/orgChart1"/>
    <dgm:cxn modelId="{E2D46854-5029-4713-AF6F-5856DC24D1B9}" type="presOf" srcId="{FBBD8619-21E3-4888-AAA7-588088F6A494}" destId="{D34D6154-EAF8-4B7C-8C58-F1DD380F5ED0}" srcOrd="0" destOrd="0" presId="urn:microsoft.com/office/officeart/2005/8/layout/orgChart1"/>
    <dgm:cxn modelId="{1FA76989-CF72-493F-8CAA-EE4CBAD66405}" type="presOf" srcId="{E18CB7F9-0AB9-4369-8551-1C89A859D513}" destId="{29121071-A40A-4F18-AFB9-8F8F87382160}" srcOrd="1" destOrd="0" presId="urn:microsoft.com/office/officeart/2005/8/layout/orgChart1"/>
    <dgm:cxn modelId="{401AAB8B-F829-4EB6-A0A7-E14794C1EE54}" type="presOf" srcId="{68607113-B0DC-4A4D-AC5E-3E09724FABE9}" destId="{DAB6E506-95B9-4CCA-AA34-1F0B764512DA}" srcOrd="0" destOrd="0" presId="urn:microsoft.com/office/officeart/2005/8/layout/orgChart1"/>
    <dgm:cxn modelId="{6CF91B8F-ADF4-4093-AE7B-29200A3F07DE}" type="presOf" srcId="{279479E5-7D58-4327-A70E-82E5A3F5334D}" destId="{0A91B5BB-CE2A-4137-B57D-29223A67B8E8}" srcOrd="0" destOrd="0" presId="urn:microsoft.com/office/officeart/2005/8/layout/orgChart1"/>
    <dgm:cxn modelId="{295C3293-8885-44F1-86E3-1F1B460C71B5}" type="presOf" srcId="{EC5E3077-0E6C-49D2-BD37-00443B041DB3}" destId="{6B948308-940E-4062-B9BE-A0C8C93A5240}" srcOrd="0" destOrd="0" presId="urn:microsoft.com/office/officeart/2005/8/layout/orgChart1"/>
    <dgm:cxn modelId="{0EB59BA1-A378-4204-822A-EFB5DA4F8409}" srcId="{4F019A11-1F1B-4234-8AD0-9C0B7FF06C53}" destId="{311DD33D-360C-45A7-9D7E-DA3B697BA53C}" srcOrd="2" destOrd="0" parTransId="{AFB5E37E-CC12-44D8-86E5-6F29391098CA}" sibTransId="{EB44ABD7-728E-42E7-99BC-57BA632E4FCF}"/>
    <dgm:cxn modelId="{0633ABA1-6F46-4FD7-A1C0-DA7D6A5E56F1}" type="presOf" srcId="{6413B7C6-38C6-4F4D-85B3-21F0439411D6}" destId="{47822111-9509-4FFD-959E-E44FAAD691E1}" srcOrd="0" destOrd="0" presId="urn:microsoft.com/office/officeart/2005/8/layout/orgChart1"/>
    <dgm:cxn modelId="{95AF85A5-E0D0-4438-9380-0F3500A10F42}" srcId="{4F019A11-1F1B-4234-8AD0-9C0B7FF06C53}" destId="{68607113-B0DC-4A4D-AC5E-3E09724FABE9}" srcOrd="3" destOrd="0" parTransId="{08DA8A7A-3A75-447D-87B6-2749C13FA0B6}" sibTransId="{18187DAA-E859-49F6-B1B5-EC0D6221DC3A}"/>
    <dgm:cxn modelId="{72071AAD-471F-4C79-9079-A9FD49CE125C}" type="presOf" srcId="{63CAB272-94AB-462C-8784-69B64FC72ACB}" destId="{0DCE28B8-4B7D-45AE-886B-B4FE35C1347A}" srcOrd="0" destOrd="0" presId="urn:microsoft.com/office/officeart/2005/8/layout/orgChart1"/>
    <dgm:cxn modelId="{F1BAB9BE-81AE-4AB1-B98A-437662C157E5}" type="presOf" srcId="{1E08BD26-BCA9-42E5-80E5-601722B87AC2}" destId="{C5972C64-2FB3-4331-B6C2-12125E32B2C0}" srcOrd="0" destOrd="0" presId="urn:microsoft.com/office/officeart/2005/8/layout/orgChart1"/>
    <dgm:cxn modelId="{9B40A4C9-1B5D-40C7-AA7F-2A33D6B9F1CE}" type="presOf" srcId="{311DD33D-360C-45A7-9D7E-DA3B697BA53C}" destId="{B4A9F528-521C-4EF4-A33D-E3614C9393AA}" srcOrd="0" destOrd="0" presId="urn:microsoft.com/office/officeart/2005/8/layout/orgChart1"/>
    <dgm:cxn modelId="{569E82DA-FEED-4113-AA4A-4C81C8937366}" srcId="{4F019A11-1F1B-4234-8AD0-9C0B7FF06C53}" destId="{1E08BD26-BCA9-42E5-80E5-601722B87AC2}" srcOrd="7" destOrd="0" parTransId="{1953F1F4-B087-4767-B89C-34DD455AD742}" sibTransId="{A1C6F6A0-39D8-43DC-8373-BF781FB7F0B4}"/>
    <dgm:cxn modelId="{2B47D2DA-9EA3-4BCE-A42C-D3C87344A541}" type="presOf" srcId="{4F019A11-1F1B-4234-8AD0-9C0B7FF06C53}" destId="{57FA86B4-0205-4E49-A48A-FC26FB04D5C6}" srcOrd="0" destOrd="0" presId="urn:microsoft.com/office/officeart/2005/8/layout/orgChart1"/>
    <dgm:cxn modelId="{615FA9E0-7E6D-4E0D-B205-991FB90F507B}" srcId="{4F019A11-1F1B-4234-8AD0-9C0B7FF06C53}" destId="{F643DFFC-F499-42D5-845A-D4A4BC575FA2}" srcOrd="5" destOrd="0" parTransId="{FBBD8619-21E3-4888-AAA7-588088F6A494}" sibTransId="{4FD0E2EA-BC27-4DCD-B488-DB5AA03B7E98}"/>
    <dgm:cxn modelId="{BF45FFEA-A567-4C96-9538-1F9F7F836F0E}" type="presOf" srcId="{279479E5-7D58-4327-A70E-82E5A3F5334D}" destId="{CF26B876-3D60-4EB3-B2B3-F6B9183AFAB4}" srcOrd="1" destOrd="0" presId="urn:microsoft.com/office/officeart/2005/8/layout/orgChart1"/>
    <dgm:cxn modelId="{F3B809F8-5ADC-4DE2-9B21-6FA2051D2C90}" type="presOf" srcId="{F6A6C65B-458C-4AFB-9B15-33796CEC7531}" destId="{132BED25-EBC7-48C4-B8F9-B2BE01695AB9}" srcOrd="0" destOrd="0" presId="urn:microsoft.com/office/officeart/2005/8/layout/orgChart1"/>
    <dgm:cxn modelId="{2BFFCCFB-F95E-4CCB-9049-CA891D0BA116}" type="presOf" srcId="{4F019A11-1F1B-4234-8AD0-9C0B7FF06C53}" destId="{419A59F0-1BC1-4E58-93BE-A153821BBA66}" srcOrd="1" destOrd="0" presId="urn:microsoft.com/office/officeart/2005/8/layout/orgChart1"/>
    <dgm:cxn modelId="{006B8CFE-A33E-4B53-9659-FD2506FAEE35}" type="presOf" srcId="{A809A3C2-7F15-4286-AAB6-11D20AE03F5D}" destId="{BCAAED45-15AC-44C0-A35A-01798C129BCB}" srcOrd="0" destOrd="0" presId="urn:microsoft.com/office/officeart/2005/8/layout/orgChart1"/>
    <dgm:cxn modelId="{DE58837D-05C2-4A5C-B28B-7094EF43B337}" type="presParOf" srcId="{0DCE28B8-4B7D-45AE-886B-B4FE35C1347A}" destId="{0381DABB-0BDB-4116-A7FD-A01F7E391967}" srcOrd="0" destOrd="0" presId="urn:microsoft.com/office/officeart/2005/8/layout/orgChart1"/>
    <dgm:cxn modelId="{ED355F0E-90E5-4A11-9CA3-C5254907B74C}" type="presParOf" srcId="{0381DABB-0BDB-4116-A7FD-A01F7E391967}" destId="{E8DA4878-892F-4BE4-90FF-708CFFB390F3}" srcOrd="0" destOrd="0" presId="urn:microsoft.com/office/officeart/2005/8/layout/orgChart1"/>
    <dgm:cxn modelId="{044DA9D4-64D5-48FF-A88D-FA43B73008F6}" type="presParOf" srcId="{E8DA4878-892F-4BE4-90FF-708CFFB390F3}" destId="{57FA86B4-0205-4E49-A48A-FC26FB04D5C6}" srcOrd="0" destOrd="0" presId="urn:microsoft.com/office/officeart/2005/8/layout/orgChart1"/>
    <dgm:cxn modelId="{6226C9B3-F158-4907-935D-4C601D813373}" type="presParOf" srcId="{E8DA4878-892F-4BE4-90FF-708CFFB390F3}" destId="{419A59F0-1BC1-4E58-93BE-A153821BBA66}" srcOrd="1" destOrd="0" presId="urn:microsoft.com/office/officeart/2005/8/layout/orgChart1"/>
    <dgm:cxn modelId="{9CC61310-F9EB-4CBB-948A-834D09E79465}" type="presParOf" srcId="{0381DABB-0BDB-4116-A7FD-A01F7E391967}" destId="{39B6A416-5A50-40AE-A4D3-DE72C8360AAD}" srcOrd="1" destOrd="0" presId="urn:microsoft.com/office/officeart/2005/8/layout/orgChart1"/>
    <dgm:cxn modelId="{B77B31EE-B574-4A7F-8DB4-974522C0F72B}" type="presParOf" srcId="{39B6A416-5A50-40AE-A4D3-DE72C8360AAD}" destId="{BCAAED45-15AC-44C0-A35A-01798C129BCB}" srcOrd="0" destOrd="0" presId="urn:microsoft.com/office/officeart/2005/8/layout/orgChart1"/>
    <dgm:cxn modelId="{5CE32D1C-FC3B-4E06-8BE2-C03C4036BB5D}" type="presParOf" srcId="{39B6A416-5A50-40AE-A4D3-DE72C8360AAD}" destId="{CD2AC405-3DCB-4930-9255-D801828FC8FF}" srcOrd="1" destOrd="0" presId="urn:microsoft.com/office/officeart/2005/8/layout/orgChart1"/>
    <dgm:cxn modelId="{224AF88E-9689-44A5-BB1A-E06225C74781}" type="presParOf" srcId="{CD2AC405-3DCB-4930-9255-D801828FC8FF}" destId="{DECEF62A-5E63-4177-A3AE-FDB3B39DBDCB}" srcOrd="0" destOrd="0" presId="urn:microsoft.com/office/officeart/2005/8/layout/orgChart1"/>
    <dgm:cxn modelId="{1EDE0EB5-AE31-412D-9728-008E0A36674C}" type="presParOf" srcId="{DECEF62A-5E63-4177-A3AE-FDB3B39DBDCB}" destId="{38F95027-D8E6-4B75-9E7C-70F32F8AD117}" srcOrd="0" destOrd="0" presId="urn:microsoft.com/office/officeart/2005/8/layout/orgChart1"/>
    <dgm:cxn modelId="{44435917-2001-40DF-B769-A617D98EBDCE}" type="presParOf" srcId="{DECEF62A-5E63-4177-A3AE-FDB3B39DBDCB}" destId="{4A4CF5E4-272F-4065-B6BC-788C24B0681A}" srcOrd="1" destOrd="0" presId="urn:microsoft.com/office/officeart/2005/8/layout/orgChart1"/>
    <dgm:cxn modelId="{23263897-4817-4B11-BC86-496F765EBEAA}" type="presParOf" srcId="{CD2AC405-3DCB-4930-9255-D801828FC8FF}" destId="{33FB6243-6638-4F09-A28E-220A1A221D83}" srcOrd="1" destOrd="0" presId="urn:microsoft.com/office/officeart/2005/8/layout/orgChart1"/>
    <dgm:cxn modelId="{66E216C7-8B03-485B-99C5-285E30144B46}" type="presParOf" srcId="{CD2AC405-3DCB-4930-9255-D801828FC8FF}" destId="{038FE924-5D33-4204-97F8-4C7144D04E6A}" srcOrd="2" destOrd="0" presId="urn:microsoft.com/office/officeart/2005/8/layout/orgChart1"/>
    <dgm:cxn modelId="{677E454A-9D6E-40C0-B75B-A64C844E3788}" type="presParOf" srcId="{39B6A416-5A50-40AE-A4D3-DE72C8360AAD}" destId="{6B948308-940E-4062-B9BE-A0C8C93A5240}" srcOrd="2" destOrd="0" presId="urn:microsoft.com/office/officeart/2005/8/layout/orgChart1"/>
    <dgm:cxn modelId="{A6F23560-DF7E-4E0C-BE03-09E59B28B202}" type="presParOf" srcId="{39B6A416-5A50-40AE-A4D3-DE72C8360AAD}" destId="{9AF56E8A-C0E9-419A-B242-CE7A08048F06}" srcOrd="3" destOrd="0" presId="urn:microsoft.com/office/officeart/2005/8/layout/orgChart1"/>
    <dgm:cxn modelId="{5CD4128F-2465-4B03-BA60-C4584B9DBBA4}" type="presParOf" srcId="{9AF56E8A-C0E9-419A-B242-CE7A08048F06}" destId="{DACD15B3-D2AE-43C5-BA34-6E51A414219C}" srcOrd="0" destOrd="0" presId="urn:microsoft.com/office/officeart/2005/8/layout/orgChart1"/>
    <dgm:cxn modelId="{4B4F22BA-BAF8-4D93-A424-44D6D24C42A0}" type="presParOf" srcId="{DACD15B3-D2AE-43C5-BA34-6E51A414219C}" destId="{0A91B5BB-CE2A-4137-B57D-29223A67B8E8}" srcOrd="0" destOrd="0" presId="urn:microsoft.com/office/officeart/2005/8/layout/orgChart1"/>
    <dgm:cxn modelId="{6D716546-ADFC-4D70-A2ED-FEC1794D1C65}" type="presParOf" srcId="{DACD15B3-D2AE-43C5-BA34-6E51A414219C}" destId="{CF26B876-3D60-4EB3-B2B3-F6B9183AFAB4}" srcOrd="1" destOrd="0" presId="urn:microsoft.com/office/officeart/2005/8/layout/orgChart1"/>
    <dgm:cxn modelId="{58323513-FD7B-4895-92F5-903D14862622}" type="presParOf" srcId="{9AF56E8A-C0E9-419A-B242-CE7A08048F06}" destId="{E4466125-1FBE-45F0-83CA-A66F6F7F6DE2}" srcOrd="1" destOrd="0" presId="urn:microsoft.com/office/officeart/2005/8/layout/orgChart1"/>
    <dgm:cxn modelId="{14A1E800-2B11-40F4-9240-18C307A93523}" type="presParOf" srcId="{9AF56E8A-C0E9-419A-B242-CE7A08048F06}" destId="{57981B73-30AF-4199-9C32-1D090478C0FD}" srcOrd="2" destOrd="0" presId="urn:microsoft.com/office/officeart/2005/8/layout/orgChart1"/>
    <dgm:cxn modelId="{F9D1C08E-26DF-460D-A2AD-8BF395680934}" type="presParOf" srcId="{39B6A416-5A50-40AE-A4D3-DE72C8360AAD}" destId="{FA288934-B637-4262-8284-CF71BEC2170F}" srcOrd="4" destOrd="0" presId="urn:microsoft.com/office/officeart/2005/8/layout/orgChart1"/>
    <dgm:cxn modelId="{DE683210-4672-4685-8785-A8BFEF4B9A63}" type="presParOf" srcId="{39B6A416-5A50-40AE-A4D3-DE72C8360AAD}" destId="{9BEBF227-9208-41F2-ABD1-2D54E9904AC1}" srcOrd="5" destOrd="0" presId="urn:microsoft.com/office/officeart/2005/8/layout/orgChart1"/>
    <dgm:cxn modelId="{65F8A991-5962-4D99-AF36-23540F34C982}" type="presParOf" srcId="{9BEBF227-9208-41F2-ABD1-2D54E9904AC1}" destId="{7AA10290-E454-43B1-BF6E-F2211063CBD2}" srcOrd="0" destOrd="0" presId="urn:microsoft.com/office/officeart/2005/8/layout/orgChart1"/>
    <dgm:cxn modelId="{92C07565-9344-4535-A6F3-EE39572B58D8}" type="presParOf" srcId="{7AA10290-E454-43B1-BF6E-F2211063CBD2}" destId="{B4A9F528-521C-4EF4-A33D-E3614C9393AA}" srcOrd="0" destOrd="0" presId="urn:microsoft.com/office/officeart/2005/8/layout/orgChart1"/>
    <dgm:cxn modelId="{DC0E3213-563E-4870-B858-9F204261F32D}" type="presParOf" srcId="{7AA10290-E454-43B1-BF6E-F2211063CBD2}" destId="{4B87E5EF-CDF8-4462-A830-B1BA85C2192E}" srcOrd="1" destOrd="0" presId="urn:microsoft.com/office/officeart/2005/8/layout/orgChart1"/>
    <dgm:cxn modelId="{A79F4EB0-2A64-4111-B3BB-A3C26535F333}" type="presParOf" srcId="{9BEBF227-9208-41F2-ABD1-2D54E9904AC1}" destId="{E57E04D3-38B0-4B3E-96CC-DB8EDA33965E}" srcOrd="1" destOrd="0" presId="urn:microsoft.com/office/officeart/2005/8/layout/orgChart1"/>
    <dgm:cxn modelId="{1801FF60-C1FF-41F0-BE58-8CA4D3B73B49}" type="presParOf" srcId="{9BEBF227-9208-41F2-ABD1-2D54E9904AC1}" destId="{F77A05BD-893E-4FF4-8B59-4C7375465BFA}" srcOrd="2" destOrd="0" presId="urn:microsoft.com/office/officeart/2005/8/layout/orgChart1"/>
    <dgm:cxn modelId="{68BDA00E-1332-48A7-A496-1AD501754AD2}" type="presParOf" srcId="{39B6A416-5A50-40AE-A4D3-DE72C8360AAD}" destId="{4EF3B7F3-349A-46DF-9531-623DB95BC0B1}" srcOrd="6" destOrd="0" presId="urn:microsoft.com/office/officeart/2005/8/layout/orgChart1"/>
    <dgm:cxn modelId="{49F6F61D-5A40-49E5-8F97-1D52B43F8FC6}" type="presParOf" srcId="{39B6A416-5A50-40AE-A4D3-DE72C8360AAD}" destId="{EA170290-149F-4E2A-B05D-0389FB63ED2F}" srcOrd="7" destOrd="0" presId="urn:microsoft.com/office/officeart/2005/8/layout/orgChart1"/>
    <dgm:cxn modelId="{52AF72EF-324B-4C4F-97E9-D7D1C61CC561}" type="presParOf" srcId="{EA170290-149F-4E2A-B05D-0389FB63ED2F}" destId="{4A71E58F-8E84-48DD-BB5B-ECC220FFAF73}" srcOrd="0" destOrd="0" presId="urn:microsoft.com/office/officeart/2005/8/layout/orgChart1"/>
    <dgm:cxn modelId="{5B3930DD-883A-419A-9E10-33C8085361DB}" type="presParOf" srcId="{4A71E58F-8E84-48DD-BB5B-ECC220FFAF73}" destId="{DAB6E506-95B9-4CCA-AA34-1F0B764512DA}" srcOrd="0" destOrd="0" presId="urn:microsoft.com/office/officeart/2005/8/layout/orgChart1"/>
    <dgm:cxn modelId="{F0A97547-4FF2-46DB-95B7-CA1D7162297E}" type="presParOf" srcId="{4A71E58F-8E84-48DD-BB5B-ECC220FFAF73}" destId="{F16571CF-207B-433F-A3CB-E982F8A78229}" srcOrd="1" destOrd="0" presId="urn:microsoft.com/office/officeart/2005/8/layout/orgChart1"/>
    <dgm:cxn modelId="{4B83C086-9961-4A4F-9F39-40437A2B7DB6}" type="presParOf" srcId="{EA170290-149F-4E2A-B05D-0389FB63ED2F}" destId="{3EF4AB90-DA8E-4577-A77B-021422FF8D4E}" srcOrd="1" destOrd="0" presId="urn:microsoft.com/office/officeart/2005/8/layout/orgChart1"/>
    <dgm:cxn modelId="{7F527905-1D10-4776-99BD-D9220460AFB9}" type="presParOf" srcId="{EA170290-149F-4E2A-B05D-0389FB63ED2F}" destId="{975FF09A-EF40-4ADB-BC74-7A1AA976E2E4}" srcOrd="2" destOrd="0" presId="urn:microsoft.com/office/officeart/2005/8/layout/orgChart1"/>
    <dgm:cxn modelId="{AB2D9D65-F0D9-4BC8-AD6B-773A733D75B9}" type="presParOf" srcId="{39B6A416-5A50-40AE-A4D3-DE72C8360AAD}" destId="{47822111-9509-4FFD-959E-E44FAAD691E1}" srcOrd="8" destOrd="0" presId="urn:microsoft.com/office/officeart/2005/8/layout/orgChart1"/>
    <dgm:cxn modelId="{C6403CC9-BCC9-46A9-9E68-0644BFF82EA7}" type="presParOf" srcId="{39B6A416-5A50-40AE-A4D3-DE72C8360AAD}" destId="{37AA97A0-5649-4E88-8FD8-967B3E05C2FF}" srcOrd="9" destOrd="0" presId="urn:microsoft.com/office/officeart/2005/8/layout/orgChart1"/>
    <dgm:cxn modelId="{C623324C-881E-40A5-8056-7E79AEB0D96C}" type="presParOf" srcId="{37AA97A0-5649-4E88-8FD8-967B3E05C2FF}" destId="{24B60E55-3447-4C99-BE39-2848C0B52311}" srcOrd="0" destOrd="0" presId="urn:microsoft.com/office/officeart/2005/8/layout/orgChart1"/>
    <dgm:cxn modelId="{06729EDD-AF67-43D9-895B-B4E9CC046BEC}" type="presParOf" srcId="{24B60E55-3447-4C99-BE39-2848C0B52311}" destId="{132BED25-EBC7-48C4-B8F9-B2BE01695AB9}" srcOrd="0" destOrd="0" presId="urn:microsoft.com/office/officeart/2005/8/layout/orgChart1"/>
    <dgm:cxn modelId="{B28E4D4E-2FDD-40B0-BD29-5FAC4BF8795E}" type="presParOf" srcId="{24B60E55-3447-4C99-BE39-2848C0B52311}" destId="{C7E8226F-4264-4F0D-A53C-847E09C335CF}" srcOrd="1" destOrd="0" presId="urn:microsoft.com/office/officeart/2005/8/layout/orgChart1"/>
    <dgm:cxn modelId="{FB510426-2106-4203-BAA0-CA51FA12AF55}" type="presParOf" srcId="{37AA97A0-5649-4E88-8FD8-967B3E05C2FF}" destId="{53906A68-149E-4928-AA59-7F95D0959FCA}" srcOrd="1" destOrd="0" presId="urn:microsoft.com/office/officeart/2005/8/layout/orgChart1"/>
    <dgm:cxn modelId="{8BA71C00-32F0-469D-9DDE-5C64603A51AB}" type="presParOf" srcId="{37AA97A0-5649-4E88-8FD8-967B3E05C2FF}" destId="{67CF7376-AD28-414C-9349-55B79D512630}" srcOrd="2" destOrd="0" presId="urn:microsoft.com/office/officeart/2005/8/layout/orgChart1"/>
    <dgm:cxn modelId="{578ED44F-0B39-4E2A-98F8-8E995458171F}" type="presParOf" srcId="{39B6A416-5A50-40AE-A4D3-DE72C8360AAD}" destId="{D34D6154-EAF8-4B7C-8C58-F1DD380F5ED0}" srcOrd="10" destOrd="0" presId="urn:microsoft.com/office/officeart/2005/8/layout/orgChart1"/>
    <dgm:cxn modelId="{F65C42D1-76FC-4AAA-BE74-282158E288D6}" type="presParOf" srcId="{39B6A416-5A50-40AE-A4D3-DE72C8360AAD}" destId="{C5FECBB1-E5BB-42E0-A260-951193F9BA87}" srcOrd="11" destOrd="0" presId="urn:microsoft.com/office/officeart/2005/8/layout/orgChart1"/>
    <dgm:cxn modelId="{70158A47-10F2-4F2F-85BF-096E5BCDFBE3}" type="presParOf" srcId="{C5FECBB1-E5BB-42E0-A260-951193F9BA87}" destId="{DDF6BDA9-087E-4507-8855-7D14BF768618}" srcOrd="0" destOrd="0" presId="urn:microsoft.com/office/officeart/2005/8/layout/orgChart1"/>
    <dgm:cxn modelId="{C7DD5B49-A517-422A-A086-656269D743EB}" type="presParOf" srcId="{DDF6BDA9-087E-4507-8855-7D14BF768618}" destId="{D0D1FC26-847F-491B-9EB2-9968D9C1BD20}" srcOrd="0" destOrd="0" presId="urn:microsoft.com/office/officeart/2005/8/layout/orgChart1"/>
    <dgm:cxn modelId="{9E61F00D-38C0-4A69-BADA-E34A7BFFA6D1}" type="presParOf" srcId="{DDF6BDA9-087E-4507-8855-7D14BF768618}" destId="{0F2623AA-423C-4B87-A877-1CE9C816AE0F}" srcOrd="1" destOrd="0" presId="urn:microsoft.com/office/officeart/2005/8/layout/orgChart1"/>
    <dgm:cxn modelId="{8C16BDF3-0426-447A-9B9C-27E68C83861D}" type="presParOf" srcId="{C5FECBB1-E5BB-42E0-A260-951193F9BA87}" destId="{7DDF3975-0BB5-4471-9DFA-12EB19D56A0A}" srcOrd="1" destOrd="0" presId="urn:microsoft.com/office/officeart/2005/8/layout/orgChart1"/>
    <dgm:cxn modelId="{B2F05A72-CF75-487C-AE7F-B63396B5EA1D}" type="presParOf" srcId="{C5FECBB1-E5BB-42E0-A260-951193F9BA87}" destId="{5A88C2A2-CAA5-4734-BC6E-B2FFCABA5108}" srcOrd="2" destOrd="0" presId="urn:microsoft.com/office/officeart/2005/8/layout/orgChart1"/>
    <dgm:cxn modelId="{62294B51-EDEC-45FE-9050-F2F3B4732B51}" type="presParOf" srcId="{39B6A416-5A50-40AE-A4D3-DE72C8360AAD}" destId="{2076BC37-0B5E-4202-A32C-F1A9319EB228}" srcOrd="12" destOrd="0" presId="urn:microsoft.com/office/officeart/2005/8/layout/orgChart1"/>
    <dgm:cxn modelId="{F2F18C99-ECE0-4A4C-8BBC-68B88DFD30B8}" type="presParOf" srcId="{39B6A416-5A50-40AE-A4D3-DE72C8360AAD}" destId="{2D935FA2-CA39-4509-BA25-2FB1CB903EBC}" srcOrd="13" destOrd="0" presId="urn:microsoft.com/office/officeart/2005/8/layout/orgChart1"/>
    <dgm:cxn modelId="{39ED0DBD-0046-4F59-9690-6BAC7ADA0093}" type="presParOf" srcId="{2D935FA2-CA39-4509-BA25-2FB1CB903EBC}" destId="{423A4D77-506F-46D9-B2EC-6CD78F444D34}" srcOrd="0" destOrd="0" presId="urn:microsoft.com/office/officeart/2005/8/layout/orgChart1"/>
    <dgm:cxn modelId="{901B95B8-43EE-478B-AE73-7C5E4EDE1D67}" type="presParOf" srcId="{423A4D77-506F-46D9-B2EC-6CD78F444D34}" destId="{BBA20AD5-DDE6-4C17-BC1D-26F18A9AB998}" srcOrd="0" destOrd="0" presId="urn:microsoft.com/office/officeart/2005/8/layout/orgChart1"/>
    <dgm:cxn modelId="{BB609B05-7B64-4D75-B00F-DBEFEB632FDE}" type="presParOf" srcId="{423A4D77-506F-46D9-B2EC-6CD78F444D34}" destId="{29121071-A40A-4F18-AFB9-8F8F87382160}" srcOrd="1" destOrd="0" presId="urn:microsoft.com/office/officeart/2005/8/layout/orgChart1"/>
    <dgm:cxn modelId="{EB400507-A548-40B0-BC57-8104990B8FF7}" type="presParOf" srcId="{2D935FA2-CA39-4509-BA25-2FB1CB903EBC}" destId="{CFD439E8-D91D-4E80-A9FD-4D62F069F1F8}" srcOrd="1" destOrd="0" presId="urn:microsoft.com/office/officeart/2005/8/layout/orgChart1"/>
    <dgm:cxn modelId="{DBB66F8C-6A04-4541-8EC6-B074AC18D25E}" type="presParOf" srcId="{2D935FA2-CA39-4509-BA25-2FB1CB903EBC}" destId="{CA283AA0-C5F0-4598-A255-8EA52AF3A2AE}" srcOrd="2" destOrd="0" presId="urn:microsoft.com/office/officeart/2005/8/layout/orgChart1"/>
    <dgm:cxn modelId="{EE6E0891-859F-46D9-8394-2B0BC0FAA8E4}" type="presParOf" srcId="{39B6A416-5A50-40AE-A4D3-DE72C8360AAD}" destId="{5D8BD27F-3856-48AD-8DC3-C50BC72CE52C}" srcOrd="14" destOrd="0" presId="urn:microsoft.com/office/officeart/2005/8/layout/orgChart1"/>
    <dgm:cxn modelId="{F83FA5F5-12CA-460B-9F21-2B311302438E}" type="presParOf" srcId="{39B6A416-5A50-40AE-A4D3-DE72C8360AAD}" destId="{ED633194-A08D-46E5-BF47-CFEB7035C6C1}" srcOrd="15" destOrd="0" presId="urn:microsoft.com/office/officeart/2005/8/layout/orgChart1"/>
    <dgm:cxn modelId="{EDA67475-793F-4119-BC7C-B652FA691F03}" type="presParOf" srcId="{ED633194-A08D-46E5-BF47-CFEB7035C6C1}" destId="{0DC4F523-E444-4EA6-8EEA-199102A7B791}" srcOrd="0" destOrd="0" presId="urn:microsoft.com/office/officeart/2005/8/layout/orgChart1"/>
    <dgm:cxn modelId="{3A7B77E3-0D44-4090-AEA7-482608328C76}" type="presParOf" srcId="{0DC4F523-E444-4EA6-8EEA-199102A7B791}" destId="{C5972C64-2FB3-4331-B6C2-12125E32B2C0}" srcOrd="0" destOrd="0" presId="urn:microsoft.com/office/officeart/2005/8/layout/orgChart1"/>
    <dgm:cxn modelId="{CEC17E9C-8127-45D0-B340-180291DE7E03}" type="presParOf" srcId="{0DC4F523-E444-4EA6-8EEA-199102A7B791}" destId="{60354A69-EF17-41A1-AFF1-05EF8B0771EE}" srcOrd="1" destOrd="0" presId="urn:microsoft.com/office/officeart/2005/8/layout/orgChart1"/>
    <dgm:cxn modelId="{95734664-B404-4D3A-B831-49FCA72A5AC5}" type="presParOf" srcId="{ED633194-A08D-46E5-BF47-CFEB7035C6C1}" destId="{390B8B2C-B3A3-4229-A57B-FF29A09B79C5}" srcOrd="1" destOrd="0" presId="urn:microsoft.com/office/officeart/2005/8/layout/orgChart1"/>
    <dgm:cxn modelId="{5A6254B5-F27C-4EA4-9BF5-B123F0C7E6F0}" type="presParOf" srcId="{ED633194-A08D-46E5-BF47-CFEB7035C6C1}" destId="{8B8ACA38-8B37-49B8-AF0C-E4B67EDADF7F}" srcOrd="2" destOrd="0" presId="urn:microsoft.com/office/officeart/2005/8/layout/orgChart1"/>
    <dgm:cxn modelId="{A58D32EA-4DA2-4374-9430-7AF70A65BEA4}" type="presParOf" srcId="{0381DABB-0BDB-4116-A7FD-A01F7E391967}" destId="{D058B2DD-EDAF-48D3-9E91-8E1CC48E484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BD27F-3856-48AD-8DC3-C50BC72CE52C}">
      <dsp:nvSpPr>
        <dsp:cNvPr id="0" name=""/>
        <dsp:cNvSpPr/>
      </dsp:nvSpPr>
      <dsp:spPr>
        <a:xfrm>
          <a:off x="5681903" y="1662181"/>
          <a:ext cx="5203811" cy="1177906"/>
        </a:xfrm>
        <a:custGeom>
          <a:avLst/>
          <a:gdLst/>
          <a:ahLst/>
          <a:cxnLst/>
          <a:rect l="0" t="0" r="0" b="0"/>
          <a:pathLst>
            <a:path>
              <a:moveTo>
                <a:pt x="0" y="0"/>
              </a:moveTo>
              <a:lnTo>
                <a:pt x="0" y="680679"/>
              </a:lnTo>
              <a:lnTo>
                <a:pt x="5203811" y="680679"/>
              </a:lnTo>
              <a:lnTo>
                <a:pt x="5203811" y="11779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76BC37-0B5E-4202-A32C-F1A9319EB228}">
      <dsp:nvSpPr>
        <dsp:cNvPr id="0" name=""/>
        <dsp:cNvSpPr/>
      </dsp:nvSpPr>
      <dsp:spPr>
        <a:xfrm>
          <a:off x="5681903" y="1662181"/>
          <a:ext cx="2851975" cy="1177906"/>
        </a:xfrm>
        <a:custGeom>
          <a:avLst/>
          <a:gdLst/>
          <a:ahLst/>
          <a:cxnLst/>
          <a:rect l="0" t="0" r="0" b="0"/>
          <a:pathLst>
            <a:path>
              <a:moveTo>
                <a:pt x="0" y="0"/>
              </a:moveTo>
              <a:lnTo>
                <a:pt x="0" y="680679"/>
              </a:lnTo>
              <a:lnTo>
                <a:pt x="2851975" y="680679"/>
              </a:lnTo>
              <a:lnTo>
                <a:pt x="2851975" y="11779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D6154-EAF8-4B7C-8C58-F1DD380F5ED0}">
      <dsp:nvSpPr>
        <dsp:cNvPr id="0" name=""/>
        <dsp:cNvSpPr/>
      </dsp:nvSpPr>
      <dsp:spPr>
        <a:xfrm>
          <a:off x="5681903" y="1662181"/>
          <a:ext cx="290072" cy="1177906"/>
        </a:xfrm>
        <a:custGeom>
          <a:avLst/>
          <a:gdLst/>
          <a:ahLst/>
          <a:cxnLst/>
          <a:rect l="0" t="0" r="0" b="0"/>
          <a:pathLst>
            <a:path>
              <a:moveTo>
                <a:pt x="0" y="0"/>
              </a:moveTo>
              <a:lnTo>
                <a:pt x="0" y="680679"/>
              </a:lnTo>
              <a:lnTo>
                <a:pt x="290072" y="680679"/>
              </a:lnTo>
              <a:lnTo>
                <a:pt x="290072" y="11779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F3B7F3-349A-46DF-9531-623DB95BC0B1}">
      <dsp:nvSpPr>
        <dsp:cNvPr id="0" name=""/>
        <dsp:cNvSpPr/>
      </dsp:nvSpPr>
      <dsp:spPr>
        <a:xfrm>
          <a:off x="3378322" y="1662181"/>
          <a:ext cx="2303581" cy="1177906"/>
        </a:xfrm>
        <a:custGeom>
          <a:avLst/>
          <a:gdLst/>
          <a:ahLst/>
          <a:cxnLst/>
          <a:rect l="0" t="0" r="0" b="0"/>
          <a:pathLst>
            <a:path>
              <a:moveTo>
                <a:pt x="2303581" y="0"/>
              </a:moveTo>
              <a:lnTo>
                <a:pt x="2303581" y="680679"/>
              </a:lnTo>
              <a:lnTo>
                <a:pt x="0" y="680679"/>
              </a:lnTo>
              <a:lnTo>
                <a:pt x="0" y="11779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948308-940E-4062-B9BE-A0C8C93A5240}">
      <dsp:nvSpPr>
        <dsp:cNvPr id="0" name=""/>
        <dsp:cNvSpPr/>
      </dsp:nvSpPr>
      <dsp:spPr>
        <a:xfrm>
          <a:off x="784668" y="1662181"/>
          <a:ext cx="4897235" cy="1177906"/>
        </a:xfrm>
        <a:custGeom>
          <a:avLst/>
          <a:gdLst/>
          <a:ahLst/>
          <a:cxnLst/>
          <a:rect l="0" t="0" r="0" b="0"/>
          <a:pathLst>
            <a:path>
              <a:moveTo>
                <a:pt x="4897235" y="0"/>
              </a:moveTo>
              <a:lnTo>
                <a:pt x="4897235" y="680679"/>
              </a:lnTo>
              <a:lnTo>
                <a:pt x="0" y="680679"/>
              </a:lnTo>
              <a:lnTo>
                <a:pt x="0" y="117790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FA86B4-0205-4E49-A48A-FC26FB04D5C6}">
      <dsp:nvSpPr>
        <dsp:cNvPr id="0" name=""/>
        <dsp:cNvSpPr/>
      </dsp:nvSpPr>
      <dsp:spPr>
        <a:xfrm>
          <a:off x="4620915" y="912789"/>
          <a:ext cx="2121975" cy="749391"/>
        </a:xfrm>
        <a:prstGeom prst="rect">
          <a:avLst/>
        </a:prstGeom>
        <a:solidFill>
          <a:schemeClr val="accent3">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Types of Computer Networks </a:t>
          </a:r>
        </a:p>
      </dsp:txBody>
      <dsp:txXfrm>
        <a:off x="4620915" y="912789"/>
        <a:ext cx="2121975" cy="749391"/>
      </dsp:txXfrm>
    </dsp:sp>
    <dsp:sp modelId="{0A91B5BB-CE2A-4137-B57D-29223A67B8E8}">
      <dsp:nvSpPr>
        <dsp:cNvPr id="0" name=""/>
        <dsp:cNvSpPr/>
      </dsp:nvSpPr>
      <dsp:spPr>
        <a:xfrm>
          <a:off x="943" y="2840088"/>
          <a:ext cx="1567448" cy="480581"/>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LAN </a:t>
          </a:r>
        </a:p>
      </dsp:txBody>
      <dsp:txXfrm>
        <a:off x="943" y="2840088"/>
        <a:ext cx="1567448" cy="480581"/>
      </dsp:txXfrm>
    </dsp:sp>
    <dsp:sp modelId="{DAB6E506-95B9-4CCA-AA34-1F0B764512DA}">
      <dsp:nvSpPr>
        <dsp:cNvPr id="0" name=""/>
        <dsp:cNvSpPr/>
      </dsp:nvSpPr>
      <dsp:spPr>
        <a:xfrm>
          <a:off x="2562846" y="2840088"/>
          <a:ext cx="1630951" cy="576096"/>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CAN</a:t>
          </a:r>
        </a:p>
      </dsp:txBody>
      <dsp:txXfrm>
        <a:off x="2562846" y="2840088"/>
        <a:ext cx="1630951" cy="576096"/>
      </dsp:txXfrm>
    </dsp:sp>
    <dsp:sp modelId="{D0D1FC26-847F-491B-9EB2-9968D9C1BD20}">
      <dsp:nvSpPr>
        <dsp:cNvPr id="0" name=""/>
        <dsp:cNvSpPr/>
      </dsp:nvSpPr>
      <dsp:spPr>
        <a:xfrm>
          <a:off x="5188251" y="2840088"/>
          <a:ext cx="1567448" cy="480581"/>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WAN</a:t>
          </a:r>
        </a:p>
      </dsp:txBody>
      <dsp:txXfrm>
        <a:off x="5188251" y="2840088"/>
        <a:ext cx="1567448" cy="480581"/>
      </dsp:txXfrm>
    </dsp:sp>
    <dsp:sp modelId="{BBA20AD5-DDE6-4C17-BC1D-26F18A9AB998}">
      <dsp:nvSpPr>
        <dsp:cNvPr id="0" name=""/>
        <dsp:cNvSpPr/>
      </dsp:nvSpPr>
      <dsp:spPr>
        <a:xfrm>
          <a:off x="7750154" y="2840088"/>
          <a:ext cx="1567448" cy="480581"/>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MAN</a:t>
          </a:r>
        </a:p>
      </dsp:txBody>
      <dsp:txXfrm>
        <a:off x="7750154" y="2840088"/>
        <a:ext cx="1567448" cy="480581"/>
      </dsp:txXfrm>
    </dsp:sp>
    <dsp:sp modelId="{C5972C64-2FB3-4331-B6C2-12125E32B2C0}">
      <dsp:nvSpPr>
        <dsp:cNvPr id="0" name=""/>
        <dsp:cNvSpPr/>
      </dsp:nvSpPr>
      <dsp:spPr>
        <a:xfrm>
          <a:off x="10312056" y="2840088"/>
          <a:ext cx="1147315" cy="425010"/>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SAN</a:t>
          </a:r>
        </a:p>
      </dsp:txBody>
      <dsp:txXfrm>
        <a:off x="10312056" y="2840088"/>
        <a:ext cx="1147315" cy="425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BD27F-3856-48AD-8DC3-C50BC72CE52C}">
      <dsp:nvSpPr>
        <dsp:cNvPr id="0" name=""/>
        <dsp:cNvSpPr/>
      </dsp:nvSpPr>
      <dsp:spPr>
        <a:xfrm>
          <a:off x="5885018" y="1836036"/>
          <a:ext cx="5486602" cy="684957"/>
        </a:xfrm>
        <a:custGeom>
          <a:avLst/>
          <a:gdLst/>
          <a:ahLst/>
          <a:cxnLst/>
          <a:rect l="0" t="0" r="0" b="0"/>
          <a:pathLst>
            <a:path>
              <a:moveTo>
                <a:pt x="0" y="0"/>
              </a:moveTo>
              <a:lnTo>
                <a:pt x="0" y="395818"/>
              </a:lnTo>
              <a:lnTo>
                <a:pt x="5486602" y="395818"/>
              </a:lnTo>
              <a:lnTo>
                <a:pt x="5486602" y="6849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76BC37-0B5E-4202-A32C-F1A9319EB228}">
      <dsp:nvSpPr>
        <dsp:cNvPr id="0" name=""/>
        <dsp:cNvSpPr/>
      </dsp:nvSpPr>
      <dsp:spPr>
        <a:xfrm>
          <a:off x="5885018" y="1836036"/>
          <a:ext cx="4001513" cy="684957"/>
        </a:xfrm>
        <a:custGeom>
          <a:avLst/>
          <a:gdLst/>
          <a:ahLst/>
          <a:cxnLst/>
          <a:rect l="0" t="0" r="0" b="0"/>
          <a:pathLst>
            <a:path>
              <a:moveTo>
                <a:pt x="0" y="0"/>
              </a:moveTo>
              <a:lnTo>
                <a:pt x="0" y="395818"/>
              </a:lnTo>
              <a:lnTo>
                <a:pt x="4001513" y="395818"/>
              </a:lnTo>
              <a:lnTo>
                <a:pt x="4001513" y="6849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D6154-EAF8-4B7C-8C58-F1DD380F5ED0}">
      <dsp:nvSpPr>
        <dsp:cNvPr id="0" name=""/>
        <dsp:cNvSpPr/>
      </dsp:nvSpPr>
      <dsp:spPr>
        <a:xfrm>
          <a:off x="5885018" y="1836036"/>
          <a:ext cx="2511755" cy="684957"/>
        </a:xfrm>
        <a:custGeom>
          <a:avLst/>
          <a:gdLst/>
          <a:ahLst/>
          <a:cxnLst/>
          <a:rect l="0" t="0" r="0" b="0"/>
          <a:pathLst>
            <a:path>
              <a:moveTo>
                <a:pt x="0" y="0"/>
              </a:moveTo>
              <a:lnTo>
                <a:pt x="0" y="395818"/>
              </a:lnTo>
              <a:lnTo>
                <a:pt x="2511755" y="395818"/>
              </a:lnTo>
              <a:lnTo>
                <a:pt x="2511755" y="6849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822111-9509-4FFD-959E-E44FAAD691E1}">
      <dsp:nvSpPr>
        <dsp:cNvPr id="0" name=""/>
        <dsp:cNvSpPr/>
      </dsp:nvSpPr>
      <dsp:spPr>
        <a:xfrm>
          <a:off x="5885018" y="1836036"/>
          <a:ext cx="930891" cy="684957"/>
        </a:xfrm>
        <a:custGeom>
          <a:avLst/>
          <a:gdLst/>
          <a:ahLst/>
          <a:cxnLst/>
          <a:rect l="0" t="0" r="0" b="0"/>
          <a:pathLst>
            <a:path>
              <a:moveTo>
                <a:pt x="0" y="0"/>
              </a:moveTo>
              <a:lnTo>
                <a:pt x="0" y="395818"/>
              </a:lnTo>
              <a:lnTo>
                <a:pt x="930891" y="395818"/>
              </a:lnTo>
              <a:lnTo>
                <a:pt x="930891" y="6849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F3B7F3-349A-46DF-9531-623DB95BC0B1}">
      <dsp:nvSpPr>
        <dsp:cNvPr id="0" name=""/>
        <dsp:cNvSpPr/>
      </dsp:nvSpPr>
      <dsp:spPr>
        <a:xfrm>
          <a:off x="5216583" y="1836036"/>
          <a:ext cx="668435" cy="684957"/>
        </a:xfrm>
        <a:custGeom>
          <a:avLst/>
          <a:gdLst/>
          <a:ahLst/>
          <a:cxnLst/>
          <a:rect l="0" t="0" r="0" b="0"/>
          <a:pathLst>
            <a:path>
              <a:moveTo>
                <a:pt x="668435" y="0"/>
              </a:moveTo>
              <a:lnTo>
                <a:pt x="668435" y="395818"/>
              </a:lnTo>
              <a:lnTo>
                <a:pt x="0" y="395818"/>
              </a:lnTo>
              <a:lnTo>
                <a:pt x="0" y="6849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288934-B637-4262-8284-CF71BEC2170F}">
      <dsp:nvSpPr>
        <dsp:cNvPr id="0" name=""/>
        <dsp:cNvSpPr/>
      </dsp:nvSpPr>
      <dsp:spPr>
        <a:xfrm>
          <a:off x="3665803" y="1836036"/>
          <a:ext cx="2219215" cy="684957"/>
        </a:xfrm>
        <a:custGeom>
          <a:avLst/>
          <a:gdLst/>
          <a:ahLst/>
          <a:cxnLst/>
          <a:rect l="0" t="0" r="0" b="0"/>
          <a:pathLst>
            <a:path>
              <a:moveTo>
                <a:pt x="2219215" y="0"/>
              </a:moveTo>
              <a:lnTo>
                <a:pt x="2219215" y="395818"/>
              </a:lnTo>
              <a:lnTo>
                <a:pt x="0" y="395818"/>
              </a:lnTo>
              <a:lnTo>
                <a:pt x="0" y="6849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948308-940E-4062-B9BE-A0C8C93A5240}">
      <dsp:nvSpPr>
        <dsp:cNvPr id="0" name=""/>
        <dsp:cNvSpPr/>
      </dsp:nvSpPr>
      <dsp:spPr>
        <a:xfrm>
          <a:off x="2133487" y="1836036"/>
          <a:ext cx="3751531" cy="684957"/>
        </a:xfrm>
        <a:custGeom>
          <a:avLst/>
          <a:gdLst/>
          <a:ahLst/>
          <a:cxnLst/>
          <a:rect l="0" t="0" r="0" b="0"/>
          <a:pathLst>
            <a:path>
              <a:moveTo>
                <a:pt x="3751531" y="0"/>
              </a:moveTo>
              <a:lnTo>
                <a:pt x="3751531" y="395818"/>
              </a:lnTo>
              <a:lnTo>
                <a:pt x="0" y="395818"/>
              </a:lnTo>
              <a:lnTo>
                <a:pt x="0" y="6849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AAED45-15AC-44C0-A35A-01798C129BCB}">
      <dsp:nvSpPr>
        <dsp:cNvPr id="0" name=""/>
        <dsp:cNvSpPr/>
      </dsp:nvSpPr>
      <dsp:spPr>
        <a:xfrm>
          <a:off x="551466" y="1836036"/>
          <a:ext cx="5333551" cy="684957"/>
        </a:xfrm>
        <a:custGeom>
          <a:avLst/>
          <a:gdLst/>
          <a:ahLst/>
          <a:cxnLst/>
          <a:rect l="0" t="0" r="0" b="0"/>
          <a:pathLst>
            <a:path>
              <a:moveTo>
                <a:pt x="5333551" y="0"/>
              </a:moveTo>
              <a:lnTo>
                <a:pt x="5333551" y="395818"/>
              </a:lnTo>
              <a:lnTo>
                <a:pt x="0" y="395818"/>
              </a:lnTo>
              <a:lnTo>
                <a:pt x="0" y="68495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FA86B4-0205-4E49-A48A-FC26FB04D5C6}">
      <dsp:nvSpPr>
        <dsp:cNvPr id="0" name=""/>
        <dsp:cNvSpPr/>
      </dsp:nvSpPr>
      <dsp:spPr>
        <a:xfrm>
          <a:off x="5111473" y="1082662"/>
          <a:ext cx="1547089" cy="753373"/>
        </a:xfrm>
        <a:prstGeom prst="rect">
          <a:avLst/>
        </a:prstGeom>
        <a:solidFill>
          <a:schemeClr val="accent3">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Network Topologies  </a:t>
          </a:r>
        </a:p>
      </dsp:txBody>
      <dsp:txXfrm>
        <a:off x="5111473" y="1082662"/>
        <a:ext cx="1547089" cy="753373"/>
      </dsp:txXfrm>
    </dsp:sp>
    <dsp:sp modelId="{38F95027-D8E6-4B75-9E7C-70F32F8AD117}">
      <dsp:nvSpPr>
        <dsp:cNvPr id="0" name=""/>
        <dsp:cNvSpPr/>
      </dsp:nvSpPr>
      <dsp:spPr>
        <a:xfrm>
          <a:off x="3464" y="2520994"/>
          <a:ext cx="1096004" cy="745883"/>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prstClr val="black"/>
              </a:solidFill>
              <a:latin typeface="Trebuchet MS" panose="020B0603020202020204"/>
              <a:ea typeface="+mn-ea"/>
              <a:cs typeface="+mn-cs"/>
            </a:rPr>
            <a:t>Point-to-point</a:t>
          </a:r>
        </a:p>
      </dsp:txBody>
      <dsp:txXfrm>
        <a:off x="3464" y="2520994"/>
        <a:ext cx="1096004" cy="745883"/>
      </dsp:txXfrm>
    </dsp:sp>
    <dsp:sp modelId="{0A91B5BB-CE2A-4137-B57D-29223A67B8E8}">
      <dsp:nvSpPr>
        <dsp:cNvPr id="0" name=""/>
        <dsp:cNvSpPr/>
      </dsp:nvSpPr>
      <dsp:spPr>
        <a:xfrm>
          <a:off x="1677748" y="2520994"/>
          <a:ext cx="911478" cy="841065"/>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BUS </a:t>
          </a:r>
        </a:p>
      </dsp:txBody>
      <dsp:txXfrm>
        <a:off x="1677748" y="2520994"/>
        <a:ext cx="911478" cy="841065"/>
      </dsp:txXfrm>
    </dsp:sp>
    <dsp:sp modelId="{B4A9F528-521C-4EF4-A33D-E3614C9393AA}">
      <dsp:nvSpPr>
        <dsp:cNvPr id="0" name=""/>
        <dsp:cNvSpPr/>
      </dsp:nvSpPr>
      <dsp:spPr>
        <a:xfrm>
          <a:off x="3167505" y="2520994"/>
          <a:ext cx="996595" cy="870351"/>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prstClr val="black"/>
              </a:solidFill>
              <a:latin typeface="Trebuchet MS" panose="020B0603020202020204"/>
              <a:ea typeface="+mn-ea"/>
              <a:cs typeface="+mn-cs"/>
            </a:rPr>
            <a:t>Star</a:t>
          </a:r>
          <a:r>
            <a:rPr lang="en-GB" sz="4000" kern="1200" dirty="0"/>
            <a:t> </a:t>
          </a:r>
        </a:p>
      </dsp:txBody>
      <dsp:txXfrm>
        <a:off x="3167505" y="2520994"/>
        <a:ext cx="996595" cy="870351"/>
      </dsp:txXfrm>
    </dsp:sp>
    <dsp:sp modelId="{DAB6E506-95B9-4CCA-AA34-1F0B764512DA}">
      <dsp:nvSpPr>
        <dsp:cNvPr id="0" name=""/>
        <dsp:cNvSpPr/>
      </dsp:nvSpPr>
      <dsp:spPr>
        <a:xfrm>
          <a:off x="4742380" y="2520994"/>
          <a:ext cx="948405" cy="953279"/>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Ring </a:t>
          </a:r>
        </a:p>
      </dsp:txBody>
      <dsp:txXfrm>
        <a:off x="4742380" y="2520994"/>
        <a:ext cx="948405" cy="953279"/>
      </dsp:txXfrm>
    </dsp:sp>
    <dsp:sp modelId="{132BED25-EBC7-48C4-B8F9-B2BE01695AB9}">
      <dsp:nvSpPr>
        <dsp:cNvPr id="0" name=""/>
        <dsp:cNvSpPr/>
      </dsp:nvSpPr>
      <dsp:spPr>
        <a:xfrm>
          <a:off x="6269064" y="2520994"/>
          <a:ext cx="1093691" cy="888347"/>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prstClr val="black"/>
              </a:solidFill>
              <a:latin typeface="Trebuchet MS" panose="020B0603020202020204"/>
              <a:ea typeface="+mn-ea"/>
              <a:cs typeface="+mn-cs"/>
            </a:rPr>
            <a:t>Mesh</a:t>
          </a:r>
          <a:r>
            <a:rPr lang="en-GB" sz="4400" kern="1200" dirty="0"/>
            <a:t> </a:t>
          </a:r>
        </a:p>
      </dsp:txBody>
      <dsp:txXfrm>
        <a:off x="6269064" y="2520994"/>
        <a:ext cx="1093691" cy="888347"/>
      </dsp:txXfrm>
    </dsp:sp>
    <dsp:sp modelId="{D0D1FC26-847F-491B-9EB2-9968D9C1BD20}">
      <dsp:nvSpPr>
        <dsp:cNvPr id="0" name=""/>
        <dsp:cNvSpPr/>
      </dsp:nvSpPr>
      <dsp:spPr>
        <a:xfrm>
          <a:off x="7941035" y="2520994"/>
          <a:ext cx="911478" cy="864568"/>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Tree </a:t>
          </a:r>
        </a:p>
      </dsp:txBody>
      <dsp:txXfrm>
        <a:off x="7941035" y="2520994"/>
        <a:ext cx="911478" cy="864568"/>
      </dsp:txXfrm>
    </dsp:sp>
    <dsp:sp modelId="{BBA20AD5-DDE6-4C17-BC1D-26F18A9AB998}">
      <dsp:nvSpPr>
        <dsp:cNvPr id="0" name=""/>
        <dsp:cNvSpPr/>
      </dsp:nvSpPr>
      <dsp:spPr>
        <a:xfrm>
          <a:off x="9430792" y="2520994"/>
          <a:ext cx="911478" cy="824433"/>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Daisy Chain</a:t>
          </a:r>
        </a:p>
      </dsp:txBody>
      <dsp:txXfrm>
        <a:off x="9430792" y="2520994"/>
        <a:ext cx="911478" cy="824433"/>
      </dsp:txXfrm>
    </dsp:sp>
    <dsp:sp modelId="{C5972C64-2FB3-4331-B6C2-12125E32B2C0}">
      <dsp:nvSpPr>
        <dsp:cNvPr id="0" name=""/>
        <dsp:cNvSpPr/>
      </dsp:nvSpPr>
      <dsp:spPr>
        <a:xfrm>
          <a:off x="10920550" y="2520994"/>
          <a:ext cx="902143" cy="895782"/>
        </a:xfrm>
        <a:prstGeom prst="rect">
          <a:avLst/>
        </a:prstGeom>
        <a:solidFill>
          <a:schemeClr val="accent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Hybrid </a:t>
          </a:r>
        </a:p>
      </dsp:txBody>
      <dsp:txXfrm>
        <a:off x="10920550" y="2520994"/>
        <a:ext cx="902143" cy="8957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75396-B2B1-47E4-89F5-C1BB8B63DDC6}" type="datetimeFigureOut">
              <a:rPr lang="en-GB" smtClean="0"/>
              <a:t>27/06/2024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FB59A-8333-4247-8CF8-68D7A9B00CF3}" type="slidenum">
              <a:rPr lang="en-GB" smtClean="0"/>
              <a:t>‹#›</a:t>
            </a:fld>
            <a:endParaRPr lang="en-GB"/>
          </a:p>
        </p:txBody>
      </p:sp>
    </p:spTree>
    <p:extLst>
      <p:ext uri="{BB962C8B-B14F-4D97-AF65-F5344CB8AC3E}">
        <p14:creationId xmlns:p14="http://schemas.microsoft.com/office/powerpoint/2010/main" val="3897611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11">
            <a:extLst>
              <a:ext uri="{FF2B5EF4-FFF2-40B4-BE49-F238E27FC236}">
                <a16:creationId xmlns:a16="http://schemas.microsoft.com/office/drawing/2014/main" id="{58642714-73A9-278B-DC51-2896147426A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a:solidFill>
                  <a:schemeClr val="tx1"/>
                </a:solidFill>
                <a:latin typeface="Arial" panose="020B0604020202020204" pitchFamily="34" charset="0"/>
              </a:defRPr>
            </a:lvl9pPr>
          </a:lstStyle>
          <a:p>
            <a:fld id="{680028F6-C8BF-4635-B735-24F3F83FEA62}" type="slidenum">
              <a:rPr lang="en-US" altLang="en-US" sz="800"/>
              <a:pPr/>
              <a:t>37</a:t>
            </a:fld>
            <a:endParaRPr lang="en-US" altLang="en-US" sz="800"/>
          </a:p>
        </p:txBody>
      </p:sp>
      <p:sp>
        <p:nvSpPr>
          <p:cNvPr id="206851" name="Rectangle 2">
            <a:extLst>
              <a:ext uri="{FF2B5EF4-FFF2-40B4-BE49-F238E27FC236}">
                <a16:creationId xmlns:a16="http://schemas.microsoft.com/office/drawing/2014/main" id="{240ACE18-3FE4-D50B-40C5-477DD6CB1D3A}"/>
              </a:ext>
            </a:extLst>
          </p:cNvPr>
          <p:cNvSpPr>
            <a:spLocks noChangeArrowheads="1"/>
          </p:cNvSpPr>
          <p:nvPr/>
        </p:nvSpPr>
        <p:spPr bwMode="auto">
          <a:xfrm>
            <a:off x="3971925" y="-1588"/>
            <a:ext cx="3041650"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06852" name="Rectangle 3">
            <a:extLst>
              <a:ext uri="{FF2B5EF4-FFF2-40B4-BE49-F238E27FC236}">
                <a16:creationId xmlns:a16="http://schemas.microsoft.com/office/drawing/2014/main" id="{D27CD4DF-98F9-612E-7DC5-6B42D90387FB}"/>
              </a:ext>
            </a:extLst>
          </p:cNvPr>
          <p:cNvSpPr>
            <a:spLocks noChangeArrowheads="1"/>
          </p:cNvSpPr>
          <p:nvPr/>
        </p:nvSpPr>
        <p:spPr bwMode="auto">
          <a:xfrm>
            <a:off x="-3175" y="-1588"/>
            <a:ext cx="303847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06853" name="Rectangle 4">
            <a:extLst>
              <a:ext uri="{FF2B5EF4-FFF2-40B4-BE49-F238E27FC236}">
                <a16:creationId xmlns:a16="http://schemas.microsoft.com/office/drawing/2014/main" id="{BA8EEB08-E1C4-A5E5-C93F-A02B3546AD83}"/>
              </a:ext>
            </a:extLst>
          </p:cNvPr>
          <p:cNvSpPr>
            <a:spLocks noGrp="1" noRot="1" noChangeAspect="1" noChangeArrowheads="1" noTextEdit="1"/>
          </p:cNvSpPr>
          <p:nvPr>
            <p:ph type="sldImg"/>
          </p:nvPr>
        </p:nvSpPr>
        <p:spPr>
          <a:xfrm>
            <a:off x="539750" y="571500"/>
            <a:ext cx="5943600" cy="3343275"/>
          </a:xfrm>
          <a:ln/>
        </p:spPr>
      </p:sp>
      <p:sp>
        <p:nvSpPr>
          <p:cNvPr id="206854" name="Rectangle 5">
            <a:extLst>
              <a:ext uri="{FF2B5EF4-FFF2-40B4-BE49-F238E27FC236}">
                <a16:creationId xmlns:a16="http://schemas.microsoft.com/office/drawing/2014/main" id="{62D8324D-7AF1-22F0-4705-A42AE27AF63F}"/>
              </a:ext>
            </a:extLst>
          </p:cNvPr>
          <p:cNvSpPr>
            <a:spLocks noGrp="1" noChangeArrowheads="1"/>
          </p:cNvSpPr>
          <p:nvPr>
            <p:ph type="body" idx="1"/>
          </p:nvPr>
        </p:nvSpPr>
        <p:spPr>
          <a:xfrm>
            <a:off x="877888" y="4062413"/>
            <a:ext cx="5275262" cy="4379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r>
              <a:rPr lang="en-US" altLang="en-US"/>
              <a:t>Lesson Aim</a:t>
            </a:r>
          </a:p>
          <a:p>
            <a:pPr lvl="1"/>
            <a:r>
              <a:rPr lang="en-US" altLang="en-US"/>
              <a:t>&lt;Enter lesson aim here.&gt;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11">
            <a:extLst>
              <a:ext uri="{FF2B5EF4-FFF2-40B4-BE49-F238E27FC236}">
                <a16:creationId xmlns:a16="http://schemas.microsoft.com/office/drawing/2014/main" id="{F147B351-C8F7-07FA-21A8-E5C441C479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a:solidFill>
                  <a:schemeClr val="tx1"/>
                </a:solidFill>
                <a:latin typeface="Arial" panose="020B0604020202020204" pitchFamily="34" charset="0"/>
              </a:defRPr>
            </a:lvl9pPr>
          </a:lstStyle>
          <a:p>
            <a:fld id="{48D5011A-416E-4667-B5CF-DA5D455B2881}" type="slidenum">
              <a:rPr lang="en-US" altLang="en-US" sz="800"/>
              <a:pPr/>
              <a:t>38</a:t>
            </a:fld>
            <a:endParaRPr lang="en-US" altLang="en-US" sz="800"/>
          </a:p>
        </p:txBody>
      </p:sp>
      <p:sp>
        <p:nvSpPr>
          <p:cNvPr id="207875" name="Rectangle 2">
            <a:extLst>
              <a:ext uri="{FF2B5EF4-FFF2-40B4-BE49-F238E27FC236}">
                <a16:creationId xmlns:a16="http://schemas.microsoft.com/office/drawing/2014/main" id="{D9252DED-A529-6C23-E61C-94054442E3AE}"/>
              </a:ext>
            </a:extLst>
          </p:cNvPr>
          <p:cNvSpPr>
            <a:spLocks noChangeArrowheads="1"/>
          </p:cNvSpPr>
          <p:nvPr/>
        </p:nvSpPr>
        <p:spPr bwMode="auto">
          <a:xfrm>
            <a:off x="3971925" y="-1588"/>
            <a:ext cx="3041650"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07876" name="Rectangle 3">
            <a:extLst>
              <a:ext uri="{FF2B5EF4-FFF2-40B4-BE49-F238E27FC236}">
                <a16:creationId xmlns:a16="http://schemas.microsoft.com/office/drawing/2014/main" id="{1471A665-317C-84CF-9952-EF11A36F8A70}"/>
              </a:ext>
            </a:extLst>
          </p:cNvPr>
          <p:cNvSpPr>
            <a:spLocks noChangeArrowheads="1"/>
          </p:cNvSpPr>
          <p:nvPr/>
        </p:nvSpPr>
        <p:spPr bwMode="auto">
          <a:xfrm>
            <a:off x="-3175" y="-1588"/>
            <a:ext cx="303847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07877" name="Rectangle 4">
            <a:extLst>
              <a:ext uri="{FF2B5EF4-FFF2-40B4-BE49-F238E27FC236}">
                <a16:creationId xmlns:a16="http://schemas.microsoft.com/office/drawing/2014/main" id="{12D03276-268E-DD46-64AF-D6D68213DB5B}"/>
              </a:ext>
            </a:extLst>
          </p:cNvPr>
          <p:cNvSpPr>
            <a:spLocks noGrp="1" noRot="1" noChangeAspect="1" noChangeArrowheads="1" noTextEdit="1"/>
          </p:cNvSpPr>
          <p:nvPr>
            <p:ph type="sldImg"/>
          </p:nvPr>
        </p:nvSpPr>
        <p:spPr>
          <a:xfrm>
            <a:off x="539750" y="571500"/>
            <a:ext cx="5943600" cy="3343275"/>
          </a:xfrm>
          <a:ln/>
        </p:spPr>
      </p:sp>
      <p:sp>
        <p:nvSpPr>
          <p:cNvPr id="207878" name="Rectangle 5">
            <a:extLst>
              <a:ext uri="{FF2B5EF4-FFF2-40B4-BE49-F238E27FC236}">
                <a16:creationId xmlns:a16="http://schemas.microsoft.com/office/drawing/2014/main" id="{FF408DBC-42C5-EF17-2BC7-54E555342E2B}"/>
              </a:ext>
            </a:extLst>
          </p:cNvPr>
          <p:cNvSpPr>
            <a:spLocks noGrp="1" noChangeArrowheads="1"/>
          </p:cNvSpPr>
          <p:nvPr>
            <p:ph type="body" idx="1"/>
          </p:nvPr>
        </p:nvSpPr>
        <p:spPr>
          <a:xfrm>
            <a:off x="877888" y="4062413"/>
            <a:ext cx="5275262" cy="4379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r>
              <a:rPr lang="en-US" altLang="en-US"/>
              <a:t>Lesson Aim</a:t>
            </a:r>
          </a:p>
          <a:p>
            <a:pPr lvl="1"/>
            <a:r>
              <a:rPr lang="en-US" altLang="en-US"/>
              <a:t>&lt;Enter lesson aim here.&gt;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11">
            <a:extLst>
              <a:ext uri="{FF2B5EF4-FFF2-40B4-BE49-F238E27FC236}">
                <a16:creationId xmlns:a16="http://schemas.microsoft.com/office/drawing/2014/main" id="{88422A57-2BA2-2DCE-9F41-00B81BD6B4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a:solidFill>
                  <a:schemeClr val="tx1"/>
                </a:solidFill>
                <a:latin typeface="Arial" panose="020B0604020202020204" pitchFamily="34" charset="0"/>
              </a:defRPr>
            </a:lvl9pPr>
          </a:lstStyle>
          <a:p>
            <a:fld id="{9AF6BC60-FB43-4626-8D45-372766BE61A7}" type="slidenum">
              <a:rPr lang="en-US" altLang="en-US" sz="800"/>
              <a:pPr/>
              <a:t>39</a:t>
            </a:fld>
            <a:endParaRPr lang="en-US" altLang="en-US" sz="800"/>
          </a:p>
        </p:txBody>
      </p:sp>
      <p:sp>
        <p:nvSpPr>
          <p:cNvPr id="208899" name="Rectangle 2">
            <a:extLst>
              <a:ext uri="{FF2B5EF4-FFF2-40B4-BE49-F238E27FC236}">
                <a16:creationId xmlns:a16="http://schemas.microsoft.com/office/drawing/2014/main" id="{E65A47B1-9C7E-CAE2-1B3C-C7742FBD7DC3}"/>
              </a:ext>
            </a:extLst>
          </p:cNvPr>
          <p:cNvSpPr>
            <a:spLocks noChangeArrowheads="1"/>
          </p:cNvSpPr>
          <p:nvPr/>
        </p:nvSpPr>
        <p:spPr bwMode="auto">
          <a:xfrm>
            <a:off x="3971925" y="-1588"/>
            <a:ext cx="3041650"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08900" name="Rectangle 3">
            <a:extLst>
              <a:ext uri="{FF2B5EF4-FFF2-40B4-BE49-F238E27FC236}">
                <a16:creationId xmlns:a16="http://schemas.microsoft.com/office/drawing/2014/main" id="{CBA28F3F-E181-B5FF-C7C7-E219B7FD6267}"/>
              </a:ext>
            </a:extLst>
          </p:cNvPr>
          <p:cNvSpPr>
            <a:spLocks noChangeArrowheads="1"/>
          </p:cNvSpPr>
          <p:nvPr/>
        </p:nvSpPr>
        <p:spPr bwMode="auto">
          <a:xfrm>
            <a:off x="-3175" y="-1588"/>
            <a:ext cx="303847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08901" name="Rectangle 4">
            <a:extLst>
              <a:ext uri="{FF2B5EF4-FFF2-40B4-BE49-F238E27FC236}">
                <a16:creationId xmlns:a16="http://schemas.microsoft.com/office/drawing/2014/main" id="{B02E2183-2BE8-724D-1222-67E51D96558E}"/>
              </a:ext>
            </a:extLst>
          </p:cNvPr>
          <p:cNvSpPr>
            <a:spLocks noGrp="1" noRot="1" noChangeAspect="1" noChangeArrowheads="1" noTextEdit="1"/>
          </p:cNvSpPr>
          <p:nvPr>
            <p:ph type="sldImg"/>
          </p:nvPr>
        </p:nvSpPr>
        <p:spPr>
          <a:xfrm>
            <a:off x="539750" y="571500"/>
            <a:ext cx="5943600" cy="3343275"/>
          </a:xfrm>
          <a:ln/>
        </p:spPr>
      </p:sp>
      <p:sp>
        <p:nvSpPr>
          <p:cNvPr id="208902" name="Rectangle 5">
            <a:extLst>
              <a:ext uri="{FF2B5EF4-FFF2-40B4-BE49-F238E27FC236}">
                <a16:creationId xmlns:a16="http://schemas.microsoft.com/office/drawing/2014/main" id="{C19FADFB-0A5D-6BA3-F114-22147DA799A0}"/>
              </a:ext>
            </a:extLst>
          </p:cNvPr>
          <p:cNvSpPr>
            <a:spLocks noGrp="1" noChangeArrowheads="1"/>
          </p:cNvSpPr>
          <p:nvPr>
            <p:ph type="body" idx="1"/>
          </p:nvPr>
        </p:nvSpPr>
        <p:spPr>
          <a:xfrm>
            <a:off x="877888" y="4062413"/>
            <a:ext cx="5275262" cy="4379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r>
              <a:rPr lang="en-US" altLang="en-US"/>
              <a:t>Lesson Aim</a:t>
            </a:r>
          </a:p>
          <a:p>
            <a:pPr lvl="1"/>
            <a:r>
              <a:rPr lang="en-US" altLang="en-US"/>
              <a:t>&lt;Enter lesson aim here.&gt;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11">
            <a:extLst>
              <a:ext uri="{FF2B5EF4-FFF2-40B4-BE49-F238E27FC236}">
                <a16:creationId xmlns:a16="http://schemas.microsoft.com/office/drawing/2014/main" id="{B1995032-2657-2728-DE87-BD68B741E7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a:solidFill>
                  <a:schemeClr val="tx1"/>
                </a:solidFill>
                <a:latin typeface="Arial" panose="020B0604020202020204" pitchFamily="34" charset="0"/>
              </a:defRPr>
            </a:lvl9pPr>
          </a:lstStyle>
          <a:p>
            <a:fld id="{EC1DAB6B-F07E-4547-AD41-F86E3009A553}" type="slidenum">
              <a:rPr lang="en-US" altLang="en-US" sz="800"/>
              <a:pPr/>
              <a:t>40</a:t>
            </a:fld>
            <a:endParaRPr lang="en-US" altLang="en-US" sz="800"/>
          </a:p>
        </p:txBody>
      </p:sp>
      <p:sp>
        <p:nvSpPr>
          <p:cNvPr id="209923" name="Rectangle 2">
            <a:extLst>
              <a:ext uri="{FF2B5EF4-FFF2-40B4-BE49-F238E27FC236}">
                <a16:creationId xmlns:a16="http://schemas.microsoft.com/office/drawing/2014/main" id="{4CF8A7CA-1EF3-4D62-6D15-1FA64D2748EB}"/>
              </a:ext>
            </a:extLst>
          </p:cNvPr>
          <p:cNvSpPr>
            <a:spLocks noChangeArrowheads="1"/>
          </p:cNvSpPr>
          <p:nvPr/>
        </p:nvSpPr>
        <p:spPr bwMode="auto">
          <a:xfrm>
            <a:off x="3971925" y="-1588"/>
            <a:ext cx="3041650"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09924" name="Rectangle 3">
            <a:extLst>
              <a:ext uri="{FF2B5EF4-FFF2-40B4-BE49-F238E27FC236}">
                <a16:creationId xmlns:a16="http://schemas.microsoft.com/office/drawing/2014/main" id="{EE5FD2D6-E69F-C2BA-5B7D-904F8004F1E8}"/>
              </a:ext>
            </a:extLst>
          </p:cNvPr>
          <p:cNvSpPr>
            <a:spLocks noChangeArrowheads="1"/>
          </p:cNvSpPr>
          <p:nvPr/>
        </p:nvSpPr>
        <p:spPr bwMode="auto">
          <a:xfrm>
            <a:off x="-3175" y="-1588"/>
            <a:ext cx="303847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09925" name="Rectangle 4">
            <a:extLst>
              <a:ext uri="{FF2B5EF4-FFF2-40B4-BE49-F238E27FC236}">
                <a16:creationId xmlns:a16="http://schemas.microsoft.com/office/drawing/2014/main" id="{A76D0916-0336-CC27-A632-5D0E4DE9B3B3}"/>
              </a:ext>
            </a:extLst>
          </p:cNvPr>
          <p:cNvSpPr>
            <a:spLocks noGrp="1" noRot="1" noChangeAspect="1" noChangeArrowheads="1" noTextEdit="1"/>
          </p:cNvSpPr>
          <p:nvPr>
            <p:ph type="sldImg"/>
          </p:nvPr>
        </p:nvSpPr>
        <p:spPr>
          <a:xfrm>
            <a:off x="539750" y="571500"/>
            <a:ext cx="5943600" cy="3343275"/>
          </a:xfrm>
          <a:ln/>
        </p:spPr>
      </p:sp>
      <p:sp>
        <p:nvSpPr>
          <p:cNvPr id="209926" name="Rectangle 5">
            <a:extLst>
              <a:ext uri="{FF2B5EF4-FFF2-40B4-BE49-F238E27FC236}">
                <a16:creationId xmlns:a16="http://schemas.microsoft.com/office/drawing/2014/main" id="{360AEDE4-0290-17E4-8FAA-5757426AE551}"/>
              </a:ext>
            </a:extLst>
          </p:cNvPr>
          <p:cNvSpPr>
            <a:spLocks noGrp="1" noChangeArrowheads="1"/>
          </p:cNvSpPr>
          <p:nvPr>
            <p:ph type="body" idx="1"/>
          </p:nvPr>
        </p:nvSpPr>
        <p:spPr>
          <a:xfrm>
            <a:off x="877888" y="4062413"/>
            <a:ext cx="5275262" cy="4379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r>
              <a:rPr lang="en-US" altLang="en-US"/>
              <a:t>Lesson Aim</a:t>
            </a:r>
          </a:p>
          <a:p>
            <a:pPr lvl="1"/>
            <a:r>
              <a:rPr lang="en-US" altLang="en-US"/>
              <a:t>&lt;Enter lesson aim here.&gt;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11">
            <a:extLst>
              <a:ext uri="{FF2B5EF4-FFF2-40B4-BE49-F238E27FC236}">
                <a16:creationId xmlns:a16="http://schemas.microsoft.com/office/drawing/2014/main" id="{B24839BC-9351-1C9D-8BDC-A8F67A34D68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a:solidFill>
                  <a:schemeClr val="tx1"/>
                </a:solidFill>
                <a:latin typeface="Arial" panose="020B0604020202020204" pitchFamily="34" charset="0"/>
              </a:defRPr>
            </a:lvl9pPr>
          </a:lstStyle>
          <a:p>
            <a:fld id="{2E3F5BA9-FCF1-413F-B55B-B34D510C85F4}" type="slidenum">
              <a:rPr lang="en-US" altLang="en-US" sz="800"/>
              <a:pPr/>
              <a:t>50</a:t>
            </a:fld>
            <a:endParaRPr lang="en-US" altLang="en-US" sz="800"/>
          </a:p>
        </p:txBody>
      </p:sp>
      <p:sp>
        <p:nvSpPr>
          <p:cNvPr id="212995" name="Rectangle 2">
            <a:extLst>
              <a:ext uri="{FF2B5EF4-FFF2-40B4-BE49-F238E27FC236}">
                <a16:creationId xmlns:a16="http://schemas.microsoft.com/office/drawing/2014/main" id="{A050948B-D908-D754-DA38-69A7D9569D89}"/>
              </a:ext>
            </a:extLst>
          </p:cNvPr>
          <p:cNvSpPr>
            <a:spLocks noChangeArrowheads="1"/>
          </p:cNvSpPr>
          <p:nvPr/>
        </p:nvSpPr>
        <p:spPr bwMode="auto">
          <a:xfrm>
            <a:off x="3971925" y="-1588"/>
            <a:ext cx="3041650"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12996" name="Rectangle 3">
            <a:extLst>
              <a:ext uri="{FF2B5EF4-FFF2-40B4-BE49-F238E27FC236}">
                <a16:creationId xmlns:a16="http://schemas.microsoft.com/office/drawing/2014/main" id="{E10E4262-04D6-E4A3-D71E-C8FDA3E8DEC3}"/>
              </a:ext>
            </a:extLst>
          </p:cNvPr>
          <p:cNvSpPr>
            <a:spLocks noChangeArrowheads="1"/>
          </p:cNvSpPr>
          <p:nvPr/>
        </p:nvSpPr>
        <p:spPr bwMode="auto">
          <a:xfrm>
            <a:off x="-3175" y="-1588"/>
            <a:ext cx="3038475" cy="466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endParaRPr lang="en-US" altLang="en-US"/>
          </a:p>
        </p:txBody>
      </p:sp>
      <p:sp>
        <p:nvSpPr>
          <p:cNvPr id="212997" name="Rectangle 4">
            <a:extLst>
              <a:ext uri="{FF2B5EF4-FFF2-40B4-BE49-F238E27FC236}">
                <a16:creationId xmlns:a16="http://schemas.microsoft.com/office/drawing/2014/main" id="{836C1C0D-3DE3-C708-7A02-76707C5C3721}"/>
              </a:ext>
            </a:extLst>
          </p:cNvPr>
          <p:cNvSpPr>
            <a:spLocks noGrp="1" noRot="1" noChangeAspect="1" noChangeArrowheads="1" noTextEdit="1"/>
          </p:cNvSpPr>
          <p:nvPr>
            <p:ph type="sldImg"/>
          </p:nvPr>
        </p:nvSpPr>
        <p:spPr>
          <a:xfrm>
            <a:off x="539750" y="571500"/>
            <a:ext cx="5943600" cy="3343275"/>
          </a:xfrm>
          <a:ln/>
        </p:spPr>
      </p:sp>
      <p:sp>
        <p:nvSpPr>
          <p:cNvPr id="212998" name="Rectangle 5">
            <a:extLst>
              <a:ext uri="{FF2B5EF4-FFF2-40B4-BE49-F238E27FC236}">
                <a16:creationId xmlns:a16="http://schemas.microsoft.com/office/drawing/2014/main" id="{3E798C35-3EDF-5EC0-3EB3-DD469AB8CC7E}"/>
              </a:ext>
            </a:extLst>
          </p:cNvPr>
          <p:cNvSpPr>
            <a:spLocks noGrp="1" noChangeArrowheads="1"/>
          </p:cNvSpPr>
          <p:nvPr>
            <p:ph type="body" idx="1"/>
          </p:nvPr>
        </p:nvSpPr>
        <p:spPr>
          <a:xfrm>
            <a:off x="877888" y="4062413"/>
            <a:ext cx="5275262" cy="4379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r>
              <a:rPr lang="en-US" altLang="en-US"/>
              <a:t>Lesson Aim</a:t>
            </a:r>
          </a:p>
          <a:p>
            <a:pPr lvl="1"/>
            <a:r>
              <a:rPr lang="en-US" altLang="en-US"/>
              <a:t>&lt;Enter lesson aim here.&gt;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1">
            <a:extLst>
              <a:ext uri="{FF2B5EF4-FFF2-40B4-BE49-F238E27FC236}">
                <a16:creationId xmlns:a16="http://schemas.microsoft.com/office/drawing/2014/main" id="{B388B704-E828-7DD0-1BEA-7F3180FCE7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a:solidFill>
                  <a:schemeClr val="tx1"/>
                </a:solidFill>
                <a:latin typeface="Arial" panose="020B0604020202020204" pitchFamily="34" charset="0"/>
              </a:defRPr>
            </a:lvl9pPr>
          </a:lstStyle>
          <a:p>
            <a:fld id="{4FCC2BAF-BA9A-4806-8A8B-A9CA9AFA63F4}" type="slidenum">
              <a:rPr lang="en-US" altLang="en-US" sz="800">
                <a:ea typeface="ＭＳ Ｐゴシック" panose="020B0600070205080204" pitchFamily="34" charset="-128"/>
              </a:rPr>
              <a:pPr/>
              <a:t>62</a:t>
            </a:fld>
            <a:endParaRPr lang="en-US" altLang="en-US" sz="800">
              <a:ea typeface="ＭＳ Ｐゴシック" panose="020B0600070205080204" pitchFamily="34" charset="-128"/>
            </a:endParaRPr>
          </a:p>
        </p:txBody>
      </p:sp>
      <p:sp>
        <p:nvSpPr>
          <p:cNvPr id="200707" name="Rectangle 2">
            <a:extLst>
              <a:ext uri="{FF2B5EF4-FFF2-40B4-BE49-F238E27FC236}">
                <a16:creationId xmlns:a16="http://schemas.microsoft.com/office/drawing/2014/main" id="{03846168-0F8E-5D1F-84D7-3B0C9DB111F2}"/>
              </a:ext>
            </a:extLst>
          </p:cNvPr>
          <p:cNvSpPr>
            <a:spLocks noGrp="1" noRot="1" noChangeAspect="1" noChangeArrowheads="1" noTextEdit="1"/>
          </p:cNvSpPr>
          <p:nvPr>
            <p:ph type="sldImg"/>
          </p:nvPr>
        </p:nvSpPr>
        <p:spPr>
          <a:ln/>
        </p:spPr>
      </p:sp>
      <p:sp>
        <p:nvSpPr>
          <p:cNvPr id="200708" name="Rectangle 3">
            <a:extLst>
              <a:ext uri="{FF2B5EF4-FFF2-40B4-BE49-F238E27FC236}">
                <a16:creationId xmlns:a16="http://schemas.microsoft.com/office/drawing/2014/main" id="{E46D640D-EBD6-4F35-80FB-F112715E1D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ltLang="en-US">
                <a:ea typeface="ＭＳ Ｐゴシック" panose="020B0600070205080204" pitchFamily="34" charset="-128"/>
              </a:rPr>
              <a:t>4.2 – Network Media</a:t>
            </a:r>
          </a:p>
          <a:p>
            <a:pPr>
              <a:lnSpc>
                <a:spcPct val="80000"/>
              </a:lnSpc>
              <a:buFontTx/>
              <a:buNone/>
            </a:pPr>
            <a:r>
              <a:rPr lang="en-US" altLang="en-US"/>
              <a:t>4.2.1 – Copper Cabling</a:t>
            </a:r>
          </a:p>
          <a:p>
            <a:pPr>
              <a:lnSpc>
                <a:spcPct val="80000"/>
              </a:lnSpc>
              <a:buFontTx/>
              <a:buNone/>
            </a:pPr>
            <a:endParaRPr lang="en-US" altLang="en-US"/>
          </a:p>
        </p:txBody>
      </p:sp>
    </p:spTree>
    <p:extLst>
      <p:ext uri="{BB962C8B-B14F-4D97-AF65-F5344CB8AC3E}">
        <p14:creationId xmlns:p14="http://schemas.microsoft.com/office/powerpoint/2010/main" val="408002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11">
            <a:extLst>
              <a:ext uri="{FF2B5EF4-FFF2-40B4-BE49-F238E27FC236}">
                <a16:creationId xmlns:a16="http://schemas.microsoft.com/office/drawing/2014/main" id="{22C07435-5899-F3D2-3066-20D45DB3E2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a:solidFill>
                  <a:schemeClr val="tx1"/>
                </a:solidFill>
                <a:latin typeface="Arial" panose="020B0604020202020204" pitchFamily="34" charset="0"/>
              </a:defRPr>
            </a:lvl9pPr>
          </a:lstStyle>
          <a:p>
            <a:fld id="{7B6F41CD-D581-4E4E-9343-F5305BF18BED}" type="slidenum">
              <a:rPr lang="en-US" altLang="en-US" sz="800">
                <a:ea typeface="ＭＳ Ｐゴシック" panose="020B0600070205080204" pitchFamily="34" charset="-128"/>
              </a:rPr>
              <a:pPr/>
              <a:t>63</a:t>
            </a:fld>
            <a:endParaRPr lang="en-US" altLang="en-US" sz="800">
              <a:ea typeface="ＭＳ Ｐゴシック" panose="020B0600070205080204" pitchFamily="34" charset="-128"/>
            </a:endParaRPr>
          </a:p>
        </p:txBody>
      </p:sp>
      <p:sp>
        <p:nvSpPr>
          <p:cNvPr id="201731" name="Rectangle 2">
            <a:extLst>
              <a:ext uri="{FF2B5EF4-FFF2-40B4-BE49-F238E27FC236}">
                <a16:creationId xmlns:a16="http://schemas.microsoft.com/office/drawing/2014/main" id="{ED988E34-6DFB-D053-2163-EBA552561517}"/>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648695F7-E713-3E47-DA41-89A9B5C2980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ltLang="en-US">
                <a:ea typeface="ＭＳ Ｐゴシック" panose="020B0600070205080204" pitchFamily="34" charset="-128"/>
              </a:rPr>
              <a:t>4.2 – Network Media</a:t>
            </a:r>
          </a:p>
          <a:p>
            <a:pPr>
              <a:lnSpc>
                <a:spcPct val="80000"/>
              </a:lnSpc>
              <a:buFontTx/>
              <a:buNone/>
            </a:pPr>
            <a:r>
              <a:rPr lang="en-US" altLang="en-US"/>
              <a:t>4.2.2 – UTP Cabling</a:t>
            </a:r>
          </a:p>
          <a:p>
            <a:pPr>
              <a:lnSpc>
                <a:spcPct val="80000"/>
              </a:lnSpc>
              <a:buFontTx/>
              <a:buNone/>
            </a:pPr>
            <a:endParaRPr lang="en-US" altLang="en-US"/>
          </a:p>
        </p:txBody>
      </p:sp>
    </p:spTree>
    <p:extLst>
      <p:ext uri="{BB962C8B-B14F-4D97-AF65-F5344CB8AC3E}">
        <p14:creationId xmlns:p14="http://schemas.microsoft.com/office/powerpoint/2010/main" val="4111414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11">
            <a:extLst>
              <a:ext uri="{FF2B5EF4-FFF2-40B4-BE49-F238E27FC236}">
                <a16:creationId xmlns:a16="http://schemas.microsoft.com/office/drawing/2014/main" id="{61F59318-6C38-8BB3-04E3-1019080592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a:solidFill>
                  <a:schemeClr val="tx1"/>
                </a:solidFill>
                <a:latin typeface="Arial" panose="020B0604020202020204" pitchFamily="34" charset="0"/>
              </a:defRPr>
            </a:lvl9pPr>
          </a:lstStyle>
          <a:p>
            <a:fld id="{7E9BC2EC-2284-4082-926A-43D7E79BBEB6}" type="slidenum">
              <a:rPr lang="en-US" altLang="en-US" sz="800">
                <a:ea typeface="ＭＳ Ｐゴシック" panose="020B0600070205080204" pitchFamily="34" charset="-128"/>
              </a:rPr>
              <a:pPr/>
              <a:t>64</a:t>
            </a:fld>
            <a:endParaRPr lang="en-US" altLang="en-US" sz="800">
              <a:ea typeface="ＭＳ Ｐゴシック" panose="020B0600070205080204" pitchFamily="34" charset="-128"/>
            </a:endParaRPr>
          </a:p>
        </p:txBody>
      </p:sp>
      <p:sp>
        <p:nvSpPr>
          <p:cNvPr id="202755" name="Rectangle 2">
            <a:extLst>
              <a:ext uri="{FF2B5EF4-FFF2-40B4-BE49-F238E27FC236}">
                <a16:creationId xmlns:a16="http://schemas.microsoft.com/office/drawing/2014/main" id="{C26F4BDE-0503-6D37-E892-7D12505481A4}"/>
              </a:ext>
            </a:extLst>
          </p:cNvPr>
          <p:cNvSpPr>
            <a:spLocks noGrp="1" noRot="1" noChangeAspect="1" noChangeArrowheads="1" noTextEdit="1"/>
          </p:cNvSpPr>
          <p:nvPr>
            <p:ph type="sldImg"/>
          </p:nvPr>
        </p:nvSpPr>
        <p:spPr>
          <a:ln/>
        </p:spPr>
      </p:sp>
      <p:sp>
        <p:nvSpPr>
          <p:cNvPr id="202756" name="Rectangle 3">
            <a:extLst>
              <a:ext uri="{FF2B5EF4-FFF2-40B4-BE49-F238E27FC236}">
                <a16:creationId xmlns:a16="http://schemas.microsoft.com/office/drawing/2014/main" id="{D49FDBDC-CAD7-4C7E-92B4-FD6634CB154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ltLang="en-US">
                <a:ea typeface="ＭＳ Ｐゴシック" panose="020B0600070205080204" pitchFamily="34" charset="-128"/>
              </a:rPr>
              <a:t>4.2 – Network Media</a:t>
            </a:r>
          </a:p>
          <a:p>
            <a:pPr>
              <a:lnSpc>
                <a:spcPct val="80000"/>
              </a:lnSpc>
              <a:buFontTx/>
              <a:buNone/>
            </a:pPr>
            <a:r>
              <a:rPr lang="en-US" altLang="en-US"/>
              <a:t>4.2.3 – Fiber-Optic Cabling</a:t>
            </a:r>
          </a:p>
          <a:p>
            <a:pPr>
              <a:lnSpc>
                <a:spcPct val="80000"/>
              </a:lnSpc>
              <a:buFontTx/>
              <a:buNone/>
            </a:pPr>
            <a:endParaRPr lang="en-US" altLang="en-US"/>
          </a:p>
        </p:txBody>
      </p:sp>
    </p:spTree>
    <p:extLst>
      <p:ext uri="{BB962C8B-B14F-4D97-AF65-F5344CB8AC3E}">
        <p14:creationId xmlns:p14="http://schemas.microsoft.com/office/powerpoint/2010/main" val="846567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11">
            <a:extLst>
              <a:ext uri="{FF2B5EF4-FFF2-40B4-BE49-F238E27FC236}">
                <a16:creationId xmlns:a16="http://schemas.microsoft.com/office/drawing/2014/main" id="{BB178580-4BED-3EAE-A001-DA8B596BDB7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defTabSz="9032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032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032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03288" eaLnBrk="0" fontAlgn="base" hangingPunct="0">
              <a:spcBef>
                <a:spcPct val="0"/>
              </a:spcBef>
              <a:spcAft>
                <a:spcPct val="0"/>
              </a:spcAft>
              <a:defRPr sz="2400">
                <a:solidFill>
                  <a:schemeClr val="tx1"/>
                </a:solidFill>
                <a:latin typeface="Arial" panose="020B0604020202020204" pitchFamily="34" charset="0"/>
              </a:defRPr>
            </a:lvl9pPr>
          </a:lstStyle>
          <a:p>
            <a:fld id="{AC743EE6-5D32-414D-A298-8B7A00FF7955}" type="slidenum">
              <a:rPr lang="en-US" altLang="en-US" sz="800">
                <a:ea typeface="ＭＳ Ｐゴシック" panose="020B0600070205080204" pitchFamily="34" charset="-128"/>
              </a:rPr>
              <a:pPr/>
              <a:t>65</a:t>
            </a:fld>
            <a:endParaRPr lang="en-US" altLang="en-US" sz="800">
              <a:ea typeface="ＭＳ Ｐゴシック" panose="020B0600070205080204" pitchFamily="34" charset="-128"/>
            </a:endParaRPr>
          </a:p>
        </p:txBody>
      </p:sp>
      <p:sp>
        <p:nvSpPr>
          <p:cNvPr id="203779" name="Rectangle 2">
            <a:extLst>
              <a:ext uri="{FF2B5EF4-FFF2-40B4-BE49-F238E27FC236}">
                <a16:creationId xmlns:a16="http://schemas.microsoft.com/office/drawing/2014/main" id="{1EBBCDD7-C41C-EE38-C31E-E9621BCD7BC1}"/>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DC371DD6-6EF2-C90D-4493-4131D451D69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ltLang="en-US">
                <a:ea typeface="ＭＳ Ｐゴシック" panose="020B0600070205080204" pitchFamily="34" charset="-128"/>
              </a:rPr>
              <a:t>4.2 – Network Media</a:t>
            </a:r>
          </a:p>
          <a:p>
            <a:pPr>
              <a:lnSpc>
                <a:spcPct val="80000"/>
              </a:lnSpc>
              <a:buFontTx/>
              <a:buNone/>
            </a:pPr>
            <a:r>
              <a:rPr lang="en-US" altLang="en-US"/>
              <a:t>4.2.4 – Wireless Media</a:t>
            </a:r>
          </a:p>
          <a:p>
            <a:pPr>
              <a:lnSpc>
                <a:spcPct val="80000"/>
              </a:lnSpc>
              <a:buFontTx/>
              <a:buNone/>
            </a:pPr>
            <a:endParaRPr lang="en-US" altLang="en-US"/>
          </a:p>
        </p:txBody>
      </p:sp>
    </p:spTree>
    <p:extLst>
      <p:ext uri="{BB962C8B-B14F-4D97-AF65-F5344CB8AC3E}">
        <p14:creationId xmlns:p14="http://schemas.microsoft.com/office/powerpoint/2010/main" val="2565328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6/27/2024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4184" y="457200"/>
            <a:ext cx="10860616" cy="838200"/>
          </a:xfrm>
        </p:spPr>
        <p:txBody>
          <a:bodyPr/>
          <a:lstStyle/>
          <a:p>
            <a:r>
              <a:rPr lang="en-US"/>
              <a:t>Click to edit Master title style</a:t>
            </a:r>
          </a:p>
        </p:txBody>
      </p:sp>
      <p:sp>
        <p:nvSpPr>
          <p:cNvPr id="3" name="Text Placeholder 2"/>
          <p:cNvSpPr>
            <a:spLocks noGrp="1"/>
          </p:cNvSpPr>
          <p:nvPr>
            <p:ph type="body" sz="half" idx="1"/>
          </p:nvPr>
        </p:nvSpPr>
        <p:spPr>
          <a:xfrm>
            <a:off x="874185" y="1781176"/>
            <a:ext cx="5192183"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9567" y="1781176"/>
            <a:ext cx="5192184" cy="3571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0308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6/27/2024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6/27/2024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6/27/2024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6/27/2024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6/27/2024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1C8DB1"/>
            </a:gs>
            <a:gs pos="94000">
              <a:schemeClr val="tx1"/>
            </a:gs>
            <a:gs pos="99000">
              <a:schemeClr val="bg2">
                <a:shade val="100000"/>
                <a:hueMod val="100000"/>
                <a:satMod val="110000"/>
                <a:lumMod val="130000"/>
              </a:schemeClr>
            </a:gs>
            <a:gs pos="100000">
              <a:schemeClr val="bg2">
                <a:shade val="78000"/>
                <a:hueMod val="118000"/>
                <a:satMod val="120000"/>
                <a:lumMod val="69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6/27/2024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70" r:id="rId18"/>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5FA8-D512-AEAC-A903-68CA5B1B2F13}"/>
              </a:ext>
            </a:extLst>
          </p:cNvPr>
          <p:cNvSpPr>
            <a:spLocks noGrp="1"/>
          </p:cNvSpPr>
          <p:nvPr>
            <p:ph type="ctrTitle"/>
          </p:nvPr>
        </p:nvSpPr>
        <p:spPr>
          <a:xfrm>
            <a:off x="680322" y="2521526"/>
            <a:ext cx="8144134" cy="1771233"/>
          </a:xfrm>
        </p:spPr>
        <p:txBody>
          <a:bodyPr/>
          <a:lstStyle/>
          <a:p>
            <a:r>
              <a:rPr lang="en-GB" sz="4400" dirty="0"/>
              <a:t>Kulugh Victor Emmanuel</a:t>
            </a:r>
            <a:br>
              <a:rPr lang="en-GB" sz="3200" dirty="0"/>
            </a:br>
            <a:r>
              <a:rPr lang="en-GB" sz="2800" dirty="0"/>
              <a:t>Department of Computer Science, Bingham University, </a:t>
            </a:r>
            <a:r>
              <a:rPr lang="en-GB" sz="2800" dirty="0" err="1"/>
              <a:t>Karu</a:t>
            </a:r>
            <a:r>
              <a:rPr lang="en-GB" sz="2800" dirty="0"/>
              <a:t>, Nigeria</a:t>
            </a:r>
          </a:p>
        </p:txBody>
      </p:sp>
      <p:sp>
        <p:nvSpPr>
          <p:cNvPr id="3" name="Subtitle 2">
            <a:extLst>
              <a:ext uri="{FF2B5EF4-FFF2-40B4-BE49-F238E27FC236}">
                <a16:creationId xmlns:a16="http://schemas.microsoft.com/office/drawing/2014/main" id="{0EA086FD-10DC-1466-5B10-9E3BFB0EE927}"/>
              </a:ext>
            </a:extLst>
          </p:cNvPr>
          <p:cNvSpPr>
            <a:spLocks noGrp="1"/>
          </p:cNvSpPr>
          <p:nvPr>
            <p:ph type="subTitle" idx="1"/>
          </p:nvPr>
        </p:nvSpPr>
        <p:spPr>
          <a:xfrm>
            <a:off x="304801" y="4987635"/>
            <a:ext cx="11152908" cy="1177637"/>
          </a:xfrm>
        </p:spPr>
        <p:txBody>
          <a:bodyPr/>
          <a:lstStyle/>
          <a:p>
            <a:r>
              <a:rPr lang="en-GB" sz="4000" dirty="0">
                <a:solidFill>
                  <a:schemeClr val="bg1"/>
                </a:solidFill>
              </a:rPr>
              <a:t>CYB 202 - Systems and Network Administration </a:t>
            </a:r>
          </a:p>
          <a:p>
            <a:endParaRPr lang="en-GB" dirty="0"/>
          </a:p>
        </p:txBody>
      </p:sp>
      <p:sp>
        <p:nvSpPr>
          <p:cNvPr id="4" name="Rectangle 3">
            <a:extLst>
              <a:ext uri="{FF2B5EF4-FFF2-40B4-BE49-F238E27FC236}">
                <a16:creationId xmlns:a16="http://schemas.microsoft.com/office/drawing/2014/main" id="{907E0F07-5764-A1C5-5A72-CCFFAB264022}"/>
              </a:ext>
            </a:extLst>
          </p:cNvPr>
          <p:cNvSpPr/>
          <p:nvPr/>
        </p:nvSpPr>
        <p:spPr>
          <a:xfrm>
            <a:off x="96982" y="0"/>
            <a:ext cx="11998036" cy="2521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solidFill>
                  <a:schemeClr val="bg1"/>
                </a:solidFill>
              </a:rPr>
              <a:t>200 Level- BSc. Cybersecurity </a:t>
            </a:r>
          </a:p>
        </p:txBody>
      </p:sp>
    </p:spTree>
    <p:extLst>
      <p:ext uri="{BB962C8B-B14F-4D97-AF65-F5344CB8AC3E}">
        <p14:creationId xmlns:p14="http://schemas.microsoft.com/office/powerpoint/2010/main" val="147809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Types of Networks – cont’d </a:t>
            </a:r>
          </a:p>
        </p:txBody>
      </p:sp>
      <p:graphicFrame>
        <p:nvGraphicFramePr>
          <p:cNvPr id="2" name="Content Placeholder 1">
            <a:extLst>
              <a:ext uri="{FF2B5EF4-FFF2-40B4-BE49-F238E27FC236}">
                <a16:creationId xmlns:a16="http://schemas.microsoft.com/office/drawing/2014/main" id="{189B0DF5-149C-4138-1AD5-D7F7A1D0786B}"/>
              </a:ext>
            </a:extLst>
          </p:cNvPr>
          <p:cNvGraphicFramePr>
            <a:graphicFrameLocks noGrp="1"/>
          </p:cNvGraphicFramePr>
          <p:nvPr>
            <p:ph idx="1"/>
            <p:extLst>
              <p:ext uri="{D42A27DB-BD31-4B8C-83A1-F6EECF244321}">
                <p14:modId xmlns:p14="http://schemas.microsoft.com/office/powerpoint/2010/main" val="3989722818"/>
              </p:ext>
            </p:extLst>
          </p:nvPr>
        </p:nvGraphicFramePr>
        <p:xfrm>
          <a:off x="365842" y="2040772"/>
          <a:ext cx="11460316" cy="45124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8CAAFE3C-6DDA-7420-2367-FB81E78C9CC4}"/>
              </a:ext>
            </a:extLst>
          </p:cNvPr>
          <p:cNvSpPr/>
          <p:nvPr/>
        </p:nvSpPr>
        <p:spPr>
          <a:xfrm>
            <a:off x="561411" y="3199936"/>
            <a:ext cx="1255140" cy="872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Local Area Network</a:t>
            </a:r>
          </a:p>
        </p:txBody>
      </p:sp>
      <p:sp>
        <p:nvSpPr>
          <p:cNvPr id="6" name="Rectangle 5">
            <a:extLst>
              <a:ext uri="{FF2B5EF4-FFF2-40B4-BE49-F238E27FC236}">
                <a16:creationId xmlns:a16="http://schemas.microsoft.com/office/drawing/2014/main" id="{C6EDD95A-5982-33AD-F673-63AA9087045C}"/>
              </a:ext>
            </a:extLst>
          </p:cNvPr>
          <p:cNvSpPr/>
          <p:nvPr/>
        </p:nvSpPr>
        <p:spPr>
          <a:xfrm>
            <a:off x="2743200" y="5668354"/>
            <a:ext cx="1690255" cy="872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Campus Area Network</a:t>
            </a:r>
          </a:p>
        </p:txBody>
      </p:sp>
      <p:sp>
        <p:nvSpPr>
          <p:cNvPr id="7" name="Rectangle 6">
            <a:extLst>
              <a:ext uri="{FF2B5EF4-FFF2-40B4-BE49-F238E27FC236}">
                <a16:creationId xmlns:a16="http://schemas.microsoft.com/office/drawing/2014/main" id="{4CA9997E-BC10-5CDD-384C-C75C6625544E}"/>
              </a:ext>
            </a:extLst>
          </p:cNvPr>
          <p:cNvSpPr/>
          <p:nvPr/>
        </p:nvSpPr>
        <p:spPr>
          <a:xfrm>
            <a:off x="5594424" y="5460535"/>
            <a:ext cx="1690255" cy="872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Wide Area Network</a:t>
            </a:r>
          </a:p>
        </p:txBody>
      </p:sp>
      <p:sp>
        <p:nvSpPr>
          <p:cNvPr id="8" name="Rectangle 7">
            <a:extLst>
              <a:ext uri="{FF2B5EF4-FFF2-40B4-BE49-F238E27FC236}">
                <a16:creationId xmlns:a16="http://schemas.microsoft.com/office/drawing/2014/main" id="{2E084493-1959-479E-992D-C717E869D10C}"/>
              </a:ext>
            </a:extLst>
          </p:cNvPr>
          <p:cNvSpPr/>
          <p:nvPr/>
        </p:nvSpPr>
        <p:spPr>
          <a:xfrm>
            <a:off x="8102096" y="3636354"/>
            <a:ext cx="1690255" cy="872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Metropolitan  Area Network</a:t>
            </a:r>
          </a:p>
        </p:txBody>
      </p:sp>
      <p:sp>
        <p:nvSpPr>
          <p:cNvPr id="9" name="Rectangle 8">
            <a:extLst>
              <a:ext uri="{FF2B5EF4-FFF2-40B4-BE49-F238E27FC236}">
                <a16:creationId xmlns:a16="http://schemas.microsoft.com/office/drawing/2014/main" id="{ECAF75AE-B43C-2E8C-7B27-19709D42405A}"/>
              </a:ext>
            </a:extLst>
          </p:cNvPr>
          <p:cNvSpPr/>
          <p:nvPr/>
        </p:nvSpPr>
        <p:spPr>
          <a:xfrm>
            <a:off x="10425641" y="5460535"/>
            <a:ext cx="1690255" cy="8728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Storage  Area Network</a:t>
            </a:r>
          </a:p>
        </p:txBody>
      </p:sp>
    </p:spTree>
    <p:extLst>
      <p:ext uri="{BB962C8B-B14F-4D97-AF65-F5344CB8AC3E}">
        <p14:creationId xmlns:p14="http://schemas.microsoft.com/office/powerpoint/2010/main" val="95520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Types of Networks – LAN </a:t>
            </a:r>
          </a:p>
        </p:txBody>
      </p:sp>
      <p:sp>
        <p:nvSpPr>
          <p:cNvPr id="13315" name="Content Placeholder 2">
            <a:extLst>
              <a:ext uri="{FF2B5EF4-FFF2-40B4-BE49-F238E27FC236}">
                <a16:creationId xmlns:a16="http://schemas.microsoft.com/office/drawing/2014/main" id="{56A20D25-B341-3D5C-FA08-D2BA6F0C5C1E}"/>
              </a:ext>
            </a:extLst>
          </p:cNvPr>
          <p:cNvSpPr>
            <a:spLocks noGrp="1"/>
          </p:cNvSpPr>
          <p:nvPr>
            <p:ph idx="1"/>
          </p:nvPr>
        </p:nvSpPr>
        <p:spPr>
          <a:xfrm>
            <a:off x="145776" y="2036618"/>
            <a:ext cx="11748050" cy="4696692"/>
          </a:xfrm>
        </p:spPr>
        <p:txBody>
          <a:bodyPr/>
          <a:lstStyle/>
          <a:p>
            <a:pPr marL="0" indent="0" algn="just">
              <a:buNone/>
            </a:pPr>
            <a:r>
              <a:rPr lang="en-GB" sz="2800" b="0" i="0" dirty="0">
                <a:solidFill>
                  <a:schemeClr val="bg2">
                    <a:lumMod val="60000"/>
                    <a:lumOff val="40000"/>
                  </a:schemeClr>
                </a:solidFill>
                <a:effectLst/>
                <a:latin typeface="inter-regular"/>
              </a:rPr>
              <a:t>LAN</a:t>
            </a:r>
            <a:r>
              <a:rPr lang="en-GB" sz="2800" b="0" i="0" dirty="0">
                <a:solidFill>
                  <a:srgbClr val="000000"/>
                </a:solidFill>
                <a:effectLst/>
                <a:latin typeface="inter-regular"/>
              </a:rPr>
              <a:t> is a group of computers connected to each other in a small area such as building or an office. Communication in LAN is through </a:t>
            </a:r>
            <a:r>
              <a:rPr lang="en-GB" sz="2800" b="0" i="0" dirty="0">
                <a:solidFill>
                  <a:schemeClr val="bg2">
                    <a:lumMod val="60000"/>
                    <a:lumOff val="40000"/>
                  </a:schemeClr>
                </a:solidFill>
                <a:effectLst/>
                <a:latin typeface="inter-regular"/>
              </a:rPr>
              <a:t>medium</a:t>
            </a:r>
            <a:r>
              <a:rPr lang="en-GB" sz="2800" b="0" i="0" dirty="0">
                <a:solidFill>
                  <a:srgbClr val="000000"/>
                </a:solidFill>
                <a:effectLst/>
                <a:latin typeface="inter-regular"/>
              </a:rPr>
              <a:t> such as twisted pair, coaxial cable, etc. it is built with </a:t>
            </a:r>
            <a:r>
              <a:rPr lang="en-GB" sz="2800" b="0" i="0" dirty="0">
                <a:solidFill>
                  <a:schemeClr val="bg2">
                    <a:lumMod val="60000"/>
                    <a:lumOff val="40000"/>
                  </a:schemeClr>
                </a:solidFill>
                <a:effectLst/>
                <a:latin typeface="inter-regular"/>
              </a:rPr>
              <a:t>inexpensive</a:t>
            </a:r>
            <a:r>
              <a:rPr lang="en-GB" sz="2800" b="0" i="0" dirty="0">
                <a:solidFill>
                  <a:srgbClr val="000000"/>
                </a:solidFill>
                <a:effectLst/>
                <a:latin typeface="inter-regular"/>
              </a:rPr>
              <a:t> hardware such as hubs, network adapters, and ethernet cables. </a:t>
            </a:r>
            <a:r>
              <a:rPr lang="en-GB" sz="2800" b="0" i="0" dirty="0">
                <a:solidFill>
                  <a:schemeClr val="bg2">
                    <a:lumMod val="60000"/>
                    <a:lumOff val="40000"/>
                  </a:schemeClr>
                </a:solidFill>
                <a:effectLst/>
                <a:latin typeface="inter-regular"/>
              </a:rPr>
              <a:t>Data  transferred rate</a:t>
            </a:r>
            <a:r>
              <a:rPr lang="en-GB" sz="2800" b="0" i="0" dirty="0">
                <a:solidFill>
                  <a:srgbClr val="000000"/>
                </a:solidFill>
                <a:effectLst/>
                <a:latin typeface="inter-regular"/>
              </a:rPr>
              <a:t> is extremely fast in LAN and provides higher </a:t>
            </a:r>
            <a:r>
              <a:rPr lang="en-GB" sz="2800" b="0" i="0" dirty="0">
                <a:solidFill>
                  <a:schemeClr val="bg2">
                    <a:lumMod val="60000"/>
                    <a:lumOff val="40000"/>
                  </a:schemeClr>
                </a:solidFill>
                <a:effectLst/>
                <a:latin typeface="inter-regular"/>
              </a:rPr>
              <a:t>security</a:t>
            </a:r>
            <a:r>
              <a:rPr lang="en-GB" sz="2800" b="0" i="0" dirty="0">
                <a:solidFill>
                  <a:srgbClr val="000000"/>
                </a:solidFill>
                <a:effectLst/>
                <a:latin typeface="inter-regular"/>
              </a:rPr>
              <a:t>.</a:t>
            </a:r>
          </a:p>
          <a:p>
            <a:pPr marL="0" indent="0" algn="just">
              <a:buNone/>
            </a:pPr>
            <a:endParaRPr lang="en-GB" dirty="0">
              <a:solidFill>
                <a:srgbClr val="000000"/>
              </a:solidFill>
              <a:latin typeface="inter-regular"/>
            </a:endParaRPr>
          </a:p>
          <a:p>
            <a:pPr marL="0" indent="0" algn="just">
              <a:buNone/>
            </a:pPr>
            <a:endParaRPr lang="en-GB" sz="2400" b="0" i="0" dirty="0">
              <a:solidFill>
                <a:srgbClr val="000000"/>
              </a:solidFill>
              <a:effectLst/>
              <a:latin typeface="inter-regular"/>
            </a:endParaRPr>
          </a:p>
          <a:p>
            <a:pPr marL="0" indent="0" algn="just">
              <a:buNone/>
            </a:pPr>
            <a:endParaRPr lang="en-GB" dirty="0">
              <a:solidFill>
                <a:srgbClr val="000000"/>
              </a:solidFill>
              <a:latin typeface="inter-regular"/>
            </a:endParaRPr>
          </a:p>
          <a:p>
            <a:pPr marL="0" indent="0" algn="just">
              <a:buNone/>
            </a:pPr>
            <a:endParaRPr lang="en-GB" sz="2400" b="0" i="0" dirty="0">
              <a:solidFill>
                <a:srgbClr val="000000"/>
              </a:solidFill>
              <a:effectLst/>
              <a:latin typeface="inter-regular"/>
            </a:endParaRPr>
          </a:p>
          <a:p>
            <a:pPr marL="0" indent="0">
              <a:buNone/>
            </a:pPr>
            <a:endParaRPr lang="en-US" altLang="en-US" sz="3200" dirty="0">
              <a:solidFill>
                <a:schemeClr val="bg1"/>
              </a:solidFill>
            </a:endParaRPr>
          </a:p>
        </p:txBody>
      </p:sp>
      <p:pic>
        <p:nvPicPr>
          <p:cNvPr id="3" name="Picture 2">
            <a:extLst>
              <a:ext uri="{FF2B5EF4-FFF2-40B4-BE49-F238E27FC236}">
                <a16:creationId xmlns:a16="http://schemas.microsoft.com/office/drawing/2014/main" id="{21C9EA94-1172-7463-7E08-C478E16810F0}"/>
              </a:ext>
            </a:extLst>
          </p:cNvPr>
          <p:cNvPicPr>
            <a:picLocks noChangeAspect="1"/>
          </p:cNvPicPr>
          <p:nvPr/>
        </p:nvPicPr>
        <p:blipFill>
          <a:blip r:embed="rId2"/>
          <a:stretch>
            <a:fillRect/>
          </a:stretch>
        </p:blipFill>
        <p:spPr>
          <a:xfrm>
            <a:off x="5709146" y="3711116"/>
            <a:ext cx="3994098" cy="3304310"/>
          </a:xfrm>
          <a:prstGeom prst="rect">
            <a:avLst/>
          </a:prstGeom>
        </p:spPr>
      </p:pic>
      <p:sp>
        <p:nvSpPr>
          <p:cNvPr id="4" name="Rectangle 3">
            <a:extLst>
              <a:ext uri="{FF2B5EF4-FFF2-40B4-BE49-F238E27FC236}">
                <a16:creationId xmlns:a16="http://schemas.microsoft.com/office/drawing/2014/main" id="{D5C6CE2F-7872-5633-31FF-867D9CE5E1DC}"/>
              </a:ext>
            </a:extLst>
          </p:cNvPr>
          <p:cNvSpPr/>
          <p:nvPr/>
        </p:nvSpPr>
        <p:spPr>
          <a:xfrm>
            <a:off x="9560089" y="3902738"/>
            <a:ext cx="2488756"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Local Area Network</a:t>
            </a:r>
          </a:p>
        </p:txBody>
      </p:sp>
      <p:cxnSp>
        <p:nvCxnSpPr>
          <p:cNvPr id="6" name="Straight Arrow Connector 5">
            <a:extLst>
              <a:ext uri="{FF2B5EF4-FFF2-40B4-BE49-F238E27FC236}">
                <a16:creationId xmlns:a16="http://schemas.microsoft.com/office/drawing/2014/main" id="{D77F93D5-F1BC-CFF8-7F3A-5DECF23D31FD}"/>
              </a:ext>
            </a:extLst>
          </p:cNvPr>
          <p:cNvCxnSpPr>
            <a:cxnSpLocks/>
          </p:cNvCxnSpPr>
          <p:nvPr/>
        </p:nvCxnSpPr>
        <p:spPr>
          <a:xfrm flipH="1">
            <a:off x="8922327" y="4530436"/>
            <a:ext cx="1537855" cy="11914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7696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Types of Networks – CAN</a:t>
            </a:r>
          </a:p>
        </p:txBody>
      </p:sp>
      <p:sp>
        <p:nvSpPr>
          <p:cNvPr id="13315" name="Content Placeholder 2">
            <a:extLst>
              <a:ext uri="{FF2B5EF4-FFF2-40B4-BE49-F238E27FC236}">
                <a16:creationId xmlns:a16="http://schemas.microsoft.com/office/drawing/2014/main" id="{56A20D25-B341-3D5C-FA08-D2BA6F0C5C1E}"/>
              </a:ext>
            </a:extLst>
          </p:cNvPr>
          <p:cNvSpPr>
            <a:spLocks noGrp="1"/>
          </p:cNvSpPr>
          <p:nvPr>
            <p:ph idx="1"/>
          </p:nvPr>
        </p:nvSpPr>
        <p:spPr>
          <a:xfrm>
            <a:off x="0" y="1964731"/>
            <a:ext cx="12275521" cy="4893269"/>
          </a:xfrm>
        </p:spPr>
        <p:txBody>
          <a:bodyPr>
            <a:normAutofit/>
          </a:bodyPr>
          <a:lstStyle/>
          <a:p>
            <a:pPr marL="0" indent="0" algn="l">
              <a:buNone/>
            </a:pPr>
            <a:r>
              <a:rPr lang="en-GB" sz="3200" b="0" i="0" dirty="0">
                <a:solidFill>
                  <a:srgbClr val="222222"/>
                </a:solidFill>
                <a:effectLst/>
                <a:latin typeface="-apple-system"/>
              </a:rPr>
              <a:t>CAN is a network that spans a limited geographic area, usually; </a:t>
            </a:r>
          </a:p>
          <a:p>
            <a:pPr marL="0" indent="0" algn="l">
              <a:buNone/>
            </a:pPr>
            <a:r>
              <a:rPr lang="en-GB" sz="3200" b="0" i="0" dirty="0">
                <a:solidFill>
                  <a:srgbClr val="222222"/>
                </a:solidFill>
                <a:effectLst/>
                <a:latin typeface="-apple-system"/>
              </a:rPr>
              <a:t>bigger than a LAN but smaller than the WAN and MAN.  </a:t>
            </a:r>
          </a:p>
          <a:p>
            <a:pPr algn="l">
              <a:buFont typeface="Wingdings" panose="05000000000000000000" pitchFamily="2" charset="2"/>
              <a:buChar char="§"/>
            </a:pPr>
            <a:r>
              <a:rPr lang="en-GB" sz="3200" b="0" i="0" dirty="0">
                <a:solidFill>
                  <a:srgbClr val="222222"/>
                </a:solidFill>
                <a:effectLst/>
                <a:latin typeface="-apple-system"/>
              </a:rPr>
              <a:t>CANs interconnect multiple LANs within an educational or corporate campus. </a:t>
            </a:r>
          </a:p>
          <a:p>
            <a:pPr algn="l">
              <a:buFont typeface="Wingdings" panose="05000000000000000000" pitchFamily="2" charset="2"/>
              <a:buChar char="§"/>
            </a:pPr>
            <a:r>
              <a:rPr lang="en-GB" sz="3200" b="0" i="0" dirty="0">
                <a:solidFill>
                  <a:srgbClr val="222222"/>
                </a:solidFill>
                <a:effectLst/>
                <a:latin typeface="-apple-system"/>
              </a:rPr>
              <a:t>Unlike LANs, most CANs connect to the public </a:t>
            </a:r>
            <a:r>
              <a:rPr lang="en-GB" sz="3200" b="0" i="0" u="none" strike="noStrike" dirty="0">
                <a:solidFill>
                  <a:schemeClr val="bg1"/>
                </a:solidFill>
                <a:effectLst/>
                <a:latin typeface="-apple-system"/>
              </a:rPr>
              <a:t>Internet</a:t>
            </a:r>
            <a:r>
              <a:rPr lang="en-GB" sz="3200" b="0" i="0" dirty="0">
                <a:solidFill>
                  <a:srgbClr val="222222"/>
                </a:solidFill>
                <a:effectLst/>
                <a:latin typeface="-apple-system"/>
              </a:rPr>
              <a:t>. </a:t>
            </a:r>
          </a:p>
          <a:p>
            <a:pPr algn="l">
              <a:buFont typeface="Wingdings" panose="05000000000000000000" pitchFamily="2" charset="2"/>
              <a:buChar char="§"/>
            </a:pPr>
            <a:r>
              <a:rPr lang="en-GB" sz="3200" b="0" i="0" dirty="0">
                <a:solidFill>
                  <a:srgbClr val="222222"/>
                </a:solidFill>
                <a:effectLst/>
                <a:latin typeface="-apple-system"/>
              </a:rPr>
              <a:t>Typically, the organization that owns the campus also owns and operates all the networking equipment and infrastructure for the CAN. </a:t>
            </a:r>
          </a:p>
          <a:p>
            <a:pPr algn="l">
              <a:buFont typeface="Wingdings" panose="05000000000000000000" pitchFamily="2" charset="2"/>
              <a:buChar char="§"/>
            </a:pPr>
            <a:r>
              <a:rPr lang="en-GB" sz="3200" b="0" i="0" dirty="0">
                <a:solidFill>
                  <a:srgbClr val="222222"/>
                </a:solidFill>
                <a:effectLst/>
                <a:latin typeface="-apple-system"/>
              </a:rPr>
              <a:t>In contrast, MANs and WANs may combine infrastructure operated by several different providers.</a:t>
            </a:r>
          </a:p>
        </p:txBody>
      </p:sp>
    </p:spTree>
    <p:extLst>
      <p:ext uri="{BB962C8B-B14F-4D97-AF65-F5344CB8AC3E}">
        <p14:creationId xmlns:p14="http://schemas.microsoft.com/office/powerpoint/2010/main" val="4157356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Types of Networks – MAN</a:t>
            </a:r>
          </a:p>
        </p:txBody>
      </p:sp>
      <p:sp>
        <p:nvSpPr>
          <p:cNvPr id="13315" name="Content Placeholder 2">
            <a:extLst>
              <a:ext uri="{FF2B5EF4-FFF2-40B4-BE49-F238E27FC236}">
                <a16:creationId xmlns:a16="http://schemas.microsoft.com/office/drawing/2014/main" id="{56A20D25-B341-3D5C-FA08-D2BA6F0C5C1E}"/>
              </a:ext>
            </a:extLst>
          </p:cNvPr>
          <p:cNvSpPr>
            <a:spLocks noGrp="1"/>
          </p:cNvSpPr>
          <p:nvPr>
            <p:ph idx="1"/>
          </p:nvPr>
        </p:nvSpPr>
        <p:spPr>
          <a:xfrm>
            <a:off x="145776" y="2036618"/>
            <a:ext cx="6127066" cy="4696692"/>
          </a:xfrm>
        </p:spPr>
        <p:txBody>
          <a:bodyPr/>
          <a:lstStyle/>
          <a:p>
            <a:pPr marL="0" indent="0">
              <a:buNone/>
            </a:pPr>
            <a:r>
              <a:rPr lang="en-GB" sz="3200" dirty="0">
                <a:solidFill>
                  <a:schemeClr val="bg2"/>
                </a:solidFill>
                <a:latin typeface="inter-regular"/>
              </a:rPr>
              <a:t>MAN</a:t>
            </a:r>
            <a:r>
              <a:rPr lang="en-GB" sz="3200" dirty="0">
                <a:solidFill>
                  <a:srgbClr val="000000"/>
                </a:solidFill>
                <a:latin typeface="inter-regular"/>
              </a:rPr>
              <a:t> </a:t>
            </a:r>
            <a:r>
              <a:rPr lang="en-GB" sz="3200" b="0" i="0" dirty="0">
                <a:solidFill>
                  <a:srgbClr val="000000"/>
                </a:solidFill>
                <a:effectLst/>
                <a:latin typeface="inter-regular"/>
              </a:rPr>
              <a:t>is a network that covers a larger geographic area, like an entire city or metropolis. It is formed by connecting several LANs through </a:t>
            </a:r>
            <a:r>
              <a:rPr lang="en-GB" sz="3200" dirty="0">
                <a:solidFill>
                  <a:srgbClr val="000000"/>
                </a:solidFill>
                <a:latin typeface="inter-regular"/>
              </a:rPr>
              <a:t>telecommunication infrastructure (telephone </a:t>
            </a:r>
            <a:r>
              <a:rPr lang="en-GB" sz="3200" b="0" i="0" dirty="0">
                <a:solidFill>
                  <a:srgbClr val="000000"/>
                </a:solidFill>
                <a:effectLst/>
                <a:latin typeface="inter-regular"/>
              </a:rPr>
              <a:t>exchange line). Data transmission rate is not as fast as in LAN and is less secured compared to LAN</a:t>
            </a:r>
          </a:p>
          <a:p>
            <a:pPr marL="0" indent="0" algn="just">
              <a:buNone/>
            </a:pPr>
            <a:endParaRPr lang="en-GB" b="0" i="0" dirty="0">
              <a:solidFill>
                <a:srgbClr val="000000"/>
              </a:solidFill>
              <a:effectLst/>
              <a:latin typeface="inter-regular"/>
            </a:endParaRPr>
          </a:p>
          <a:p>
            <a:pPr marL="0" indent="0" algn="just">
              <a:buNone/>
            </a:pPr>
            <a:endParaRPr lang="en-GB" sz="2400" b="0" i="0" dirty="0">
              <a:solidFill>
                <a:srgbClr val="000000"/>
              </a:solidFill>
              <a:effectLst/>
              <a:latin typeface="inter-regular"/>
            </a:endParaRPr>
          </a:p>
          <a:p>
            <a:pPr marL="0" indent="0">
              <a:buNone/>
            </a:pPr>
            <a:endParaRPr lang="en-US" altLang="en-US" sz="3200" dirty="0">
              <a:solidFill>
                <a:schemeClr val="bg1"/>
              </a:solidFill>
            </a:endParaRPr>
          </a:p>
        </p:txBody>
      </p:sp>
      <p:pic>
        <p:nvPicPr>
          <p:cNvPr id="3" name="Picture 2">
            <a:extLst>
              <a:ext uri="{FF2B5EF4-FFF2-40B4-BE49-F238E27FC236}">
                <a16:creationId xmlns:a16="http://schemas.microsoft.com/office/drawing/2014/main" id="{38FECC0D-5106-628B-478D-663F0315A13A}"/>
              </a:ext>
            </a:extLst>
          </p:cNvPr>
          <p:cNvPicPr>
            <a:picLocks noChangeAspect="1"/>
          </p:cNvPicPr>
          <p:nvPr/>
        </p:nvPicPr>
        <p:blipFill>
          <a:blip r:embed="rId2"/>
          <a:stretch>
            <a:fillRect/>
          </a:stretch>
        </p:blipFill>
        <p:spPr>
          <a:xfrm>
            <a:off x="6272842" y="2036619"/>
            <a:ext cx="5620984" cy="4821382"/>
          </a:xfrm>
          <a:prstGeom prst="rect">
            <a:avLst/>
          </a:prstGeom>
        </p:spPr>
      </p:pic>
      <p:sp>
        <p:nvSpPr>
          <p:cNvPr id="4" name="Rectangle 3">
            <a:extLst>
              <a:ext uri="{FF2B5EF4-FFF2-40B4-BE49-F238E27FC236}">
                <a16:creationId xmlns:a16="http://schemas.microsoft.com/office/drawing/2014/main" id="{AEA4684B-306D-1B44-0279-16A278E3FFDF}"/>
              </a:ext>
            </a:extLst>
          </p:cNvPr>
          <p:cNvSpPr/>
          <p:nvPr/>
        </p:nvSpPr>
        <p:spPr>
          <a:xfrm>
            <a:off x="10888121" y="1834166"/>
            <a:ext cx="955964" cy="865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LAN -1</a:t>
            </a:r>
          </a:p>
        </p:txBody>
      </p:sp>
      <p:sp>
        <p:nvSpPr>
          <p:cNvPr id="7" name="Rectangle 6">
            <a:extLst>
              <a:ext uri="{FF2B5EF4-FFF2-40B4-BE49-F238E27FC236}">
                <a16:creationId xmlns:a16="http://schemas.microsoft.com/office/drawing/2014/main" id="{DCE75FF9-A44A-D026-B77D-D8A7CE58BDD5}"/>
              </a:ext>
            </a:extLst>
          </p:cNvPr>
          <p:cNvSpPr/>
          <p:nvPr/>
        </p:nvSpPr>
        <p:spPr>
          <a:xfrm>
            <a:off x="10711624" y="5001492"/>
            <a:ext cx="955964" cy="865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LAN -2</a:t>
            </a:r>
          </a:p>
        </p:txBody>
      </p:sp>
      <p:sp>
        <p:nvSpPr>
          <p:cNvPr id="8" name="Rectangle 7">
            <a:extLst>
              <a:ext uri="{FF2B5EF4-FFF2-40B4-BE49-F238E27FC236}">
                <a16:creationId xmlns:a16="http://schemas.microsoft.com/office/drawing/2014/main" id="{C28E8F4F-372E-FC9D-47B1-12B56F5C87B3}"/>
              </a:ext>
            </a:extLst>
          </p:cNvPr>
          <p:cNvSpPr/>
          <p:nvPr/>
        </p:nvSpPr>
        <p:spPr>
          <a:xfrm>
            <a:off x="7838057" y="5867401"/>
            <a:ext cx="955964" cy="865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LAN -3</a:t>
            </a:r>
          </a:p>
        </p:txBody>
      </p:sp>
      <p:sp>
        <p:nvSpPr>
          <p:cNvPr id="9" name="Rectangle 8">
            <a:extLst>
              <a:ext uri="{FF2B5EF4-FFF2-40B4-BE49-F238E27FC236}">
                <a16:creationId xmlns:a16="http://schemas.microsoft.com/office/drawing/2014/main" id="{E8EF531C-4BB0-8939-FD81-7990ABA497DC}"/>
              </a:ext>
            </a:extLst>
          </p:cNvPr>
          <p:cNvSpPr/>
          <p:nvPr/>
        </p:nvSpPr>
        <p:spPr>
          <a:xfrm>
            <a:off x="7838057" y="2563091"/>
            <a:ext cx="955964" cy="865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LAN -4</a:t>
            </a:r>
          </a:p>
        </p:txBody>
      </p:sp>
    </p:spTree>
    <p:extLst>
      <p:ext uri="{BB962C8B-B14F-4D97-AF65-F5344CB8AC3E}">
        <p14:creationId xmlns:p14="http://schemas.microsoft.com/office/powerpoint/2010/main" val="1240411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Types of Networks – WAN</a:t>
            </a:r>
          </a:p>
        </p:txBody>
      </p:sp>
      <p:sp>
        <p:nvSpPr>
          <p:cNvPr id="13315" name="Content Placeholder 2">
            <a:extLst>
              <a:ext uri="{FF2B5EF4-FFF2-40B4-BE49-F238E27FC236}">
                <a16:creationId xmlns:a16="http://schemas.microsoft.com/office/drawing/2014/main" id="{56A20D25-B341-3D5C-FA08-D2BA6F0C5C1E}"/>
              </a:ext>
            </a:extLst>
          </p:cNvPr>
          <p:cNvSpPr>
            <a:spLocks noGrp="1"/>
          </p:cNvSpPr>
          <p:nvPr>
            <p:ph idx="1"/>
          </p:nvPr>
        </p:nvSpPr>
        <p:spPr>
          <a:xfrm>
            <a:off x="1" y="1964731"/>
            <a:ext cx="6871854" cy="4893269"/>
          </a:xfrm>
        </p:spPr>
        <p:txBody>
          <a:bodyPr/>
          <a:lstStyle/>
          <a:p>
            <a:pPr marL="0" indent="0">
              <a:buNone/>
            </a:pPr>
            <a:r>
              <a:rPr lang="en-GB" sz="3200" dirty="0">
                <a:solidFill>
                  <a:schemeClr val="bg2">
                    <a:lumMod val="60000"/>
                    <a:lumOff val="40000"/>
                  </a:schemeClr>
                </a:solidFill>
                <a:latin typeface="inter-regular"/>
              </a:rPr>
              <a:t>WAN</a:t>
            </a:r>
            <a:r>
              <a:rPr lang="en-GB" sz="3200" dirty="0">
                <a:solidFill>
                  <a:srgbClr val="000000"/>
                </a:solidFill>
                <a:latin typeface="inter-regular"/>
              </a:rPr>
              <a:t> is a </a:t>
            </a:r>
            <a:r>
              <a:rPr lang="en-GB" sz="3200" b="0" i="0" dirty="0">
                <a:solidFill>
                  <a:srgbClr val="000000"/>
                </a:solidFill>
                <a:effectLst/>
                <a:latin typeface="inter-regular"/>
              </a:rPr>
              <a:t>network that extends over a large geographical area such as across cities, states or countries. It is bigger than LAN and MAN</a:t>
            </a:r>
            <a:r>
              <a:rPr lang="en-GB" sz="3200" dirty="0">
                <a:solidFill>
                  <a:srgbClr val="000000"/>
                </a:solidFill>
                <a:latin typeface="inter-regular"/>
              </a:rPr>
              <a:t> and involves the connection of several LANs/MANs via </a:t>
            </a:r>
            <a:r>
              <a:rPr lang="en-GB" sz="3200" b="0" i="0" dirty="0">
                <a:solidFill>
                  <a:srgbClr val="000000"/>
                </a:solidFill>
                <a:effectLst/>
                <a:latin typeface="inter-regular"/>
              </a:rPr>
              <a:t>telephone line, fibre optic cable or satellite links, etc. WAN is used in business, government, </a:t>
            </a:r>
            <a:r>
              <a:rPr lang="en-GB" sz="3200" dirty="0">
                <a:solidFill>
                  <a:srgbClr val="000000"/>
                </a:solidFill>
                <a:latin typeface="inter-regular"/>
              </a:rPr>
              <a:t>education, etc. </a:t>
            </a:r>
          </a:p>
          <a:p>
            <a:pPr marL="0" indent="0">
              <a:buNone/>
            </a:pPr>
            <a:r>
              <a:rPr lang="en-GB" sz="3200" dirty="0">
                <a:solidFill>
                  <a:srgbClr val="000000"/>
                </a:solidFill>
                <a:latin typeface="inter-regular"/>
              </a:rPr>
              <a:t>The internet is one of the biggest WAN in the world.</a:t>
            </a:r>
          </a:p>
          <a:p>
            <a:pPr marL="0" indent="0" algn="just">
              <a:buNone/>
            </a:pPr>
            <a:endParaRPr lang="en-GB" dirty="0">
              <a:solidFill>
                <a:srgbClr val="000000"/>
              </a:solidFill>
              <a:latin typeface="inter-regular"/>
            </a:endParaRPr>
          </a:p>
          <a:p>
            <a:pPr marL="0" indent="0" algn="just">
              <a:buNone/>
            </a:pPr>
            <a:endParaRPr lang="en-GB" sz="2400" b="0" i="0" dirty="0">
              <a:solidFill>
                <a:srgbClr val="000000"/>
              </a:solidFill>
              <a:effectLst/>
              <a:latin typeface="inter-regular"/>
            </a:endParaRPr>
          </a:p>
          <a:p>
            <a:pPr marL="0" indent="0">
              <a:buNone/>
            </a:pPr>
            <a:endParaRPr lang="en-US" altLang="en-US" sz="3200" dirty="0">
              <a:solidFill>
                <a:schemeClr val="bg1"/>
              </a:solidFill>
            </a:endParaRPr>
          </a:p>
        </p:txBody>
      </p:sp>
      <p:pic>
        <p:nvPicPr>
          <p:cNvPr id="2050" name="Picture 2" descr="WAN Network Diagram | EdrawMax Template">
            <a:extLst>
              <a:ext uri="{FF2B5EF4-FFF2-40B4-BE49-F238E27FC236}">
                <a16:creationId xmlns:a16="http://schemas.microsoft.com/office/drawing/2014/main" id="{99D8EC0D-51E9-A8C6-F3E3-71B3B7808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018" y="1964992"/>
            <a:ext cx="5250873" cy="47821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30D0CC0-2387-8E35-6FCC-D528F483F204}"/>
              </a:ext>
            </a:extLst>
          </p:cNvPr>
          <p:cNvSpPr/>
          <p:nvPr/>
        </p:nvSpPr>
        <p:spPr>
          <a:xfrm>
            <a:off x="8190700" y="2070202"/>
            <a:ext cx="2391507" cy="5014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wide area network</a:t>
            </a:r>
          </a:p>
        </p:txBody>
      </p:sp>
    </p:spTree>
    <p:extLst>
      <p:ext uri="{BB962C8B-B14F-4D97-AF65-F5344CB8AC3E}">
        <p14:creationId xmlns:p14="http://schemas.microsoft.com/office/powerpoint/2010/main" val="1949507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Types of Networks – SAN</a:t>
            </a:r>
          </a:p>
        </p:txBody>
      </p:sp>
      <p:sp>
        <p:nvSpPr>
          <p:cNvPr id="13315" name="Content Placeholder 2">
            <a:extLst>
              <a:ext uri="{FF2B5EF4-FFF2-40B4-BE49-F238E27FC236}">
                <a16:creationId xmlns:a16="http://schemas.microsoft.com/office/drawing/2014/main" id="{56A20D25-B341-3D5C-FA08-D2BA6F0C5C1E}"/>
              </a:ext>
            </a:extLst>
          </p:cNvPr>
          <p:cNvSpPr>
            <a:spLocks noGrp="1"/>
          </p:cNvSpPr>
          <p:nvPr>
            <p:ph idx="1"/>
          </p:nvPr>
        </p:nvSpPr>
        <p:spPr>
          <a:xfrm>
            <a:off x="0" y="1964731"/>
            <a:ext cx="6768567" cy="4893269"/>
          </a:xfrm>
        </p:spPr>
        <p:txBody>
          <a:bodyPr>
            <a:normAutofit/>
          </a:bodyPr>
          <a:lstStyle/>
          <a:p>
            <a:pPr marL="0" indent="0" algn="l">
              <a:buNone/>
            </a:pPr>
            <a:r>
              <a:rPr lang="en-GB" sz="3200" dirty="0">
                <a:solidFill>
                  <a:schemeClr val="bg2"/>
                </a:solidFill>
                <a:latin typeface="inter-regular"/>
              </a:rPr>
              <a:t>SAN</a:t>
            </a:r>
            <a:r>
              <a:rPr lang="en-GB" sz="3200" dirty="0">
                <a:solidFill>
                  <a:srgbClr val="000000"/>
                </a:solidFill>
                <a:latin typeface="inter-regular"/>
              </a:rPr>
              <a:t> is a specialized, high-speed network that provides network access to storage devices. They composed of hosts, switches, storage elements, and storage devices that are interconnected using a variety of technologies, topologies, and protocols. </a:t>
            </a:r>
          </a:p>
          <a:p>
            <a:pPr marL="0" indent="0" algn="l">
              <a:buNone/>
            </a:pPr>
            <a:r>
              <a:rPr lang="en-GB" sz="3200" dirty="0">
                <a:solidFill>
                  <a:srgbClr val="000000"/>
                </a:solidFill>
                <a:latin typeface="inter-regular"/>
              </a:rPr>
              <a:t>SAN presents storage devices to a host in a manner that the storage appears to reside on the host.</a:t>
            </a:r>
          </a:p>
          <a:p>
            <a:pPr marL="0" indent="0" algn="l">
              <a:buNone/>
            </a:pPr>
            <a:endParaRPr lang="en-GB" sz="2400" b="0" i="0" dirty="0">
              <a:solidFill>
                <a:srgbClr val="000000"/>
              </a:solidFill>
              <a:effectLst/>
              <a:latin typeface="inter-regular"/>
            </a:endParaRPr>
          </a:p>
          <a:p>
            <a:pPr marL="0" indent="0">
              <a:buNone/>
            </a:pPr>
            <a:endParaRPr lang="en-US" altLang="en-US" sz="3200" dirty="0">
              <a:solidFill>
                <a:schemeClr val="bg1"/>
              </a:solidFill>
            </a:endParaRPr>
          </a:p>
        </p:txBody>
      </p:sp>
      <p:pic>
        <p:nvPicPr>
          <p:cNvPr id="3074" name="Picture 2" descr="Figure 1-2">
            <a:extLst>
              <a:ext uri="{FF2B5EF4-FFF2-40B4-BE49-F238E27FC236}">
                <a16:creationId xmlns:a16="http://schemas.microsoft.com/office/drawing/2014/main" id="{9964260A-7DCD-BA18-B23C-2EC2B2C33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008" y="2078182"/>
            <a:ext cx="4686992" cy="462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75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Network Topologies </a:t>
            </a:r>
          </a:p>
        </p:txBody>
      </p:sp>
      <p:graphicFrame>
        <p:nvGraphicFramePr>
          <p:cNvPr id="2" name="Content Placeholder 1">
            <a:extLst>
              <a:ext uri="{FF2B5EF4-FFF2-40B4-BE49-F238E27FC236}">
                <a16:creationId xmlns:a16="http://schemas.microsoft.com/office/drawing/2014/main" id="{189B0DF5-149C-4138-1AD5-D7F7A1D0786B}"/>
              </a:ext>
            </a:extLst>
          </p:cNvPr>
          <p:cNvGraphicFramePr>
            <a:graphicFrameLocks noGrp="1"/>
          </p:cNvGraphicFramePr>
          <p:nvPr>
            <p:ph idx="1"/>
            <p:extLst>
              <p:ext uri="{D42A27DB-BD31-4B8C-83A1-F6EECF244321}">
                <p14:modId xmlns:p14="http://schemas.microsoft.com/office/powerpoint/2010/main" val="4177875289"/>
              </p:ext>
            </p:extLst>
          </p:nvPr>
        </p:nvGraphicFramePr>
        <p:xfrm>
          <a:off x="182921" y="1834166"/>
          <a:ext cx="11826158" cy="4663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951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Network Topology – point-to-point </a:t>
            </a:r>
          </a:p>
        </p:txBody>
      </p:sp>
      <p:sp>
        <p:nvSpPr>
          <p:cNvPr id="4" name="Rectangle 3">
            <a:extLst>
              <a:ext uri="{FF2B5EF4-FFF2-40B4-BE49-F238E27FC236}">
                <a16:creationId xmlns:a16="http://schemas.microsoft.com/office/drawing/2014/main" id="{F03ED825-ABC8-1F74-D32B-0AE3AB7357EF}"/>
              </a:ext>
            </a:extLst>
          </p:cNvPr>
          <p:cNvSpPr/>
          <p:nvPr/>
        </p:nvSpPr>
        <p:spPr>
          <a:xfrm>
            <a:off x="0" y="2994992"/>
            <a:ext cx="12046225" cy="3935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3200" b="0" i="0" dirty="0">
                <a:solidFill>
                  <a:srgbClr val="000000"/>
                </a:solidFill>
                <a:effectLst/>
                <a:latin typeface="Nunito" pitchFamily="2" charset="0"/>
              </a:rPr>
              <a:t>Point-to-point networks contains </a:t>
            </a:r>
            <a:r>
              <a:rPr lang="en-GB" sz="3200" b="0" i="0" dirty="0">
                <a:solidFill>
                  <a:schemeClr val="bg2"/>
                </a:solidFill>
                <a:effectLst/>
                <a:latin typeface="Nunito" pitchFamily="2" charset="0"/>
              </a:rPr>
              <a:t>exactly two hosts </a:t>
            </a:r>
            <a:r>
              <a:rPr lang="en-GB" sz="3200" b="0" i="0" dirty="0">
                <a:solidFill>
                  <a:srgbClr val="000000"/>
                </a:solidFill>
                <a:effectLst/>
                <a:latin typeface="Nunito" pitchFamily="2" charset="0"/>
              </a:rPr>
              <a:t>such as computer, switches or routers, servers connected back to back using a </a:t>
            </a:r>
            <a:r>
              <a:rPr lang="en-GB" sz="3200" b="0" i="0" dirty="0">
                <a:solidFill>
                  <a:schemeClr val="bg2"/>
                </a:solidFill>
                <a:effectLst/>
                <a:latin typeface="Nunito" pitchFamily="2" charset="0"/>
              </a:rPr>
              <a:t>single piece of cable</a:t>
            </a:r>
            <a:r>
              <a:rPr lang="en-GB" sz="3200" b="0" i="0" dirty="0">
                <a:solidFill>
                  <a:srgbClr val="000000"/>
                </a:solidFill>
                <a:effectLst/>
                <a:latin typeface="Nunito" pitchFamily="2" charset="0"/>
              </a:rPr>
              <a:t>. Often, the receiving end of one host is connected to sending end of the other and vice-versa.</a:t>
            </a:r>
          </a:p>
          <a:p>
            <a:r>
              <a:rPr lang="en-GB" sz="3200" b="0" i="0" dirty="0">
                <a:solidFill>
                  <a:srgbClr val="000000"/>
                </a:solidFill>
                <a:effectLst/>
                <a:latin typeface="Nunito" pitchFamily="2" charset="0"/>
              </a:rPr>
              <a:t>If the hosts are connected point-to-point logically, they may have multiple intermediate devices. But the end hosts are unaware of underlying network and see each other as if they are connected directly.</a:t>
            </a:r>
            <a:endParaRPr lang="en-GB" sz="3200" dirty="0"/>
          </a:p>
        </p:txBody>
      </p:sp>
      <p:pic>
        <p:nvPicPr>
          <p:cNvPr id="8" name="Picture 7">
            <a:extLst>
              <a:ext uri="{FF2B5EF4-FFF2-40B4-BE49-F238E27FC236}">
                <a16:creationId xmlns:a16="http://schemas.microsoft.com/office/drawing/2014/main" id="{415CDEF2-8F2A-A18A-E751-14E321219F16}"/>
              </a:ext>
            </a:extLst>
          </p:cNvPr>
          <p:cNvPicPr>
            <a:picLocks noChangeAspect="1"/>
          </p:cNvPicPr>
          <p:nvPr/>
        </p:nvPicPr>
        <p:blipFill>
          <a:blip r:embed="rId2"/>
          <a:stretch>
            <a:fillRect/>
          </a:stretch>
        </p:blipFill>
        <p:spPr>
          <a:xfrm>
            <a:off x="2997487" y="1954950"/>
            <a:ext cx="5772956" cy="1152686"/>
          </a:xfrm>
          <a:prstGeom prst="rect">
            <a:avLst/>
          </a:prstGeom>
        </p:spPr>
      </p:pic>
    </p:spTree>
    <p:extLst>
      <p:ext uri="{BB962C8B-B14F-4D97-AF65-F5344CB8AC3E}">
        <p14:creationId xmlns:p14="http://schemas.microsoft.com/office/powerpoint/2010/main" val="812555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Network Topology – Bus </a:t>
            </a:r>
          </a:p>
        </p:txBody>
      </p:sp>
      <p:pic>
        <p:nvPicPr>
          <p:cNvPr id="3" name="Content Placeholder 2">
            <a:extLst>
              <a:ext uri="{FF2B5EF4-FFF2-40B4-BE49-F238E27FC236}">
                <a16:creationId xmlns:a16="http://schemas.microsoft.com/office/drawing/2014/main" id="{8DC54AD3-C048-8304-044E-EA2B9756EABB}"/>
              </a:ext>
            </a:extLst>
          </p:cNvPr>
          <p:cNvPicPr>
            <a:picLocks noGrp="1" noChangeAspect="1"/>
          </p:cNvPicPr>
          <p:nvPr>
            <p:ph idx="1"/>
          </p:nvPr>
        </p:nvPicPr>
        <p:blipFill>
          <a:blip r:embed="rId2"/>
          <a:stretch>
            <a:fillRect/>
          </a:stretch>
        </p:blipFill>
        <p:spPr>
          <a:xfrm>
            <a:off x="7426036" y="2038964"/>
            <a:ext cx="4765964" cy="4819036"/>
          </a:xfrm>
        </p:spPr>
      </p:pic>
      <p:sp>
        <p:nvSpPr>
          <p:cNvPr id="4" name="Rectangle 3">
            <a:extLst>
              <a:ext uri="{FF2B5EF4-FFF2-40B4-BE49-F238E27FC236}">
                <a16:creationId xmlns:a16="http://schemas.microsoft.com/office/drawing/2014/main" id="{F03ED825-ABC8-1F74-D32B-0AE3AB7357EF}"/>
              </a:ext>
            </a:extLst>
          </p:cNvPr>
          <p:cNvSpPr/>
          <p:nvPr/>
        </p:nvSpPr>
        <p:spPr>
          <a:xfrm>
            <a:off x="0" y="1834166"/>
            <a:ext cx="7426036" cy="50238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
            </a:pPr>
            <a:r>
              <a:rPr lang="en-GB" sz="2600" b="0" i="0" dirty="0">
                <a:solidFill>
                  <a:srgbClr val="000000"/>
                </a:solidFill>
                <a:effectLst/>
                <a:latin typeface="Nunito" pitchFamily="2" charset="0"/>
              </a:rPr>
              <a:t>All connected nodes share single communication line. </a:t>
            </a:r>
          </a:p>
          <a:p>
            <a:pPr marL="457200" indent="-457200">
              <a:buFont typeface="Wingdings" panose="05000000000000000000" pitchFamily="2" charset="2"/>
              <a:buChar char="§"/>
            </a:pPr>
            <a:r>
              <a:rPr lang="en-GB" sz="2600" b="0" i="0" dirty="0">
                <a:solidFill>
                  <a:srgbClr val="000000"/>
                </a:solidFill>
                <a:effectLst/>
                <a:latin typeface="Nunito" pitchFamily="2" charset="0"/>
              </a:rPr>
              <a:t>There is problem of collision when multiple hosts send data at the same time. </a:t>
            </a:r>
          </a:p>
          <a:p>
            <a:pPr marL="457200" indent="-457200">
              <a:buFont typeface="Wingdings" panose="05000000000000000000" pitchFamily="2" charset="2"/>
              <a:buChar char="§"/>
            </a:pPr>
            <a:r>
              <a:rPr lang="en-GB" sz="2600" dirty="0">
                <a:solidFill>
                  <a:srgbClr val="000000"/>
                </a:solidFill>
                <a:latin typeface="Nunito" pitchFamily="2" charset="0"/>
              </a:rPr>
              <a:t>To resolve this problem, </a:t>
            </a:r>
            <a:r>
              <a:rPr lang="en-GB" sz="2600" b="0" i="0" dirty="0">
                <a:solidFill>
                  <a:srgbClr val="000000"/>
                </a:solidFill>
                <a:effectLst/>
                <a:latin typeface="Nunito" pitchFamily="2" charset="0"/>
              </a:rPr>
              <a:t> Bus topology uses:</a:t>
            </a:r>
          </a:p>
          <a:p>
            <a:pPr marL="457200" indent="-457200">
              <a:buFont typeface="Wingdings" panose="05000000000000000000" pitchFamily="2" charset="2"/>
              <a:buChar char="§"/>
            </a:pPr>
            <a:r>
              <a:rPr lang="en-GB" sz="2600" b="0" i="0" dirty="0">
                <a:solidFill>
                  <a:srgbClr val="000000"/>
                </a:solidFill>
                <a:effectLst/>
                <a:latin typeface="Nunito" pitchFamily="2" charset="0"/>
              </a:rPr>
              <a:t>CSMA/CD technology, </a:t>
            </a:r>
          </a:p>
          <a:p>
            <a:pPr marL="457200" indent="-457200">
              <a:buFont typeface="Wingdings" panose="05000000000000000000" pitchFamily="2" charset="2"/>
              <a:buChar char="§"/>
            </a:pPr>
            <a:r>
              <a:rPr lang="en-GB" sz="2600" b="0" i="0" dirty="0">
                <a:solidFill>
                  <a:srgbClr val="000000"/>
                </a:solidFill>
                <a:effectLst/>
                <a:latin typeface="Nunito" pitchFamily="2" charset="0"/>
              </a:rPr>
              <a:t>or recognizes one host as Bus Master. </a:t>
            </a:r>
          </a:p>
          <a:p>
            <a:pPr marL="457200" indent="-457200">
              <a:buFont typeface="Wingdings" panose="05000000000000000000" pitchFamily="2" charset="2"/>
              <a:buChar char="§"/>
            </a:pPr>
            <a:r>
              <a:rPr lang="en-GB" sz="2600" b="0" i="0" dirty="0">
                <a:solidFill>
                  <a:srgbClr val="000000"/>
                </a:solidFill>
                <a:effectLst/>
                <a:latin typeface="Nunito" pitchFamily="2" charset="0"/>
              </a:rPr>
              <a:t>Failure of one node  does not affect the other devices. </a:t>
            </a:r>
          </a:p>
          <a:p>
            <a:pPr marL="457200" indent="-457200">
              <a:buFont typeface="Wingdings" panose="05000000000000000000" pitchFamily="2" charset="2"/>
              <a:buChar char="§"/>
            </a:pPr>
            <a:r>
              <a:rPr lang="en-GB" sz="2600" dirty="0">
                <a:solidFill>
                  <a:srgbClr val="000000"/>
                </a:solidFill>
                <a:latin typeface="Nunito" pitchFamily="2" charset="0"/>
              </a:rPr>
              <a:t>However, </a:t>
            </a:r>
            <a:r>
              <a:rPr lang="en-GB" sz="2600" b="0" i="0" dirty="0">
                <a:solidFill>
                  <a:srgbClr val="000000"/>
                </a:solidFill>
                <a:effectLst/>
                <a:latin typeface="Nunito" pitchFamily="2" charset="0"/>
              </a:rPr>
              <a:t>failure of the shared communication line can disrupt the entire network</a:t>
            </a:r>
            <a:endParaRPr lang="en-GB" sz="2600" dirty="0"/>
          </a:p>
        </p:txBody>
      </p:sp>
    </p:spTree>
    <p:extLst>
      <p:ext uri="{BB962C8B-B14F-4D97-AF65-F5344CB8AC3E}">
        <p14:creationId xmlns:p14="http://schemas.microsoft.com/office/powerpoint/2010/main" val="356683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Network Topology – star  </a:t>
            </a:r>
          </a:p>
        </p:txBody>
      </p:sp>
      <p:sp>
        <p:nvSpPr>
          <p:cNvPr id="4" name="Rectangle 3">
            <a:extLst>
              <a:ext uri="{FF2B5EF4-FFF2-40B4-BE49-F238E27FC236}">
                <a16:creationId xmlns:a16="http://schemas.microsoft.com/office/drawing/2014/main" id="{F03ED825-ABC8-1F74-D32B-0AE3AB7357EF}"/>
              </a:ext>
            </a:extLst>
          </p:cNvPr>
          <p:cNvSpPr/>
          <p:nvPr/>
        </p:nvSpPr>
        <p:spPr>
          <a:xfrm>
            <a:off x="0" y="1834166"/>
            <a:ext cx="7298400" cy="5096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800" dirty="0"/>
          </a:p>
        </p:txBody>
      </p:sp>
      <p:pic>
        <p:nvPicPr>
          <p:cNvPr id="7" name="Picture 6">
            <a:extLst>
              <a:ext uri="{FF2B5EF4-FFF2-40B4-BE49-F238E27FC236}">
                <a16:creationId xmlns:a16="http://schemas.microsoft.com/office/drawing/2014/main" id="{F94258DC-6E2C-C7CF-5C78-91072D7DC3C6}"/>
              </a:ext>
            </a:extLst>
          </p:cNvPr>
          <p:cNvPicPr>
            <a:picLocks noChangeAspect="1"/>
          </p:cNvPicPr>
          <p:nvPr/>
        </p:nvPicPr>
        <p:blipFill>
          <a:blip r:embed="rId2"/>
          <a:stretch>
            <a:fillRect/>
          </a:stretch>
        </p:blipFill>
        <p:spPr>
          <a:xfrm>
            <a:off x="7298400" y="1953491"/>
            <a:ext cx="4893599" cy="4904509"/>
          </a:xfrm>
          <a:prstGeom prst="rect">
            <a:avLst/>
          </a:prstGeom>
        </p:spPr>
      </p:pic>
      <p:sp>
        <p:nvSpPr>
          <p:cNvPr id="8" name="Rectangle 7">
            <a:extLst>
              <a:ext uri="{FF2B5EF4-FFF2-40B4-BE49-F238E27FC236}">
                <a16:creationId xmlns:a16="http://schemas.microsoft.com/office/drawing/2014/main" id="{9D95A784-D963-8056-91CA-B2DAB91B389C}"/>
              </a:ext>
            </a:extLst>
          </p:cNvPr>
          <p:cNvSpPr/>
          <p:nvPr/>
        </p:nvSpPr>
        <p:spPr>
          <a:xfrm>
            <a:off x="0" y="1953491"/>
            <a:ext cx="7298400" cy="490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GB" sz="2300" b="0" i="0" dirty="0">
                <a:solidFill>
                  <a:srgbClr val="000000"/>
                </a:solidFill>
                <a:effectLst/>
                <a:latin typeface="Nunito" pitchFamily="2" charset="0"/>
              </a:rPr>
              <a:t>All hosts in Star topology are </a:t>
            </a:r>
            <a:r>
              <a:rPr lang="en-GB" sz="2300" b="0" i="0" dirty="0">
                <a:solidFill>
                  <a:schemeClr val="bg2"/>
                </a:solidFill>
                <a:effectLst/>
                <a:latin typeface="Nunito" pitchFamily="2" charset="0"/>
              </a:rPr>
              <a:t>connected to a central device</a:t>
            </a:r>
            <a:r>
              <a:rPr lang="en-GB" sz="2300" dirty="0">
                <a:solidFill>
                  <a:schemeClr val="bg2"/>
                </a:solidFill>
                <a:latin typeface="Nunito" pitchFamily="2" charset="0"/>
              </a:rPr>
              <a:t>. </a:t>
            </a:r>
            <a:r>
              <a:rPr lang="en-GB" sz="2300" dirty="0">
                <a:solidFill>
                  <a:srgbClr val="000000"/>
                </a:solidFill>
                <a:latin typeface="Nunito" pitchFamily="2" charset="0"/>
              </a:rPr>
              <a:t>The</a:t>
            </a:r>
            <a:r>
              <a:rPr lang="en-GB" sz="2300" b="0" i="0" dirty="0">
                <a:solidFill>
                  <a:srgbClr val="000000"/>
                </a:solidFill>
                <a:effectLst/>
                <a:latin typeface="Nunito" pitchFamily="2" charset="0"/>
              </a:rPr>
              <a:t> hub device can be any of the following: hub or repeater; switch or bridge; router or gateway</a:t>
            </a:r>
          </a:p>
          <a:p>
            <a:pPr algn="l">
              <a:buFont typeface="Arial" panose="020B0604020202020204" pitchFamily="34" charset="0"/>
              <a:buChar char="•"/>
            </a:pPr>
            <a:endParaRPr lang="en-GB" sz="2300" b="0" i="0" dirty="0">
              <a:solidFill>
                <a:srgbClr val="000000"/>
              </a:solidFill>
              <a:effectLst/>
              <a:latin typeface="Nunito" pitchFamily="2" charset="0"/>
            </a:endParaRPr>
          </a:p>
          <a:p>
            <a:r>
              <a:rPr lang="en-GB" sz="2300" b="0" i="0" dirty="0">
                <a:solidFill>
                  <a:srgbClr val="000000"/>
                </a:solidFill>
                <a:effectLst/>
                <a:latin typeface="Nunito" pitchFamily="2" charset="0"/>
              </a:rPr>
              <a:t>As in Bus topology, </a:t>
            </a:r>
            <a:r>
              <a:rPr lang="en-GB" sz="2300" b="0" i="0" dirty="0">
                <a:solidFill>
                  <a:schemeClr val="bg2"/>
                </a:solidFill>
                <a:effectLst/>
                <a:latin typeface="Nunito" pitchFamily="2" charset="0"/>
              </a:rPr>
              <a:t>hub acts as single point of failure</a:t>
            </a:r>
            <a:r>
              <a:rPr lang="en-GB" sz="2300" b="0" i="0" dirty="0">
                <a:solidFill>
                  <a:srgbClr val="000000"/>
                </a:solidFill>
                <a:effectLst/>
                <a:latin typeface="Nunito" pitchFamily="2" charset="0"/>
              </a:rPr>
              <a:t>. If hub fails, connectivity of all hosts to all other hosts fails. </a:t>
            </a:r>
          </a:p>
          <a:p>
            <a:endParaRPr lang="en-GB" sz="2300" dirty="0">
              <a:solidFill>
                <a:srgbClr val="000000"/>
              </a:solidFill>
              <a:latin typeface="Nunito" pitchFamily="2" charset="0"/>
            </a:endParaRPr>
          </a:p>
          <a:p>
            <a:r>
              <a:rPr lang="en-GB" sz="2300" b="0" i="0" dirty="0">
                <a:solidFill>
                  <a:srgbClr val="000000"/>
                </a:solidFill>
                <a:effectLst/>
                <a:latin typeface="Nunito" pitchFamily="2" charset="0"/>
              </a:rPr>
              <a:t>Communication between hosts takes place through only the hub. </a:t>
            </a:r>
          </a:p>
          <a:p>
            <a:endParaRPr lang="en-GB" sz="2300" dirty="0">
              <a:solidFill>
                <a:srgbClr val="000000"/>
              </a:solidFill>
              <a:latin typeface="Nunito" pitchFamily="2" charset="0"/>
            </a:endParaRPr>
          </a:p>
          <a:p>
            <a:r>
              <a:rPr lang="en-GB" sz="2300" b="0" i="0" dirty="0">
                <a:solidFill>
                  <a:srgbClr val="000000"/>
                </a:solidFill>
                <a:effectLst/>
                <a:latin typeface="Nunito" pitchFamily="2" charset="0"/>
              </a:rPr>
              <a:t>Star topology is </a:t>
            </a:r>
            <a:r>
              <a:rPr lang="en-GB" sz="2300" dirty="0">
                <a:solidFill>
                  <a:srgbClr val="000000"/>
                </a:solidFill>
                <a:latin typeface="Nunito" pitchFamily="2" charset="0"/>
              </a:rPr>
              <a:t>in</a:t>
            </a:r>
            <a:r>
              <a:rPr lang="en-GB" sz="2300" b="0" i="0" dirty="0">
                <a:solidFill>
                  <a:srgbClr val="000000"/>
                </a:solidFill>
                <a:effectLst/>
                <a:latin typeface="Nunito" pitchFamily="2" charset="0"/>
              </a:rPr>
              <a:t>expensive, to connect one more host, only one cable is required and configuration is simple.</a:t>
            </a:r>
            <a:endParaRPr lang="en-GB" sz="2300" dirty="0"/>
          </a:p>
        </p:txBody>
      </p:sp>
    </p:spTree>
    <p:extLst>
      <p:ext uri="{BB962C8B-B14F-4D97-AF65-F5344CB8AC3E}">
        <p14:creationId xmlns:p14="http://schemas.microsoft.com/office/powerpoint/2010/main" val="229100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06205B0-04C9-8CA1-DCDD-E7B77F68CCE0}"/>
              </a:ext>
            </a:extLst>
          </p:cNvPr>
          <p:cNvSpPr>
            <a:spLocks noGrp="1"/>
          </p:cNvSpPr>
          <p:nvPr>
            <p:ph type="title"/>
          </p:nvPr>
        </p:nvSpPr>
        <p:spPr>
          <a:xfrm>
            <a:off x="0" y="753228"/>
            <a:ext cx="10294183" cy="1080938"/>
          </a:xfrm>
        </p:spPr>
        <p:txBody>
          <a:bodyPr>
            <a:normAutofit/>
          </a:bodyPr>
          <a:lstStyle/>
          <a:p>
            <a:pPr eaLnBrk="1" hangingPunct="1"/>
            <a:r>
              <a:rPr lang="en-US" altLang="en-US" dirty="0"/>
              <a:t>Part A: Systems Administration – Definitions  </a:t>
            </a:r>
          </a:p>
        </p:txBody>
      </p:sp>
      <p:sp>
        <p:nvSpPr>
          <p:cNvPr id="10243" name="Content Placeholder 2">
            <a:extLst>
              <a:ext uri="{FF2B5EF4-FFF2-40B4-BE49-F238E27FC236}">
                <a16:creationId xmlns:a16="http://schemas.microsoft.com/office/drawing/2014/main" id="{F1B6D347-178E-D639-0AF6-133E920C90FD}"/>
              </a:ext>
            </a:extLst>
          </p:cNvPr>
          <p:cNvSpPr>
            <a:spLocks noGrp="1"/>
          </p:cNvSpPr>
          <p:nvPr>
            <p:ph idx="1"/>
          </p:nvPr>
        </p:nvSpPr>
        <p:spPr>
          <a:xfrm>
            <a:off x="92765" y="2001078"/>
            <a:ext cx="11993217" cy="4664766"/>
          </a:xfrm>
        </p:spPr>
        <p:txBody>
          <a:bodyPr>
            <a:normAutofit/>
          </a:bodyPr>
          <a:lstStyle/>
          <a:p>
            <a:pPr marL="0" indent="0">
              <a:buNone/>
            </a:pPr>
            <a:r>
              <a:rPr lang="en-US" altLang="en-US" sz="3600" dirty="0">
                <a:solidFill>
                  <a:schemeClr val="bg1"/>
                </a:solidFill>
              </a:rPr>
              <a:t>A Systems Administrator (SA) - is an experts who </a:t>
            </a:r>
            <a:r>
              <a:rPr lang="en-GB" sz="3600" b="0" i="0" dirty="0">
                <a:solidFill>
                  <a:srgbClr val="2D2D2D"/>
                </a:solidFill>
                <a:effectLst/>
                <a:latin typeface="Noto Sans" panose="020B0502040204020203" pitchFamily="34" charset="0"/>
              </a:rPr>
              <a:t>ensures that all software and hardware systems functions properly to achieve organisation’s goals. SAs deal with physical computer servers, other hardware and software infrastructure. They provide support to users that need to access IT resources within the organisation’s ICT infrastructure. The Specific Duties of a System Administrator are outlined thus:</a:t>
            </a:r>
            <a:endParaRPr lang="en-US" altLang="en-US" sz="36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Network Topology – Ring   </a:t>
            </a:r>
          </a:p>
        </p:txBody>
      </p:sp>
      <p:sp>
        <p:nvSpPr>
          <p:cNvPr id="4" name="Rectangle 3">
            <a:extLst>
              <a:ext uri="{FF2B5EF4-FFF2-40B4-BE49-F238E27FC236}">
                <a16:creationId xmlns:a16="http://schemas.microsoft.com/office/drawing/2014/main" id="{F03ED825-ABC8-1F74-D32B-0AE3AB7357EF}"/>
              </a:ext>
            </a:extLst>
          </p:cNvPr>
          <p:cNvSpPr/>
          <p:nvPr/>
        </p:nvSpPr>
        <p:spPr>
          <a:xfrm>
            <a:off x="0" y="1834166"/>
            <a:ext cx="7298400" cy="5096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800" dirty="0"/>
          </a:p>
        </p:txBody>
      </p:sp>
      <p:pic>
        <p:nvPicPr>
          <p:cNvPr id="3" name="Picture 2">
            <a:extLst>
              <a:ext uri="{FF2B5EF4-FFF2-40B4-BE49-F238E27FC236}">
                <a16:creationId xmlns:a16="http://schemas.microsoft.com/office/drawing/2014/main" id="{DA124B7B-AF55-EF2A-A055-E8C05F9DB2EC}"/>
              </a:ext>
            </a:extLst>
          </p:cNvPr>
          <p:cNvPicPr>
            <a:picLocks noChangeAspect="1"/>
          </p:cNvPicPr>
          <p:nvPr/>
        </p:nvPicPr>
        <p:blipFill>
          <a:blip r:embed="rId2"/>
          <a:stretch>
            <a:fillRect/>
          </a:stretch>
        </p:blipFill>
        <p:spPr>
          <a:xfrm>
            <a:off x="7745656" y="2012557"/>
            <a:ext cx="4446343" cy="4720752"/>
          </a:xfrm>
          <a:prstGeom prst="rect">
            <a:avLst/>
          </a:prstGeom>
        </p:spPr>
      </p:pic>
      <p:sp>
        <p:nvSpPr>
          <p:cNvPr id="5" name="Rectangle 4">
            <a:extLst>
              <a:ext uri="{FF2B5EF4-FFF2-40B4-BE49-F238E27FC236}">
                <a16:creationId xmlns:a16="http://schemas.microsoft.com/office/drawing/2014/main" id="{C8361AA0-59E3-40D2-3E84-03CDF2772AA5}"/>
              </a:ext>
            </a:extLst>
          </p:cNvPr>
          <p:cNvSpPr/>
          <p:nvPr/>
        </p:nvSpPr>
        <p:spPr>
          <a:xfrm>
            <a:off x="0" y="1940265"/>
            <a:ext cx="7745656" cy="4917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b="0" i="0" dirty="0">
                <a:solidFill>
                  <a:srgbClr val="000000"/>
                </a:solidFill>
                <a:effectLst/>
                <a:latin typeface="Nunito" pitchFamily="2" charset="0"/>
              </a:rPr>
              <a:t>In ring topology, each </a:t>
            </a:r>
            <a:r>
              <a:rPr lang="en-GB" sz="2400" dirty="0">
                <a:solidFill>
                  <a:srgbClr val="000000"/>
                </a:solidFill>
                <a:latin typeface="Nunito" pitchFamily="2" charset="0"/>
              </a:rPr>
              <a:t>node</a:t>
            </a:r>
            <a:r>
              <a:rPr lang="en-GB" sz="2400" b="0" i="0" dirty="0">
                <a:solidFill>
                  <a:srgbClr val="000000"/>
                </a:solidFill>
                <a:effectLst/>
                <a:latin typeface="Nunito" pitchFamily="2" charset="0"/>
              </a:rPr>
              <a:t> connects to </a:t>
            </a:r>
            <a:r>
              <a:rPr lang="en-GB" sz="2400" b="0" i="0" dirty="0">
                <a:solidFill>
                  <a:schemeClr val="bg2"/>
                </a:solidFill>
                <a:effectLst/>
                <a:latin typeface="Nunito" pitchFamily="2" charset="0"/>
              </a:rPr>
              <a:t>exactly two other </a:t>
            </a:r>
            <a:r>
              <a:rPr lang="en-GB" sz="2400" dirty="0">
                <a:solidFill>
                  <a:schemeClr val="bg2"/>
                </a:solidFill>
                <a:latin typeface="Nunito" pitchFamily="2" charset="0"/>
              </a:rPr>
              <a:t>nodes</a:t>
            </a:r>
            <a:r>
              <a:rPr lang="en-GB" sz="2400" b="0" i="0" dirty="0">
                <a:solidFill>
                  <a:srgbClr val="000000"/>
                </a:solidFill>
                <a:effectLst/>
                <a:latin typeface="Nunito" pitchFamily="2" charset="0"/>
              </a:rPr>
              <a:t>, creating a circular network structure. </a:t>
            </a:r>
          </a:p>
          <a:p>
            <a:endParaRPr lang="en-GB" sz="2400" dirty="0">
              <a:solidFill>
                <a:srgbClr val="000000"/>
              </a:solidFill>
              <a:latin typeface="Nunito" pitchFamily="2" charset="0"/>
            </a:endParaRPr>
          </a:p>
          <a:p>
            <a:r>
              <a:rPr lang="en-GB" sz="2400" b="0" i="0" dirty="0">
                <a:solidFill>
                  <a:srgbClr val="000000"/>
                </a:solidFill>
                <a:effectLst/>
                <a:latin typeface="Nunito" pitchFamily="2" charset="0"/>
              </a:rPr>
              <a:t>When one host tries to communicate or send message to a host which is not adjacent to it, the data travels through all intermediate hosts. To connect one more host in the existing structure, the administrator may need only one more extra cable.</a:t>
            </a:r>
          </a:p>
          <a:p>
            <a:endParaRPr lang="en-GB" sz="2400" dirty="0">
              <a:solidFill>
                <a:srgbClr val="000000"/>
              </a:solidFill>
              <a:latin typeface="Nunito" pitchFamily="2" charset="0"/>
            </a:endParaRPr>
          </a:p>
          <a:p>
            <a:r>
              <a:rPr lang="en-GB" sz="2400" b="0" i="0" dirty="0">
                <a:solidFill>
                  <a:schemeClr val="bg2"/>
                </a:solidFill>
                <a:effectLst/>
                <a:latin typeface="Nunito" pitchFamily="2" charset="0"/>
              </a:rPr>
              <a:t>Failure of any host results in failure of the whole ring. </a:t>
            </a:r>
            <a:r>
              <a:rPr lang="en-GB" sz="2400" b="0" i="0" dirty="0">
                <a:solidFill>
                  <a:srgbClr val="000000"/>
                </a:solidFill>
                <a:effectLst/>
                <a:latin typeface="Nunito" pitchFamily="2" charset="0"/>
              </a:rPr>
              <a:t>Thus, every connection in the ring is a point of failure. To resolve this point of failure issue, one more backup ring is used </a:t>
            </a:r>
            <a:endParaRPr lang="en-GB" sz="2400" dirty="0"/>
          </a:p>
        </p:txBody>
      </p:sp>
    </p:spTree>
    <p:extLst>
      <p:ext uri="{BB962C8B-B14F-4D97-AF65-F5344CB8AC3E}">
        <p14:creationId xmlns:p14="http://schemas.microsoft.com/office/powerpoint/2010/main" val="2702916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Network Topology – Mesh    </a:t>
            </a:r>
          </a:p>
        </p:txBody>
      </p:sp>
      <p:sp>
        <p:nvSpPr>
          <p:cNvPr id="4" name="Rectangle 3">
            <a:extLst>
              <a:ext uri="{FF2B5EF4-FFF2-40B4-BE49-F238E27FC236}">
                <a16:creationId xmlns:a16="http://schemas.microsoft.com/office/drawing/2014/main" id="{F03ED825-ABC8-1F74-D32B-0AE3AB7357EF}"/>
              </a:ext>
            </a:extLst>
          </p:cNvPr>
          <p:cNvSpPr/>
          <p:nvPr/>
        </p:nvSpPr>
        <p:spPr>
          <a:xfrm>
            <a:off x="0" y="1834166"/>
            <a:ext cx="7298400" cy="5096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800" dirty="0"/>
          </a:p>
        </p:txBody>
      </p:sp>
      <p:pic>
        <p:nvPicPr>
          <p:cNvPr id="5" name="Picture 4">
            <a:extLst>
              <a:ext uri="{FF2B5EF4-FFF2-40B4-BE49-F238E27FC236}">
                <a16:creationId xmlns:a16="http://schemas.microsoft.com/office/drawing/2014/main" id="{66ED3395-C42D-3DFF-09A0-C353655FA477}"/>
              </a:ext>
            </a:extLst>
          </p:cNvPr>
          <p:cNvPicPr>
            <a:picLocks noChangeAspect="1"/>
          </p:cNvPicPr>
          <p:nvPr/>
        </p:nvPicPr>
        <p:blipFill>
          <a:blip r:embed="rId2"/>
          <a:stretch>
            <a:fillRect/>
          </a:stretch>
        </p:blipFill>
        <p:spPr>
          <a:xfrm>
            <a:off x="7772400" y="1990046"/>
            <a:ext cx="4419600" cy="4618571"/>
          </a:xfrm>
          <a:prstGeom prst="rect">
            <a:avLst/>
          </a:prstGeom>
        </p:spPr>
      </p:pic>
      <p:sp>
        <p:nvSpPr>
          <p:cNvPr id="6" name="Rectangle 5">
            <a:extLst>
              <a:ext uri="{FF2B5EF4-FFF2-40B4-BE49-F238E27FC236}">
                <a16:creationId xmlns:a16="http://schemas.microsoft.com/office/drawing/2014/main" id="{105D7DD1-2F62-AF8F-98D4-AF69029D58FC}"/>
              </a:ext>
            </a:extLst>
          </p:cNvPr>
          <p:cNvSpPr/>
          <p:nvPr/>
        </p:nvSpPr>
        <p:spPr>
          <a:xfrm>
            <a:off x="0" y="1990046"/>
            <a:ext cx="7772400" cy="4940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rgbClr val="000000"/>
                </a:solidFill>
                <a:latin typeface="Nunito" pitchFamily="2" charset="0"/>
              </a:rPr>
              <a:t>This supports the </a:t>
            </a:r>
            <a:r>
              <a:rPr lang="en-GB" sz="2000" b="0" i="0" dirty="0">
                <a:solidFill>
                  <a:srgbClr val="000000"/>
                </a:solidFill>
                <a:effectLst/>
                <a:latin typeface="Nunito" pitchFamily="2" charset="0"/>
              </a:rPr>
              <a:t> connection one node to one or multiple hosts. This topology has </a:t>
            </a:r>
            <a:r>
              <a:rPr lang="en-GB" sz="2000" b="0" i="0" dirty="0">
                <a:solidFill>
                  <a:schemeClr val="bg2"/>
                </a:solidFill>
                <a:effectLst/>
                <a:latin typeface="Nunito" pitchFamily="2" charset="0"/>
              </a:rPr>
              <a:t>hosts in point-to-point </a:t>
            </a:r>
            <a:r>
              <a:rPr lang="en-GB" sz="2000" b="0" i="0" dirty="0">
                <a:solidFill>
                  <a:srgbClr val="000000"/>
                </a:solidFill>
                <a:effectLst/>
                <a:latin typeface="Nunito" pitchFamily="2" charset="0"/>
              </a:rPr>
              <a:t>connection with every </a:t>
            </a:r>
          </a:p>
          <a:p>
            <a:endParaRPr lang="en-GB" sz="2000" dirty="0">
              <a:solidFill>
                <a:srgbClr val="000000"/>
              </a:solidFill>
              <a:latin typeface="Nunito" pitchFamily="2" charset="0"/>
            </a:endParaRPr>
          </a:p>
          <a:p>
            <a:r>
              <a:rPr lang="en-GB" sz="2000" b="0" i="0" dirty="0">
                <a:solidFill>
                  <a:srgbClr val="000000"/>
                </a:solidFill>
                <a:effectLst/>
                <a:latin typeface="Nunito" pitchFamily="2" charset="0"/>
              </a:rPr>
              <a:t>other host may also have hosts which are in point-to-point connection to few hosts only. It comes in two variants:</a:t>
            </a:r>
          </a:p>
          <a:p>
            <a:endParaRPr lang="en-GB" sz="2000" b="0" i="0" dirty="0">
              <a:solidFill>
                <a:srgbClr val="000000"/>
              </a:solidFill>
              <a:effectLst/>
              <a:latin typeface="Nunito" pitchFamily="2" charset="0"/>
            </a:endParaRPr>
          </a:p>
          <a:p>
            <a:pPr algn="l">
              <a:buFont typeface="Arial" panose="020B0604020202020204" pitchFamily="34" charset="0"/>
              <a:buChar char="•"/>
            </a:pPr>
            <a:r>
              <a:rPr lang="en-GB" sz="2000" b="1" i="0" dirty="0">
                <a:solidFill>
                  <a:srgbClr val="000000"/>
                </a:solidFill>
                <a:effectLst/>
                <a:latin typeface="Nunito" pitchFamily="2" charset="0"/>
              </a:rPr>
              <a:t>Full Mesh</a:t>
            </a:r>
            <a:r>
              <a:rPr lang="en-GB" sz="2000" b="0" i="0" dirty="0">
                <a:solidFill>
                  <a:srgbClr val="000000"/>
                </a:solidFill>
                <a:effectLst/>
                <a:latin typeface="Nunito" pitchFamily="2" charset="0"/>
              </a:rPr>
              <a:t>: All hosts have a point-to-point connection to every other host in the network. It provides the most reliable network structure among all network topologies.</a:t>
            </a:r>
          </a:p>
          <a:p>
            <a:pPr algn="l"/>
            <a:endParaRPr lang="en-GB" sz="2000" b="0" i="0" dirty="0">
              <a:solidFill>
                <a:srgbClr val="000000"/>
              </a:solidFill>
              <a:effectLst/>
              <a:latin typeface="Nunito" pitchFamily="2" charset="0"/>
            </a:endParaRPr>
          </a:p>
          <a:p>
            <a:pPr algn="l">
              <a:buFont typeface="Arial" panose="020B0604020202020204" pitchFamily="34" charset="0"/>
              <a:buChar char="•"/>
            </a:pPr>
            <a:r>
              <a:rPr lang="en-GB" sz="2000" b="1" i="0" dirty="0">
                <a:solidFill>
                  <a:srgbClr val="000000"/>
                </a:solidFill>
                <a:effectLst/>
                <a:latin typeface="Nunito" pitchFamily="2" charset="0"/>
              </a:rPr>
              <a:t>Partially Mesh</a:t>
            </a:r>
            <a:r>
              <a:rPr lang="en-GB" sz="2000" b="0" i="0" dirty="0">
                <a:solidFill>
                  <a:srgbClr val="000000"/>
                </a:solidFill>
                <a:effectLst/>
                <a:latin typeface="Nunito" pitchFamily="2" charset="0"/>
              </a:rPr>
              <a:t>: Not all hosts have point-to-point connection to every other host. Hosts connect to each other in some arbitrarily fashion. This topology exists where we need to provide reliability to some hosts out of all.</a:t>
            </a:r>
          </a:p>
          <a:p>
            <a:endParaRPr lang="en-GB" sz="2000" dirty="0">
              <a:solidFill>
                <a:srgbClr val="000000"/>
              </a:solidFill>
              <a:latin typeface="Nunito" pitchFamily="2" charset="0"/>
            </a:endParaRPr>
          </a:p>
        </p:txBody>
      </p:sp>
    </p:spTree>
    <p:extLst>
      <p:ext uri="{BB962C8B-B14F-4D97-AF65-F5344CB8AC3E}">
        <p14:creationId xmlns:p14="http://schemas.microsoft.com/office/powerpoint/2010/main" val="20200953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Network Topology – Tree  or Hierarchical   </a:t>
            </a:r>
          </a:p>
        </p:txBody>
      </p:sp>
      <p:sp>
        <p:nvSpPr>
          <p:cNvPr id="4" name="Rectangle 3">
            <a:extLst>
              <a:ext uri="{FF2B5EF4-FFF2-40B4-BE49-F238E27FC236}">
                <a16:creationId xmlns:a16="http://schemas.microsoft.com/office/drawing/2014/main" id="{F03ED825-ABC8-1F74-D32B-0AE3AB7357EF}"/>
              </a:ext>
            </a:extLst>
          </p:cNvPr>
          <p:cNvSpPr/>
          <p:nvPr/>
        </p:nvSpPr>
        <p:spPr>
          <a:xfrm>
            <a:off x="0" y="1834166"/>
            <a:ext cx="7298400" cy="5096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800" dirty="0"/>
          </a:p>
        </p:txBody>
      </p:sp>
      <p:pic>
        <p:nvPicPr>
          <p:cNvPr id="3" name="Picture 2">
            <a:extLst>
              <a:ext uri="{FF2B5EF4-FFF2-40B4-BE49-F238E27FC236}">
                <a16:creationId xmlns:a16="http://schemas.microsoft.com/office/drawing/2014/main" id="{15F09B2F-E8F2-0E3D-BAE5-FE617CE45C61}"/>
              </a:ext>
            </a:extLst>
          </p:cNvPr>
          <p:cNvPicPr>
            <a:picLocks noChangeAspect="1"/>
          </p:cNvPicPr>
          <p:nvPr/>
        </p:nvPicPr>
        <p:blipFill>
          <a:blip r:embed="rId2"/>
          <a:stretch>
            <a:fillRect/>
          </a:stretch>
        </p:blipFill>
        <p:spPr>
          <a:xfrm>
            <a:off x="8037885" y="1967193"/>
            <a:ext cx="4154115" cy="4416734"/>
          </a:xfrm>
          <a:prstGeom prst="rect">
            <a:avLst/>
          </a:prstGeom>
        </p:spPr>
      </p:pic>
      <p:sp>
        <p:nvSpPr>
          <p:cNvPr id="6" name="Rectangle 5">
            <a:extLst>
              <a:ext uri="{FF2B5EF4-FFF2-40B4-BE49-F238E27FC236}">
                <a16:creationId xmlns:a16="http://schemas.microsoft.com/office/drawing/2014/main" id="{1B68922B-0248-4C1D-D952-011BB05D91CF}"/>
              </a:ext>
            </a:extLst>
          </p:cNvPr>
          <p:cNvSpPr/>
          <p:nvPr/>
        </p:nvSpPr>
        <p:spPr>
          <a:xfrm>
            <a:off x="-1" y="1834167"/>
            <a:ext cx="8037885" cy="5096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rgbClr val="000000"/>
                </a:solidFill>
                <a:latin typeface="Nunito" pitchFamily="2" charset="0"/>
              </a:rPr>
              <a:t>This is built as an </a:t>
            </a:r>
            <a:r>
              <a:rPr lang="en-GB" sz="2800" b="0" i="0" dirty="0">
                <a:solidFill>
                  <a:schemeClr val="bg2"/>
                </a:solidFill>
                <a:effectLst/>
                <a:latin typeface="Nunito" pitchFamily="2" charset="0"/>
              </a:rPr>
              <a:t>extended Star topology </a:t>
            </a:r>
            <a:r>
              <a:rPr lang="en-GB" sz="2800" b="0" i="0" dirty="0">
                <a:solidFill>
                  <a:srgbClr val="000000"/>
                </a:solidFill>
                <a:effectLst/>
                <a:latin typeface="Nunito" pitchFamily="2" charset="0"/>
              </a:rPr>
              <a:t>and inherits some </a:t>
            </a:r>
            <a:r>
              <a:rPr lang="en-GB" sz="2800" b="0" i="0" dirty="0">
                <a:solidFill>
                  <a:schemeClr val="bg2"/>
                </a:solidFill>
                <a:effectLst/>
                <a:latin typeface="Nunito" pitchFamily="2" charset="0"/>
              </a:rPr>
              <a:t>properties of bus topology</a:t>
            </a:r>
            <a:r>
              <a:rPr lang="en-GB" sz="2800" b="0" i="0" dirty="0">
                <a:solidFill>
                  <a:srgbClr val="000000"/>
                </a:solidFill>
                <a:effectLst/>
                <a:latin typeface="Nunito" pitchFamily="2" charset="0"/>
              </a:rPr>
              <a:t>. </a:t>
            </a:r>
            <a:r>
              <a:rPr lang="en-GB" sz="2800" dirty="0">
                <a:solidFill>
                  <a:srgbClr val="000000"/>
                </a:solidFill>
                <a:latin typeface="Nunito" pitchFamily="2" charset="0"/>
              </a:rPr>
              <a:t>It supports the division of a </a:t>
            </a:r>
            <a:r>
              <a:rPr lang="en-GB" sz="2800" b="0" i="0" dirty="0">
                <a:solidFill>
                  <a:srgbClr val="000000"/>
                </a:solidFill>
                <a:effectLst/>
                <a:latin typeface="Nunito" pitchFamily="2" charset="0"/>
              </a:rPr>
              <a:t>network into multiple layers. Mainly in LANs, a network is bifurcated into three types of network devices. The </a:t>
            </a:r>
            <a:r>
              <a:rPr lang="en-GB" sz="2800" b="0" i="0" dirty="0">
                <a:solidFill>
                  <a:schemeClr val="bg2"/>
                </a:solidFill>
                <a:effectLst/>
                <a:latin typeface="Nunito" pitchFamily="2" charset="0"/>
              </a:rPr>
              <a:t>lowermost</a:t>
            </a:r>
            <a:r>
              <a:rPr lang="en-GB" sz="2800" b="0" i="0" dirty="0">
                <a:solidFill>
                  <a:srgbClr val="000000"/>
                </a:solidFill>
                <a:effectLst/>
                <a:latin typeface="Nunito" pitchFamily="2" charset="0"/>
              </a:rPr>
              <a:t> is access-layer where computers are attached. The </a:t>
            </a:r>
            <a:r>
              <a:rPr lang="en-GB" sz="2800" b="0" i="0" dirty="0">
                <a:solidFill>
                  <a:schemeClr val="bg2"/>
                </a:solidFill>
                <a:effectLst/>
                <a:latin typeface="Nunito" pitchFamily="2" charset="0"/>
              </a:rPr>
              <a:t>middle</a:t>
            </a:r>
            <a:r>
              <a:rPr lang="en-GB" sz="2800" b="0" i="0" dirty="0">
                <a:solidFill>
                  <a:srgbClr val="000000"/>
                </a:solidFill>
                <a:effectLst/>
                <a:latin typeface="Nunito" pitchFamily="2" charset="0"/>
              </a:rPr>
              <a:t> layer is known as distribution layer, which works as mediator between upper layer and lower layer. The highest layer is known as </a:t>
            </a:r>
            <a:r>
              <a:rPr lang="en-GB" sz="2800" b="0" i="0" dirty="0">
                <a:solidFill>
                  <a:schemeClr val="bg2"/>
                </a:solidFill>
                <a:effectLst/>
                <a:latin typeface="Nunito" pitchFamily="2" charset="0"/>
              </a:rPr>
              <a:t>core</a:t>
            </a:r>
            <a:r>
              <a:rPr lang="en-GB" sz="2800" b="0" i="0" dirty="0">
                <a:solidFill>
                  <a:srgbClr val="000000"/>
                </a:solidFill>
                <a:effectLst/>
                <a:latin typeface="Nunito" pitchFamily="2" charset="0"/>
              </a:rPr>
              <a:t> layer, and is central point of the network, i.e. root of the tree from which all nodes fork.</a:t>
            </a:r>
            <a:endParaRPr lang="en-GB" sz="2800" dirty="0"/>
          </a:p>
        </p:txBody>
      </p:sp>
    </p:spTree>
    <p:extLst>
      <p:ext uri="{BB962C8B-B14F-4D97-AF65-F5344CB8AC3E}">
        <p14:creationId xmlns:p14="http://schemas.microsoft.com/office/powerpoint/2010/main" val="326414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Network Topology – Daisy Chain    </a:t>
            </a:r>
          </a:p>
        </p:txBody>
      </p:sp>
      <p:sp>
        <p:nvSpPr>
          <p:cNvPr id="4" name="Rectangle 3">
            <a:extLst>
              <a:ext uri="{FF2B5EF4-FFF2-40B4-BE49-F238E27FC236}">
                <a16:creationId xmlns:a16="http://schemas.microsoft.com/office/drawing/2014/main" id="{F03ED825-ABC8-1F74-D32B-0AE3AB7357EF}"/>
              </a:ext>
            </a:extLst>
          </p:cNvPr>
          <p:cNvSpPr/>
          <p:nvPr/>
        </p:nvSpPr>
        <p:spPr>
          <a:xfrm>
            <a:off x="0" y="1834166"/>
            <a:ext cx="7298400" cy="5096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800" dirty="0"/>
          </a:p>
        </p:txBody>
      </p:sp>
      <p:pic>
        <p:nvPicPr>
          <p:cNvPr id="5" name="Picture 4">
            <a:extLst>
              <a:ext uri="{FF2B5EF4-FFF2-40B4-BE49-F238E27FC236}">
                <a16:creationId xmlns:a16="http://schemas.microsoft.com/office/drawing/2014/main" id="{8DADA67B-FB95-4BD0-D361-A84C685AB898}"/>
              </a:ext>
            </a:extLst>
          </p:cNvPr>
          <p:cNvPicPr>
            <a:picLocks noChangeAspect="1"/>
          </p:cNvPicPr>
          <p:nvPr/>
        </p:nvPicPr>
        <p:blipFill>
          <a:blip r:embed="rId2"/>
          <a:stretch>
            <a:fillRect/>
          </a:stretch>
        </p:blipFill>
        <p:spPr>
          <a:xfrm>
            <a:off x="2802564" y="1991050"/>
            <a:ext cx="5506218" cy="924054"/>
          </a:xfrm>
          <a:prstGeom prst="rect">
            <a:avLst/>
          </a:prstGeom>
        </p:spPr>
      </p:pic>
      <p:sp>
        <p:nvSpPr>
          <p:cNvPr id="6" name="Rectangle 5">
            <a:extLst>
              <a:ext uri="{FF2B5EF4-FFF2-40B4-BE49-F238E27FC236}">
                <a16:creationId xmlns:a16="http://schemas.microsoft.com/office/drawing/2014/main" id="{50743F47-032B-E4AF-A061-705E0EEB1FE8}"/>
              </a:ext>
            </a:extLst>
          </p:cNvPr>
          <p:cNvSpPr/>
          <p:nvPr/>
        </p:nvSpPr>
        <p:spPr>
          <a:xfrm>
            <a:off x="145775" y="2842812"/>
            <a:ext cx="12046225" cy="4015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3200" b="0" i="0" dirty="0">
                <a:solidFill>
                  <a:srgbClr val="000000"/>
                </a:solidFill>
                <a:effectLst/>
                <a:latin typeface="Nunito" pitchFamily="2" charset="0"/>
              </a:rPr>
              <a:t>The daisy chain connects nodes in a linear pattern. Similar to Ring topology, each host is connected to two hosts only, except the end hosts. Means, if the end hosts in daisy chain are connected then it forms a  Ring topology.</a:t>
            </a:r>
          </a:p>
          <a:p>
            <a:r>
              <a:rPr lang="en-GB" sz="3200" b="0" i="0" dirty="0">
                <a:solidFill>
                  <a:srgbClr val="000000"/>
                </a:solidFill>
                <a:effectLst/>
                <a:latin typeface="Nunito" pitchFamily="2" charset="0"/>
              </a:rPr>
              <a:t>Each link in daisy chain represents single point of failure. Every link failure splits the network into two segments. Every intermediate host works as relay for its immediate hosts.</a:t>
            </a:r>
          </a:p>
          <a:p>
            <a:endParaRPr lang="en-GB" sz="3200" dirty="0"/>
          </a:p>
        </p:txBody>
      </p:sp>
    </p:spTree>
    <p:extLst>
      <p:ext uri="{BB962C8B-B14F-4D97-AF65-F5344CB8AC3E}">
        <p14:creationId xmlns:p14="http://schemas.microsoft.com/office/powerpoint/2010/main" val="2671879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a:xfrm>
            <a:off x="145775" y="753228"/>
            <a:ext cx="10148408" cy="1080938"/>
          </a:xfrm>
        </p:spPr>
        <p:txBody>
          <a:bodyPr/>
          <a:lstStyle/>
          <a:p>
            <a:pPr eaLnBrk="1" hangingPunct="1"/>
            <a:r>
              <a:rPr lang="en-US" altLang="en-US" sz="4000" dirty="0"/>
              <a:t>Network Topology – hybrid     </a:t>
            </a:r>
          </a:p>
        </p:txBody>
      </p:sp>
      <p:sp>
        <p:nvSpPr>
          <p:cNvPr id="4" name="Rectangle 3">
            <a:extLst>
              <a:ext uri="{FF2B5EF4-FFF2-40B4-BE49-F238E27FC236}">
                <a16:creationId xmlns:a16="http://schemas.microsoft.com/office/drawing/2014/main" id="{F03ED825-ABC8-1F74-D32B-0AE3AB7357EF}"/>
              </a:ext>
            </a:extLst>
          </p:cNvPr>
          <p:cNvSpPr/>
          <p:nvPr/>
        </p:nvSpPr>
        <p:spPr>
          <a:xfrm>
            <a:off x="0" y="1834166"/>
            <a:ext cx="7298400" cy="50961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GB" sz="2800" dirty="0"/>
          </a:p>
        </p:txBody>
      </p:sp>
      <p:pic>
        <p:nvPicPr>
          <p:cNvPr id="3" name="Picture 2">
            <a:extLst>
              <a:ext uri="{FF2B5EF4-FFF2-40B4-BE49-F238E27FC236}">
                <a16:creationId xmlns:a16="http://schemas.microsoft.com/office/drawing/2014/main" id="{BCB7ECAA-702E-4B0D-1FD7-18898DE5A308}"/>
              </a:ext>
            </a:extLst>
          </p:cNvPr>
          <p:cNvPicPr>
            <a:picLocks noChangeAspect="1"/>
          </p:cNvPicPr>
          <p:nvPr/>
        </p:nvPicPr>
        <p:blipFill>
          <a:blip r:embed="rId2"/>
          <a:stretch>
            <a:fillRect/>
          </a:stretch>
        </p:blipFill>
        <p:spPr>
          <a:xfrm>
            <a:off x="7301754" y="1995055"/>
            <a:ext cx="4711804" cy="4862945"/>
          </a:xfrm>
          <a:prstGeom prst="rect">
            <a:avLst/>
          </a:prstGeom>
        </p:spPr>
      </p:pic>
      <p:sp>
        <p:nvSpPr>
          <p:cNvPr id="6" name="Rectangle 5">
            <a:extLst>
              <a:ext uri="{FF2B5EF4-FFF2-40B4-BE49-F238E27FC236}">
                <a16:creationId xmlns:a16="http://schemas.microsoft.com/office/drawing/2014/main" id="{06D5A521-0FD0-D0AA-B15F-1551C3B594B5}"/>
              </a:ext>
            </a:extLst>
          </p:cNvPr>
          <p:cNvSpPr/>
          <p:nvPr/>
        </p:nvSpPr>
        <p:spPr>
          <a:xfrm>
            <a:off x="0" y="1995055"/>
            <a:ext cx="7298400" cy="4862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3200" dirty="0">
                <a:solidFill>
                  <a:schemeClr val="bg1"/>
                </a:solidFill>
              </a:rPr>
              <a:t>A combination of multiple network topologies to build a single network.  It inherits the advantages and disadvantages of the various topologies forming the hybrid topology network. WANs, MANs and the Internet are built on this model.</a:t>
            </a:r>
          </a:p>
        </p:txBody>
      </p:sp>
    </p:spTree>
    <p:extLst>
      <p:ext uri="{BB962C8B-B14F-4D97-AF65-F5344CB8AC3E}">
        <p14:creationId xmlns:p14="http://schemas.microsoft.com/office/powerpoint/2010/main" val="346283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A4E9F00F-D395-4C8D-70A3-D1541162A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6313" y="412276"/>
            <a:ext cx="6689221" cy="551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D651CE5-890B-1324-5DE6-898526F9D051}"/>
              </a:ext>
            </a:extLst>
          </p:cNvPr>
          <p:cNvSpPr txBox="1">
            <a:spLocks/>
          </p:cNvSpPr>
          <p:nvPr/>
        </p:nvSpPr>
        <p:spPr>
          <a:xfrm>
            <a:off x="0" y="-56349"/>
            <a:ext cx="11097490" cy="450243"/>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GB" sz="3200" dirty="0">
                <a:solidFill>
                  <a:schemeClr val="bg1"/>
                </a:solidFill>
              </a:rPr>
              <a:t>Open System Interconnection (OSI) Reference Model</a:t>
            </a:r>
          </a:p>
        </p:txBody>
      </p:sp>
      <p:sp>
        <p:nvSpPr>
          <p:cNvPr id="2" name="Rectangle 1">
            <a:extLst>
              <a:ext uri="{FF2B5EF4-FFF2-40B4-BE49-F238E27FC236}">
                <a16:creationId xmlns:a16="http://schemas.microsoft.com/office/drawing/2014/main" id="{8C0E5377-3D0E-83FA-4196-0F4A781F4225}"/>
              </a:ext>
            </a:extLst>
          </p:cNvPr>
          <p:cNvSpPr/>
          <p:nvPr/>
        </p:nvSpPr>
        <p:spPr>
          <a:xfrm>
            <a:off x="127216" y="672086"/>
            <a:ext cx="5192929" cy="60542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b="0" i="0" dirty="0">
                <a:solidFill>
                  <a:srgbClr val="212529"/>
                </a:solidFill>
                <a:effectLst/>
                <a:latin typeface="Segoe UI" panose="020B0502040204020203" pitchFamily="34" charset="0"/>
              </a:rPr>
              <a:t>The OSI reference model was created by the </a:t>
            </a:r>
            <a:r>
              <a:rPr lang="en-GB" dirty="0">
                <a:solidFill>
                  <a:srgbClr val="212529"/>
                </a:solidFill>
                <a:latin typeface="Segoe UI" panose="020B0502040204020203" pitchFamily="34" charset="0"/>
              </a:rPr>
              <a:t>International organisation for standardization for the following purposes:</a:t>
            </a:r>
            <a:endParaRPr lang="en-GB" b="0" i="0" dirty="0">
              <a:solidFill>
                <a:srgbClr val="212529"/>
              </a:solidFill>
              <a:effectLst/>
              <a:latin typeface="Segoe UI" panose="020B0502040204020203" pitchFamily="34" charset="0"/>
            </a:endParaRPr>
          </a:p>
          <a:p>
            <a:endParaRPr lang="en-GB" dirty="0">
              <a:solidFill>
                <a:srgbClr val="212529"/>
              </a:solidFill>
              <a:latin typeface="Segoe UI" panose="020B0502040204020203" pitchFamily="34" charset="0"/>
            </a:endParaRPr>
          </a:p>
          <a:p>
            <a:pPr marL="400050" indent="-400050">
              <a:buFont typeface="+mj-lt"/>
              <a:buAutoNum type="romanLcPeriod"/>
            </a:pPr>
            <a:r>
              <a:rPr lang="en-GB" b="0" i="0" dirty="0">
                <a:solidFill>
                  <a:srgbClr val="212529"/>
                </a:solidFill>
                <a:effectLst/>
                <a:latin typeface="Segoe UI" panose="020B0502040204020203" pitchFamily="34" charset="0"/>
              </a:rPr>
              <a:t>standardize data networking protocols to allow communication between all networking devices</a:t>
            </a:r>
          </a:p>
          <a:p>
            <a:pPr marL="400050" indent="-400050">
              <a:buFont typeface="+mj-lt"/>
              <a:buAutoNum type="romanLcPeriod"/>
            </a:pPr>
            <a:r>
              <a:rPr lang="en-GB" b="0" i="0" dirty="0">
                <a:solidFill>
                  <a:srgbClr val="212529"/>
                </a:solidFill>
                <a:effectLst/>
                <a:latin typeface="Segoe UI" panose="020B0502040204020203" pitchFamily="34" charset="0"/>
              </a:rPr>
              <a:t>Provides a model for software/hardware vendors to create products that can interoperate on the networks. E</a:t>
            </a:r>
            <a:r>
              <a:rPr lang="en-GB" dirty="0">
                <a:solidFill>
                  <a:srgbClr val="212529"/>
                </a:solidFill>
                <a:latin typeface="Segoe UI" panose="020B0502040204020203" pitchFamily="34" charset="0"/>
              </a:rPr>
              <a:t>.g. IBM products communicate with CISCO equipment</a:t>
            </a:r>
          </a:p>
          <a:p>
            <a:pPr marL="400050" indent="-400050">
              <a:buFont typeface="+mj-lt"/>
              <a:buAutoNum type="romanLcPeriod"/>
            </a:pPr>
            <a:r>
              <a:rPr lang="en-GB" b="0" i="0" dirty="0">
                <a:solidFill>
                  <a:srgbClr val="212529"/>
                </a:solidFill>
                <a:effectLst/>
                <a:latin typeface="Segoe UI" panose="020B0502040204020203" pitchFamily="34" charset="0"/>
              </a:rPr>
              <a:t>Help network administrators determine easily the hardware/software requirements for building a network.</a:t>
            </a:r>
          </a:p>
          <a:p>
            <a:pPr marL="400050" indent="-400050">
              <a:buFont typeface="+mj-lt"/>
              <a:buAutoNum type="romanLcPeriod"/>
            </a:pPr>
            <a:r>
              <a:rPr lang="en-GB" b="0" i="0" dirty="0">
                <a:solidFill>
                  <a:srgbClr val="212529"/>
                </a:solidFill>
                <a:effectLst/>
                <a:latin typeface="Segoe UI" panose="020B0502040204020203" pitchFamily="34" charset="0"/>
              </a:rPr>
              <a:t>Provide a teaching/learning tool that enables the  understanding of the communication process used between networking components</a:t>
            </a:r>
          </a:p>
          <a:p>
            <a:pPr marL="400050" indent="-400050">
              <a:buFont typeface="+mj-lt"/>
              <a:buAutoNum type="romanLcPeriod"/>
            </a:pPr>
            <a:r>
              <a:rPr lang="en-GB" dirty="0">
                <a:solidFill>
                  <a:srgbClr val="212529"/>
                </a:solidFill>
                <a:latin typeface="Segoe UI" panose="020B0502040204020203" pitchFamily="34" charset="0"/>
              </a:rPr>
              <a:t>Makes troubleshooting easier for network administrators </a:t>
            </a:r>
          </a:p>
          <a:p>
            <a:endParaRPr lang="en-GB" dirty="0">
              <a:solidFill>
                <a:schemeClr val="bg1"/>
              </a:solidFill>
            </a:endParaRPr>
          </a:p>
        </p:txBody>
      </p:sp>
      <p:sp>
        <p:nvSpPr>
          <p:cNvPr id="3" name="TextBox 2">
            <a:extLst>
              <a:ext uri="{FF2B5EF4-FFF2-40B4-BE49-F238E27FC236}">
                <a16:creationId xmlns:a16="http://schemas.microsoft.com/office/drawing/2014/main" id="{7DCBD971-A6F2-48BF-526D-0956D5EAB43C}"/>
              </a:ext>
            </a:extLst>
          </p:cNvPr>
          <p:cNvSpPr txBox="1"/>
          <p:nvPr/>
        </p:nvSpPr>
        <p:spPr>
          <a:xfrm>
            <a:off x="597877" y="6463332"/>
            <a:ext cx="5957668" cy="307777"/>
          </a:xfrm>
          <a:prstGeom prst="rect">
            <a:avLst/>
          </a:prstGeom>
          <a:solidFill>
            <a:schemeClr val="accent4">
              <a:lumMod val="75000"/>
            </a:schemeClr>
          </a:solidFill>
        </p:spPr>
        <p:txBody>
          <a:bodyPr wrap="square" rtlCol="0">
            <a:spAutoFit/>
          </a:bodyPr>
          <a:lstStyle/>
          <a:p>
            <a:r>
              <a:rPr lang="en-US" sz="1400" dirty="0">
                <a:solidFill>
                  <a:schemeClr val="bg1"/>
                </a:solidFill>
              </a:rPr>
              <a:t>Application - Physical - All People Seem To Need Data Processing</a:t>
            </a:r>
          </a:p>
        </p:txBody>
      </p:sp>
      <p:sp>
        <p:nvSpPr>
          <p:cNvPr id="5" name="TextBox 4">
            <a:extLst>
              <a:ext uri="{FF2B5EF4-FFF2-40B4-BE49-F238E27FC236}">
                <a16:creationId xmlns:a16="http://schemas.microsoft.com/office/drawing/2014/main" id="{F0CA73B2-B6FF-460C-18AB-ABF840FB1439}"/>
              </a:ext>
            </a:extLst>
          </p:cNvPr>
          <p:cNvSpPr txBox="1"/>
          <p:nvPr/>
        </p:nvSpPr>
        <p:spPr>
          <a:xfrm>
            <a:off x="7638757" y="279947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7E49B794-7852-689D-4C18-4D84C68788A4}"/>
              </a:ext>
            </a:extLst>
          </p:cNvPr>
          <p:cNvSpPr txBox="1"/>
          <p:nvPr/>
        </p:nvSpPr>
        <p:spPr>
          <a:xfrm>
            <a:off x="6661052" y="6463331"/>
            <a:ext cx="5326359" cy="307777"/>
          </a:xfrm>
          <a:prstGeom prst="rect">
            <a:avLst/>
          </a:prstGeom>
          <a:solidFill>
            <a:schemeClr val="accent1">
              <a:lumMod val="40000"/>
              <a:lumOff val="60000"/>
            </a:schemeClr>
          </a:solidFill>
        </p:spPr>
        <p:txBody>
          <a:bodyPr wrap="square" rtlCol="0">
            <a:spAutoFit/>
          </a:bodyPr>
          <a:lstStyle/>
          <a:p>
            <a:r>
              <a:rPr lang="en-US" sz="1400" dirty="0">
                <a:solidFill>
                  <a:schemeClr val="bg1"/>
                </a:solidFill>
              </a:rPr>
              <a:t>Physical – Application - Please Do Not Throw Sausage Pizza Away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651CE5-890B-1324-5DE6-898526F9D051}"/>
              </a:ext>
            </a:extLst>
          </p:cNvPr>
          <p:cNvSpPr txBox="1">
            <a:spLocks/>
          </p:cNvSpPr>
          <p:nvPr/>
        </p:nvSpPr>
        <p:spPr>
          <a:xfrm>
            <a:off x="0" y="-56349"/>
            <a:ext cx="11097490" cy="450243"/>
          </a:xfrm>
          <a:prstGeom prst="rect">
            <a:avLst/>
          </a:prstGeom>
        </p:spPr>
        <p:txBody>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GB" sz="3200" dirty="0">
                <a:solidFill>
                  <a:schemeClr val="bg1"/>
                </a:solidFill>
              </a:rPr>
              <a:t>Open System Interconnection (OSI) Reference Model</a:t>
            </a:r>
          </a:p>
        </p:txBody>
      </p:sp>
      <p:sp>
        <p:nvSpPr>
          <p:cNvPr id="5" name="TextBox 4">
            <a:extLst>
              <a:ext uri="{FF2B5EF4-FFF2-40B4-BE49-F238E27FC236}">
                <a16:creationId xmlns:a16="http://schemas.microsoft.com/office/drawing/2014/main" id="{F0CA73B2-B6FF-460C-18AB-ABF840FB1439}"/>
              </a:ext>
            </a:extLst>
          </p:cNvPr>
          <p:cNvSpPr txBox="1"/>
          <p:nvPr/>
        </p:nvSpPr>
        <p:spPr>
          <a:xfrm>
            <a:off x="7638757" y="2799471"/>
            <a:ext cx="184731" cy="369332"/>
          </a:xfrm>
          <a:prstGeom prst="rect">
            <a:avLst/>
          </a:prstGeom>
          <a:noFill/>
        </p:spPr>
        <p:txBody>
          <a:bodyPr wrap="none" rtlCol="0">
            <a:spAutoFit/>
          </a:bodyPr>
          <a:lstStyle/>
          <a:p>
            <a:endParaRPr lang="en-US" dirty="0"/>
          </a:p>
        </p:txBody>
      </p:sp>
      <p:graphicFrame>
        <p:nvGraphicFramePr>
          <p:cNvPr id="7" name="Table 6">
            <a:extLst>
              <a:ext uri="{FF2B5EF4-FFF2-40B4-BE49-F238E27FC236}">
                <a16:creationId xmlns:a16="http://schemas.microsoft.com/office/drawing/2014/main" id="{5FEB3D41-A59A-3AA3-8BD4-4549F6C236FA}"/>
              </a:ext>
            </a:extLst>
          </p:cNvPr>
          <p:cNvGraphicFramePr>
            <a:graphicFrameLocks noGrp="1"/>
          </p:cNvGraphicFramePr>
          <p:nvPr>
            <p:extLst>
              <p:ext uri="{D42A27DB-BD31-4B8C-83A1-F6EECF244321}">
                <p14:modId xmlns:p14="http://schemas.microsoft.com/office/powerpoint/2010/main" val="2400086206"/>
              </p:ext>
            </p:extLst>
          </p:nvPr>
        </p:nvGraphicFramePr>
        <p:xfrm>
          <a:off x="126609" y="393894"/>
          <a:ext cx="11985672" cy="5887720"/>
        </p:xfrm>
        <a:graphic>
          <a:graphicData uri="http://schemas.openxmlformats.org/drawingml/2006/table">
            <a:tbl>
              <a:tblPr firstRow="1" bandRow="1">
                <a:tableStyleId>{5C22544A-7EE6-4342-B048-85BDC9FD1C3A}</a:tableStyleId>
              </a:tblPr>
              <a:tblGrid>
                <a:gridCol w="316523">
                  <a:extLst>
                    <a:ext uri="{9D8B030D-6E8A-4147-A177-3AD203B41FA5}">
                      <a16:colId xmlns:a16="http://schemas.microsoft.com/office/drawing/2014/main" val="27527778"/>
                    </a:ext>
                  </a:extLst>
                </a:gridCol>
                <a:gridCol w="1350499">
                  <a:extLst>
                    <a:ext uri="{9D8B030D-6E8A-4147-A177-3AD203B41FA5}">
                      <a16:colId xmlns:a16="http://schemas.microsoft.com/office/drawing/2014/main" val="3373738457"/>
                    </a:ext>
                  </a:extLst>
                </a:gridCol>
                <a:gridCol w="4494627">
                  <a:extLst>
                    <a:ext uri="{9D8B030D-6E8A-4147-A177-3AD203B41FA5}">
                      <a16:colId xmlns:a16="http://schemas.microsoft.com/office/drawing/2014/main" val="643934715"/>
                    </a:ext>
                  </a:extLst>
                </a:gridCol>
                <a:gridCol w="1491176">
                  <a:extLst>
                    <a:ext uri="{9D8B030D-6E8A-4147-A177-3AD203B41FA5}">
                      <a16:colId xmlns:a16="http://schemas.microsoft.com/office/drawing/2014/main" val="1939585420"/>
                    </a:ext>
                  </a:extLst>
                </a:gridCol>
                <a:gridCol w="1751428">
                  <a:extLst>
                    <a:ext uri="{9D8B030D-6E8A-4147-A177-3AD203B41FA5}">
                      <a16:colId xmlns:a16="http://schemas.microsoft.com/office/drawing/2014/main" val="2415624780"/>
                    </a:ext>
                  </a:extLst>
                </a:gridCol>
                <a:gridCol w="2581419">
                  <a:extLst>
                    <a:ext uri="{9D8B030D-6E8A-4147-A177-3AD203B41FA5}">
                      <a16:colId xmlns:a16="http://schemas.microsoft.com/office/drawing/2014/main" val="295995423"/>
                    </a:ext>
                  </a:extLst>
                </a:gridCol>
              </a:tblGrid>
              <a:tr h="370840">
                <a:tc>
                  <a:txBody>
                    <a:bodyPr/>
                    <a:lstStyle/>
                    <a:p>
                      <a:r>
                        <a:rPr lang="en-US" sz="1600" dirty="0"/>
                        <a:t>#</a:t>
                      </a:r>
                    </a:p>
                  </a:txBody>
                  <a:tcPr/>
                </a:tc>
                <a:tc>
                  <a:txBody>
                    <a:bodyPr/>
                    <a:lstStyle/>
                    <a:p>
                      <a:r>
                        <a:rPr lang="en-US" sz="1600" dirty="0">
                          <a:solidFill>
                            <a:schemeClr val="bg1"/>
                          </a:solidFill>
                        </a:rPr>
                        <a:t>Layer</a:t>
                      </a:r>
                    </a:p>
                  </a:txBody>
                  <a:tcPr/>
                </a:tc>
                <a:tc>
                  <a:txBody>
                    <a:bodyPr/>
                    <a:lstStyle/>
                    <a:p>
                      <a:r>
                        <a:rPr lang="en-US" sz="1600" dirty="0">
                          <a:solidFill>
                            <a:schemeClr val="bg1"/>
                          </a:solidFill>
                        </a:rPr>
                        <a:t>Function </a:t>
                      </a:r>
                    </a:p>
                  </a:txBody>
                  <a:tcPr/>
                </a:tc>
                <a:tc>
                  <a:txBody>
                    <a:bodyPr/>
                    <a:lstStyle/>
                    <a:p>
                      <a:r>
                        <a:rPr lang="en-US" sz="1600" dirty="0">
                          <a:solidFill>
                            <a:schemeClr val="bg1"/>
                          </a:solidFill>
                        </a:rPr>
                        <a:t>Data units</a:t>
                      </a:r>
                    </a:p>
                  </a:txBody>
                  <a:tcPr/>
                </a:tc>
                <a:tc>
                  <a:txBody>
                    <a:bodyPr/>
                    <a:lstStyle/>
                    <a:p>
                      <a:r>
                        <a:rPr lang="en-US" sz="1600" dirty="0">
                          <a:solidFill>
                            <a:schemeClr val="bg1"/>
                          </a:solidFill>
                        </a:rPr>
                        <a:t>Hardware</a:t>
                      </a:r>
                    </a:p>
                  </a:txBody>
                  <a:tcPr/>
                </a:tc>
                <a:tc>
                  <a:txBody>
                    <a:bodyPr/>
                    <a:lstStyle/>
                    <a:p>
                      <a:r>
                        <a:rPr lang="en-US" sz="1600" dirty="0">
                          <a:solidFill>
                            <a:schemeClr val="bg1"/>
                          </a:solidFill>
                        </a:rPr>
                        <a:t>Protocols </a:t>
                      </a:r>
                    </a:p>
                  </a:txBody>
                  <a:tcPr/>
                </a:tc>
                <a:extLst>
                  <a:ext uri="{0D108BD9-81ED-4DB2-BD59-A6C34878D82A}">
                    <a16:rowId xmlns:a16="http://schemas.microsoft.com/office/drawing/2014/main" val="598497471"/>
                  </a:ext>
                </a:extLst>
              </a:tr>
              <a:tr h="370840">
                <a:tc>
                  <a:txBody>
                    <a:bodyPr/>
                    <a:lstStyle/>
                    <a:p>
                      <a:r>
                        <a:rPr lang="en-US" sz="1600" dirty="0"/>
                        <a:t>7</a:t>
                      </a:r>
                    </a:p>
                  </a:txBody>
                  <a:tcPr/>
                </a:tc>
                <a:tc>
                  <a:txBody>
                    <a:bodyPr/>
                    <a:lstStyle/>
                    <a:p>
                      <a:r>
                        <a:rPr lang="en-US" sz="1600" dirty="0"/>
                        <a:t>Application</a:t>
                      </a:r>
                    </a:p>
                  </a:txBody>
                  <a:tcPr/>
                </a:tc>
                <a:tc>
                  <a:txBody>
                    <a:bodyPr/>
                    <a:lstStyle/>
                    <a:p>
                      <a:r>
                        <a:rPr lang="en-US" sz="1600" dirty="0"/>
                        <a:t>Provides network interface for application </a:t>
                      </a:r>
                    </a:p>
                  </a:txBody>
                  <a:tcPr/>
                </a:tc>
                <a:tc>
                  <a:txBody>
                    <a:bodyPr/>
                    <a:lstStyle/>
                    <a:p>
                      <a:r>
                        <a:rPr lang="en-US" sz="1600" dirty="0"/>
                        <a:t>Message/Data</a:t>
                      </a:r>
                    </a:p>
                  </a:txBody>
                  <a:tcPr/>
                </a:tc>
                <a:tc>
                  <a:txBody>
                    <a:bodyPr/>
                    <a:lstStyle/>
                    <a:p>
                      <a:r>
                        <a:rPr lang="en-US" sz="1600" dirty="0"/>
                        <a:t>Gateway</a:t>
                      </a:r>
                    </a:p>
                  </a:txBody>
                  <a:tcPr/>
                </a:tc>
                <a:tc>
                  <a:txBody>
                    <a:bodyPr/>
                    <a:lstStyle/>
                    <a:p>
                      <a:r>
                        <a:rPr lang="en-US" sz="1600" dirty="0"/>
                        <a:t>DHCP, HTTP, HTTPS, FTP, telnet, SMTP, SNMTP, etc.</a:t>
                      </a:r>
                    </a:p>
                  </a:txBody>
                  <a:tcPr/>
                </a:tc>
                <a:extLst>
                  <a:ext uri="{0D108BD9-81ED-4DB2-BD59-A6C34878D82A}">
                    <a16:rowId xmlns:a16="http://schemas.microsoft.com/office/drawing/2014/main" val="2210387180"/>
                  </a:ext>
                </a:extLst>
              </a:tr>
              <a:tr h="370840">
                <a:tc>
                  <a:txBody>
                    <a:bodyPr/>
                    <a:lstStyle/>
                    <a:p>
                      <a:r>
                        <a:rPr lang="en-US" sz="1600" dirty="0"/>
                        <a:t>6</a:t>
                      </a:r>
                    </a:p>
                  </a:txBody>
                  <a:tcPr/>
                </a:tc>
                <a:tc>
                  <a:txBody>
                    <a:bodyPr/>
                    <a:lstStyle/>
                    <a:p>
                      <a:r>
                        <a:rPr lang="en-US" sz="1600" dirty="0"/>
                        <a:t>Presentation </a:t>
                      </a:r>
                    </a:p>
                  </a:txBody>
                  <a:tcPr/>
                </a:tc>
                <a:tc>
                  <a:txBody>
                    <a:bodyPr/>
                    <a:lstStyle/>
                    <a:p>
                      <a:r>
                        <a:rPr lang="en-US" sz="1600" dirty="0"/>
                        <a:t>Translates data format to ensure that applications layer data of one system can be identified and understood by the application later data of another system.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Message/Data</a:t>
                      </a:r>
                    </a:p>
                    <a:p>
                      <a:endParaRPr lang="en-US" sz="1600" dirty="0"/>
                    </a:p>
                  </a:txBody>
                  <a:tcPr/>
                </a:tc>
                <a:tc>
                  <a:txBody>
                    <a:bodyPr/>
                    <a:lstStyle/>
                    <a:p>
                      <a:r>
                        <a:rPr lang="en-US" sz="1600" dirty="0"/>
                        <a:t>Gateway, redirector</a:t>
                      </a:r>
                    </a:p>
                  </a:txBody>
                  <a:tcPr/>
                </a:tc>
                <a:tc>
                  <a:txBody>
                    <a:bodyPr/>
                    <a:lstStyle/>
                    <a:p>
                      <a:r>
                        <a:rPr lang="en-US" sz="1600" dirty="0"/>
                        <a:t>TLS, SSL, AFP</a:t>
                      </a:r>
                    </a:p>
                  </a:txBody>
                  <a:tcPr/>
                </a:tc>
                <a:extLst>
                  <a:ext uri="{0D108BD9-81ED-4DB2-BD59-A6C34878D82A}">
                    <a16:rowId xmlns:a16="http://schemas.microsoft.com/office/drawing/2014/main" val="152453340"/>
                  </a:ext>
                </a:extLst>
              </a:tr>
              <a:tr h="370840">
                <a:tc>
                  <a:txBody>
                    <a:bodyPr/>
                    <a:lstStyle/>
                    <a:p>
                      <a:r>
                        <a:rPr lang="en-US" sz="1600" dirty="0"/>
                        <a:t>5</a:t>
                      </a:r>
                    </a:p>
                  </a:txBody>
                  <a:tcPr/>
                </a:tc>
                <a:tc>
                  <a:txBody>
                    <a:bodyPr/>
                    <a:lstStyle/>
                    <a:p>
                      <a:r>
                        <a:rPr lang="en-US" sz="1600" dirty="0"/>
                        <a:t>Session</a:t>
                      </a:r>
                    </a:p>
                  </a:txBody>
                  <a:tcPr/>
                </a:tc>
                <a:tc>
                  <a:txBody>
                    <a:bodyPr/>
                    <a:lstStyle/>
                    <a:p>
                      <a:r>
                        <a:rPr lang="en-US" sz="1600" dirty="0"/>
                        <a:t>Establishes, manages and terminates sessions between communicating parties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Message/Data</a:t>
                      </a:r>
                    </a:p>
                    <a:p>
                      <a:endParaRPr lang="en-US" sz="1600" dirty="0"/>
                    </a:p>
                  </a:txBody>
                  <a:tcPr/>
                </a:tc>
                <a:tc>
                  <a:txBody>
                    <a:bodyPr/>
                    <a:lstStyle/>
                    <a:p>
                      <a:r>
                        <a:rPr lang="en-US" sz="1600" dirty="0"/>
                        <a:t>Gateway</a:t>
                      </a:r>
                    </a:p>
                  </a:txBody>
                  <a:tcPr/>
                </a:tc>
                <a:tc>
                  <a:txBody>
                    <a:bodyPr/>
                    <a:lstStyle/>
                    <a:p>
                      <a:r>
                        <a:rPr lang="en-US" sz="1600" dirty="0"/>
                        <a:t>NetBIOS, RPC, SMB, socks</a:t>
                      </a:r>
                    </a:p>
                  </a:txBody>
                  <a:tcPr/>
                </a:tc>
                <a:extLst>
                  <a:ext uri="{0D108BD9-81ED-4DB2-BD59-A6C34878D82A}">
                    <a16:rowId xmlns:a16="http://schemas.microsoft.com/office/drawing/2014/main" val="1552434678"/>
                  </a:ext>
                </a:extLst>
              </a:tr>
              <a:tr h="370840">
                <a:tc>
                  <a:txBody>
                    <a:bodyPr/>
                    <a:lstStyle/>
                    <a:p>
                      <a:r>
                        <a:rPr lang="en-US" sz="1600" dirty="0"/>
                        <a:t>4</a:t>
                      </a:r>
                    </a:p>
                  </a:txBody>
                  <a:tcPr/>
                </a:tc>
                <a:tc>
                  <a:txBody>
                    <a:bodyPr/>
                    <a:lstStyle/>
                    <a:p>
                      <a:r>
                        <a:rPr lang="en-US" sz="1600" dirty="0"/>
                        <a:t>transport </a:t>
                      </a:r>
                    </a:p>
                  </a:txBody>
                  <a:tcPr/>
                </a:tc>
                <a:tc>
                  <a:txBody>
                    <a:bodyPr/>
                    <a:lstStyle/>
                    <a:p>
                      <a:r>
                        <a:rPr lang="en-US" sz="1600" dirty="0"/>
                        <a:t>Establishes, maintains and cancels end-to-end data transmission process. Controls transmission speed and adjust data sequences.</a:t>
                      </a:r>
                    </a:p>
                  </a:txBody>
                  <a:tcPr/>
                </a:tc>
                <a:tc>
                  <a:txBody>
                    <a:bodyPr/>
                    <a:lstStyle/>
                    <a:p>
                      <a:r>
                        <a:rPr lang="en-US" sz="1600" dirty="0"/>
                        <a:t>TCP segment; UDP segment</a:t>
                      </a:r>
                    </a:p>
                  </a:txBody>
                  <a:tcPr/>
                </a:tc>
                <a:tc>
                  <a:txBody>
                    <a:bodyPr/>
                    <a:lstStyle/>
                    <a:p>
                      <a:r>
                        <a:rPr lang="en-US" sz="1600" dirty="0"/>
                        <a:t>Gateway </a:t>
                      </a:r>
                    </a:p>
                  </a:txBody>
                  <a:tcPr/>
                </a:tc>
                <a:tc>
                  <a:txBody>
                    <a:bodyPr/>
                    <a:lstStyle/>
                    <a:p>
                      <a:r>
                        <a:rPr lang="en-US" sz="1600" dirty="0"/>
                        <a:t>TCP, UDP, SCTP</a:t>
                      </a:r>
                    </a:p>
                  </a:txBody>
                  <a:tcPr/>
                </a:tc>
                <a:extLst>
                  <a:ext uri="{0D108BD9-81ED-4DB2-BD59-A6C34878D82A}">
                    <a16:rowId xmlns:a16="http://schemas.microsoft.com/office/drawing/2014/main" val="2555313660"/>
                  </a:ext>
                </a:extLst>
              </a:tr>
              <a:tr h="370840">
                <a:tc>
                  <a:txBody>
                    <a:bodyPr/>
                    <a:lstStyle/>
                    <a:p>
                      <a:r>
                        <a:rPr lang="en-US" sz="1600" dirty="0"/>
                        <a:t>3</a:t>
                      </a:r>
                    </a:p>
                  </a:txBody>
                  <a:tcPr/>
                </a:tc>
                <a:tc>
                  <a:txBody>
                    <a:bodyPr/>
                    <a:lstStyle/>
                    <a:p>
                      <a:r>
                        <a:rPr lang="en-US" sz="1600" dirty="0"/>
                        <a:t>Network</a:t>
                      </a:r>
                    </a:p>
                  </a:txBody>
                  <a:tcPr/>
                </a:tc>
                <a:tc>
                  <a:txBody>
                    <a:bodyPr/>
                    <a:lstStyle/>
                    <a:p>
                      <a:r>
                        <a:rPr lang="en-US" sz="1600" dirty="0"/>
                        <a:t>Defines logical addresses and transfers data from source to destinations.</a:t>
                      </a:r>
                    </a:p>
                  </a:txBody>
                  <a:tcPr/>
                </a:tc>
                <a:tc>
                  <a:txBody>
                    <a:bodyPr/>
                    <a:lstStyle/>
                    <a:p>
                      <a:r>
                        <a:rPr lang="en-US" sz="1600" dirty="0"/>
                        <a:t>Packet/</a:t>
                      </a:r>
                    </a:p>
                    <a:p>
                      <a:r>
                        <a:rPr lang="en-US" sz="1600" dirty="0"/>
                        <a:t>Datagram</a:t>
                      </a:r>
                    </a:p>
                  </a:txBody>
                  <a:tcPr/>
                </a:tc>
                <a:tc>
                  <a:txBody>
                    <a:bodyPr/>
                    <a:lstStyle/>
                    <a:p>
                      <a:r>
                        <a:rPr lang="en-US" sz="1600" dirty="0"/>
                        <a:t>Router, </a:t>
                      </a:r>
                      <a:r>
                        <a:rPr lang="en-US" sz="1600" dirty="0" err="1"/>
                        <a:t>Brouter</a:t>
                      </a:r>
                      <a:endParaRPr lang="en-US" sz="1600" dirty="0"/>
                    </a:p>
                  </a:txBody>
                  <a:tcPr/>
                </a:tc>
                <a:tc>
                  <a:txBody>
                    <a:bodyPr/>
                    <a:lstStyle/>
                    <a:p>
                      <a:r>
                        <a:rPr lang="en-US" sz="1600" dirty="0"/>
                        <a:t>IP, IPSec, ARP, NAT, ICMP, ICMP(ping)</a:t>
                      </a:r>
                    </a:p>
                  </a:txBody>
                  <a:tcPr/>
                </a:tc>
                <a:extLst>
                  <a:ext uri="{0D108BD9-81ED-4DB2-BD59-A6C34878D82A}">
                    <a16:rowId xmlns:a16="http://schemas.microsoft.com/office/drawing/2014/main" val="1782652804"/>
                  </a:ext>
                </a:extLst>
              </a:tr>
              <a:tr h="370840">
                <a:tc>
                  <a:txBody>
                    <a:bodyPr/>
                    <a:lstStyle/>
                    <a:p>
                      <a:r>
                        <a:rPr lang="en-US" sz="1600" dirty="0"/>
                        <a:t>2</a:t>
                      </a:r>
                    </a:p>
                  </a:txBody>
                  <a:tcPr/>
                </a:tc>
                <a:tc>
                  <a:txBody>
                    <a:bodyPr/>
                    <a:lstStyle/>
                    <a:p>
                      <a:r>
                        <a:rPr lang="en-US" sz="1600" dirty="0"/>
                        <a:t>Data link</a:t>
                      </a:r>
                    </a:p>
                  </a:txBody>
                  <a:tcPr/>
                </a:tc>
                <a:tc>
                  <a:txBody>
                    <a:bodyPr/>
                    <a:lstStyle/>
                    <a:p>
                      <a:r>
                        <a:rPr lang="en-US" sz="1600" dirty="0"/>
                        <a:t>Encapsulates packets into frames, transmits frames in point-to-point or point-to-multipoint mode and implements error detection</a:t>
                      </a:r>
                    </a:p>
                  </a:txBody>
                  <a:tcPr/>
                </a:tc>
                <a:tc>
                  <a:txBody>
                    <a:bodyPr/>
                    <a:lstStyle/>
                    <a:p>
                      <a:r>
                        <a:rPr lang="en-US" sz="1600" dirty="0"/>
                        <a:t>Frames, Cells</a:t>
                      </a:r>
                    </a:p>
                  </a:txBody>
                  <a:tcPr/>
                </a:tc>
                <a:tc>
                  <a:txBody>
                    <a:bodyPr/>
                    <a:lstStyle/>
                    <a:p>
                      <a:r>
                        <a:rPr lang="en-US" sz="1600" dirty="0"/>
                        <a:t>Switch, Bridge, NIC </a:t>
                      </a:r>
                    </a:p>
                  </a:txBody>
                  <a:tcPr/>
                </a:tc>
                <a:tc>
                  <a:txBody>
                    <a:bodyPr/>
                    <a:lstStyle/>
                    <a:p>
                      <a:r>
                        <a:rPr lang="en-US" sz="1600" dirty="0"/>
                        <a:t>MAC, ARP, ethernet, VLAN, L2TP</a:t>
                      </a:r>
                    </a:p>
                  </a:txBody>
                  <a:tcPr/>
                </a:tc>
                <a:extLst>
                  <a:ext uri="{0D108BD9-81ED-4DB2-BD59-A6C34878D82A}">
                    <a16:rowId xmlns:a16="http://schemas.microsoft.com/office/drawing/2014/main" val="358060749"/>
                  </a:ext>
                </a:extLst>
              </a:tr>
              <a:tr h="370840">
                <a:tc>
                  <a:txBody>
                    <a:bodyPr/>
                    <a:lstStyle/>
                    <a:p>
                      <a:r>
                        <a:rPr lang="en-US" sz="1600" dirty="0"/>
                        <a:t>1</a:t>
                      </a:r>
                    </a:p>
                  </a:txBody>
                  <a:tcPr/>
                </a:tc>
                <a:tc>
                  <a:txBody>
                    <a:bodyPr/>
                    <a:lstStyle/>
                    <a:p>
                      <a:r>
                        <a:rPr lang="en-US" sz="1600" dirty="0"/>
                        <a:t>Physical </a:t>
                      </a:r>
                    </a:p>
                  </a:txBody>
                  <a:tcPr/>
                </a:tc>
                <a:tc>
                  <a:txBody>
                    <a:bodyPr/>
                    <a:lstStyle/>
                    <a:p>
                      <a:r>
                        <a:rPr lang="en-US" sz="1600" dirty="0"/>
                        <a:t>Transmits bitstreams over transmission media and defines electrical and physical specifications </a:t>
                      </a:r>
                    </a:p>
                  </a:txBody>
                  <a:tcPr/>
                </a:tc>
                <a:tc>
                  <a:txBody>
                    <a:bodyPr/>
                    <a:lstStyle/>
                    <a:p>
                      <a:r>
                        <a:rPr lang="en-US" sz="1600" dirty="0"/>
                        <a:t>Bit, Frame</a:t>
                      </a:r>
                    </a:p>
                  </a:txBody>
                  <a:tcPr/>
                </a:tc>
                <a:tc>
                  <a:txBody>
                    <a:bodyPr/>
                    <a:lstStyle/>
                    <a:p>
                      <a:r>
                        <a:rPr lang="en-US" sz="1600" dirty="0"/>
                        <a:t>Cables, modems, hubs, repeaters, NIC, multiplexers</a:t>
                      </a:r>
                    </a:p>
                  </a:txBody>
                  <a:tcPr/>
                </a:tc>
                <a:tc>
                  <a:txBody>
                    <a:bodyPr/>
                    <a:lstStyle/>
                    <a:p>
                      <a:r>
                        <a:rPr lang="en-US" sz="1600" dirty="0"/>
                        <a:t>Ethernet, IEEE802.11, ISDN, USB, Bluetooth</a:t>
                      </a:r>
                    </a:p>
                  </a:txBody>
                  <a:tcPr/>
                </a:tc>
                <a:extLst>
                  <a:ext uri="{0D108BD9-81ED-4DB2-BD59-A6C34878D82A}">
                    <a16:rowId xmlns:a16="http://schemas.microsoft.com/office/drawing/2014/main" val="3036478693"/>
                  </a:ext>
                </a:extLst>
              </a:tr>
            </a:tbl>
          </a:graphicData>
        </a:graphic>
      </p:graphicFrame>
    </p:spTree>
    <p:extLst>
      <p:ext uri="{BB962C8B-B14F-4D97-AF65-F5344CB8AC3E}">
        <p14:creationId xmlns:p14="http://schemas.microsoft.com/office/powerpoint/2010/main" val="3943650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0" y="637309"/>
            <a:ext cx="10578905" cy="804629"/>
          </a:xfrm>
        </p:spPr>
        <p:txBody>
          <a:bodyPr/>
          <a:lstStyle/>
          <a:p>
            <a:r>
              <a:rPr lang="en-GB" dirty="0"/>
              <a:t>Mapping of TCP/IP Model and the OSI Model</a:t>
            </a:r>
          </a:p>
        </p:txBody>
      </p:sp>
      <p:graphicFrame>
        <p:nvGraphicFramePr>
          <p:cNvPr id="4" name="Content Placeholder 25602">
            <a:extLst>
              <a:ext uri="{FF2B5EF4-FFF2-40B4-BE49-F238E27FC236}">
                <a16:creationId xmlns:a16="http://schemas.microsoft.com/office/drawing/2014/main" id="{C1F688F5-0386-4A06-B444-D84E9348F5EA}"/>
              </a:ext>
            </a:extLst>
          </p:cNvPr>
          <p:cNvGraphicFramePr>
            <a:graphicFrameLocks noGrp="1"/>
          </p:cNvGraphicFramePr>
          <p:nvPr>
            <p:ph idx="1"/>
            <p:extLst>
              <p:ext uri="{D42A27DB-BD31-4B8C-83A1-F6EECF244321}">
                <p14:modId xmlns:p14="http://schemas.microsoft.com/office/powerpoint/2010/main" val="1329495777"/>
              </p:ext>
            </p:extLst>
          </p:nvPr>
        </p:nvGraphicFramePr>
        <p:xfrm>
          <a:off x="0" y="1441938"/>
          <a:ext cx="12192002" cy="5416062"/>
        </p:xfrm>
        <a:graphic>
          <a:graphicData uri="http://schemas.openxmlformats.org/drawingml/2006/table">
            <a:tbl>
              <a:tblPr/>
              <a:tblGrid>
                <a:gridCol w="6096001">
                  <a:extLst>
                    <a:ext uri="{9D8B030D-6E8A-4147-A177-3AD203B41FA5}">
                      <a16:colId xmlns:a16="http://schemas.microsoft.com/office/drawing/2014/main" val="20000"/>
                    </a:ext>
                  </a:extLst>
                </a:gridCol>
                <a:gridCol w="6096001">
                  <a:extLst>
                    <a:ext uri="{9D8B030D-6E8A-4147-A177-3AD203B41FA5}">
                      <a16:colId xmlns:a16="http://schemas.microsoft.com/office/drawing/2014/main" val="20001"/>
                    </a:ext>
                  </a:extLst>
                </a:gridCol>
              </a:tblGrid>
              <a:tr h="606974">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b="1" dirty="0">
                          <a:solidFill>
                            <a:srgbClr val="FFFFFF"/>
                          </a:solidFill>
                          <a:latin typeface="Gill Sans MT" panose="020B0502020104020203" pitchFamily="34" charset="0"/>
                        </a:rPr>
                        <a:t>OSI</a:t>
                      </a:r>
                      <a:endParaRPr lang="zh-TW" altLang="en-US" b="1" dirty="0">
                        <a:solidFill>
                          <a:srgbClr val="FFFFFF"/>
                        </a:solidFill>
                        <a:latin typeface="Gill Sans MT" panose="020B0502020104020203" pitchFamily="34" charset="0"/>
                        <a:ea typeface="Microsoft JhengHei" panose="020B0604030504040204" pitchFamily="34" charset="-12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b="1" dirty="0">
                          <a:solidFill>
                            <a:srgbClr val="FFFFFF"/>
                          </a:solidFill>
                          <a:latin typeface="Gill Sans MT" panose="020B0502020104020203" pitchFamily="34" charset="0"/>
                        </a:rPr>
                        <a:t>TCP/IP</a:t>
                      </a:r>
                      <a:endParaRPr lang="zh-TW" altLang="en-US" b="1" dirty="0">
                        <a:solidFill>
                          <a:srgbClr val="FFFFFF"/>
                        </a:solidFill>
                        <a:latin typeface="Gill Sans MT" panose="020B0502020104020203" pitchFamily="34" charset="0"/>
                        <a:ea typeface="Microsoft JhengHei" panose="020B0604030504040204" pitchFamily="34" charset="-12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38100" cap="flat" cmpd="sng">
                      <a:solidFill>
                        <a:schemeClr val="bg1"/>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697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rgbClr val="000000"/>
                          </a:solidFill>
                          <a:latin typeface="Gill Sans MT" panose="020B0502020104020203" pitchFamily="34" charset="0"/>
                        </a:rPr>
                        <a:t>Application Layer</a:t>
                      </a:r>
                      <a:endParaRPr lang="zh-TW" altLang="en-US" dirty="0">
                        <a:solidFill>
                          <a:srgbClr val="000000"/>
                        </a:solidFill>
                        <a:latin typeface="Gill Sans MT" panose="020B0502020104020203" pitchFamily="34" charset="0"/>
                        <a:ea typeface="Microsoft JhengHei" panose="020B0604030504040204" pitchFamily="34" charset="-12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DCE1"/>
                    </a:solidFill>
                  </a:tcPr>
                </a:tc>
                <a:tc rowSpan="3">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chemeClr val="bg2"/>
                          </a:solidFill>
                          <a:latin typeface="Gill Sans MT" panose="020B0502020104020203" pitchFamily="34" charset="0"/>
                        </a:rPr>
                        <a:t>Application Layer</a:t>
                      </a:r>
                      <a:r>
                        <a:rPr lang="en-US" altLang="en-GB" dirty="0">
                          <a:solidFill>
                            <a:schemeClr val="bg2"/>
                          </a:solidFill>
                          <a:latin typeface="PMingLiU" pitchFamily="18" charset="-120"/>
                        </a:rPr>
                        <a:t>　</a:t>
                      </a:r>
                      <a:br>
                        <a:rPr lang="zh-TW" altLang="en-US" dirty="0">
                          <a:solidFill>
                            <a:srgbClr val="000000"/>
                          </a:solidFill>
                          <a:latin typeface="PMingLiU" pitchFamily="18" charset="-120"/>
                          <a:ea typeface="Microsoft JhengHei" panose="020B0604030504040204" pitchFamily="34" charset="-120"/>
                        </a:rPr>
                      </a:br>
                      <a:r>
                        <a:rPr lang="en-US" altLang="zh-TW" dirty="0">
                          <a:solidFill>
                            <a:srgbClr val="000000"/>
                          </a:solidFill>
                          <a:latin typeface="PMingLiU" pitchFamily="18" charset="-120"/>
                        </a:rPr>
                        <a:t>TELNET, FTP, SMTP, TFTP, POP3, SNMP, DNS, HTTP, etc.</a:t>
                      </a:r>
                      <a:endParaRPr lang="en-US" altLang="zh-TW" dirty="0">
                        <a:solidFill>
                          <a:srgbClr val="000000"/>
                        </a:solidFill>
                        <a:latin typeface="Gill Sans MT" panose="020B0502020104020203" pitchFamily="34"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381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606974">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rgbClr val="000000"/>
                          </a:solidFill>
                          <a:latin typeface="Gill Sans MT" panose="020B0502020104020203" pitchFamily="34" charset="0"/>
                        </a:rPr>
                        <a:t>Presentation Layer</a:t>
                      </a:r>
                      <a:endParaRPr lang="zh-TW" altLang="en-US" dirty="0">
                        <a:solidFill>
                          <a:srgbClr val="000000"/>
                        </a:solidFill>
                        <a:latin typeface="Gill Sans MT" panose="020B0502020104020203" pitchFamily="34" charset="0"/>
                        <a:ea typeface="Microsoft JhengHei" panose="020B0604030504040204" pitchFamily="34" charset="-12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EEF1"/>
                    </a:solidFill>
                  </a:tcPr>
                </a:tc>
                <a:tc vMerge="1">
                  <a:txBody>
                    <a:bodyPr/>
                    <a:lstStyle/>
                    <a:p>
                      <a:endParaRPr lang="en-US"/>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tcPr>
                </a:tc>
                <a:extLst>
                  <a:ext uri="{0D108BD9-81ED-4DB2-BD59-A6C34878D82A}">
                    <a16:rowId xmlns:a16="http://schemas.microsoft.com/office/drawing/2014/main" val="10002"/>
                  </a:ext>
                </a:extLst>
              </a:tr>
              <a:tr h="60697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rgbClr val="000000"/>
                          </a:solidFill>
                          <a:latin typeface="Gill Sans MT" panose="020B0502020104020203" pitchFamily="34" charset="0"/>
                        </a:rPr>
                        <a:t>Session Layer</a:t>
                      </a:r>
                      <a:endParaRPr lang="zh-TW" altLang="en-US" dirty="0">
                        <a:solidFill>
                          <a:srgbClr val="000000"/>
                        </a:solidFill>
                        <a:latin typeface="Gill Sans MT" panose="020B0502020104020203" pitchFamily="34" charset="0"/>
                        <a:ea typeface="Microsoft JhengHei" panose="020B0604030504040204" pitchFamily="34" charset="-12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DCE1"/>
                    </a:solidFill>
                  </a:tcPr>
                </a:tc>
                <a:tc vMerge="1">
                  <a:txBody>
                    <a:bodyPr/>
                    <a:lstStyle/>
                    <a:p>
                      <a:endParaRPr lang="en-US"/>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3"/>
                  </a:ext>
                </a:extLst>
              </a:tr>
              <a:tr h="887114">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rgbClr val="000000"/>
                          </a:solidFill>
                          <a:latin typeface="Gill Sans MT" panose="020B0502020104020203" pitchFamily="34" charset="0"/>
                        </a:rPr>
                        <a:t> Transport Layer</a:t>
                      </a:r>
                      <a:endParaRPr lang="zh-TW" altLang="en-US" dirty="0">
                        <a:solidFill>
                          <a:srgbClr val="000000"/>
                        </a:solidFill>
                        <a:latin typeface="Gill Sans MT" panose="020B0502020104020203" pitchFamily="34" charset="0"/>
                        <a:ea typeface="Microsoft JhengHei" panose="020B0604030504040204" pitchFamily="34" charset="-12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EEF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chemeClr val="bg2"/>
                          </a:solidFill>
                          <a:latin typeface="Gill Sans MT" panose="020B0502020104020203" pitchFamily="34" charset="0"/>
                        </a:rPr>
                        <a:t>Transport Layer</a:t>
                      </a:r>
                      <a:r>
                        <a:rPr lang="en-US" altLang="en-GB" dirty="0">
                          <a:solidFill>
                            <a:schemeClr val="bg2"/>
                          </a:solidFill>
                          <a:latin typeface="PMingLiU" pitchFamily="18" charset="-120"/>
                        </a:rPr>
                        <a:t>　</a:t>
                      </a:r>
                    </a:p>
                    <a:p>
                      <a:pPr lvl="0" algn="ctr" eaLnBrk="1" hangingPunct="1">
                        <a:buNone/>
                      </a:pPr>
                      <a:r>
                        <a:rPr lang="en-US" altLang="zh-TW" sz="1100" dirty="0">
                          <a:solidFill>
                            <a:srgbClr val="000000"/>
                          </a:solidFill>
                          <a:latin typeface="PMingLiU" pitchFamily="18" charset="-120"/>
                        </a:rPr>
                        <a:t>TCP , UDP</a:t>
                      </a:r>
                      <a:endParaRPr lang="en-US" altLang="zh-TW" dirty="0">
                        <a:solidFill>
                          <a:srgbClr val="000000"/>
                        </a:solidFill>
                        <a:latin typeface="Gill Sans MT" panose="020B0502020104020203" pitchFamily="34"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4"/>
                  </a:ext>
                </a:extLst>
              </a:tr>
              <a:tr h="887113">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rgbClr val="000000"/>
                          </a:solidFill>
                          <a:latin typeface="Gill Sans MT" panose="020B0502020104020203" pitchFamily="34" charset="0"/>
                        </a:rPr>
                        <a:t>Network Layer</a:t>
                      </a:r>
                      <a:endParaRPr lang="zh-TW" altLang="en-US" dirty="0">
                        <a:solidFill>
                          <a:srgbClr val="000000"/>
                        </a:solidFill>
                        <a:latin typeface="Gill Sans MT" panose="020B0502020104020203" pitchFamily="34" charset="0"/>
                        <a:ea typeface="Microsoft JhengHei" panose="020B0604030504040204" pitchFamily="34" charset="-12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DCE1"/>
                    </a:solid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chemeClr val="bg2"/>
                          </a:solidFill>
                          <a:latin typeface="Gill Sans MT" panose="020B0502020104020203" pitchFamily="34" charset="0"/>
                        </a:rPr>
                        <a:t> Internet Layer</a:t>
                      </a:r>
                      <a:r>
                        <a:rPr lang="en-US" altLang="en-GB" dirty="0">
                          <a:solidFill>
                            <a:schemeClr val="bg2"/>
                          </a:solidFill>
                          <a:latin typeface="PMingLiU" pitchFamily="18" charset="-120"/>
                        </a:rPr>
                        <a:t>　</a:t>
                      </a:r>
                    </a:p>
                    <a:p>
                      <a:pPr lvl="0" algn="ctr" eaLnBrk="1" hangingPunct="1">
                        <a:buNone/>
                      </a:pPr>
                      <a:r>
                        <a:rPr lang="zh-TW" altLang="en-US" sz="1100" dirty="0">
                          <a:solidFill>
                            <a:srgbClr val="000000"/>
                          </a:solidFill>
                          <a:latin typeface="Times New Roman" panose="02020603050405020304" pitchFamily="18" charset="0"/>
                          <a:ea typeface="Microsoft JhengHei" panose="020B0604030504040204" pitchFamily="34" charset="-120"/>
                        </a:rPr>
                        <a:t> </a:t>
                      </a:r>
                      <a:r>
                        <a:rPr lang="en-US" altLang="zh-TW" sz="1100" dirty="0">
                          <a:solidFill>
                            <a:srgbClr val="000000"/>
                          </a:solidFill>
                          <a:latin typeface="Times New Roman" panose="02020603050405020304" pitchFamily="18" charset="0"/>
                        </a:rPr>
                        <a:t>IP , ICMP, ARP, RARP, IGMP</a:t>
                      </a:r>
                      <a:endParaRPr lang="en-US" altLang="zh-TW" dirty="0">
                        <a:solidFill>
                          <a:srgbClr val="000000"/>
                        </a:solidFill>
                        <a:latin typeface="Gill Sans MT" panose="020B0502020104020203" pitchFamily="34"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606974">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rgbClr val="000000"/>
                          </a:solidFill>
                          <a:latin typeface="Gill Sans MT" panose="020B0502020104020203" pitchFamily="34" charset="0"/>
                        </a:rPr>
                        <a:t>Data Link Layer</a:t>
                      </a:r>
                      <a:endParaRPr lang="zh-TW" altLang="en-US" dirty="0">
                        <a:solidFill>
                          <a:srgbClr val="000000"/>
                        </a:solidFill>
                        <a:latin typeface="Gill Sans MT" panose="020B0502020104020203" pitchFamily="34" charset="0"/>
                        <a:ea typeface="Microsoft JhengHei" panose="020B0604030504040204" pitchFamily="34" charset="-12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EEF1"/>
                    </a:solidFill>
                  </a:tcPr>
                </a:tc>
                <a:tc rowSpan="2">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chemeClr val="bg2"/>
                          </a:solidFill>
                          <a:latin typeface="Gill Sans MT" panose="020B0502020104020203" pitchFamily="34" charset="0"/>
                        </a:rPr>
                        <a:t>Link Layer </a:t>
                      </a:r>
                      <a:br>
                        <a:rPr lang="zh-TW" altLang="en-US" sz="1100" dirty="0">
                          <a:solidFill>
                            <a:srgbClr val="000000"/>
                          </a:solidFill>
                          <a:latin typeface="Times New Roman" panose="02020603050405020304" pitchFamily="18" charset="0"/>
                          <a:ea typeface="Microsoft JhengHei" panose="020B0604030504040204" pitchFamily="34" charset="-120"/>
                        </a:rPr>
                      </a:br>
                      <a:r>
                        <a:rPr lang="zh-TW" altLang="en-US" sz="1100" dirty="0">
                          <a:solidFill>
                            <a:srgbClr val="000000"/>
                          </a:solidFill>
                          <a:latin typeface="Times New Roman" panose="02020603050405020304" pitchFamily="18" charset="0"/>
                          <a:ea typeface="Microsoft JhengHei" panose="020B0604030504040204" pitchFamily="34" charset="-120"/>
                        </a:rPr>
                        <a:t> </a:t>
                      </a:r>
                      <a:r>
                        <a:rPr lang="en-US" altLang="zh-TW" sz="1100" dirty="0">
                          <a:solidFill>
                            <a:srgbClr val="000000"/>
                          </a:solidFill>
                          <a:latin typeface="Times New Roman" panose="02020603050405020304" pitchFamily="18" charset="0"/>
                        </a:rPr>
                        <a:t>FDDI, Ethernet, ISDN, X.25, </a:t>
                      </a:r>
                      <a:r>
                        <a:rPr lang="en-US" altLang="zh-TW" sz="1100" dirty="0" err="1">
                          <a:solidFill>
                            <a:srgbClr val="000000"/>
                          </a:solidFill>
                          <a:latin typeface="Times New Roman" panose="02020603050405020304" pitchFamily="18" charset="0"/>
                        </a:rPr>
                        <a:t>PPPoE</a:t>
                      </a:r>
                      <a:endParaRPr lang="en-US" altLang="zh-TW" dirty="0">
                        <a:solidFill>
                          <a:srgbClr val="000000"/>
                        </a:solidFill>
                        <a:latin typeface="Gill Sans MT" panose="020B0502020104020203" pitchFamily="34" charset="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6"/>
                  </a:ext>
                </a:extLst>
              </a:tr>
              <a:tr h="606971">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PMingLiU" pitchFamily="18" charset="-120"/>
                          <a:cs typeface="+mn-cs"/>
                        </a:defRPr>
                      </a:lvl5pPr>
                    </a:lstStyle>
                    <a:p>
                      <a:pPr lvl="0" algn="ctr" eaLnBrk="1" hangingPunct="1">
                        <a:buNone/>
                      </a:pPr>
                      <a:r>
                        <a:rPr lang="en-US" altLang="zh-TW" dirty="0">
                          <a:solidFill>
                            <a:srgbClr val="000000"/>
                          </a:solidFill>
                          <a:latin typeface="Gill Sans MT" panose="020B0502020104020203" pitchFamily="34" charset="0"/>
                        </a:rPr>
                        <a:t>Physical Layer</a:t>
                      </a:r>
                      <a:endParaRPr lang="zh-TW" altLang="en-US" dirty="0">
                        <a:solidFill>
                          <a:srgbClr val="000000"/>
                        </a:solidFill>
                        <a:latin typeface="Gill Sans MT" panose="020B0502020104020203" pitchFamily="34" charset="0"/>
                        <a:ea typeface="Microsoft JhengHei" panose="020B0604030504040204" pitchFamily="34" charset="-120"/>
                      </a:endParaRPr>
                    </a:p>
                  </a:txBody>
                  <a:tcPr anchor="ct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DCE1"/>
                    </a:solidFill>
                  </a:tcPr>
                </a:tc>
                <a:tc vMerge="1">
                  <a:txBody>
                    <a:bodyPr/>
                    <a:lstStyle/>
                    <a:p>
                      <a:endParaRPr lang="en-US"/>
                    </a:p>
                  </a:txBody>
                  <a:tcPr>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B w="12700" cap="flat" cmpd="sng">
                      <a:solidFill>
                        <a:schemeClr val="bg1"/>
                      </a:solidFill>
                      <a:prstDash val="soli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15712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70339" y="0"/>
            <a:ext cx="10578905" cy="551411"/>
          </a:xfrm>
        </p:spPr>
        <p:txBody>
          <a:bodyPr>
            <a:normAutofit/>
          </a:bodyPr>
          <a:lstStyle/>
          <a:p>
            <a:pPr algn="ctr"/>
            <a:r>
              <a:rPr lang="en-GB" sz="2400" b="1" dirty="0">
                <a:solidFill>
                  <a:schemeClr val="bg1"/>
                </a:solidFill>
              </a:rPr>
              <a:t>TCP/IP Protocols – Application Layer Protocols – HTTPS</a:t>
            </a:r>
          </a:p>
        </p:txBody>
      </p:sp>
      <p:sp>
        <p:nvSpPr>
          <p:cNvPr id="6" name="TextBox 5">
            <a:extLst>
              <a:ext uri="{FF2B5EF4-FFF2-40B4-BE49-F238E27FC236}">
                <a16:creationId xmlns:a16="http://schemas.microsoft.com/office/drawing/2014/main" id="{474B1342-B50D-758A-3300-0E44E9BAC127}"/>
              </a:ext>
            </a:extLst>
          </p:cNvPr>
          <p:cNvSpPr txBox="1"/>
          <p:nvPr/>
        </p:nvSpPr>
        <p:spPr>
          <a:xfrm>
            <a:off x="70338" y="533080"/>
            <a:ext cx="12121661" cy="2308324"/>
          </a:xfrm>
          <a:prstGeom prst="rect">
            <a:avLst/>
          </a:prstGeom>
          <a:solidFill>
            <a:schemeClr val="tx1">
              <a:lumMod val="95000"/>
            </a:schemeClr>
          </a:solidFill>
        </p:spPr>
        <p:txBody>
          <a:bodyPr wrap="square" rtlCol="0">
            <a:spAutoFit/>
          </a:bodyPr>
          <a:lstStyle/>
          <a:p>
            <a:r>
              <a:rPr lang="en-US" sz="2400" dirty="0">
                <a:solidFill>
                  <a:schemeClr val="bg1"/>
                </a:solidFill>
              </a:rPr>
              <a:t>HTTP (</a:t>
            </a:r>
            <a:r>
              <a:rPr lang="en-US" sz="2400" dirty="0" err="1">
                <a:solidFill>
                  <a:schemeClr val="bg1"/>
                </a:solidFill>
              </a:rPr>
              <a:t>HyperText</a:t>
            </a:r>
            <a:r>
              <a:rPr lang="en-US" sz="2400" dirty="0">
                <a:solidFill>
                  <a:schemeClr val="bg1"/>
                </a:solidFill>
              </a:rPr>
              <a:t> Transfer Protocol) is the foundation of data communication on the World Wide Web. </a:t>
            </a:r>
          </a:p>
          <a:p>
            <a:r>
              <a:rPr lang="en-US" sz="2400" b="1" dirty="0">
                <a:solidFill>
                  <a:schemeClr val="bg1"/>
                </a:solidFill>
              </a:rPr>
              <a:t>Protocol</a:t>
            </a:r>
            <a:r>
              <a:rPr lang="en-US" sz="2400" dirty="0">
                <a:solidFill>
                  <a:schemeClr val="bg1"/>
                </a:solidFill>
              </a:rPr>
              <a:t>: HTTP is a protocol used for transmitting hypermedia documents, such as HTML.</a:t>
            </a:r>
          </a:p>
          <a:p>
            <a:r>
              <a:rPr lang="en-US" sz="2400" b="1" dirty="0">
                <a:solidFill>
                  <a:schemeClr val="bg1"/>
                </a:solidFill>
              </a:rPr>
              <a:t>Stateless</a:t>
            </a:r>
            <a:r>
              <a:rPr lang="en-US" sz="2400" dirty="0">
                <a:solidFill>
                  <a:schemeClr val="bg1"/>
                </a:solidFill>
              </a:rPr>
              <a:t>: Each HTTP request from a client to server is independent; the server does not retain any state information about the client after the request is completed.</a:t>
            </a:r>
            <a:endParaRPr lang="en-US" dirty="0">
              <a:solidFill>
                <a:schemeClr val="bg1"/>
              </a:solidFill>
            </a:endParaRPr>
          </a:p>
        </p:txBody>
      </p:sp>
      <p:grpSp>
        <p:nvGrpSpPr>
          <p:cNvPr id="27" name="Group 26">
            <a:extLst>
              <a:ext uri="{FF2B5EF4-FFF2-40B4-BE49-F238E27FC236}">
                <a16:creationId xmlns:a16="http://schemas.microsoft.com/office/drawing/2014/main" id="{73A387A7-1DE7-DA73-BF34-89EDE63ACC88}"/>
              </a:ext>
            </a:extLst>
          </p:cNvPr>
          <p:cNvGrpSpPr/>
          <p:nvPr/>
        </p:nvGrpSpPr>
        <p:grpSpPr>
          <a:xfrm>
            <a:off x="1878037" y="2916213"/>
            <a:ext cx="7988105" cy="3524445"/>
            <a:chOff x="1879209" y="2236861"/>
            <a:chExt cx="7988105" cy="3524445"/>
          </a:xfrm>
        </p:grpSpPr>
        <p:cxnSp>
          <p:nvCxnSpPr>
            <p:cNvPr id="10" name="Straight Connector 9">
              <a:extLst>
                <a:ext uri="{FF2B5EF4-FFF2-40B4-BE49-F238E27FC236}">
                  <a16:creationId xmlns:a16="http://schemas.microsoft.com/office/drawing/2014/main" id="{010A630D-79DF-0881-21B9-0D182ADFDF17}"/>
                </a:ext>
              </a:extLst>
            </p:cNvPr>
            <p:cNvCxnSpPr>
              <a:cxnSpLocks/>
              <a:stCxn id="3" idx="0"/>
              <a:endCxn id="8" idx="2"/>
            </p:cNvCxnSpPr>
            <p:nvPr/>
          </p:nvCxnSpPr>
          <p:spPr>
            <a:xfrm flipV="1">
              <a:off x="3496994" y="2981796"/>
              <a:ext cx="4752535" cy="114886"/>
            </a:xfrm>
            <a:prstGeom prst="line">
              <a:avLst/>
            </a:prstGeom>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91DF065B-89F1-EE1F-E209-DECF16B3FEE0}"/>
                </a:ext>
              </a:extLst>
            </p:cNvPr>
            <p:cNvGrpSpPr/>
            <p:nvPr/>
          </p:nvGrpSpPr>
          <p:grpSpPr>
            <a:xfrm>
              <a:off x="1879209" y="2236861"/>
              <a:ext cx="7988105" cy="3524445"/>
              <a:chOff x="1863969" y="2229241"/>
              <a:chExt cx="7988105" cy="3524445"/>
            </a:xfrm>
          </p:grpSpPr>
          <p:sp>
            <p:nvSpPr>
              <p:cNvPr id="3" name="Callout: Bent Line 2">
                <a:extLst>
                  <a:ext uri="{FF2B5EF4-FFF2-40B4-BE49-F238E27FC236}">
                    <a16:creationId xmlns:a16="http://schemas.microsoft.com/office/drawing/2014/main" id="{B7FEFBB1-3C34-924F-AEC1-4A1534472F2A}"/>
                  </a:ext>
                </a:extLst>
              </p:cNvPr>
              <p:cNvSpPr/>
              <p:nvPr/>
            </p:nvSpPr>
            <p:spPr>
              <a:xfrm>
                <a:off x="1863969" y="2344127"/>
                <a:ext cx="1617785" cy="1489869"/>
              </a:xfrm>
              <a:prstGeom prst="borderCallout2">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HTTP </a:t>
                </a:r>
              </a:p>
              <a:p>
                <a:pPr algn="ctr"/>
                <a:r>
                  <a:rPr lang="en-US" dirty="0">
                    <a:solidFill>
                      <a:schemeClr val="bg1"/>
                    </a:solidFill>
                  </a:rPr>
                  <a:t>Client</a:t>
                </a:r>
              </a:p>
            </p:txBody>
          </p:sp>
          <p:sp>
            <p:nvSpPr>
              <p:cNvPr id="7" name="Thought Bubble: Cloud 6">
                <a:extLst>
                  <a:ext uri="{FF2B5EF4-FFF2-40B4-BE49-F238E27FC236}">
                    <a16:creationId xmlns:a16="http://schemas.microsoft.com/office/drawing/2014/main" id="{C5FEC709-BE7B-8BF3-0E29-4F7F4221B3E0}"/>
                  </a:ext>
                </a:extLst>
              </p:cNvPr>
              <p:cNvSpPr/>
              <p:nvPr/>
            </p:nvSpPr>
            <p:spPr>
              <a:xfrm>
                <a:off x="4949481" y="2360973"/>
                <a:ext cx="1767841" cy="1556879"/>
              </a:xfrm>
              <a:prstGeom prst="cloudCallou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Internet</a:t>
                </a:r>
              </a:p>
            </p:txBody>
          </p:sp>
          <p:sp>
            <p:nvSpPr>
              <p:cNvPr id="8" name="Callout: Bent Line 7">
                <a:extLst>
                  <a:ext uri="{FF2B5EF4-FFF2-40B4-BE49-F238E27FC236}">
                    <a16:creationId xmlns:a16="http://schemas.microsoft.com/office/drawing/2014/main" id="{48B19544-5E6B-AEDF-3D8E-E168299A63D0}"/>
                  </a:ext>
                </a:extLst>
              </p:cNvPr>
              <p:cNvSpPr/>
              <p:nvPr/>
            </p:nvSpPr>
            <p:spPr>
              <a:xfrm>
                <a:off x="8234289" y="2229241"/>
                <a:ext cx="1617785" cy="1489869"/>
              </a:xfrm>
              <a:prstGeom prst="borderCallout2">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HTTP Server</a:t>
                </a:r>
              </a:p>
              <a:p>
                <a:pPr algn="ctr"/>
                <a:r>
                  <a:rPr lang="en-US" dirty="0">
                    <a:solidFill>
                      <a:schemeClr val="bg1"/>
                    </a:solidFill>
                  </a:rPr>
                  <a:t>.COM</a:t>
                </a:r>
              </a:p>
            </p:txBody>
          </p:sp>
          <p:cxnSp>
            <p:nvCxnSpPr>
              <p:cNvPr id="14" name="Straight Connector 13">
                <a:extLst>
                  <a:ext uri="{FF2B5EF4-FFF2-40B4-BE49-F238E27FC236}">
                    <a16:creationId xmlns:a16="http://schemas.microsoft.com/office/drawing/2014/main" id="{6781F33B-EA58-F1F9-1FF6-E519513EFBA4}"/>
                  </a:ext>
                </a:extLst>
              </p:cNvPr>
              <p:cNvCxnSpPr/>
              <p:nvPr/>
            </p:nvCxnSpPr>
            <p:spPr>
              <a:xfrm>
                <a:off x="2602523" y="3917852"/>
                <a:ext cx="0" cy="1835834"/>
              </a:xfrm>
              <a:prstGeom prst="line">
                <a:avLst/>
              </a:prstGeom>
              <a:ln w="38100">
                <a:solidFill>
                  <a:schemeClr val="tx2">
                    <a:lumMod val="10000"/>
                  </a:schemeClr>
                </a:solidFill>
                <a:prstDash val="dashDot"/>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C6A0E229-CD06-F2FE-04AE-9E2EE359B7DC}"/>
                  </a:ext>
                </a:extLst>
              </p:cNvPr>
              <p:cNvCxnSpPr/>
              <p:nvPr/>
            </p:nvCxnSpPr>
            <p:spPr>
              <a:xfrm>
                <a:off x="9057249" y="3833996"/>
                <a:ext cx="0" cy="1835834"/>
              </a:xfrm>
              <a:prstGeom prst="line">
                <a:avLst/>
              </a:prstGeom>
              <a:ln w="38100">
                <a:solidFill>
                  <a:schemeClr val="tx2">
                    <a:lumMod val="10000"/>
                  </a:schemeClr>
                </a:solidFill>
                <a:prstDash val="dashDot"/>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64725E70-0B02-A5D8-5202-24FBA0A9E50B}"/>
                  </a:ext>
                </a:extLst>
              </p:cNvPr>
              <p:cNvCxnSpPr>
                <a:cxnSpLocks/>
              </p:cNvCxnSpPr>
              <p:nvPr/>
            </p:nvCxnSpPr>
            <p:spPr>
              <a:xfrm flipV="1">
                <a:off x="2873326" y="4526280"/>
                <a:ext cx="5882054" cy="68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4F5774B-6544-3FE0-E8D6-9BDD23EB26BF}"/>
                  </a:ext>
                </a:extLst>
              </p:cNvPr>
              <p:cNvCxnSpPr>
                <a:cxnSpLocks/>
              </p:cNvCxnSpPr>
              <p:nvPr/>
            </p:nvCxnSpPr>
            <p:spPr>
              <a:xfrm flipH="1">
                <a:off x="2873326" y="5478780"/>
                <a:ext cx="5882054"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97FE29C-3E0C-3250-B967-1AD73C4DE829}"/>
                  </a:ext>
                </a:extLst>
              </p:cNvPr>
              <p:cNvSpPr txBox="1"/>
              <p:nvPr/>
            </p:nvSpPr>
            <p:spPr>
              <a:xfrm>
                <a:off x="3481754" y="4180067"/>
                <a:ext cx="4458283" cy="276999"/>
              </a:xfrm>
              <a:prstGeom prst="rect">
                <a:avLst/>
              </a:prstGeom>
              <a:noFill/>
            </p:spPr>
            <p:txBody>
              <a:bodyPr wrap="square" rtlCol="0">
                <a:spAutoFit/>
              </a:bodyPr>
              <a:lstStyle/>
              <a:p>
                <a:pPr algn="ctr"/>
                <a:r>
                  <a:rPr lang="en-US" sz="1200" dirty="0">
                    <a:solidFill>
                      <a:schemeClr val="bg1"/>
                    </a:solidFill>
                  </a:rPr>
                  <a:t>www.binghamuni.edu.ng</a:t>
                </a:r>
              </a:p>
            </p:txBody>
          </p:sp>
          <p:sp>
            <p:nvSpPr>
              <p:cNvPr id="23" name="TextBox 22">
                <a:extLst>
                  <a:ext uri="{FF2B5EF4-FFF2-40B4-BE49-F238E27FC236}">
                    <a16:creationId xmlns:a16="http://schemas.microsoft.com/office/drawing/2014/main" id="{1401144A-F722-23C6-B0C3-EE861B0874E1}"/>
                  </a:ext>
                </a:extLst>
              </p:cNvPr>
              <p:cNvSpPr txBox="1"/>
              <p:nvPr/>
            </p:nvSpPr>
            <p:spPr>
              <a:xfrm>
                <a:off x="3429002" y="5125736"/>
                <a:ext cx="4458283" cy="276999"/>
              </a:xfrm>
              <a:prstGeom prst="rect">
                <a:avLst/>
              </a:prstGeom>
              <a:noFill/>
            </p:spPr>
            <p:txBody>
              <a:bodyPr wrap="square" rtlCol="0">
                <a:spAutoFit/>
              </a:bodyPr>
              <a:lstStyle/>
              <a:p>
                <a:pPr algn="ctr"/>
                <a:r>
                  <a:rPr lang="en-US" sz="1200" dirty="0">
                    <a:solidFill>
                      <a:schemeClr val="bg1"/>
                    </a:solidFill>
                  </a:rPr>
                  <a:t>HTML files of the page are returned </a:t>
                </a:r>
              </a:p>
            </p:txBody>
          </p:sp>
        </p:grpSp>
      </p:grpSp>
    </p:spTree>
    <p:extLst>
      <p:ext uri="{BB962C8B-B14F-4D97-AF65-F5344CB8AC3E}">
        <p14:creationId xmlns:p14="http://schemas.microsoft.com/office/powerpoint/2010/main" val="2517159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70339" y="0"/>
            <a:ext cx="10578905" cy="551411"/>
          </a:xfrm>
        </p:spPr>
        <p:txBody>
          <a:bodyPr>
            <a:normAutofit/>
          </a:bodyPr>
          <a:lstStyle/>
          <a:p>
            <a:pPr algn="ctr"/>
            <a:r>
              <a:rPr lang="en-GB" sz="2400" b="1" dirty="0">
                <a:solidFill>
                  <a:schemeClr val="bg1"/>
                </a:solidFill>
              </a:rPr>
              <a:t>TCP/IP Protocols – Application Layer Protocols - HTTPS</a:t>
            </a:r>
          </a:p>
        </p:txBody>
      </p:sp>
      <p:sp>
        <p:nvSpPr>
          <p:cNvPr id="6" name="TextBox 5">
            <a:extLst>
              <a:ext uri="{FF2B5EF4-FFF2-40B4-BE49-F238E27FC236}">
                <a16:creationId xmlns:a16="http://schemas.microsoft.com/office/drawing/2014/main" id="{474B1342-B50D-758A-3300-0E44E9BAC127}"/>
              </a:ext>
            </a:extLst>
          </p:cNvPr>
          <p:cNvSpPr txBox="1"/>
          <p:nvPr/>
        </p:nvSpPr>
        <p:spPr>
          <a:xfrm>
            <a:off x="70338" y="533080"/>
            <a:ext cx="12051323" cy="1754326"/>
          </a:xfrm>
          <a:prstGeom prst="rect">
            <a:avLst/>
          </a:prstGeom>
          <a:solidFill>
            <a:schemeClr val="tx1">
              <a:lumMod val="95000"/>
            </a:schemeClr>
          </a:solidFill>
        </p:spPr>
        <p:txBody>
          <a:bodyPr wrap="square" rtlCol="0">
            <a:spAutoFit/>
          </a:bodyPr>
          <a:lstStyle/>
          <a:p>
            <a:r>
              <a:rPr lang="en-US" dirty="0">
                <a:solidFill>
                  <a:schemeClr val="bg1"/>
                </a:solidFill>
              </a:rPr>
              <a:t>HTTPS (</a:t>
            </a:r>
            <a:r>
              <a:rPr lang="en-US" dirty="0" err="1">
                <a:solidFill>
                  <a:schemeClr val="bg1"/>
                </a:solidFill>
              </a:rPr>
              <a:t>HyperText</a:t>
            </a:r>
            <a:r>
              <a:rPr lang="en-US" dirty="0">
                <a:solidFill>
                  <a:schemeClr val="bg1"/>
                </a:solidFill>
              </a:rPr>
              <a:t> Transfer Protocol secure): Provides Secure HTTP channel.</a:t>
            </a:r>
          </a:p>
          <a:p>
            <a:endParaRPr lang="en-US" dirty="0">
              <a:solidFill>
                <a:schemeClr val="bg1"/>
              </a:solidFill>
            </a:endParaRPr>
          </a:p>
          <a:p>
            <a:r>
              <a:rPr lang="en-US" dirty="0">
                <a:solidFill>
                  <a:schemeClr val="bg1"/>
                </a:solidFill>
              </a:rPr>
              <a:t>The Transport Layer Security (TLS) protocol is added to HTTPS based on HTTP to enable:</a:t>
            </a:r>
          </a:p>
          <a:p>
            <a:pPr marL="285750" indent="-285750">
              <a:buFont typeface="Wingdings" panose="05000000000000000000" pitchFamily="2" charset="2"/>
              <a:buChar char="§"/>
            </a:pPr>
            <a:r>
              <a:rPr lang="en-US" dirty="0">
                <a:solidFill>
                  <a:schemeClr val="bg1"/>
                </a:solidFill>
              </a:rPr>
              <a:t> identify authentication, </a:t>
            </a:r>
          </a:p>
          <a:p>
            <a:pPr marL="285750" indent="-285750">
              <a:buFont typeface="Wingdings" panose="05000000000000000000" pitchFamily="2" charset="2"/>
              <a:buChar char="§"/>
            </a:pPr>
            <a:r>
              <a:rPr lang="en-US" dirty="0">
                <a:solidFill>
                  <a:schemeClr val="bg1"/>
                </a:solidFill>
              </a:rPr>
              <a:t>data encryption and integrity verification,   </a:t>
            </a:r>
          </a:p>
          <a:p>
            <a:r>
              <a:rPr lang="en-US" dirty="0">
                <a:solidFill>
                  <a:schemeClr val="bg1"/>
                </a:solidFill>
              </a:rPr>
              <a:t>HTTPS uses port number 443 and HTTP uses port number 80</a:t>
            </a:r>
          </a:p>
        </p:txBody>
      </p:sp>
      <p:grpSp>
        <p:nvGrpSpPr>
          <p:cNvPr id="37" name="Group 36">
            <a:extLst>
              <a:ext uri="{FF2B5EF4-FFF2-40B4-BE49-F238E27FC236}">
                <a16:creationId xmlns:a16="http://schemas.microsoft.com/office/drawing/2014/main" id="{DA7BEC75-4403-F9AD-87C0-2A7838683BD0}"/>
              </a:ext>
            </a:extLst>
          </p:cNvPr>
          <p:cNvGrpSpPr/>
          <p:nvPr/>
        </p:nvGrpSpPr>
        <p:grpSpPr>
          <a:xfrm>
            <a:off x="6095999" y="2642130"/>
            <a:ext cx="3774831" cy="1240722"/>
            <a:chOff x="640080" y="2820486"/>
            <a:chExt cx="3774831" cy="1240722"/>
          </a:xfrm>
        </p:grpSpPr>
        <p:sp>
          <p:nvSpPr>
            <p:cNvPr id="28" name="Rectangle 27">
              <a:extLst>
                <a:ext uri="{FF2B5EF4-FFF2-40B4-BE49-F238E27FC236}">
                  <a16:creationId xmlns:a16="http://schemas.microsoft.com/office/drawing/2014/main" id="{ACB85EBE-2CAB-CA8D-0C39-9A90CAFB46F1}"/>
                </a:ext>
              </a:extLst>
            </p:cNvPr>
            <p:cNvSpPr/>
            <p:nvPr/>
          </p:nvSpPr>
          <p:spPr>
            <a:xfrm>
              <a:off x="640081" y="2820486"/>
              <a:ext cx="822960" cy="766776"/>
            </a:xfrm>
            <a:prstGeom prst="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9" name="Rectangle 28">
              <a:extLst>
                <a:ext uri="{FF2B5EF4-FFF2-40B4-BE49-F238E27FC236}">
                  <a16:creationId xmlns:a16="http://schemas.microsoft.com/office/drawing/2014/main" id="{555CCF83-8F9F-7C0C-8D8A-A8C2B9652206}"/>
                </a:ext>
              </a:extLst>
            </p:cNvPr>
            <p:cNvSpPr/>
            <p:nvPr/>
          </p:nvSpPr>
          <p:spPr>
            <a:xfrm>
              <a:off x="3458309" y="2890825"/>
              <a:ext cx="822960" cy="766776"/>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.COM</a:t>
              </a:r>
            </a:p>
          </p:txBody>
        </p:sp>
        <p:sp>
          <p:nvSpPr>
            <p:cNvPr id="30" name="TextBox 29">
              <a:extLst>
                <a:ext uri="{FF2B5EF4-FFF2-40B4-BE49-F238E27FC236}">
                  <a16:creationId xmlns:a16="http://schemas.microsoft.com/office/drawing/2014/main" id="{F18DF60E-E22C-E949-DF5F-C33C415F78EF}"/>
                </a:ext>
              </a:extLst>
            </p:cNvPr>
            <p:cNvSpPr txBox="1"/>
            <p:nvPr/>
          </p:nvSpPr>
          <p:spPr>
            <a:xfrm>
              <a:off x="640080" y="3784209"/>
              <a:ext cx="1090245" cy="276999"/>
            </a:xfrm>
            <a:prstGeom prst="rect">
              <a:avLst/>
            </a:prstGeom>
            <a:noFill/>
          </p:spPr>
          <p:txBody>
            <a:bodyPr wrap="square" rtlCol="0">
              <a:spAutoFit/>
            </a:bodyPr>
            <a:lstStyle/>
            <a:p>
              <a:r>
                <a:rPr lang="en-US" sz="1200" dirty="0">
                  <a:solidFill>
                    <a:schemeClr val="bg1"/>
                  </a:solidFill>
                </a:rPr>
                <a:t>HTTP Client </a:t>
              </a:r>
            </a:p>
          </p:txBody>
        </p:sp>
        <p:sp>
          <p:nvSpPr>
            <p:cNvPr id="31" name="TextBox 30">
              <a:extLst>
                <a:ext uri="{FF2B5EF4-FFF2-40B4-BE49-F238E27FC236}">
                  <a16:creationId xmlns:a16="http://schemas.microsoft.com/office/drawing/2014/main" id="{54C090B7-85C0-B493-F471-3046C495C376}"/>
                </a:ext>
              </a:extLst>
            </p:cNvPr>
            <p:cNvSpPr txBox="1"/>
            <p:nvPr/>
          </p:nvSpPr>
          <p:spPr>
            <a:xfrm>
              <a:off x="3324666" y="3784208"/>
              <a:ext cx="1090245" cy="276999"/>
            </a:xfrm>
            <a:prstGeom prst="rect">
              <a:avLst/>
            </a:prstGeom>
            <a:noFill/>
          </p:spPr>
          <p:txBody>
            <a:bodyPr wrap="square" rtlCol="0">
              <a:spAutoFit/>
            </a:bodyPr>
            <a:lstStyle/>
            <a:p>
              <a:r>
                <a:rPr lang="en-US" sz="1200" dirty="0">
                  <a:solidFill>
                    <a:schemeClr val="bg1"/>
                  </a:solidFill>
                </a:rPr>
                <a:t>HTTP Server </a:t>
              </a:r>
            </a:p>
          </p:txBody>
        </p:sp>
        <p:cxnSp>
          <p:nvCxnSpPr>
            <p:cNvPr id="35" name="Straight Arrow Connector 34">
              <a:extLst>
                <a:ext uri="{FF2B5EF4-FFF2-40B4-BE49-F238E27FC236}">
                  <a16:creationId xmlns:a16="http://schemas.microsoft.com/office/drawing/2014/main" id="{465783D8-F030-798B-E951-A749ACEBF78B}"/>
                </a:ext>
              </a:extLst>
            </p:cNvPr>
            <p:cNvCxnSpPr/>
            <p:nvPr/>
          </p:nvCxnSpPr>
          <p:spPr>
            <a:xfrm>
              <a:off x="1542756" y="2961249"/>
              <a:ext cx="178191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5D815D36-D07C-E7F8-D800-A20E030FD679}"/>
                </a:ext>
              </a:extLst>
            </p:cNvPr>
            <p:cNvSpPr txBox="1"/>
            <p:nvPr/>
          </p:nvSpPr>
          <p:spPr>
            <a:xfrm>
              <a:off x="1542756" y="3091332"/>
              <a:ext cx="1861624" cy="461665"/>
            </a:xfrm>
            <a:prstGeom prst="rect">
              <a:avLst/>
            </a:prstGeom>
            <a:noFill/>
          </p:spPr>
          <p:txBody>
            <a:bodyPr wrap="square" rtlCol="0">
              <a:spAutoFit/>
            </a:bodyPr>
            <a:lstStyle/>
            <a:p>
              <a:pPr algn="ctr"/>
              <a:r>
                <a:rPr lang="en-US" sz="1200" dirty="0">
                  <a:solidFill>
                    <a:schemeClr val="bg1"/>
                  </a:solidFill>
                </a:rPr>
                <a:t>Cyber-text communication </a:t>
              </a:r>
            </a:p>
          </p:txBody>
        </p:sp>
      </p:grpSp>
      <p:grpSp>
        <p:nvGrpSpPr>
          <p:cNvPr id="38" name="Group 37">
            <a:extLst>
              <a:ext uri="{FF2B5EF4-FFF2-40B4-BE49-F238E27FC236}">
                <a16:creationId xmlns:a16="http://schemas.microsoft.com/office/drawing/2014/main" id="{CAB42619-6D29-3997-5195-397C655373B8}"/>
              </a:ext>
            </a:extLst>
          </p:cNvPr>
          <p:cNvGrpSpPr/>
          <p:nvPr/>
        </p:nvGrpSpPr>
        <p:grpSpPr>
          <a:xfrm>
            <a:off x="736209" y="2578911"/>
            <a:ext cx="3774831" cy="1240722"/>
            <a:chOff x="640080" y="2820486"/>
            <a:chExt cx="3774831" cy="1240722"/>
          </a:xfrm>
        </p:grpSpPr>
        <p:sp>
          <p:nvSpPr>
            <p:cNvPr id="39" name="Rectangle 38">
              <a:extLst>
                <a:ext uri="{FF2B5EF4-FFF2-40B4-BE49-F238E27FC236}">
                  <a16:creationId xmlns:a16="http://schemas.microsoft.com/office/drawing/2014/main" id="{BE4F7965-30EC-0796-510C-08DF1A3B326A}"/>
                </a:ext>
              </a:extLst>
            </p:cNvPr>
            <p:cNvSpPr/>
            <p:nvPr/>
          </p:nvSpPr>
          <p:spPr>
            <a:xfrm>
              <a:off x="640081" y="2820486"/>
              <a:ext cx="822960" cy="766776"/>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a:extLst>
                <a:ext uri="{FF2B5EF4-FFF2-40B4-BE49-F238E27FC236}">
                  <a16:creationId xmlns:a16="http://schemas.microsoft.com/office/drawing/2014/main" id="{2AA8D0BB-C278-3BDA-72F9-9D96311B8881}"/>
                </a:ext>
              </a:extLst>
            </p:cNvPr>
            <p:cNvSpPr/>
            <p:nvPr/>
          </p:nvSpPr>
          <p:spPr>
            <a:xfrm>
              <a:off x="3458309" y="2890825"/>
              <a:ext cx="822960" cy="766776"/>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.COM</a:t>
              </a:r>
            </a:p>
          </p:txBody>
        </p:sp>
        <p:sp>
          <p:nvSpPr>
            <p:cNvPr id="41" name="TextBox 40">
              <a:extLst>
                <a:ext uri="{FF2B5EF4-FFF2-40B4-BE49-F238E27FC236}">
                  <a16:creationId xmlns:a16="http://schemas.microsoft.com/office/drawing/2014/main" id="{B299F467-624F-51DF-769C-73CCB77F869B}"/>
                </a:ext>
              </a:extLst>
            </p:cNvPr>
            <p:cNvSpPr txBox="1"/>
            <p:nvPr/>
          </p:nvSpPr>
          <p:spPr>
            <a:xfrm>
              <a:off x="640080" y="3784209"/>
              <a:ext cx="1090245" cy="276999"/>
            </a:xfrm>
            <a:prstGeom prst="rect">
              <a:avLst/>
            </a:prstGeom>
            <a:noFill/>
          </p:spPr>
          <p:txBody>
            <a:bodyPr wrap="square" rtlCol="0">
              <a:spAutoFit/>
            </a:bodyPr>
            <a:lstStyle/>
            <a:p>
              <a:r>
                <a:rPr lang="en-US" sz="1200" dirty="0">
                  <a:solidFill>
                    <a:schemeClr val="bg1"/>
                  </a:solidFill>
                </a:rPr>
                <a:t>HTTP Client </a:t>
              </a:r>
            </a:p>
          </p:txBody>
        </p:sp>
        <p:sp>
          <p:nvSpPr>
            <p:cNvPr id="42" name="TextBox 41">
              <a:extLst>
                <a:ext uri="{FF2B5EF4-FFF2-40B4-BE49-F238E27FC236}">
                  <a16:creationId xmlns:a16="http://schemas.microsoft.com/office/drawing/2014/main" id="{BFD1D288-7F6C-FEF0-7C77-7D5BB2649E6E}"/>
                </a:ext>
              </a:extLst>
            </p:cNvPr>
            <p:cNvSpPr txBox="1"/>
            <p:nvPr/>
          </p:nvSpPr>
          <p:spPr>
            <a:xfrm>
              <a:off x="3324666" y="3784208"/>
              <a:ext cx="1090245" cy="276999"/>
            </a:xfrm>
            <a:prstGeom prst="rect">
              <a:avLst/>
            </a:prstGeom>
            <a:noFill/>
          </p:spPr>
          <p:txBody>
            <a:bodyPr wrap="square" rtlCol="0">
              <a:spAutoFit/>
            </a:bodyPr>
            <a:lstStyle/>
            <a:p>
              <a:r>
                <a:rPr lang="en-US" sz="1200" dirty="0">
                  <a:solidFill>
                    <a:schemeClr val="bg1"/>
                  </a:solidFill>
                </a:rPr>
                <a:t>HTTP Server </a:t>
              </a:r>
            </a:p>
          </p:txBody>
        </p:sp>
        <p:cxnSp>
          <p:nvCxnSpPr>
            <p:cNvPr id="43" name="Straight Arrow Connector 42">
              <a:extLst>
                <a:ext uri="{FF2B5EF4-FFF2-40B4-BE49-F238E27FC236}">
                  <a16:creationId xmlns:a16="http://schemas.microsoft.com/office/drawing/2014/main" id="{E8D5D5C3-CDD1-F9C0-32F3-8024FEF4A812}"/>
                </a:ext>
              </a:extLst>
            </p:cNvPr>
            <p:cNvCxnSpPr/>
            <p:nvPr/>
          </p:nvCxnSpPr>
          <p:spPr>
            <a:xfrm>
              <a:off x="1542756" y="2961249"/>
              <a:ext cx="178191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0A36D801-8D9C-319E-688D-2F5CD7F9C62B}"/>
                </a:ext>
              </a:extLst>
            </p:cNvPr>
            <p:cNvSpPr txBox="1"/>
            <p:nvPr/>
          </p:nvSpPr>
          <p:spPr>
            <a:xfrm>
              <a:off x="1542756" y="3091332"/>
              <a:ext cx="1861624" cy="461665"/>
            </a:xfrm>
            <a:prstGeom prst="rect">
              <a:avLst/>
            </a:prstGeom>
            <a:noFill/>
          </p:spPr>
          <p:txBody>
            <a:bodyPr wrap="square" rtlCol="0">
              <a:spAutoFit/>
            </a:bodyPr>
            <a:lstStyle/>
            <a:p>
              <a:pPr algn="ctr"/>
              <a:r>
                <a:rPr lang="en-US" sz="1200" dirty="0">
                  <a:solidFill>
                    <a:schemeClr val="bg1"/>
                  </a:solidFill>
                </a:rPr>
                <a:t>Plain text communication </a:t>
              </a:r>
            </a:p>
          </p:txBody>
        </p:sp>
      </p:grpSp>
      <p:grpSp>
        <p:nvGrpSpPr>
          <p:cNvPr id="60" name="Group 59">
            <a:extLst>
              <a:ext uri="{FF2B5EF4-FFF2-40B4-BE49-F238E27FC236}">
                <a16:creationId xmlns:a16="http://schemas.microsoft.com/office/drawing/2014/main" id="{AFF09787-C634-61F9-6CA1-0F8F33B496AD}"/>
              </a:ext>
            </a:extLst>
          </p:cNvPr>
          <p:cNvGrpSpPr/>
          <p:nvPr/>
        </p:nvGrpSpPr>
        <p:grpSpPr>
          <a:xfrm>
            <a:off x="1096108" y="4101340"/>
            <a:ext cx="8018582" cy="2202921"/>
            <a:chOff x="1096108" y="4101340"/>
            <a:chExt cx="8018582" cy="2202921"/>
          </a:xfrm>
        </p:grpSpPr>
        <p:sp>
          <p:nvSpPr>
            <p:cNvPr id="45" name="Cube 44">
              <a:extLst>
                <a:ext uri="{FF2B5EF4-FFF2-40B4-BE49-F238E27FC236}">
                  <a16:creationId xmlns:a16="http://schemas.microsoft.com/office/drawing/2014/main" id="{5CDE0980-443D-269D-A789-8C208C9AF73E}"/>
                </a:ext>
              </a:extLst>
            </p:cNvPr>
            <p:cNvSpPr/>
            <p:nvPr/>
          </p:nvSpPr>
          <p:spPr>
            <a:xfrm>
              <a:off x="1147690" y="4121834"/>
              <a:ext cx="2116015" cy="520758"/>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53" name="Cube 52">
              <a:extLst>
                <a:ext uri="{FF2B5EF4-FFF2-40B4-BE49-F238E27FC236}">
                  <a16:creationId xmlns:a16="http://schemas.microsoft.com/office/drawing/2014/main" id="{720198F0-36F3-8FFA-2F43-9BB8B069FDA2}"/>
                </a:ext>
              </a:extLst>
            </p:cNvPr>
            <p:cNvSpPr/>
            <p:nvPr/>
          </p:nvSpPr>
          <p:spPr>
            <a:xfrm>
              <a:off x="1096109" y="4684414"/>
              <a:ext cx="2116015" cy="520758"/>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54" name="Cube 53">
              <a:extLst>
                <a:ext uri="{FF2B5EF4-FFF2-40B4-BE49-F238E27FC236}">
                  <a16:creationId xmlns:a16="http://schemas.microsoft.com/office/drawing/2014/main" id="{7F686C60-1005-CA04-3AAE-46CF156DAD41}"/>
                </a:ext>
              </a:extLst>
            </p:cNvPr>
            <p:cNvSpPr/>
            <p:nvPr/>
          </p:nvSpPr>
          <p:spPr>
            <a:xfrm>
              <a:off x="1096108" y="5262745"/>
              <a:ext cx="2116015" cy="520758"/>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IP</a:t>
              </a:r>
            </a:p>
          </p:txBody>
        </p:sp>
        <p:sp>
          <p:nvSpPr>
            <p:cNvPr id="55" name="Cube 54">
              <a:extLst>
                <a:ext uri="{FF2B5EF4-FFF2-40B4-BE49-F238E27FC236}">
                  <a16:creationId xmlns:a16="http://schemas.microsoft.com/office/drawing/2014/main" id="{B6FCF10B-BC5C-A1A5-FCA2-2DBD248C96AD}"/>
                </a:ext>
              </a:extLst>
            </p:cNvPr>
            <p:cNvSpPr/>
            <p:nvPr/>
          </p:nvSpPr>
          <p:spPr>
            <a:xfrm>
              <a:off x="6998675" y="4101340"/>
              <a:ext cx="2116015" cy="520758"/>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HTTP</a:t>
              </a:r>
            </a:p>
          </p:txBody>
        </p:sp>
        <p:sp>
          <p:nvSpPr>
            <p:cNvPr id="56" name="Cube 55">
              <a:extLst>
                <a:ext uri="{FF2B5EF4-FFF2-40B4-BE49-F238E27FC236}">
                  <a16:creationId xmlns:a16="http://schemas.microsoft.com/office/drawing/2014/main" id="{E34BABE6-1859-453B-E857-2FEFE6B6EAFE}"/>
                </a:ext>
              </a:extLst>
            </p:cNvPr>
            <p:cNvSpPr/>
            <p:nvPr/>
          </p:nvSpPr>
          <p:spPr>
            <a:xfrm>
              <a:off x="6947094" y="4663920"/>
              <a:ext cx="2116015" cy="520758"/>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TLS</a:t>
              </a:r>
            </a:p>
          </p:txBody>
        </p:sp>
        <p:sp>
          <p:nvSpPr>
            <p:cNvPr id="57" name="Cube 56">
              <a:extLst>
                <a:ext uri="{FF2B5EF4-FFF2-40B4-BE49-F238E27FC236}">
                  <a16:creationId xmlns:a16="http://schemas.microsoft.com/office/drawing/2014/main" id="{461CE8EB-22EF-51B4-F6C4-8AD329ECB1ED}"/>
                </a:ext>
              </a:extLst>
            </p:cNvPr>
            <p:cNvSpPr/>
            <p:nvPr/>
          </p:nvSpPr>
          <p:spPr>
            <a:xfrm>
              <a:off x="6947093" y="5242251"/>
              <a:ext cx="2116015" cy="520758"/>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58" name="Cube 57">
              <a:extLst>
                <a:ext uri="{FF2B5EF4-FFF2-40B4-BE49-F238E27FC236}">
                  <a16:creationId xmlns:a16="http://schemas.microsoft.com/office/drawing/2014/main" id="{0E174FC3-18D4-C489-3D32-412111CE90B6}"/>
                </a:ext>
              </a:extLst>
            </p:cNvPr>
            <p:cNvSpPr/>
            <p:nvPr/>
          </p:nvSpPr>
          <p:spPr>
            <a:xfrm>
              <a:off x="6918960" y="5783503"/>
              <a:ext cx="2116015" cy="520758"/>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IP</a:t>
              </a:r>
            </a:p>
          </p:txBody>
        </p:sp>
      </p:grpSp>
      <p:sp>
        <p:nvSpPr>
          <p:cNvPr id="59" name="TextBox 58">
            <a:extLst>
              <a:ext uri="{FF2B5EF4-FFF2-40B4-BE49-F238E27FC236}">
                <a16:creationId xmlns:a16="http://schemas.microsoft.com/office/drawing/2014/main" id="{BB5D783E-4A9A-724C-4445-453D8D56C2CE}"/>
              </a:ext>
            </a:extLst>
          </p:cNvPr>
          <p:cNvSpPr txBox="1"/>
          <p:nvPr/>
        </p:nvSpPr>
        <p:spPr>
          <a:xfrm>
            <a:off x="9034975" y="4684414"/>
            <a:ext cx="3086686" cy="923330"/>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chemeClr val="bg1"/>
                </a:solidFill>
              </a:rPr>
              <a:t>Identity authentication</a:t>
            </a:r>
          </a:p>
          <a:p>
            <a:pPr marL="285750" indent="-285750">
              <a:buFont typeface="Wingdings" panose="05000000000000000000" pitchFamily="2" charset="2"/>
              <a:buChar char="§"/>
            </a:pPr>
            <a:r>
              <a:rPr lang="en-US" dirty="0">
                <a:solidFill>
                  <a:schemeClr val="bg1"/>
                </a:solidFill>
              </a:rPr>
              <a:t>Data encryption</a:t>
            </a:r>
          </a:p>
          <a:p>
            <a:pPr marL="285750" indent="-285750">
              <a:buFont typeface="Wingdings" panose="05000000000000000000" pitchFamily="2" charset="2"/>
              <a:buChar char="§"/>
            </a:pPr>
            <a:r>
              <a:rPr lang="en-US" dirty="0">
                <a:solidFill>
                  <a:schemeClr val="bg1"/>
                </a:solidFill>
              </a:rPr>
              <a:t>Integrity verification</a:t>
            </a:r>
          </a:p>
        </p:txBody>
      </p:sp>
    </p:spTree>
    <p:extLst>
      <p:ext uri="{BB962C8B-B14F-4D97-AF65-F5344CB8AC3E}">
        <p14:creationId xmlns:p14="http://schemas.microsoft.com/office/powerpoint/2010/main" val="3030155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06205B0-04C9-8CA1-DCDD-E7B77F68CCE0}"/>
              </a:ext>
            </a:extLst>
          </p:cNvPr>
          <p:cNvSpPr>
            <a:spLocks noGrp="1"/>
          </p:cNvSpPr>
          <p:nvPr>
            <p:ph type="title"/>
          </p:nvPr>
        </p:nvSpPr>
        <p:spPr>
          <a:xfrm>
            <a:off x="0" y="753228"/>
            <a:ext cx="10294183" cy="1080938"/>
          </a:xfrm>
        </p:spPr>
        <p:txBody>
          <a:bodyPr>
            <a:normAutofit/>
          </a:bodyPr>
          <a:lstStyle/>
          <a:p>
            <a:pPr eaLnBrk="1" hangingPunct="1"/>
            <a:r>
              <a:rPr lang="en-US" altLang="en-US" dirty="0"/>
              <a:t>Systems Administration – Duties  </a:t>
            </a:r>
          </a:p>
        </p:txBody>
      </p:sp>
      <p:sp>
        <p:nvSpPr>
          <p:cNvPr id="2" name="Rectangle 1">
            <a:extLst>
              <a:ext uri="{FF2B5EF4-FFF2-40B4-BE49-F238E27FC236}">
                <a16:creationId xmlns:a16="http://schemas.microsoft.com/office/drawing/2014/main" id="{473702B3-4241-3E9B-EB10-0941052D9764}"/>
              </a:ext>
            </a:extLst>
          </p:cNvPr>
          <p:cNvSpPr/>
          <p:nvPr/>
        </p:nvSpPr>
        <p:spPr>
          <a:xfrm>
            <a:off x="0" y="1961323"/>
            <a:ext cx="12192000" cy="4896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00050" indent="-400050">
              <a:buAutoNum type="romanLcPeriod"/>
            </a:pPr>
            <a:r>
              <a:rPr lang="en-GB" dirty="0">
                <a:solidFill>
                  <a:schemeClr val="bg1"/>
                </a:solidFill>
              </a:rPr>
              <a:t>User Accounts Management: User IDs, emails, group membership, permissions and restrictions,  communicating 	policies and procedures, disabling/removing users</a:t>
            </a:r>
          </a:p>
          <a:p>
            <a:pPr marL="400050" indent="-400050">
              <a:buAutoNum type="romanLcPeriod"/>
            </a:pPr>
            <a:r>
              <a:rPr lang="en-GB" dirty="0">
                <a:solidFill>
                  <a:schemeClr val="bg1"/>
                </a:solidFill>
              </a:rPr>
              <a:t>Hardware Management: Capacity planning, inventory, hardware evaluation and purchase, device driver installation, systems configurations and settings, user notifications and documentation.</a:t>
            </a:r>
          </a:p>
          <a:p>
            <a:pPr marL="400050" indent="-400050">
              <a:buAutoNum type="romanLcPeriod"/>
            </a:pPr>
            <a:r>
              <a:rPr lang="en-GB" dirty="0">
                <a:solidFill>
                  <a:schemeClr val="bg1"/>
                </a:solidFill>
              </a:rPr>
              <a:t>Data Backups: Disk and backup media planning, disaster recovery (onsite/offsite, periodic testing, multiple copies, user communications/assurance (restore guarantees and procedures, loss tolerance).</a:t>
            </a:r>
          </a:p>
          <a:p>
            <a:pPr marL="400050" indent="-400050">
              <a:buAutoNum type="romanLcPeriod"/>
            </a:pPr>
            <a:r>
              <a:rPr lang="en-GB" dirty="0">
                <a:solidFill>
                  <a:schemeClr val="bg1"/>
                </a:solidFill>
              </a:rPr>
              <a:t>Software Installation/Maintenance: Evaluation of software, download and building, installation, maintenance of multiple versions, security, patches and updates, user notification and documentation</a:t>
            </a:r>
          </a:p>
          <a:p>
            <a:pPr marL="400050" indent="-400050">
              <a:buAutoNum type="romanLcPeriod"/>
            </a:pPr>
            <a:r>
              <a:rPr lang="en-GB" dirty="0">
                <a:solidFill>
                  <a:schemeClr val="bg1"/>
                </a:solidFill>
              </a:rPr>
              <a:t>System Monitoring: hardware and services, capacity (RAM, Disk, CPU, network), security (passwords, break-ins), systems logs.</a:t>
            </a:r>
          </a:p>
          <a:p>
            <a:pPr marL="400050" indent="-400050">
              <a:buAutoNum type="romanLcPeriod"/>
            </a:pPr>
            <a:r>
              <a:rPr lang="en-GB" dirty="0">
                <a:solidFill>
                  <a:schemeClr val="bg1"/>
                </a:solidFill>
              </a:rPr>
              <a:t>Troubleshooting: problem discovery, diagnosis and resolution.</a:t>
            </a:r>
          </a:p>
          <a:p>
            <a:pPr marL="400050" indent="-400050">
              <a:buAutoNum type="romanLcPeriod"/>
            </a:pPr>
            <a:r>
              <a:rPr lang="en-GB" dirty="0">
                <a:solidFill>
                  <a:schemeClr val="bg1"/>
                </a:solidFill>
              </a:rPr>
              <a:t>Local documentation: </a:t>
            </a:r>
            <a:r>
              <a:rPr lang="en-GB" b="1" dirty="0">
                <a:solidFill>
                  <a:srgbClr val="0070C0"/>
                </a:solidFill>
              </a:rPr>
              <a:t>administrative policies and procedures </a:t>
            </a:r>
            <a:r>
              <a:rPr lang="en-GB" dirty="0">
                <a:solidFill>
                  <a:schemeClr val="bg1"/>
                </a:solidFill>
              </a:rPr>
              <a:t>(backup media locations, hardware description, configuration, connections and location, software – install location/media, installation and configuration details, patches and update installed); </a:t>
            </a:r>
            <a:r>
              <a:rPr lang="en-GB" b="1" dirty="0">
                <a:solidFill>
                  <a:schemeClr val="bg1"/>
                </a:solidFill>
              </a:rPr>
              <a:t>Acceptable use policies  </a:t>
            </a:r>
          </a:p>
          <a:p>
            <a:pPr marL="400050" indent="-400050">
              <a:buAutoNum type="romanLcPeriod"/>
            </a:pPr>
            <a:r>
              <a:rPr lang="en-GB" b="1" dirty="0">
                <a:solidFill>
                  <a:schemeClr val="bg1"/>
                </a:solidFill>
              </a:rPr>
              <a:t>Security concerns: systems login and audit, unexpected/unauthorised use detection, monitoring of security advisories.</a:t>
            </a:r>
          </a:p>
          <a:p>
            <a:pPr marL="400050" indent="-400050">
              <a:buAutoNum type="romanLcPeriod"/>
            </a:pPr>
            <a:r>
              <a:rPr lang="en-GB" b="1" dirty="0">
                <a:solidFill>
                  <a:schemeClr val="bg1"/>
                </a:solidFill>
              </a:rPr>
              <a:t>User assistance: help desks, trouble-ticket systems, systems (hardware/software availability), etc.</a:t>
            </a:r>
          </a:p>
        </p:txBody>
      </p:sp>
    </p:spTree>
    <p:extLst>
      <p:ext uri="{BB962C8B-B14F-4D97-AF65-F5344CB8AC3E}">
        <p14:creationId xmlns:p14="http://schemas.microsoft.com/office/powerpoint/2010/main" val="2733281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70339" y="0"/>
            <a:ext cx="10578905" cy="551411"/>
          </a:xfrm>
        </p:spPr>
        <p:txBody>
          <a:bodyPr>
            <a:normAutofit/>
          </a:bodyPr>
          <a:lstStyle/>
          <a:p>
            <a:pPr algn="ctr"/>
            <a:r>
              <a:rPr lang="en-GB" sz="3200" b="1" dirty="0">
                <a:solidFill>
                  <a:schemeClr val="bg1"/>
                </a:solidFill>
              </a:rPr>
              <a:t>TCP/IP Protocols – Application Layer Protocols - DNS</a:t>
            </a:r>
          </a:p>
        </p:txBody>
      </p:sp>
      <p:sp>
        <p:nvSpPr>
          <p:cNvPr id="6" name="TextBox 5">
            <a:extLst>
              <a:ext uri="{FF2B5EF4-FFF2-40B4-BE49-F238E27FC236}">
                <a16:creationId xmlns:a16="http://schemas.microsoft.com/office/drawing/2014/main" id="{474B1342-B50D-758A-3300-0E44E9BAC127}"/>
              </a:ext>
            </a:extLst>
          </p:cNvPr>
          <p:cNvSpPr txBox="1"/>
          <p:nvPr/>
        </p:nvSpPr>
        <p:spPr>
          <a:xfrm>
            <a:off x="70339" y="607682"/>
            <a:ext cx="12051323" cy="6555641"/>
          </a:xfrm>
          <a:prstGeom prst="rect">
            <a:avLst/>
          </a:prstGeom>
          <a:solidFill>
            <a:schemeClr val="tx1">
              <a:lumMod val="95000"/>
            </a:schemeClr>
          </a:solidFill>
        </p:spPr>
        <p:txBody>
          <a:bodyPr wrap="square" rtlCol="0">
            <a:spAutoFit/>
          </a:bodyPr>
          <a:lstStyle/>
          <a:p>
            <a:pPr marL="457200" indent="-457200">
              <a:buFont typeface="Wingdings" panose="05000000000000000000" pitchFamily="2" charset="2"/>
              <a:buChar char="§"/>
            </a:pPr>
            <a:r>
              <a:rPr lang="en-US" sz="2800" dirty="0">
                <a:solidFill>
                  <a:schemeClr val="bg1"/>
                </a:solidFill>
              </a:rPr>
              <a:t>The Domain Name server (DNS) maps human readable domains or website addresses unto machine readable IP addresses and maintains a database of this mapping.</a:t>
            </a:r>
          </a:p>
          <a:p>
            <a:pPr marL="457200" indent="-457200">
              <a:buFont typeface="Wingdings" panose="05000000000000000000" pitchFamily="2" charset="2"/>
              <a:buChar char="§"/>
            </a:pPr>
            <a:endParaRPr lang="en-US" sz="2800" dirty="0">
              <a:solidFill>
                <a:schemeClr val="bg1"/>
              </a:solidFill>
            </a:endParaRPr>
          </a:p>
          <a:p>
            <a:pPr marL="457200" indent="-457200">
              <a:buFont typeface="Wingdings" panose="05000000000000000000" pitchFamily="2" charset="2"/>
              <a:buChar char="§"/>
            </a:pPr>
            <a:r>
              <a:rPr lang="en-US" sz="2800" dirty="0">
                <a:solidFill>
                  <a:schemeClr val="bg1"/>
                </a:solidFill>
              </a:rPr>
              <a:t>A Domain Name Server (DNS) translates human-readable domain names (like </a:t>
            </a:r>
            <a:r>
              <a:rPr lang="en-US" sz="2800" dirty="0">
                <a:solidFill>
                  <a:schemeClr val="bg1"/>
                </a:solidFill>
                <a:hlinkClick r:id="rId2">
                  <a:extLst>
                    <a:ext uri="{A12FA001-AC4F-418D-AE19-62706E023703}">
                      <ahyp:hlinkClr xmlns:ahyp="http://schemas.microsoft.com/office/drawing/2018/hyperlinkcolor" val="tx"/>
                    </a:ext>
                  </a:extLst>
                </a:hlinkClick>
              </a:rPr>
              <a:t>www.example.com</a:t>
            </a:r>
            <a:r>
              <a:rPr lang="en-US" sz="2800" dirty="0">
                <a:solidFill>
                  <a:schemeClr val="bg1"/>
                </a:solidFill>
              </a:rPr>
              <a:t>) into machine-readable IP addresses (like 192.168.1.1). </a:t>
            </a:r>
          </a:p>
          <a:p>
            <a:pPr marL="457200" indent="-457200">
              <a:buFont typeface="Wingdings" panose="05000000000000000000" pitchFamily="2" charset="2"/>
              <a:buChar char="§"/>
            </a:pPr>
            <a:endParaRPr lang="en-US" sz="2800" dirty="0">
              <a:solidFill>
                <a:schemeClr val="bg1"/>
              </a:solidFill>
            </a:endParaRPr>
          </a:p>
          <a:p>
            <a:pPr marL="457200" indent="-457200">
              <a:buFont typeface="Wingdings" panose="05000000000000000000" pitchFamily="2" charset="2"/>
              <a:buChar char="§"/>
            </a:pPr>
            <a:r>
              <a:rPr lang="en-US" sz="2800" dirty="0">
                <a:solidFill>
                  <a:schemeClr val="bg1"/>
                </a:solidFill>
              </a:rPr>
              <a:t>This system allows users to access websites using easy-to-remember names instead of numerical IP addresses, facilitating easier navigation and connectivity on the internet.</a:t>
            </a:r>
          </a:p>
          <a:p>
            <a:pPr marL="457200" indent="-457200">
              <a:buFont typeface="Wingdings" panose="05000000000000000000" pitchFamily="2" charset="2"/>
              <a:buChar char="§"/>
            </a:pPr>
            <a:endParaRPr lang="en-US" sz="2800" dirty="0">
              <a:solidFill>
                <a:schemeClr val="bg1"/>
              </a:solidFill>
            </a:endParaRPr>
          </a:p>
          <a:p>
            <a:pPr marL="457200" indent="-457200">
              <a:buFont typeface="Wingdings" panose="05000000000000000000" pitchFamily="2" charset="2"/>
              <a:buChar char="§"/>
            </a:pPr>
            <a:r>
              <a:rPr lang="en-US" sz="2800" dirty="0">
                <a:solidFill>
                  <a:schemeClr val="bg1"/>
                </a:solidFill>
              </a:rPr>
              <a:t>DNS is classified into static and dynamic domain name resolution.  Static domain name is first used to resolve a domain name, if the resolution fails, dynamic domain name is applied.</a:t>
            </a:r>
          </a:p>
        </p:txBody>
      </p:sp>
    </p:spTree>
    <p:extLst>
      <p:ext uri="{BB962C8B-B14F-4D97-AF65-F5344CB8AC3E}">
        <p14:creationId xmlns:p14="http://schemas.microsoft.com/office/powerpoint/2010/main" val="1334291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70339" y="0"/>
            <a:ext cx="10578905" cy="551411"/>
          </a:xfrm>
        </p:spPr>
        <p:txBody>
          <a:bodyPr>
            <a:normAutofit/>
          </a:bodyPr>
          <a:lstStyle/>
          <a:p>
            <a:pPr algn="ctr"/>
            <a:r>
              <a:rPr lang="en-GB" sz="3200" b="1" dirty="0">
                <a:solidFill>
                  <a:schemeClr val="bg1"/>
                </a:solidFill>
              </a:rPr>
              <a:t>TCP/IP Protocols – Application Layer Protocols - DNS</a:t>
            </a:r>
          </a:p>
        </p:txBody>
      </p:sp>
      <p:sp>
        <p:nvSpPr>
          <p:cNvPr id="3" name="Rectangle: Diagonal Corners Snipped 2">
            <a:extLst>
              <a:ext uri="{FF2B5EF4-FFF2-40B4-BE49-F238E27FC236}">
                <a16:creationId xmlns:a16="http://schemas.microsoft.com/office/drawing/2014/main" id="{A14D7BEC-2018-E37A-D161-544A77CE2652}"/>
              </a:ext>
            </a:extLst>
          </p:cNvPr>
          <p:cNvSpPr/>
          <p:nvPr/>
        </p:nvSpPr>
        <p:spPr>
          <a:xfrm>
            <a:off x="1153552" y="2447778"/>
            <a:ext cx="1167618" cy="1062111"/>
          </a:xfrm>
          <a:prstGeom prst="snip2Diag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Diagonal Corners Snipped 3">
            <a:extLst>
              <a:ext uri="{FF2B5EF4-FFF2-40B4-BE49-F238E27FC236}">
                <a16:creationId xmlns:a16="http://schemas.microsoft.com/office/drawing/2014/main" id="{CF53DE0E-EC38-C389-4654-02FDC2461BFC}"/>
              </a:ext>
            </a:extLst>
          </p:cNvPr>
          <p:cNvSpPr/>
          <p:nvPr/>
        </p:nvSpPr>
        <p:spPr>
          <a:xfrm>
            <a:off x="4590757" y="2549769"/>
            <a:ext cx="1167618" cy="1062111"/>
          </a:xfrm>
          <a:prstGeom prst="snip2Diag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hought Bubble: Cloud 4">
            <a:extLst>
              <a:ext uri="{FF2B5EF4-FFF2-40B4-BE49-F238E27FC236}">
                <a16:creationId xmlns:a16="http://schemas.microsoft.com/office/drawing/2014/main" id="{9B108F2E-C365-450A-2A98-F16BDC7C8F3C}"/>
              </a:ext>
            </a:extLst>
          </p:cNvPr>
          <p:cNvSpPr/>
          <p:nvPr/>
        </p:nvSpPr>
        <p:spPr>
          <a:xfrm>
            <a:off x="8820441" y="2507565"/>
            <a:ext cx="1392702" cy="1146517"/>
          </a:xfrm>
          <a:prstGeom prst="cloudCallou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3D399F-7B26-AF84-63BE-27E4B4F33E22}"/>
              </a:ext>
            </a:extLst>
          </p:cNvPr>
          <p:cNvSpPr txBox="1"/>
          <p:nvPr/>
        </p:nvSpPr>
        <p:spPr>
          <a:xfrm>
            <a:off x="1350502" y="2170779"/>
            <a:ext cx="893296" cy="276999"/>
          </a:xfrm>
          <a:prstGeom prst="rect">
            <a:avLst/>
          </a:prstGeom>
          <a:noFill/>
        </p:spPr>
        <p:txBody>
          <a:bodyPr wrap="square" rtlCol="0">
            <a:spAutoFit/>
          </a:bodyPr>
          <a:lstStyle/>
          <a:p>
            <a:r>
              <a:rPr lang="en-US" sz="1200" dirty="0">
                <a:solidFill>
                  <a:schemeClr val="bg1"/>
                </a:solidFill>
              </a:rPr>
              <a:t>Client </a:t>
            </a:r>
          </a:p>
        </p:txBody>
      </p:sp>
      <p:sp>
        <p:nvSpPr>
          <p:cNvPr id="8" name="TextBox 7">
            <a:extLst>
              <a:ext uri="{FF2B5EF4-FFF2-40B4-BE49-F238E27FC236}">
                <a16:creationId xmlns:a16="http://schemas.microsoft.com/office/drawing/2014/main" id="{08E13C84-E7A1-018F-CB12-16D69CE5D02F}"/>
              </a:ext>
            </a:extLst>
          </p:cNvPr>
          <p:cNvSpPr txBox="1"/>
          <p:nvPr/>
        </p:nvSpPr>
        <p:spPr>
          <a:xfrm>
            <a:off x="4590757" y="2170779"/>
            <a:ext cx="1392701" cy="276999"/>
          </a:xfrm>
          <a:prstGeom prst="rect">
            <a:avLst/>
          </a:prstGeom>
          <a:noFill/>
        </p:spPr>
        <p:txBody>
          <a:bodyPr wrap="square" rtlCol="0">
            <a:spAutoFit/>
          </a:bodyPr>
          <a:lstStyle/>
          <a:p>
            <a:r>
              <a:rPr lang="en-US" sz="1200" dirty="0">
                <a:solidFill>
                  <a:schemeClr val="bg1"/>
                </a:solidFill>
              </a:rPr>
              <a:t>Local DNS server</a:t>
            </a:r>
          </a:p>
        </p:txBody>
      </p:sp>
      <p:sp>
        <p:nvSpPr>
          <p:cNvPr id="9" name="TextBox 8">
            <a:extLst>
              <a:ext uri="{FF2B5EF4-FFF2-40B4-BE49-F238E27FC236}">
                <a16:creationId xmlns:a16="http://schemas.microsoft.com/office/drawing/2014/main" id="{6BBFC515-C81E-EBEA-8E0D-8E25B4C6D553}"/>
              </a:ext>
            </a:extLst>
          </p:cNvPr>
          <p:cNvSpPr txBox="1"/>
          <p:nvPr/>
        </p:nvSpPr>
        <p:spPr>
          <a:xfrm>
            <a:off x="8672731" y="2207287"/>
            <a:ext cx="1392701" cy="276999"/>
          </a:xfrm>
          <a:prstGeom prst="rect">
            <a:avLst/>
          </a:prstGeom>
          <a:noFill/>
        </p:spPr>
        <p:txBody>
          <a:bodyPr wrap="square" rtlCol="0">
            <a:spAutoFit/>
          </a:bodyPr>
          <a:lstStyle/>
          <a:p>
            <a:pPr algn="ctr"/>
            <a:r>
              <a:rPr lang="en-US" sz="1200" dirty="0">
                <a:solidFill>
                  <a:schemeClr val="bg1"/>
                </a:solidFill>
              </a:rPr>
              <a:t>Internet</a:t>
            </a:r>
          </a:p>
        </p:txBody>
      </p:sp>
      <p:cxnSp>
        <p:nvCxnSpPr>
          <p:cNvPr id="11" name="Straight Connector 10">
            <a:extLst>
              <a:ext uri="{FF2B5EF4-FFF2-40B4-BE49-F238E27FC236}">
                <a16:creationId xmlns:a16="http://schemas.microsoft.com/office/drawing/2014/main" id="{E671E939-305F-8770-8DD6-25787D6B8803}"/>
              </a:ext>
            </a:extLst>
          </p:cNvPr>
          <p:cNvCxnSpPr>
            <a:cxnSpLocks/>
            <a:stCxn id="3" idx="0"/>
          </p:cNvCxnSpPr>
          <p:nvPr/>
        </p:nvCxnSpPr>
        <p:spPr>
          <a:xfrm flipV="1">
            <a:off x="2321170" y="2978833"/>
            <a:ext cx="2269587" cy="1"/>
          </a:xfrm>
          <a:prstGeom prst="line">
            <a:avLst/>
          </a:prstGeom>
          <a:ln w="28575">
            <a:solidFill>
              <a:schemeClr val="bg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F2E24C5-3106-EE9C-0C1B-0D6112E6246A}"/>
              </a:ext>
            </a:extLst>
          </p:cNvPr>
          <p:cNvCxnSpPr>
            <a:cxnSpLocks/>
          </p:cNvCxnSpPr>
          <p:nvPr/>
        </p:nvCxnSpPr>
        <p:spPr>
          <a:xfrm flipV="1">
            <a:off x="5758375" y="2978833"/>
            <a:ext cx="3062066" cy="1"/>
          </a:xfrm>
          <a:prstGeom prst="line">
            <a:avLst/>
          </a:prstGeom>
          <a:ln w="28575">
            <a:solidFill>
              <a:schemeClr val="bg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2AB19BD4-993A-0831-75C0-0BBC913A90BF}"/>
              </a:ext>
            </a:extLst>
          </p:cNvPr>
          <p:cNvCxnSpPr>
            <a:cxnSpLocks/>
            <a:stCxn id="3" idx="1"/>
          </p:cNvCxnSpPr>
          <p:nvPr/>
        </p:nvCxnSpPr>
        <p:spPr>
          <a:xfrm>
            <a:off x="1737361" y="3509889"/>
            <a:ext cx="0" cy="2440745"/>
          </a:xfrm>
          <a:prstGeom prst="line">
            <a:avLst/>
          </a:prstGeom>
          <a:ln w="28575">
            <a:solidFill>
              <a:schemeClr val="bg1">
                <a:lumMod val="95000"/>
                <a:lumOff val="5000"/>
              </a:schemeClr>
            </a:solidFill>
            <a:prstDash val="sysDash"/>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CE784AB-6408-7C21-9E72-F01898DDD995}"/>
              </a:ext>
            </a:extLst>
          </p:cNvPr>
          <p:cNvCxnSpPr>
            <a:cxnSpLocks/>
          </p:cNvCxnSpPr>
          <p:nvPr/>
        </p:nvCxnSpPr>
        <p:spPr>
          <a:xfrm>
            <a:off x="5174566" y="3611880"/>
            <a:ext cx="0" cy="2437228"/>
          </a:xfrm>
          <a:prstGeom prst="line">
            <a:avLst/>
          </a:prstGeom>
          <a:ln w="28575">
            <a:solidFill>
              <a:schemeClr val="bg1">
                <a:lumMod val="95000"/>
                <a:lumOff val="5000"/>
              </a:schemeClr>
            </a:solidFill>
            <a:prstDash val="sysDash"/>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9F0CA566-6148-D414-600D-B29D7D1EEC08}"/>
              </a:ext>
            </a:extLst>
          </p:cNvPr>
          <p:cNvCxnSpPr/>
          <p:nvPr/>
        </p:nvCxnSpPr>
        <p:spPr>
          <a:xfrm>
            <a:off x="1797150" y="4086665"/>
            <a:ext cx="3210948"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4F7BA36-4BE6-4FC4-4557-4841AA6D37AE}"/>
              </a:ext>
            </a:extLst>
          </p:cNvPr>
          <p:cNvCxnSpPr/>
          <p:nvPr/>
        </p:nvCxnSpPr>
        <p:spPr>
          <a:xfrm flipH="1">
            <a:off x="1920240" y="5106572"/>
            <a:ext cx="3073791" cy="0"/>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BB0053B2-E6F9-B0CE-91F1-C4313477A51C}"/>
              </a:ext>
            </a:extLst>
          </p:cNvPr>
          <p:cNvCxnSpPr>
            <a:cxnSpLocks/>
          </p:cNvCxnSpPr>
          <p:nvPr/>
        </p:nvCxnSpPr>
        <p:spPr>
          <a:xfrm>
            <a:off x="9516792" y="3654082"/>
            <a:ext cx="0" cy="2437228"/>
          </a:xfrm>
          <a:prstGeom prst="line">
            <a:avLst/>
          </a:prstGeom>
          <a:ln w="28575">
            <a:solidFill>
              <a:schemeClr val="bg1">
                <a:lumMod val="95000"/>
                <a:lumOff val="5000"/>
              </a:schemeClr>
            </a:solidFill>
            <a:prstDash val="sysDash"/>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E539EB6-444A-56F5-4F67-418C520E1CA4}"/>
              </a:ext>
            </a:extLst>
          </p:cNvPr>
          <p:cNvCxnSpPr>
            <a:cxnSpLocks/>
          </p:cNvCxnSpPr>
          <p:nvPr/>
        </p:nvCxnSpPr>
        <p:spPr>
          <a:xfrm>
            <a:off x="1737361" y="5765410"/>
            <a:ext cx="777943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EE4F3E69-52F1-CAC3-2359-52DDA141754B}"/>
              </a:ext>
            </a:extLst>
          </p:cNvPr>
          <p:cNvSpPr txBox="1"/>
          <p:nvPr/>
        </p:nvSpPr>
        <p:spPr>
          <a:xfrm>
            <a:off x="1849902" y="3611880"/>
            <a:ext cx="3210946" cy="461665"/>
          </a:xfrm>
          <a:prstGeom prst="rect">
            <a:avLst/>
          </a:prstGeom>
          <a:noFill/>
        </p:spPr>
        <p:txBody>
          <a:bodyPr wrap="square" rtlCol="0">
            <a:spAutoFit/>
          </a:bodyPr>
          <a:lstStyle/>
          <a:p>
            <a:pPr algn="ctr"/>
            <a:r>
              <a:rPr lang="en-US" sz="1200" dirty="0">
                <a:solidFill>
                  <a:schemeClr val="bg1"/>
                </a:solidFill>
              </a:rPr>
              <a:t>Send a request for the address of www.binghamuni.edu.ng </a:t>
            </a:r>
          </a:p>
        </p:txBody>
      </p:sp>
      <p:sp>
        <p:nvSpPr>
          <p:cNvPr id="33" name="TextBox 32">
            <a:extLst>
              <a:ext uri="{FF2B5EF4-FFF2-40B4-BE49-F238E27FC236}">
                <a16:creationId xmlns:a16="http://schemas.microsoft.com/office/drawing/2014/main" id="{F2B31B0B-1038-D25F-2FA9-6FED4E216E6E}"/>
              </a:ext>
            </a:extLst>
          </p:cNvPr>
          <p:cNvSpPr txBox="1"/>
          <p:nvPr/>
        </p:nvSpPr>
        <p:spPr>
          <a:xfrm>
            <a:off x="1906761" y="4577025"/>
            <a:ext cx="3210946" cy="276999"/>
          </a:xfrm>
          <a:prstGeom prst="rect">
            <a:avLst/>
          </a:prstGeom>
          <a:noFill/>
        </p:spPr>
        <p:txBody>
          <a:bodyPr wrap="square" rtlCol="0">
            <a:spAutoFit/>
          </a:bodyPr>
          <a:lstStyle/>
          <a:p>
            <a:pPr algn="ctr"/>
            <a:r>
              <a:rPr lang="en-US" sz="1200" dirty="0">
                <a:solidFill>
                  <a:schemeClr val="bg1"/>
                </a:solidFill>
              </a:rPr>
              <a:t>Returned the IP address </a:t>
            </a:r>
            <a:r>
              <a:rPr lang="en-US" sz="1200" dirty="0" err="1">
                <a:solidFill>
                  <a:schemeClr val="bg1"/>
                </a:solidFill>
              </a:rPr>
              <a:t>xx.xxx.x.x</a:t>
            </a:r>
            <a:endParaRPr lang="en-US" sz="1200" dirty="0">
              <a:solidFill>
                <a:schemeClr val="bg1"/>
              </a:solidFill>
            </a:endParaRPr>
          </a:p>
        </p:txBody>
      </p:sp>
      <p:sp>
        <p:nvSpPr>
          <p:cNvPr id="34" name="TextBox 33">
            <a:extLst>
              <a:ext uri="{FF2B5EF4-FFF2-40B4-BE49-F238E27FC236}">
                <a16:creationId xmlns:a16="http://schemas.microsoft.com/office/drawing/2014/main" id="{0D008AFE-7554-3EDF-D8AF-9DD9267E33B5}"/>
              </a:ext>
            </a:extLst>
          </p:cNvPr>
          <p:cNvSpPr txBox="1"/>
          <p:nvPr/>
        </p:nvSpPr>
        <p:spPr>
          <a:xfrm>
            <a:off x="4234375" y="5406256"/>
            <a:ext cx="2243794" cy="276999"/>
          </a:xfrm>
          <a:prstGeom prst="rect">
            <a:avLst/>
          </a:prstGeom>
          <a:noFill/>
        </p:spPr>
        <p:txBody>
          <a:bodyPr wrap="square" rtlCol="0">
            <a:spAutoFit/>
          </a:bodyPr>
          <a:lstStyle/>
          <a:p>
            <a:r>
              <a:rPr lang="en-US" sz="1200" dirty="0">
                <a:solidFill>
                  <a:schemeClr val="bg1"/>
                </a:solidFill>
              </a:rPr>
              <a:t>Access internet </a:t>
            </a:r>
            <a:r>
              <a:rPr lang="en-US" sz="1200" dirty="0" err="1">
                <a:solidFill>
                  <a:schemeClr val="bg1"/>
                </a:solidFill>
              </a:rPr>
              <a:t>xx.xxx.x.x</a:t>
            </a:r>
            <a:endParaRPr lang="en-US" sz="1200" dirty="0">
              <a:solidFill>
                <a:schemeClr val="bg1"/>
              </a:solidFill>
            </a:endParaRPr>
          </a:p>
        </p:txBody>
      </p:sp>
    </p:spTree>
    <p:extLst>
      <p:ext uri="{BB962C8B-B14F-4D97-AF65-F5344CB8AC3E}">
        <p14:creationId xmlns:p14="http://schemas.microsoft.com/office/powerpoint/2010/main" val="4214473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70339" y="0"/>
            <a:ext cx="10578905" cy="551411"/>
          </a:xfrm>
        </p:spPr>
        <p:txBody>
          <a:bodyPr>
            <a:normAutofit/>
          </a:bodyPr>
          <a:lstStyle/>
          <a:p>
            <a:pPr algn="ctr"/>
            <a:r>
              <a:rPr lang="en-GB" sz="3200" b="1" dirty="0">
                <a:solidFill>
                  <a:schemeClr val="bg1"/>
                </a:solidFill>
              </a:rPr>
              <a:t>TCP/IP Protocols – Application Layer Protocols - FTP</a:t>
            </a:r>
          </a:p>
        </p:txBody>
      </p:sp>
      <p:sp>
        <p:nvSpPr>
          <p:cNvPr id="6" name="TextBox 5">
            <a:extLst>
              <a:ext uri="{FF2B5EF4-FFF2-40B4-BE49-F238E27FC236}">
                <a16:creationId xmlns:a16="http://schemas.microsoft.com/office/drawing/2014/main" id="{606D3158-DE98-2B6F-1C7A-E98C2462DB96}"/>
              </a:ext>
            </a:extLst>
          </p:cNvPr>
          <p:cNvSpPr txBox="1"/>
          <p:nvPr/>
        </p:nvSpPr>
        <p:spPr>
          <a:xfrm>
            <a:off x="70339" y="551411"/>
            <a:ext cx="12051322" cy="6370975"/>
          </a:xfrm>
          <a:prstGeom prst="rect">
            <a:avLst/>
          </a:prstGeom>
          <a:solidFill>
            <a:schemeClr val="tx1">
              <a:lumMod val="95000"/>
            </a:schemeClr>
          </a:solidFill>
        </p:spPr>
        <p:txBody>
          <a:bodyPr wrap="square" rtlCol="0">
            <a:spAutoFit/>
          </a:bodyPr>
          <a:lstStyle/>
          <a:p>
            <a:pPr marL="457200" indent="-457200">
              <a:buFont typeface="Wingdings" panose="05000000000000000000" pitchFamily="2" charset="2"/>
              <a:buChar char="§"/>
            </a:pPr>
            <a:r>
              <a:rPr lang="en-US" sz="2400" dirty="0">
                <a:solidFill>
                  <a:schemeClr val="bg1"/>
                </a:solidFill>
              </a:rPr>
              <a:t>File Transfer Protocol (FTP) is a standard network protocol used to transfer files between a client and a server on a computer network. </a:t>
            </a:r>
          </a:p>
          <a:p>
            <a:pPr marL="457200" indent="-457200">
              <a:buFont typeface="Wingdings" panose="05000000000000000000" pitchFamily="2" charset="2"/>
              <a:buChar char="§"/>
            </a:pPr>
            <a:endParaRPr lang="en-US" sz="2400" dirty="0">
              <a:solidFill>
                <a:schemeClr val="bg1"/>
              </a:solidFill>
            </a:endParaRPr>
          </a:p>
          <a:p>
            <a:pPr marL="457200" indent="-457200">
              <a:buFont typeface="Wingdings" panose="05000000000000000000" pitchFamily="2" charset="2"/>
              <a:buChar char="§"/>
            </a:pPr>
            <a:r>
              <a:rPr lang="en-US" sz="2400" dirty="0">
                <a:solidFill>
                  <a:schemeClr val="bg1"/>
                </a:solidFill>
              </a:rPr>
              <a:t>FTP operates over TCP/IP and typically uses port 21 for control commands and port 20 for data transfer. </a:t>
            </a:r>
          </a:p>
          <a:p>
            <a:pPr marL="457200" indent="-457200">
              <a:buFont typeface="Wingdings" panose="05000000000000000000" pitchFamily="2" charset="2"/>
              <a:buChar char="§"/>
            </a:pPr>
            <a:endParaRPr lang="en-US" sz="2400" dirty="0">
              <a:solidFill>
                <a:schemeClr val="bg1"/>
              </a:solidFill>
            </a:endParaRPr>
          </a:p>
          <a:p>
            <a:pPr marL="457200" indent="-457200">
              <a:buFont typeface="Wingdings" panose="05000000000000000000" pitchFamily="2" charset="2"/>
              <a:buChar char="§"/>
            </a:pPr>
            <a:r>
              <a:rPr lang="en-US" sz="2400" dirty="0">
                <a:solidFill>
                  <a:schemeClr val="bg1"/>
                </a:solidFill>
              </a:rPr>
              <a:t>It allows users to upload, download, and manage files on remote servers, supporting operations such as creating directories, deleting files, and changing permissions. </a:t>
            </a:r>
          </a:p>
          <a:p>
            <a:pPr marL="457200" indent="-457200">
              <a:buFont typeface="Wingdings" panose="05000000000000000000" pitchFamily="2" charset="2"/>
              <a:buChar char="§"/>
            </a:pPr>
            <a:endParaRPr lang="en-US" sz="2400" dirty="0">
              <a:solidFill>
                <a:schemeClr val="bg1"/>
              </a:solidFill>
            </a:endParaRPr>
          </a:p>
          <a:p>
            <a:pPr marL="457200" indent="-457200">
              <a:buFont typeface="Wingdings" panose="05000000000000000000" pitchFamily="2" charset="2"/>
              <a:buChar char="§"/>
            </a:pPr>
            <a:r>
              <a:rPr lang="en-US" sz="2400" dirty="0">
                <a:solidFill>
                  <a:schemeClr val="bg1"/>
                </a:solidFill>
              </a:rPr>
              <a:t>FTP can operate in active or passive modes to accommodate different network configurations. The difference between the two is whether data connection is initiated by server or client.  </a:t>
            </a:r>
          </a:p>
          <a:p>
            <a:pPr marL="457200" indent="-457200">
              <a:buFont typeface="Wingdings" panose="05000000000000000000" pitchFamily="2" charset="2"/>
              <a:buChar char="§"/>
            </a:pPr>
            <a:endParaRPr lang="en-US" sz="2400" dirty="0">
              <a:solidFill>
                <a:schemeClr val="bg1"/>
              </a:solidFill>
            </a:endParaRPr>
          </a:p>
          <a:p>
            <a:pPr marL="457200" indent="-457200">
              <a:buFont typeface="Wingdings" panose="05000000000000000000" pitchFamily="2" charset="2"/>
              <a:buChar char="§"/>
            </a:pPr>
            <a:r>
              <a:rPr lang="en-US" sz="2400" dirty="0">
                <a:solidFill>
                  <a:schemeClr val="bg1"/>
                </a:solidFill>
              </a:rPr>
              <a:t>FTP is inherently insecure, leading to the development of secure alternatives like FTPS (FTP Secure) and SFTP (SSH File Transfer Protocol).</a:t>
            </a:r>
          </a:p>
          <a:p>
            <a:pPr marL="457200" indent="-457200">
              <a:buFont typeface="Wingdings" panose="05000000000000000000" pitchFamily="2" charset="2"/>
              <a:buChar char="§"/>
            </a:pPr>
            <a:r>
              <a:rPr lang="en-US" sz="2400" dirty="0">
                <a:solidFill>
                  <a:schemeClr val="bg1"/>
                </a:solidFill>
              </a:rPr>
              <a:t>FTP is a dual channel protocol with control and data channel.</a:t>
            </a:r>
          </a:p>
        </p:txBody>
      </p:sp>
    </p:spTree>
    <p:extLst>
      <p:ext uri="{BB962C8B-B14F-4D97-AF65-F5344CB8AC3E}">
        <p14:creationId xmlns:p14="http://schemas.microsoft.com/office/powerpoint/2010/main" val="552265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70339" y="0"/>
            <a:ext cx="10578905" cy="551411"/>
          </a:xfrm>
        </p:spPr>
        <p:txBody>
          <a:bodyPr>
            <a:normAutofit/>
          </a:bodyPr>
          <a:lstStyle/>
          <a:p>
            <a:pPr algn="ctr"/>
            <a:r>
              <a:rPr lang="en-GB" sz="3200" b="1" dirty="0">
                <a:solidFill>
                  <a:schemeClr val="bg1"/>
                </a:solidFill>
              </a:rPr>
              <a:t>TCP/IP Protocols – Application Layer Protocols - FTP</a:t>
            </a:r>
          </a:p>
        </p:txBody>
      </p:sp>
      <p:sp>
        <p:nvSpPr>
          <p:cNvPr id="6" name="TextBox 5">
            <a:extLst>
              <a:ext uri="{FF2B5EF4-FFF2-40B4-BE49-F238E27FC236}">
                <a16:creationId xmlns:a16="http://schemas.microsoft.com/office/drawing/2014/main" id="{606D3158-DE98-2B6F-1C7A-E98C2462DB96}"/>
              </a:ext>
            </a:extLst>
          </p:cNvPr>
          <p:cNvSpPr txBox="1"/>
          <p:nvPr/>
        </p:nvSpPr>
        <p:spPr>
          <a:xfrm>
            <a:off x="70339" y="551411"/>
            <a:ext cx="12051322" cy="6001643"/>
          </a:xfrm>
          <a:prstGeom prst="rect">
            <a:avLst/>
          </a:prstGeom>
          <a:solidFill>
            <a:schemeClr val="tx1">
              <a:lumMod val="95000"/>
            </a:schemeClr>
          </a:solidFill>
        </p:spPr>
        <p:txBody>
          <a:bodyPr wrap="square" rtlCol="0">
            <a:spAutoFit/>
          </a:bodyPr>
          <a:lstStyle/>
          <a:p>
            <a:r>
              <a:rPr lang="en-US" sz="2400" dirty="0">
                <a:solidFill>
                  <a:schemeClr val="bg1"/>
                </a:solidFill>
              </a:rPr>
              <a:t>Passive mode is when the client initiates both the control and data connections. In this mode, the client sends a PASV command to the server. The server then responds with an IP address and port number for the client to use to establish the data connection. Passive mode is typically used to handle issues with firewalls and NAT (Network Address Translation) that block incoming connections. By allowing the client to initiate both connections, passive mode facilitates smoother file transfers in restricted network environments.</a:t>
            </a:r>
          </a:p>
          <a:p>
            <a:endParaRPr lang="en-US" sz="2400" dirty="0">
              <a:solidFill>
                <a:schemeClr val="bg1"/>
              </a:solidFill>
            </a:endParaRPr>
          </a:p>
          <a:p>
            <a:r>
              <a:rPr lang="en-US" sz="2400" dirty="0">
                <a:solidFill>
                  <a:schemeClr val="bg1"/>
                </a:solidFill>
              </a:rPr>
              <a:t>proactive mode is when the client initiates the control connection, but the server initiates the data connection. In this mode, the client sends the server the PORT command, which includes the client's IP address and a port number that the client has opened for the data connection. The server then uses this information to establish the data connection back to the client. Active mode can be problematic when the client is behind a firewall or NAT (Network Address Translation) because these often block incoming connections, making it difficult for the server to initiate the data connection.</a:t>
            </a:r>
          </a:p>
        </p:txBody>
      </p:sp>
    </p:spTree>
    <p:extLst>
      <p:ext uri="{BB962C8B-B14F-4D97-AF65-F5344CB8AC3E}">
        <p14:creationId xmlns:p14="http://schemas.microsoft.com/office/powerpoint/2010/main" val="10240405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70339" y="0"/>
            <a:ext cx="10578905" cy="551411"/>
          </a:xfrm>
        </p:spPr>
        <p:txBody>
          <a:bodyPr>
            <a:normAutofit/>
          </a:bodyPr>
          <a:lstStyle/>
          <a:p>
            <a:pPr algn="ctr"/>
            <a:r>
              <a:rPr lang="en-GB" sz="3200" b="1" dirty="0">
                <a:solidFill>
                  <a:schemeClr val="bg1"/>
                </a:solidFill>
              </a:rPr>
              <a:t>TCP/IP Protocols – Application Layer Protocols - SFTP</a:t>
            </a:r>
          </a:p>
        </p:txBody>
      </p:sp>
      <p:sp>
        <p:nvSpPr>
          <p:cNvPr id="6" name="TextBox 5">
            <a:extLst>
              <a:ext uri="{FF2B5EF4-FFF2-40B4-BE49-F238E27FC236}">
                <a16:creationId xmlns:a16="http://schemas.microsoft.com/office/drawing/2014/main" id="{606D3158-DE98-2B6F-1C7A-E98C2462DB96}"/>
              </a:ext>
            </a:extLst>
          </p:cNvPr>
          <p:cNvSpPr txBox="1"/>
          <p:nvPr/>
        </p:nvSpPr>
        <p:spPr>
          <a:xfrm>
            <a:off x="70339" y="551411"/>
            <a:ext cx="12051322" cy="2308324"/>
          </a:xfrm>
          <a:prstGeom prst="rect">
            <a:avLst/>
          </a:prstGeom>
          <a:solidFill>
            <a:schemeClr val="tx1">
              <a:lumMod val="95000"/>
            </a:schemeClr>
          </a:solidFill>
        </p:spPr>
        <p:txBody>
          <a:bodyPr wrap="square" rtlCol="0">
            <a:spAutoFit/>
          </a:bodyPr>
          <a:lstStyle/>
          <a:p>
            <a:pPr marL="342900" indent="-342900">
              <a:buFont typeface="Wingdings" panose="05000000000000000000" pitchFamily="2" charset="2"/>
              <a:buChar char="§"/>
            </a:pPr>
            <a:r>
              <a:rPr lang="en-US" sz="2400" dirty="0">
                <a:solidFill>
                  <a:schemeClr val="bg1"/>
                </a:solidFill>
              </a:rPr>
              <a:t>Secure file transfer protocol (SFTP) transfer files securely based on the secure shell SSH </a:t>
            </a:r>
          </a:p>
          <a:p>
            <a:pPr marL="342900" indent="-342900">
              <a:buFont typeface="Wingdings" panose="05000000000000000000" pitchFamily="2" charset="2"/>
              <a:buChar char="§"/>
            </a:pPr>
            <a:r>
              <a:rPr lang="en-US" sz="2400" dirty="0">
                <a:solidFill>
                  <a:schemeClr val="bg1"/>
                </a:solidFill>
              </a:rPr>
              <a:t>SFTP encrypts the authentication information and data to be transmitted. With higher security compared to FTP.</a:t>
            </a:r>
          </a:p>
          <a:p>
            <a:pPr marL="342900" indent="-342900">
              <a:buFont typeface="Wingdings" panose="05000000000000000000" pitchFamily="2" charset="2"/>
              <a:buChar char="§"/>
            </a:pPr>
            <a:r>
              <a:rPr lang="en-US" sz="2400" dirty="0">
                <a:solidFill>
                  <a:schemeClr val="bg1"/>
                </a:solidFill>
              </a:rPr>
              <a:t>SFTP is a single channel protocol and its default destination port is 22</a:t>
            </a:r>
          </a:p>
          <a:p>
            <a:pPr marL="342900" indent="-342900">
              <a:buFont typeface="Wingdings" panose="05000000000000000000" pitchFamily="2" charset="2"/>
              <a:buChar char="§"/>
            </a:pPr>
            <a:r>
              <a:rPr lang="en-US" sz="2400" dirty="0">
                <a:solidFill>
                  <a:schemeClr val="bg1"/>
                </a:solidFill>
              </a:rPr>
              <a:t>The client and server are securely connected using SSH to securely transfer files.</a:t>
            </a:r>
          </a:p>
        </p:txBody>
      </p:sp>
      <p:pic>
        <p:nvPicPr>
          <p:cNvPr id="4" name="Picture 3">
            <a:extLst>
              <a:ext uri="{FF2B5EF4-FFF2-40B4-BE49-F238E27FC236}">
                <a16:creationId xmlns:a16="http://schemas.microsoft.com/office/drawing/2014/main" id="{AF68E354-FED5-61D9-8BC9-CCB6ED6FFDFA}"/>
              </a:ext>
            </a:extLst>
          </p:cNvPr>
          <p:cNvPicPr>
            <a:picLocks noChangeAspect="1"/>
          </p:cNvPicPr>
          <p:nvPr/>
        </p:nvPicPr>
        <p:blipFill rotWithShape="1">
          <a:blip r:embed="rId2"/>
          <a:srcRect l="17211" t="9523"/>
          <a:stretch/>
        </p:blipFill>
        <p:spPr>
          <a:xfrm>
            <a:off x="7406640" y="2996419"/>
            <a:ext cx="4635304" cy="2686928"/>
          </a:xfrm>
          <a:prstGeom prst="rect">
            <a:avLst/>
          </a:prstGeom>
        </p:spPr>
      </p:pic>
      <p:pic>
        <p:nvPicPr>
          <p:cNvPr id="7" name="Picture 6">
            <a:extLst>
              <a:ext uri="{FF2B5EF4-FFF2-40B4-BE49-F238E27FC236}">
                <a16:creationId xmlns:a16="http://schemas.microsoft.com/office/drawing/2014/main" id="{D14C25A4-511F-68F5-DCC6-5852CE8DD0C2}"/>
              </a:ext>
            </a:extLst>
          </p:cNvPr>
          <p:cNvPicPr>
            <a:picLocks noChangeAspect="1"/>
          </p:cNvPicPr>
          <p:nvPr/>
        </p:nvPicPr>
        <p:blipFill>
          <a:blip r:embed="rId3"/>
          <a:stretch>
            <a:fillRect/>
          </a:stretch>
        </p:blipFill>
        <p:spPr>
          <a:xfrm>
            <a:off x="70339" y="2996419"/>
            <a:ext cx="6963507" cy="2686929"/>
          </a:xfrm>
          <a:prstGeom prst="rect">
            <a:avLst/>
          </a:prstGeom>
        </p:spPr>
      </p:pic>
      <p:sp>
        <p:nvSpPr>
          <p:cNvPr id="8" name="TextBox 7">
            <a:extLst>
              <a:ext uri="{FF2B5EF4-FFF2-40B4-BE49-F238E27FC236}">
                <a16:creationId xmlns:a16="http://schemas.microsoft.com/office/drawing/2014/main" id="{E2582DA7-34D6-79D5-199A-2C64FC9585FD}"/>
              </a:ext>
            </a:extLst>
          </p:cNvPr>
          <p:cNvSpPr txBox="1"/>
          <p:nvPr/>
        </p:nvSpPr>
        <p:spPr>
          <a:xfrm>
            <a:off x="1470073" y="5683347"/>
            <a:ext cx="3545059" cy="461665"/>
          </a:xfrm>
          <a:prstGeom prst="rect">
            <a:avLst/>
          </a:prstGeom>
          <a:noFill/>
        </p:spPr>
        <p:txBody>
          <a:bodyPr wrap="square" rtlCol="0">
            <a:spAutoFit/>
          </a:bodyPr>
          <a:lstStyle/>
          <a:p>
            <a:pPr algn="ctr"/>
            <a:r>
              <a:rPr lang="en-US" sz="2400" dirty="0">
                <a:solidFill>
                  <a:schemeClr val="bg1"/>
                </a:solidFill>
              </a:rPr>
              <a:t>FTP</a:t>
            </a:r>
          </a:p>
        </p:txBody>
      </p:sp>
      <p:sp>
        <p:nvSpPr>
          <p:cNvPr id="9" name="TextBox 8">
            <a:extLst>
              <a:ext uri="{FF2B5EF4-FFF2-40B4-BE49-F238E27FC236}">
                <a16:creationId xmlns:a16="http://schemas.microsoft.com/office/drawing/2014/main" id="{D46F6317-8593-FEA8-6C10-7DFBD38C32D5}"/>
              </a:ext>
            </a:extLst>
          </p:cNvPr>
          <p:cNvSpPr txBox="1"/>
          <p:nvPr/>
        </p:nvSpPr>
        <p:spPr>
          <a:xfrm>
            <a:off x="7847428" y="5683347"/>
            <a:ext cx="3545059" cy="461665"/>
          </a:xfrm>
          <a:prstGeom prst="rect">
            <a:avLst/>
          </a:prstGeom>
          <a:noFill/>
        </p:spPr>
        <p:txBody>
          <a:bodyPr wrap="square" rtlCol="0">
            <a:spAutoFit/>
          </a:bodyPr>
          <a:lstStyle/>
          <a:p>
            <a:pPr algn="ctr"/>
            <a:r>
              <a:rPr lang="en-US" sz="2400" dirty="0">
                <a:solidFill>
                  <a:schemeClr val="bg1"/>
                </a:solidFill>
              </a:rPr>
              <a:t>SFTP</a:t>
            </a:r>
          </a:p>
        </p:txBody>
      </p:sp>
    </p:spTree>
    <p:extLst>
      <p:ext uri="{BB962C8B-B14F-4D97-AF65-F5344CB8AC3E}">
        <p14:creationId xmlns:p14="http://schemas.microsoft.com/office/powerpoint/2010/main" val="3204420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70339" y="0"/>
            <a:ext cx="10578905" cy="551411"/>
          </a:xfrm>
        </p:spPr>
        <p:txBody>
          <a:bodyPr>
            <a:normAutofit fontScale="90000"/>
          </a:bodyPr>
          <a:lstStyle/>
          <a:p>
            <a:pPr algn="ctr"/>
            <a:r>
              <a:rPr lang="en-GB" sz="3200" b="1" dirty="0">
                <a:solidFill>
                  <a:schemeClr val="bg1"/>
                </a:solidFill>
              </a:rPr>
              <a:t>TCP/IP Protocols – Application Layer Protocols - TELNET</a:t>
            </a:r>
          </a:p>
        </p:txBody>
      </p:sp>
      <p:sp>
        <p:nvSpPr>
          <p:cNvPr id="6" name="TextBox 5">
            <a:extLst>
              <a:ext uri="{FF2B5EF4-FFF2-40B4-BE49-F238E27FC236}">
                <a16:creationId xmlns:a16="http://schemas.microsoft.com/office/drawing/2014/main" id="{606D3158-DE98-2B6F-1C7A-E98C2462DB96}"/>
              </a:ext>
            </a:extLst>
          </p:cNvPr>
          <p:cNvSpPr txBox="1"/>
          <p:nvPr/>
        </p:nvSpPr>
        <p:spPr>
          <a:xfrm>
            <a:off x="70339" y="551411"/>
            <a:ext cx="12051322" cy="4154984"/>
          </a:xfrm>
          <a:prstGeom prst="rect">
            <a:avLst/>
          </a:prstGeom>
          <a:solidFill>
            <a:schemeClr val="tx1">
              <a:lumMod val="95000"/>
            </a:schemeClr>
          </a:solidFill>
        </p:spPr>
        <p:txBody>
          <a:bodyPr wrap="square" rtlCol="0">
            <a:spAutoFit/>
          </a:bodyPr>
          <a:lstStyle/>
          <a:p>
            <a:pPr marL="342900" indent="-342900">
              <a:buFont typeface="Wingdings" panose="05000000000000000000" pitchFamily="2" charset="2"/>
              <a:buChar char="§"/>
            </a:pPr>
            <a:r>
              <a:rPr lang="en-US" sz="2400" dirty="0">
                <a:solidFill>
                  <a:schemeClr val="bg1"/>
                </a:solidFill>
              </a:rPr>
              <a:t>Telnet is a network protocol used to provide a command-line interface for communication with remote devices over a TCP/IP network</a:t>
            </a:r>
          </a:p>
          <a:p>
            <a:pPr marL="342900" indent="-342900">
              <a:buFont typeface="Wingdings" panose="05000000000000000000" pitchFamily="2" charset="2"/>
              <a:buChar char="§"/>
            </a:pP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It allows users to remotely access and manage devices such as servers, routers, and switches. </a:t>
            </a:r>
          </a:p>
          <a:p>
            <a:pPr marL="342900" indent="-342900">
              <a:buFont typeface="Wingdings" panose="05000000000000000000" pitchFamily="2" charset="2"/>
              <a:buChar char="§"/>
            </a:pP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Telnet operates on port 23 by default and enables users to execute commands as if they were physically present at the device. </a:t>
            </a:r>
          </a:p>
          <a:p>
            <a:pPr marL="342900" indent="-342900">
              <a:buFont typeface="Wingdings" panose="05000000000000000000" pitchFamily="2" charset="2"/>
              <a:buChar char="§"/>
            </a:pPr>
            <a:endParaRPr lang="en-US" sz="2400" dirty="0">
              <a:solidFill>
                <a:schemeClr val="bg1"/>
              </a:solidFill>
            </a:endParaRPr>
          </a:p>
          <a:p>
            <a:pPr marL="342900" indent="-342900">
              <a:buFont typeface="Wingdings" panose="05000000000000000000" pitchFamily="2" charset="2"/>
              <a:buChar char="§"/>
            </a:pPr>
            <a:r>
              <a:rPr lang="en-US" sz="2400" dirty="0">
                <a:solidFill>
                  <a:schemeClr val="bg1"/>
                </a:solidFill>
              </a:rPr>
              <a:t>Despite its usefulness, Telnet transmits data, including passwords, in plaintext, making it highly</a:t>
            </a:r>
          </a:p>
        </p:txBody>
      </p:sp>
      <p:pic>
        <p:nvPicPr>
          <p:cNvPr id="5" name="Picture 4">
            <a:extLst>
              <a:ext uri="{FF2B5EF4-FFF2-40B4-BE49-F238E27FC236}">
                <a16:creationId xmlns:a16="http://schemas.microsoft.com/office/drawing/2014/main" id="{5B514ED8-8E06-8F62-9A97-CDF365A32577}"/>
              </a:ext>
            </a:extLst>
          </p:cNvPr>
          <p:cNvPicPr>
            <a:picLocks noChangeAspect="1"/>
          </p:cNvPicPr>
          <p:nvPr/>
        </p:nvPicPr>
        <p:blipFill rotWithShape="1">
          <a:blip r:embed="rId2"/>
          <a:srcRect t="8514"/>
          <a:stretch/>
        </p:blipFill>
        <p:spPr>
          <a:xfrm>
            <a:off x="2806504" y="4304714"/>
            <a:ext cx="7174523" cy="2454811"/>
          </a:xfrm>
          <a:prstGeom prst="rect">
            <a:avLst/>
          </a:prstGeom>
        </p:spPr>
      </p:pic>
    </p:spTree>
    <p:extLst>
      <p:ext uri="{BB962C8B-B14F-4D97-AF65-F5344CB8AC3E}">
        <p14:creationId xmlns:p14="http://schemas.microsoft.com/office/powerpoint/2010/main" val="22527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44F3-0803-E78B-1AD7-D951939B708C}"/>
              </a:ext>
            </a:extLst>
          </p:cNvPr>
          <p:cNvSpPr>
            <a:spLocks noGrp="1"/>
          </p:cNvSpPr>
          <p:nvPr>
            <p:ph type="title"/>
          </p:nvPr>
        </p:nvSpPr>
        <p:spPr>
          <a:xfrm>
            <a:off x="70339" y="0"/>
            <a:ext cx="10578905" cy="551411"/>
          </a:xfrm>
        </p:spPr>
        <p:txBody>
          <a:bodyPr>
            <a:normAutofit fontScale="90000"/>
          </a:bodyPr>
          <a:lstStyle/>
          <a:p>
            <a:pPr algn="ctr"/>
            <a:r>
              <a:rPr lang="en-GB" sz="3200" b="1" dirty="0">
                <a:solidFill>
                  <a:schemeClr val="bg1"/>
                </a:solidFill>
              </a:rPr>
              <a:t>TCP/IP Protocols – Application Layer Protocols - STELNET</a:t>
            </a:r>
          </a:p>
        </p:txBody>
      </p:sp>
      <p:sp>
        <p:nvSpPr>
          <p:cNvPr id="6" name="TextBox 5">
            <a:extLst>
              <a:ext uri="{FF2B5EF4-FFF2-40B4-BE49-F238E27FC236}">
                <a16:creationId xmlns:a16="http://schemas.microsoft.com/office/drawing/2014/main" id="{606D3158-DE98-2B6F-1C7A-E98C2462DB96}"/>
              </a:ext>
            </a:extLst>
          </p:cNvPr>
          <p:cNvSpPr txBox="1"/>
          <p:nvPr/>
        </p:nvSpPr>
        <p:spPr>
          <a:xfrm>
            <a:off x="70339" y="551411"/>
            <a:ext cx="12051322" cy="1477328"/>
          </a:xfrm>
          <a:prstGeom prst="rect">
            <a:avLst/>
          </a:prstGeom>
          <a:solidFill>
            <a:schemeClr val="tx1">
              <a:lumMod val="95000"/>
            </a:schemeClr>
          </a:solidFill>
        </p:spPr>
        <p:txBody>
          <a:bodyPr wrap="square" rtlCol="0">
            <a:spAutoFit/>
          </a:bodyPr>
          <a:lstStyle/>
          <a:p>
            <a:pPr marL="342900" indent="-342900">
              <a:buFont typeface="Wingdings" panose="05000000000000000000" pitchFamily="2" charset="2"/>
              <a:buChar char="§"/>
            </a:pPr>
            <a:r>
              <a:rPr lang="en-US" sz="3000" dirty="0" err="1">
                <a:solidFill>
                  <a:schemeClr val="bg1"/>
                </a:solidFill>
              </a:rPr>
              <a:t>Stelnet</a:t>
            </a:r>
            <a:r>
              <a:rPr lang="en-US" sz="3000" dirty="0">
                <a:solidFill>
                  <a:schemeClr val="bg1"/>
                </a:solidFill>
              </a:rPr>
              <a:t> secured telnet implemented based on SSH with port number 22. negotiation between an </a:t>
            </a:r>
            <a:r>
              <a:rPr lang="en-US" sz="3000" dirty="0" err="1">
                <a:solidFill>
                  <a:schemeClr val="bg1"/>
                </a:solidFill>
              </a:rPr>
              <a:t>Stelnet</a:t>
            </a:r>
            <a:r>
              <a:rPr lang="en-US" sz="3000" dirty="0">
                <a:solidFill>
                  <a:schemeClr val="bg1"/>
                </a:solidFill>
              </a:rPr>
              <a:t> server and </a:t>
            </a:r>
            <a:r>
              <a:rPr lang="en-US" sz="3000" dirty="0" err="1">
                <a:solidFill>
                  <a:schemeClr val="bg1"/>
                </a:solidFill>
              </a:rPr>
              <a:t>Stelnet</a:t>
            </a:r>
            <a:r>
              <a:rPr lang="en-US" sz="3000" dirty="0">
                <a:solidFill>
                  <a:schemeClr val="bg1"/>
                </a:solidFill>
              </a:rPr>
              <a:t> client involves the following stages:</a:t>
            </a:r>
          </a:p>
        </p:txBody>
      </p:sp>
      <p:pic>
        <p:nvPicPr>
          <p:cNvPr id="4" name="Picture 3">
            <a:extLst>
              <a:ext uri="{FF2B5EF4-FFF2-40B4-BE49-F238E27FC236}">
                <a16:creationId xmlns:a16="http://schemas.microsoft.com/office/drawing/2014/main" id="{5ECFF77A-0D70-0359-DE60-948BA84A3D8F}"/>
              </a:ext>
            </a:extLst>
          </p:cNvPr>
          <p:cNvPicPr>
            <a:picLocks noChangeAspect="1"/>
          </p:cNvPicPr>
          <p:nvPr/>
        </p:nvPicPr>
        <p:blipFill rotWithShape="1">
          <a:blip r:embed="rId2"/>
          <a:srcRect l="5241" t="7022" r="4320" b="3478"/>
          <a:stretch/>
        </p:blipFill>
        <p:spPr>
          <a:xfrm>
            <a:off x="7413675" y="2025746"/>
            <a:ext cx="4600136" cy="3144131"/>
          </a:xfrm>
          <a:prstGeom prst="rect">
            <a:avLst/>
          </a:prstGeom>
        </p:spPr>
      </p:pic>
      <p:sp>
        <p:nvSpPr>
          <p:cNvPr id="7" name="TextBox 6">
            <a:extLst>
              <a:ext uri="{FF2B5EF4-FFF2-40B4-BE49-F238E27FC236}">
                <a16:creationId xmlns:a16="http://schemas.microsoft.com/office/drawing/2014/main" id="{665AA536-236A-AB55-BA1B-2AC63F291CC3}"/>
              </a:ext>
            </a:extLst>
          </p:cNvPr>
          <p:cNvSpPr txBox="1"/>
          <p:nvPr/>
        </p:nvSpPr>
        <p:spPr>
          <a:xfrm>
            <a:off x="70338" y="2025747"/>
            <a:ext cx="7343337" cy="4524315"/>
          </a:xfrm>
          <a:prstGeom prst="rect">
            <a:avLst/>
          </a:prstGeom>
          <a:noFill/>
        </p:spPr>
        <p:txBody>
          <a:bodyPr wrap="square" rtlCol="0">
            <a:spAutoFit/>
          </a:bodyPr>
          <a:lstStyle/>
          <a:p>
            <a:pPr marL="342900" indent="-342900">
              <a:buFont typeface="Arial" panose="020B0604020202020204" pitchFamily="34" charset="0"/>
              <a:buChar char="•"/>
            </a:pPr>
            <a:r>
              <a:rPr lang="en-US" sz="1800" b="1" dirty="0">
                <a:solidFill>
                  <a:schemeClr val="bg1"/>
                </a:solidFill>
              </a:rPr>
              <a:t>Version negotiation </a:t>
            </a:r>
            <a:r>
              <a:rPr lang="en-US" sz="1800" dirty="0">
                <a:solidFill>
                  <a:schemeClr val="bg1"/>
                </a:solidFill>
              </a:rPr>
              <a:t>– server and client negotiates which version of SSH to use (SSHv1 or SSHv2).</a:t>
            </a:r>
          </a:p>
          <a:p>
            <a:endParaRPr lang="en-US" sz="1800" dirty="0">
              <a:solidFill>
                <a:schemeClr val="bg1"/>
              </a:solidFill>
            </a:endParaRPr>
          </a:p>
          <a:p>
            <a:pPr marL="342900" indent="-342900">
              <a:buFont typeface="Arial" panose="020B0604020202020204" pitchFamily="34" charset="0"/>
              <a:buChar char="•"/>
            </a:pPr>
            <a:r>
              <a:rPr lang="en-US" sz="1800" b="1" dirty="0">
                <a:solidFill>
                  <a:schemeClr val="bg1"/>
                </a:solidFill>
              </a:rPr>
              <a:t>Algorithm negotiation </a:t>
            </a:r>
            <a:r>
              <a:rPr lang="en-US" sz="1800" dirty="0">
                <a:solidFill>
                  <a:schemeClr val="bg1"/>
                </a:solidFill>
              </a:rPr>
              <a:t>– The server and client negotiate the encryption algorithm to be used from the multiple algorithms supported by SSH.</a:t>
            </a:r>
          </a:p>
          <a:p>
            <a:endParaRPr lang="en-US" sz="1800" dirty="0">
              <a:solidFill>
                <a:schemeClr val="bg1"/>
              </a:solidFill>
            </a:endParaRPr>
          </a:p>
          <a:p>
            <a:pPr marL="342900" indent="-342900">
              <a:buFont typeface="Arial" panose="020B0604020202020204" pitchFamily="34" charset="0"/>
              <a:buChar char="•"/>
            </a:pPr>
            <a:r>
              <a:rPr lang="en-US" sz="1800" b="1" dirty="0">
                <a:solidFill>
                  <a:schemeClr val="bg1"/>
                </a:solidFill>
              </a:rPr>
              <a:t>Key exchange </a:t>
            </a:r>
            <a:r>
              <a:rPr lang="en-US" sz="1800" dirty="0">
                <a:solidFill>
                  <a:schemeClr val="bg1"/>
                </a:solidFill>
              </a:rPr>
              <a:t>– session key is generated using key exchange algorithms, the session is used to encrypt the session between the client and server.</a:t>
            </a:r>
          </a:p>
          <a:p>
            <a:endParaRPr lang="en-US" sz="1800" dirty="0">
              <a:solidFill>
                <a:schemeClr val="bg1"/>
              </a:solidFill>
            </a:endParaRPr>
          </a:p>
          <a:p>
            <a:pPr marL="342900" indent="-342900">
              <a:buFont typeface="Arial" panose="020B0604020202020204" pitchFamily="34" charset="0"/>
              <a:buChar char="•"/>
            </a:pPr>
            <a:r>
              <a:rPr lang="en-US" sz="1800" b="1" dirty="0">
                <a:solidFill>
                  <a:schemeClr val="bg1"/>
                </a:solidFill>
              </a:rPr>
              <a:t>User authentication </a:t>
            </a:r>
            <a:r>
              <a:rPr lang="en-US" sz="1800" dirty="0">
                <a:solidFill>
                  <a:schemeClr val="bg1"/>
                </a:solidFill>
              </a:rPr>
              <a:t>– the SSH client sends an authentication request to the server and the server authenticates client.</a:t>
            </a:r>
          </a:p>
          <a:p>
            <a:endParaRPr lang="en-US" sz="1800" dirty="0">
              <a:solidFill>
                <a:schemeClr val="bg1"/>
              </a:solidFill>
            </a:endParaRPr>
          </a:p>
          <a:p>
            <a:pPr marL="342900" indent="-342900">
              <a:buFont typeface="Arial" panose="020B0604020202020204" pitchFamily="34" charset="0"/>
              <a:buChar char="•"/>
            </a:pPr>
            <a:r>
              <a:rPr lang="en-US" sz="1800" b="1" dirty="0">
                <a:solidFill>
                  <a:schemeClr val="bg1"/>
                </a:solidFill>
              </a:rPr>
              <a:t>Session interaction </a:t>
            </a:r>
            <a:r>
              <a:rPr lang="en-US" sz="1800" dirty="0">
                <a:solidFill>
                  <a:schemeClr val="bg1"/>
                </a:solidFill>
              </a:rPr>
              <a:t>– after a successful authentication, the server and client exchange data.</a:t>
            </a:r>
            <a:endParaRPr lang="en-US" dirty="0"/>
          </a:p>
        </p:txBody>
      </p:sp>
    </p:spTree>
    <p:extLst>
      <p:ext uri="{BB962C8B-B14F-4D97-AF65-F5344CB8AC3E}">
        <p14:creationId xmlns:p14="http://schemas.microsoft.com/office/powerpoint/2010/main" val="707172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9B90182-3CC3-83A1-3DE5-A4B146EC809F}"/>
              </a:ext>
            </a:extLst>
          </p:cNvPr>
          <p:cNvSpPr>
            <a:spLocks noGrp="1" noChangeArrowheads="1"/>
          </p:cNvSpPr>
          <p:nvPr>
            <p:ph type="title"/>
          </p:nvPr>
        </p:nvSpPr>
        <p:spPr>
          <a:xfrm>
            <a:off x="536713" y="0"/>
            <a:ext cx="11118574" cy="1295401"/>
          </a:xfrm>
          <a:solidFill>
            <a:schemeClr val="bg1"/>
          </a:solidFill>
        </p:spPr>
        <p:txBody>
          <a:bodyPr/>
          <a:lstStyle/>
          <a:p>
            <a:pPr eaLnBrk="1" hangingPunct="1"/>
            <a:r>
              <a:rPr lang="en-US" altLang="en-US" dirty="0"/>
              <a:t>Internet Protocol (IP) Addressing</a:t>
            </a:r>
          </a:p>
        </p:txBody>
      </p:sp>
      <p:sp>
        <p:nvSpPr>
          <p:cNvPr id="49156" name="Rectangle 4">
            <a:extLst>
              <a:ext uri="{FF2B5EF4-FFF2-40B4-BE49-F238E27FC236}">
                <a16:creationId xmlns:a16="http://schemas.microsoft.com/office/drawing/2014/main" id="{FFFDB995-BCDC-6BB0-9797-BC04AD3D9A2C}"/>
              </a:ext>
            </a:extLst>
          </p:cNvPr>
          <p:cNvSpPr>
            <a:spLocks noGrp="1" noChangeArrowheads="1"/>
          </p:cNvSpPr>
          <p:nvPr>
            <p:ph type="body" sz="half" idx="1"/>
          </p:nvPr>
        </p:nvSpPr>
        <p:spPr>
          <a:xfrm>
            <a:off x="616227" y="1475510"/>
            <a:ext cx="11118573" cy="4772890"/>
          </a:xfrm>
        </p:spPr>
        <p:txBody>
          <a:bodyPr>
            <a:normAutofit/>
          </a:bodyPr>
          <a:lstStyle/>
          <a:p>
            <a:pPr lvl="1" indent="0">
              <a:buNone/>
            </a:pPr>
            <a:r>
              <a:rPr lang="en-US" altLang="en-US" sz="3600" dirty="0">
                <a:solidFill>
                  <a:schemeClr val="bg1"/>
                </a:solidFill>
              </a:rPr>
              <a:t>An IP address uniquely identifies each device on an IP network so that data can be sent correctly to those locations. For example: Address on a letter, Telephone number</a:t>
            </a:r>
          </a:p>
          <a:p>
            <a:pPr lvl="1" indent="0">
              <a:buNone/>
            </a:pPr>
            <a:endParaRPr lang="en-US" altLang="en-US" sz="3600" dirty="0">
              <a:solidFill>
                <a:schemeClr val="bg1"/>
              </a:solidFill>
            </a:endParaRPr>
          </a:p>
          <a:p>
            <a:pPr lvl="1" indent="0">
              <a:buNone/>
            </a:pPr>
            <a:r>
              <a:rPr lang="en-US" altLang="en-US" sz="3600" dirty="0">
                <a:solidFill>
                  <a:schemeClr val="bg1"/>
                </a:solidFill>
              </a:rPr>
              <a:t>Every host (computer, networking device, peripheral) must have a unique address.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361B8FD6-8D8E-7B3C-E54D-689341E30AA4}"/>
              </a:ext>
            </a:extLst>
          </p:cNvPr>
          <p:cNvSpPr>
            <a:spLocks noGrp="1" noChangeArrowheads="1"/>
          </p:cNvSpPr>
          <p:nvPr>
            <p:ph type="title"/>
          </p:nvPr>
        </p:nvSpPr>
        <p:spPr/>
        <p:txBody>
          <a:bodyPr/>
          <a:lstStyle/>
          <a:p>
            <a:pPr eaLnBrk="1" hangingPunct="1"/>
            <a:r>
              <a:rPr lang="en-US" altLang="en-US"/>
              <a:t>Parts of the IP Address</a:t>
            </a:r>
          </a:p>
        </p:txBody>
      </p:sp>
      <p:sp>
        <p:nvSpPr>
          <p:cNvPr id="50179" name="Rectangle 3">
            <a:extLst>
              <a:ext uri="{FF2B5EF4-FFF2-40B4-BE49-F238E27FC236}">
                <a16:creationId xmlns:a16="http://schemas.microsoft.com/office/drawing/2014/main" id="{268C154E-2351-1D87-E389-D3546E7F7A09}"/>
              </a:ext>
            </a:extLst>
          </p:cNvPr>
          <p:cNvSpPr>
            <a:spLocks noGrp="1" noChangeArrowheads="1"/>
          </p:cNvSpPr>
          <p:nvPr>
            <p:ph type="body" idx="1"/>
          </p:nvPr>
        </p:nvSpPr>
        <p:spPr>
          <a:xfrm>
            <a:off x="180109" y="2080602"/>
            <a:ext cx="11748655" cy="4328970"/>
          </a:xfrm>
        </p:spPr>
        <p:txBody>
          <a:bodyPr>
            <a:normAutofit/>
          </a:bodyPr>
          <a:lstStyle/>
          <a:p>
            <a:pPr>
              <a:lnSpc>
                <a:spcPct val="85000"/>
              </a:lnSpc>
            </a:pPr>
            <a:r>
              <a:rPr lang="en-US" altLang="en-US" sz="2800" dirty="0">
                <a:solidFill>
                  <a:schemeClr val="bg1"/>
                </a:solidFill>
              </a:rPr>
              <a:t>Each IP address consists of:</a:t>
            </a:r>
          </a:p>
          <a:p>
            <a:pPr lvl="1" indent="0">
              <a:lnSpc>
                <a:spcPct val="85000"/>
              </a:lnSpc>
              <a:buNone/>
            </a:pPr>
            <a:r>
              <a:rPr lang="en-US" altLang="en-US" sz="2800" dirty="0">
                <a:solidFill>
                  <a:schemeClr val="bg2"/>
                </a:solidFill>
              </a:rPr>
              <a:t>Network ID</a:t>
            </a:r>
          </a:p>
          <a:p>
            <a:pPr lvl="2">
              <a:lnSpc>
                <a:spcPct val="85000"/>
              </a:lnSpc>
              <a:buFontTx/>
              <a:buNone/>
            </a:pPr>
            <a:r>
              <a:rPr lang="en-US" altLang="en-US" sz="2800" dirty="0">
                <a:solidFill>
                  <a:schemeClr val="bg1"/>
                </a:solidFill>
              </a:rPr>
              <a:t>Identifies the network to which the host belongs</a:t>
            </a:r>
          </a:p>
          <a:p>
            <a:pPr lvl="2">
              <a:lnSpc>
                <a:spcPct val="85000"/>
              </a:lnSpc>
              <a:buFontTx/>
              <a:buNone/>
            </a:pPr>
            <a:r>
              <a:rPr lang="en-US" altLang="en-US" sz="2800" dirty="0">
                <a:solidFill>
                  <a:schemeClr val="bg1"/>
                </a:solidFill>
              </a:rPr>
              <a:t>Assigned by registry authority and cannot be changed</a:t>
            </a:r>
          </a:p>
          <a:p>
            <a:pPr lvl="1" indent="0">
              <a:lnSpc>
                <a:spcPct val="85000"/>
              </a:lnSpc>
              <a:buNone/>
            </a:pPr>
            <a:r>
              <a:rPr lang="en-US" altLang="en-US" sz="2800" dirty="0">
                <a:solidFill>
                  <a:schemeClr val="bg2"/>
                </a:solidFill>
              </a:rPr>
              <a:t>Host ID</a:t>
            </a:r>
          </a:p>
          <a:p>
            <a:pPr lvl="2">
              <a:lnSpc>
                <a:spcPct val="85000"/>
              </a:lnSpc>
              <a:buFontTx/>
              <a:buNone/>
            </a:pPr>
            <a:r>
              <a:rPr lang="en-US" altLang="en-US" sz="2800" dirty="0">
                <a:solidFill>
                  <a:schemeClr val="bg1"/>
                </a:solidFill>
              </a:rPr>
              <a:t>Identifies the individual host</a:t>
            </a:r>
          </a:p>
          <a:p>
            <a:pPr lvl="2">
              <a:lnSpc>
                <a:spcPct val="85000"/>
              </a:lnSpc>
              <a:buFontTx/>
              <a:buNone/>
            </a:pPr>
            <a:r>
              <a:rPr lang="en-US" altLang="en-US" sz="2800" dirty="0">
                <a:solidFill>
                  <a:schemeClr val="bg1"/>
                </a:solidFill>
              </a:rPr>
              <a:t>Assigned by organizations to individual devices</a:t>
            </a:r>
          </a:p>
        </p:txBody>
      </p:sp>
      <p:pic>
        <p:nvPicPr>
          <p:cNvPr id="50180" name="Picture 4" descr="022P_310">
            <a:extLst>
              <a:ext uri="{FF2B5EF4-FFF2-40B4-BE49-F238E27FC236}">
                <a16:creationId xmlns:a16="http://schemas.microsoft.com/office/drawing/2014/main" id="{2CB301C3-9FA8-5196-29BC-0CEF71A1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818" y="5799972"/>
            <a:ext cx="75112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022P_311">
            <a:extLst>
              <a:ext uri="{FF2B5EF4-FFF2-40B4-BE49-F238E27FC236}">
                <a16:creationId xmlns:a16="http://schemas.microsoft.com/office/drawing/2014/main" id="{8BA727C7-4F18-631B-3CB4-3C59DC9A2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472" y="1925782"/>
            <a:ext cx="7315200" cy="499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3">
            <a:extLst>
              <a:ext uri="{FF2B5EF4-FFF2-40B4-BE49-F238E27FC236}">
                <a16:creationId xmlns:a16="http://schemas.microsoft.com/office/drawing/2014/main" id="{79BEE990-D1E8-FA11-A55B-FF181F4D1B8B}"/>
              </a:ext>
            </a:extLst>
          </p:cNvPr>
          <p:cNvSpPr>
            <a:spLocks noGrp="1" noChangeArrowheads="1"/>
          </p:cNvSpPr>
          <p:nvPr>
            <p:ph type="title"/>
          </p:nvPr>
        </p:nvSpPr>
        <p:spPr>
          <a:xfrm>
            <a:off x="734291" y="854077"/>
            <a:ext cx="9541308" cy="838200"/>
          </a:xfrm>
        </p:spPr>
        <p:txBody>
          <a:bodyPr>
            <a:normAutofit/>
          </a:bodyPr>
          <a:lstStyle/>
          <a:p>
            <a:pPr eaLnBrk="1" hangingPunct="1"/>
            <a:r>
              <a:rPr lang="en-US" altLang="en-US" dirty="0"/>
              <a:t>IP Address Format: Dotted Decimal Notation</a:t>
            </a:r>
          </a:p>
        </p:txBody>
      </p:sp>
      <p:sp>
        <p:nvSpPr>
          <p:cNvPr id="5" name="Text Placeholder 34818">
            <a:extLst>
              <a:ext uri="{FF2B5EF4-FFF2-40B4-BE49-F238E27FC236}">
                <a16:creationId xmlns:a16="http://schemas.microsoft.com/office/drawing/2014/main" id="{E6D8F53C-42B9-6A24-455D-075FC2D06EF5}"/>
              </a:ext>
            </a:extLst>
          </p:cNvPr>
          <p:cNvSpPr txBox="1">
            <a:spLocks/>
          </p:cNvSpPr>
          <p:nvPr/>
        </p:nvSpPr>
        <p:spPr>
          <a:xfrm>
            <a:off x="0" y="1925782"/>
            <a:ext cx="5098472" cy="4932217"/>
          </a:xfrm>
          <a:prstGeom prst="rect">
            <a:avLst/>
          </a:prstGeom>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dirty="0">
                <a:solidFill>
                  <a:schemeClr val="bg1"/>
                </a:solidFill>
              </a:rPr>
              <a:t>32 bits, with 8 bit groupings</a:t>
            </a:r>
          </a:p>
          <a:p>
            <a:pPr marL="457200" lvl="1" indent="0">
              <a:buNone/>
            </a:pPr>
            <a:endParaRPr lang="en-GB" dirty="0">
              <a:solidFill>
                <a:schemeClr val="bg1"/>
              </a:solidFill>
            </a:endParaRPr>
          </a:p>
          <a:p>
            <a:pPr marL="457200" lvl="1" indent="0">
              <a:buNone/>
            </a:pPr>
            <a:r>
              <a:rPr lang="en-GB" dirty="0">
                <a:solidFill>
                  <a:schemeClr val="bg1"/>
                </a:solidFill>
              </a:rPr>
              <a:t>Example 172.16.128.17</a:t>
            </a:r>
          </a:p>
          <a:p>
            <a:pPr marL="457200" lvl="1" indent="0">
              <a:buNone/>
            </a:pPr>
            <a:endParaRPr lang="en-GB" dirty="0">
              <a:solidFill>
                <a:schemeClr val="bg1"/>
              </a:solidFill>
            </a:endParaRPr>
          </a:p>
          <a:p>
            <a:pPr marL="457200" lvl="1" indent="0">
              <a:buNone/>
            </a:pPr>
            <a:r>
              <a:rPr lang="en-GB" dirty="0">
                <a:solidFill>
                  <a:schemeClr val="bg1"/>
                </a:solidFill>
              </a:rPr>
              <a:t>Each number between the dots can be between 0 and 255</a:t>
            </a:r>
          </a:p>
          <a:p>
            <a:pPr marL="457200" lvl="1" indent="0">
              <a:buNone/>
            </a:pPr>
            <a:endParaRPr lang="en-GB" dirty="0">
              <a:solidFill>
                <a:schemeClr val="bg1"/>
              </a:solidFill>
            </a:endParaRPr>
          </a:p>
          <a:p>
            <a:pPr marL="457200" lvl="1" indent="0">
              <a:buNone/>
            </a:pPr>
            <a:r>
              <a:rPr lang="en-GB" dirty="0">
                <a:solidFill>
                  <a:schemeClr val="bg1"/>
                </a:solidFill>
              </a:rPr>
              <a:t>Allocated in groups called address blocks</a:t>
            </a:r>
          </a:p>
          <a:p>
            <a:pPr marL="457200" lvl="1" indent="0">
              <a:buNone/>
            </a:pPr>
            <a:endParaRPr lang="en-GB" dirty="0">
              <a:solidFill>
                <a:schemeClr val="bg1"/>
              </a:solidFill>
            </a:endParaRPr>
          </a:p>
          <a:p>
            <a:pPr marL="457200" lvl="1" indent="0">
              <a:buNone/>
            </a:pPr>
            <a:r>
              <a:rPr lang="en-GB" dirty="0">
                <a:solidFill>
                  <a:schemeClr val="bg1"/>
                </a:solidFill>
              </a:rPr>
              <a:t>3 sizes, based on the class of the address</a:t>
            </a:r>
          </a:p>
          <a:p>
            <a:pPr marL="457200" lvl="1" indent="0">
              <a:buNone/>
            </a:pPr>
            <a:endParaRPr lang="en-GB" dirty="0">
              <a:solidFill>
                <a:schemeClr val="bg1"/>
              </a:solidFill>
            </a:endParaRPr>
          </a:p>
          <a:p>
            <a:pPr marL="457200" lvl="1" indent="0">
              <a:buNone/>
            </a:pPr>
            <a:r>
              <a:rPr lang="en-GB" dirty="0">
                <a:solidFill>
                  <a:schemeClr val="bg1"/>
                </a:solidFill>
              </a:rPr>
              <a:t>Class A, Class B, and Class </a:t>
            </a:r>
            <a:r>
              <a:rPr lang="en-GB" dirty="0"/>
              <a:t>C</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06205B0-04C9-8CA1-DCDD-E7B77F68CCE0}"/>
              </a:ext>
            </a:extLst>
          </p:cNvPr>
          <p:cNvSpPr>
            <a:spLocks noGrp="1"/>
          </p:cNvSpPr>
          <p:nvPr>
            <p:ph type="title"/>
          </p:nvPr>
        </p:nvSpPr>
        <p:spPr>
          <a:xfrm>
            <a:off x="0" y="753228"/>
            <a:ext cx="10294183" cy="1080938"/>
          </a:xfrm>
        </p:spPr>
        <p:txBody>
          <a:bodyPr>
            <a:normAutofit/>
          </a:bodyPr>
          <a:lstStyle/>
          <a:p>
            <a:pPr eaLnBrk="1" hangingPunct="1"/>
            <a:r>
              <a:rPr lang="en-US" altLang="en-US" dirty="0"/>
              <a:t>Network Administration – definition </a:t>
            </a:r>
          </a:p>
        </p:txBody>
      </p:sp>
      <p:sp>
        <p:nvSpPr>
          <p:cNvPr id="2" name="Rectangle 1">
            <a:extLst>
              <a:ext uri="{FF2B5EF4-FFF2-40B4-BE49-F238E27FC236}">
                <a16:creationId xmlns:a16="http://schemas.microsoft.com/office/drawing/2014/main" id="{473702B3-4241-3E9B-EB10-0941052D9764}"/>
              </a:ext>
            </a:extLst>
          </p:cNvPr>
          <p:cNvSpPr/>
          <p:nvPr/>
        </p:nvSpPr>
        <p:spPr>
          <a:xfrm>
            <a:off x="0" y="1961323"/>
            <a:ext cx="12192000" cy="4896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3200" b="0" i="0" dirty="0">
                <a:solidFill>
                  <a:srgbClr val="2D2D2D"/>
                </a:solidFill>
                <a:effectLst/>
                <a:latin typeface="Noto Sans" panose="020B0502040504020204" pitchFamily="34" charset="0"/>
              </a:rPr>
              <a:t>Network administrators (NA) </a:t>
            </a:r>
            <a:r>
              <a:rPr lang="en-GB" sz="3200" dirty="0">
                <a:solidFill>
                  <a:srgbClr val="2D2D2D"/>
                </a:solidFill>
                <a:latin typeface="Noto Sans" panose="020B0502040504020204" pitchFamily="34" charset="0"/>
              </a:rPr>
              <a:t>is an ICT expert who’s role is to build computer </a:t>
            </a:r>
            <a:r>
              <a:rPr lang="en-GB" sz="3200" b="0" i="0" dirty="0">
                <a:solidFill>
                  <a:srgbClr val="2D2D2D"/>
                </a:solidFill>
                <a:effectLst/>
                <a:latin typeface="Noto Sans" panose="020B0502040504020204" pitchFamily="34" charset="0"/>
              </a:rPr>
              <a:t>networks and ensure continuous  connectivity and availability of the networks. </a:t>
            </a:r>
            <a:r>
              <a:rPr lang="en-GB" sz="3200" dirty="0">
                <a:solidFill>
                  <a:srgbClr val="2D2D2D"/>
                </a:solidFill>
                <a:latin typeface="Noto Sans" panose="020B0502040504020204" pitchFamily="34" charset="0"/>
              </a:rPr>
              <a:t>An NA focuses on </a:t>
            </a:r>
            <a:r>
              <a:rPr lang="en-GB" sz="3200" b="0" i="0" dirty="0">
                <a:solidFill>
                  <a:srgbClr val="2D2D2D"/>
                </a:solidFill>
                <a:effectLst/>
                <a:latin typeface="Noto Sans" panose="020B0502040504020204" pitchFamily="34" charset="0"/>
              </a:rPr>
              <a:t>setting up network equipment and ensuring that their network infrastructure can support user activities within the organisation. They also monitor overall activity and demands on the network, identify vulnerabilities, threats and strange traffic on the network. </a:t>
            </a:r>
            <a:endParaRPr lang="en-GB" sz="3200" b="1" dirty="0">
              <a:solidFill>
                <a:schemeClr val="bg1"/>
              </a:solidFill>
            </a:endParaRPr>
          </a:p>
        </p:txBody>
      </p:sp>
    </p:spTree>
    <p:extLst>
      <p:ext uri="{BB962C8B-B14F-4D97-AF65-F5344CB8AC3E}">
        <p14:creationId xmlns:p14="http://schemas.microsoft.com/office/powerpoint/2010/main" val="3387467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022P_324">
            <a:extLst>
              <a:ext uri="{FF2B5EF4-FFF2-40B4-BE49-F238E27FC236}">
                <a16:creationId xmlns:a16="http://schemas.microsoft.com/office/drawing/2014/main" id="{CBD30524-6939-817F-574D-339B61230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09" y="2008908"/>
            <a:ext cx="12011891" cy="4849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Rectangle 3">
            <a:extLst>
              <a:ext uri="{FF2B5EF4-FFF2-40B4-BE49-F238E27FC236}">
                <a16:creationId xmlns:a16="http://schemas.microsoft.com/office/drawing/2014/main" id="{1100AB46-D7A3-F5F1-8A24-F5DD0638702E}"/>
              </a:ext>
            </a:extLst>
          </p:cNvPr>
          <p:cNvSpPr>
            <a:spLocks noGrp="1" noChangeArrowheads="1"/>
          </p:cNvSpPr>
          <p:nvPr>
            <p:ph type="title"/>
          </p:nvPr>
        </p:nvSpPr>
        <p:spPr/>
        <p:txBody>
          <a:bodyPr/>
          <a:lstStyle/>
          <a:p>
            <a:pPr eaLnBrk="1" hangingPunct="1"/>
            <a:r>
              <a:rPr lang="en-US" altLang="en-US"/>
              <a:t>IP Address Classes: The First Octet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8B1-528F-626A-2C6D-332DD593251F}"/>
              </a:ext>
            </a:extLst>
          </p:cNvPr>
          <p:cNvSpPr>
            <a:spLocks noGrp="1"/>
          </p:cNvSpPr>
          <p:nvPr>
            <p:ph type="title"/>
          </p:nvPr>
        </p:nvSpPr>
        <p:spPr>
          <a:xfrm>
            <a:off x="1" y="753228"/>
            <a:ext cx="10294182" cy="1080938"/>
          </a:xfrm>
        </p:spPr>
        <p:txBody>
          <a:bodyPr/>
          <a:lstStyle/>
          <a:p>
            <a:r>
              <a:rPr lang="en-GB" dirty="0"/>
              <a:t>IP Addresses Classes cont’d </a:t>
            </a:r>
          </a:p>
        </p:txBody>
      </p:sp>
      <p:sp>
        <p:nvSpPr>
          <p:cNvPr id="5" name="TextBox 4">
            <a:extLst>
              <a:ext uri="{FF2B5EF4-FFF2-40B4-BE49-F238E27FC236}">
                <a16:creationId xmlns:a16="http://schemas.microsoft.com/office/drawing/2014/main" id="{5FDBCE15-BAE3-2DFA-E1D8-E72E9F5D4D87}"/>
              </a:ext>
            </a:extLst>
          </p:cNvPr>
          <p:cNvSpPr txBox="1"/>
          <p:nvPr/>
        </p:nvSpPr>
        <p:spPr>
          <a:xfrm>
            <a:off x="1" y="2053239"/>
            <a:ext cx="12192000" cy="4512004"/>
          </a:xfrm>
          <a:prstGeom prst="rect">
            <a:avLst/>
          </a:prstGeom>
          <a:noFill/>
        </p:spPr>
        <p:txBody>
          <a:bodyPr wrap="square">
            <a:spAutoFit/>
          </a:bodyPr>
          <a:lstStyle/>
          <a:p>
            <a:pPr>
              <a:lnSpc>
                <a:spcPct val="80000"/>
              </a:lnSpc>
            </a:pPr>
            <a:r>
              <a:rPr lang="en-GB" sz="2000" dirty="0">
                <a:solidFill>
                  <a:schemeClr val="bg2"/>
                </a:solidFill>
              </a:rPr>
              <a:t>Class A:</a:t>
            </a:r>
          </a:p>
          <a:p>
            <a:pPr>
              <a:lnSpc>
                <a:spcPct val="80000"/>
              </a:lnSpc>
            </a:pPr>
            <a:r>
              <a:rPr lang="en-GB" sz="2000" dirty="0">
                <a:solidFill>
                  <a:schemeClr val="bg1"/>
                </a:solidFill>
              </a:rPr>
              <a:t>Owned giant organizations like ISPs, Large Internet companies like Google, CNN, etc</a:t>
            </a:r>
          </a:p>
          <a:p>
            <a:pPr>
              <a:lnSpc>
                <a:spcPct val="80000"/>
              </a:lnSpc>
            </a:pPr>
            <a:r>
              <a:rPr lang="en-GB" sz="2000" dirty="0">
                <a:solidFill>
                  <a:schemeClr val="bg1"/>
                </a:solidFill>
              </a:rPr>
              <a:t>All IP addresses are of the form:</a:t>
            </a:r>
          </a:p>
          <a:p>
            <a:pPr lvl="1">
              <a:lnSpc>
                <a:spcPct val="80000"/>
              </a:lnSpc>
              <a:buNone/>
            </a:pPr>
            <a:r>
              <a:rPr lang="en-GB" sz="2000" dirty="0">
                <a:solidFill>
                  <a:schemeClr val="bg1"/>
                </a:solidFill>
              </a:rPr>
              <a:t>0 – 126.x.x.x</a:t>
            </a:r>
          </a:p>
          <a:p>
            <a:pPr lvl="1">
              <a:lnSpc>
                <a:spcPct val="80000"/>
              </a:lnSpc>
              <a:buNone/>
            </a:pPr>
            <a:r>
              <a:rPr lang="en-GB" sz="2000" dirty="0">
                <a:solidFill>
                  <a:schemeClr val="bg1"/>
                </a:solidFill>
              </a:rPr>
              <a:t>x can be between 0 and 255</a:t>
            </a:r>
          </a:p>
          <a:p>
            <a:pPr>
              <a:lnSpc>
                <a:spcPct val="80000"/>
              </a:lnSpc>
            </a:pPr>
            <a:r>
              <a:rPr lang="en-GB" sz="2000" dirty="0">
                <a:solidFill>
                  <a:schemeClr val="bg1"/>
                </a:solidFill>
              </a:rPr>
              <a:t>The first octet is assigned to the owner, the remaining 3 are freely distributable to the nodes.  Thus, It Has a 24 bit address space</a:t>
            </a:r>
          </a:p>
          <a:p>
            <a:pPr>
              <a:lnSpc>
                <a:spcPct val="80000"/>
              </a:lnSpc>
            </a:pPr>
            <a:r>
              <a:rPr lang="en-GB" sz="2000" dirty="0">
                <a:solidFill>
                  <a:schemeClr val="bg1"/>
                </a:solidFill>
              </a:rPr>
              <a:t>Uses up to half of the total IP addresses available</a:t>
            </a:r>
          </a:p>
          <a:p>
            <a:pPr>
              <a:lnSpc>
                <a:spcPct val="80000"/>
              </a:lnSpc>
            </a:pPr>
            <a:endParaRPr lang="en-GB" sz="2000" dirty="0">
              <a:solidFill>
                <a:schemeClr val="bg2"/>
              </a:solidFill>
            </a:endParaRPr>
          </a:p>
          <a:p>
            <a:pPr>
              <a:lnSpc>
                <a:spcPct val="80000"/>
              </a:lnSpc>
            </a:pPr>
            <a:r>
              <a:rPr lang="en-GB" sz="2000" dirty="0">
                <a:solidFill>
                  <a:schemeClr val="bg2"/>
                </a:solidFill>
              </a:rPr>
              <a:t>Class B:</a:t>
            </a:r>
          </a:p>
          <a:p>
            <a:pPr>
              <a:lnSpc>
                <a:spcPct val="90000"/>
              </a:lnSpc>
            </a:pPr>
            <a:r>
              <a:rPr lang="en-GB" sz="2000" dirty="0">
                <a:solidFill>
                  <a:schemeClr val="bg1"/>
                </a:solidFill>
              </a:rPr>
              <a:t>All Class B Addresses are of the form:</a:t>
            </a:r>
          </a:p>
          <a:p>
            <a:pPr lvl="1">
              <a:lnSpc>
                <a:spcPct val="90000"/>
              </a:lnSpc>
              <a:buNone/>
            </a:pPr>
            <a:r>
              <a:rPr lang="en-GB" sz="2000" dirty="0">
                <a:solidFill>
                  <a:schemeClr val="bg1"/>
                </a:solidFill>
              </a:rPr>
              <a:t>128 - 191.x.x.x</a:t>
            </a:r>
          </a:p>
          <a:p>
            <a:pPr lvl="1">
              <a:lnSpc>
                <a:spcPct val="90000"/>
              </a:lnSpc>
              <a:buNone/>
            </a:pPr>
            <a:r>
              <a:rPr lang="en-GB" sz="2000" dirty="0">
                <a:solidFill>
                  <a:schemeClr val="bg1"/>
                </a:solidFill>
              </a:rPr>
              <a:t>Where x can take any number between 0 and 255</a:t>
            </a:r>
          </a:p>
          <a:p>
            <a:pPr>
              <a:lnSpc>
                <a:spcPct val="90000"/>
              </a:lnSpc>
            </a:pPr>
            <a:r>
              <a:rPr lang="en-GB" sz="2000" dirty="0">
                <a:solidFill>
                  <a:schemeClr val="bg1"/>
                </a:solidFill>
              </a:rPr>
              <a:t>The first two octets are assigned to the address block owner, with the last two freely distributable</a:t>
            </a:r>
          </a:p>
          <a:p>
            <a:pPr>
              <a:lnSpc>
                <a:spcPct val="90000"/>
              </a:lnSpc>
            </a:pPr>
            <a:r>
              <a:rPr lang="en-GB" sz="2000" dirty="0">
                <a:solidFill>
                  <a:schemeClr val="bg1"/>
                </a:solidFill>
              </a:rPr>
              <a:t>Has 16-bit address space</a:t>
            </a:r>
          </a:p>
          <a:p>
            <a:pPr>
              <a:lnSpc>
                <a:spcPct val="90000"/>
              </a:lnSpc>
            </a:pPr>
            <a:r>
              <a:rPr lang="en-GB" sz="2000" dirty="0">
                <a:solidFill>
                  <a:schemeClr val="bg1"/>
                </a:solidFill>
              </a:rPr>
              <a:t>¼ of all IP addresses belong to Class B Addresses</a:t>
            </a:r>
          </a:p>
          <a:p>
            <a:pPr>
              <a:lnSpc>
                <a:spcPct val="80000"/>
              </a:lnSpc>
            </a:pPr>
            <a:endParaRPr lang="en-GB" sz="2400" dirty="0">
              <a:solidFill>
                <a:schemeClr val="bg1"/>
              </a:solidFill>
            </a:endParaRPr>
          </a:p>
        </p:txBody>
      </p:sp>
    </p:spTree>
    <p:extLst>
      <p:ext uri="{BB962C8B-B14F-4D97-AF65-F5344CB8AC3E}">
        <p14:creationId xmlns:p14="http://schemas.microsoft.com/office/powerpoint/2010/main" val="412611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748B1-528F-626A-2C6D-332DD593251F}"/>
              </a:ext>
            </a:extLst>
          </p:cNvPr>
          <p:cNvSpPr>
            <a:spLocks noGrp="1"/>
          </p:cNvSpPr>
          <p:nvPr>
            <p:ph type="title"/>
          </p:nvPr>
        </p:nvSpPr>
        <p:spPr>
          <a:xfrm>
            <a:off x="1" y="753228"/>
            <a:ext cx="10294182" cy="1080938"/>
          </a:xfrm>
        </p:spPr>
        <p:txBody>
          <a:bodyPr/>
          <a:lstStyle/>
          <a:p>
            <a:r>
              <a:rPr lang="en-GB" dirty="0"/>
              <a:t>IP Addresses Classes cont’d </a:t>
            </a:r>
          </a:p>
        </p:txBody>
      </p:sp>
      <p:sp>
        <p:nvSpPr>
          <p:cNvPr id="5" name="TextBox 4">
            <a:extLst>
              <a:ext uri="{FF2B5EF4-FFF2-40B4-BE49-F238E27FC236}">
                <a16:creationId xmlns:a16="http://schemas.microsoft.com/office/drawing/2014/main" id="{5FDBCE15-BAE3-2DFA-E1D8-E72E9F5D4D87}"/>
              </a:ext>
            </a:extLst>
          </p:cNvPr>
          <p:cNvSpPr txBox="1"/>
          <p:nvPr/>
        </p:nvSpPr>
        <p:spPr>
          <a:xfrm>
            <a:off x="1" y="2053239"/>
            <a:ext cx="12192000" cy="3877985"/>
          </a:xfrm>
          <a:prstGeom prst="rect">
            <a:avLst/>
          </a:prstGeom>
          <a:noFill/>
        </p:spPr>
        <p:txBody>
          <a:bodyPr wrap="square">
            <a:spAutoFit/>
          </a:bodyPr>
          <a:lstStyle/>
          <a:p>
            <a:pPr>
              <a:lnSpc>
                <a:spcPct val="90000"/>
              </a:lnSpc>
            </a:pPr>
            <a:r>
              <a:rPr lang="en-GB" dirty="0">
                <a:solidFill>
                  <a:schemeClr val="bg2"/>
                </a:solidFill>
              </a:rPr>
              <a:t>Class C:</a:t>
            </a:r>
          </a:p>
          <a:p>
            <a:pPr>
              <a:lnSpc>
                <a:spcPct val="90000"/>
              </a:lnSpc>
            </a:pPr>
            <a:r>
              <a:rPr lang="en-GB" dirty="0">
                <a:solidFill>
                  <a:schemeClr val="bg1"/>
                </a:solidFill>
              </a:rPr>
              <a:t>All Class C Addresses have the following format:</a:t>
            </a:r>
          </a:p>
          <a:p>
            <a:pPr>
              <a:lnSpc>
                <a:spcPct val="90000"/>
              </a:lnSpc>
              <a:buNone/>
            </a:pPr>
            <a:r>
              <a:rPr lang="en-GB" dirty="0">
                <a:solidFill>
                  <a:schemeClr val="bg1"/>
                </a:solidFill>
              </a:rPr>
              <a:t>	192-223.x.x.x</a:t>
            </a:r>
          </a:p>
          <a:p>
            <a:pPr>
              <a:lnSpc>
                <a:spcPct val="90000"/>
              </a:lnSpc>
            </a:pPr>
            <a:r>
              <a:rPr lang="en-GB" dirty="0">
                <a:solidFill>
                  <a:schemeClr val="bg1"/>
                </a:solidFill>
              </a:rPr>
              <a:t>The first three octets are assigned, with the last being freely distributable</a:t>
            </a:r>
          </a:p>
          <a:p>
            <a:pPr lvl="1">
              <a:lnSpc>
                <a:spcPct val="90000"/>
              </a:lnSpc>
            </a:pPr>
            <a:r>
              <a:rPr lang="en-GB" dirty="0">
                <a:solidFill>
                  <a:schemeClr val="bg1"/>
                </a:solidFill>
              </a:rPr>
              <a:t>Only 253 distributable addresses within a Class C Address</a:t>
            </a:r>
          </a:p>
          <a:p>
            <a:pPr lvl="1">
              <a:lnSpc>
                <a:spcPct val="90000"/>
              </a:lnSpc>
            </a:pPr>
            <a:endParaRPr lang="en-GB" dirty="0">
              <a:solidFill>
                <a:schemeClr val="bg1"/>
              </a:solidFill>
            </a:endParaRPr>
          </a:p>
          <a:p>
            <a:pPr lvl="1">
              <a:lnSpc>
                <a:spcPct val="90000"/>
              </a:lnSpc>
            </a:pPr>
            <a:r>
              <a:rPr lang="en-GB" dirty="0">
                <a:solidFill>
                  <a:schemeClr val="bg2"/>
                </a:solidFill>
              </a:rPr>
              <a:t>Class D:</a:t>
            </a:r>
          </a:p>
          <a:p>
            <a:pPr lvl="1">
              <a:lnSpc>
                <a:spcPct val="90000"/>
              </a:lnSpc>
            </a:pPr>
            <a:r>
              <a:rPr lang="en-GB" dirty="0">
                <a:solidFill>
                  <a:schemeClr val="bg1"/>
                </a:solidFill>
              </a:rPr>
              <a:t>Multicast addresses </a:t>
            </a:r>
          </a:p>
          <a:p>
            <a:pPr lvl="1">
              <a:lnSpc>
                <a:spcPct val="90000"/>
              </a:lnSpc>
            </a:pPr>
            <a:r>
              <a:rPr lang="en-GB" dirty="0">
                <a:solidFill>
                  <a:schemeClr val="bg1"/>
                </a:solidFill>
              </a:rPr>
              <a:t>224 – 247.x.x.x</a:t>
            </a:r>
          </a:p>
          <a:p>
            <a:pPr lvl="1">
              <a:lnSpc>
                <a:spcPct val="90000"/>
              </a:lnSpc>
            </a:pPr>
            <a:endParaRPr lang="en-GB" dirty="0">
              <a:solidFill>
                <a:schemeClr val="bg1"/>
              </a:solidFill>
            </a:endParaRPr>
          </a:p>
          <a:p>
            <a:pPr lvl="1">
              <a:lnSpc>
                <a:spcPct val="90000"/>
              </a:lnSpc>
            </a:pPr>
            <a:endParaRPr lang="en-GB" dirty="0">
              <a:solidFill>
                <a:schemeClr val="bg1"/>
              </a:solidFill>
            </a:endParaRPr>
          </a:p>
          <a:p>
            <a:pPr lvl="1">
              <a:lnSpc>
                <a:spcPct val="90000"/>
              </a:lnSpc>
            </a:pPr>
            <a:r>
              <a:rPr lang="en-GB" dirty="0">
                <a:solidFill>
                  <a:schemeClr val="bg2"/>
                </a:solidFill>
              </a:rPr>
              <a:t>Class E:</a:t>
            </a:r>
          </a:p>
          <a:p>
            <a:pPr lvl="1">
              <a:lnSpc>
                <a:spcPct val="90000"/>
              </a:lnSpc>
            </a:pPr>
            <a:r>
              <a:rPr lang="en-GB" dirty="0">
                <a:solidFill>
                  <a:schemeClr val="bg1"/>
                </a:solidFill>
              </a:rPr>
              <a:t>248 – 255.x.x.x</a:t>
            </a:r>
          </a:p>
          <a:p>
            <a:pPr lvl="1">
              <a:lnSpc>
                <a:spcPct val="90000"/>
              </a:lnSpc>
            </a:pPr>
            <a:r>
              <a:rPr lang="en-GB" dirty="0">
                <a:solidFill>
                  <a:schemeClr val="bg1"/>
                </a:solidFill>
              </a:rPr>
              <a:t>Experimental purposes </a:t>
            </a:r>
          </a:p>
          <a:p>
            <a:pPr>
              <a:lnSpc>
                <a:spcPct val="80000"/>
              </a:lnSpc>
            </a:pPr>
            <a:endParaRPr lang="en-GB" sz="2400" dirty="0">
              <a:solidFill>
                <a:schemeClr val="bg1"/>
              </a:solidFill>
            </a:endParaRPr>
          </a:p>
        </p:txBody>
      </p:sp>
    </p:spTree>
    <p:extLst>
      <p:ext uri="{BB962C8B-B14F-4D97-AF65-F5344CB8AC3E}">
        <p14:creationId xmlns:p14="http://schemas.microsoft.com/office/powerpoint/2010/main" val="1555765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B09352A-7588-EF25-7CAF-DDFBE0D1D459}"/>
              </a:ext>
            </a:extLst>
          </p:cNvPr>
          <p:cNvSpPr>
            <a:spLocks noGrp="1" noChangeArrowheads="1"/>
          </p:cNvSpPr>
          <p:nvPr>
            <p:ph type="title"/>
          </p:nvPr>
        </p:nvSpPr>
        <p:spPr/>
        <p:txBody>
          <a:bodyPr/>
          <a:lstStyle/>
          <a:p>
            <a:pPr eaLnBrk="1" hangingPunct="1"/>
            <a:r>
              <a:rPr lang="en-US" altLang="en-US" dirty="0"/>
              <a:t>IP Address Ranges</a:t>
            </a:r>
          </a:p>
        </p:txBody>
      </p:sp>
      <p:sp>
        <p:nvSpPr>
          <p:cNvPr id="53251" name="Rectangle 3">
            <a:extLst>
              <a:ext uri="{FF2B5EF4-FFF2-40B4-BE49-F238E27FC236}">
                <a16:creationId xmlns:a16="http://schemas.microsoft.com/office/drawing/2014/main" id="{2E333EF3-206A-E9FF-3F15-252E4540DA09}"/>
              </a:ext>
            </a:extLst>
          </p:cNvPr>
          <p:cNvSpPr>
            <a:spLocks noChangeArrowheads="1"/>
          </p:cNvSpPr>
          <p:nvPr/>
        </p:nvSpPr>
        <p:spPr bwMode="auto">
          <a:xfrm>
            <a:off x="1658938" y="4870450"/>
            <a:ext cx="860901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1" tIns="41059" rIns="82121" bIns="41059"/>
          <a:lstStyle>
            <a:lvl1pPr marL="342900" indent="-342900" defTabSz="814388">
              <a:defRPr sz="2400">
                <a:solidFill>
                  <a:schemeClr val="tx1"/>
                </a:solidFill>
                <a:latin typeface="Arial" panose="020B0604020202020204" pitchFamily="34" charset="0"/>
              </a:defRPr>
            </a:lvl1pPr>
            <a:lvl2pPr marL="344488" indent="-230188" defTabSz="814388">
              <a:defRPr sz="2400">
                <a:solidFill>
                  <a:schemeClr val="tx1"/>
                </a:solidFill>
                <a:latin typeface="Arial" panose="020B0604020202020204" pitchFamily="34" charset="0"/>
              </a:defRPr>
            </a:lvl2pPr>
            <a:lvl3pPr marL="1143000" indent="-228600" defTabSz="814388">
              <a:defRPr sz="2400">
                <a:solidFill>
                  <a:schemeClr val="tx1"/>
                </a:solidFill>
                <a:latin typeface="Arial" panose="020B0604020202020204" pitchFamily="34" charset="0"/>
              </a:defRPr>
            </a:lvl3pPr>
            <a:lvl4pPr marL="1600200" indent="-228600" defTabSz="814388">
              <a:defRPr sz="2400">
                <a:solidFill>
                  <a:schemeClr val="tx1"/>
                </a:solidFill>
                <a:latin typeface="Arial" panose="020B0604020202020204" pitchFamily="34" charset="0"/>
              </a:defRPr>
            </a:lvl4pPr>
            <a:lvl5pPr marL="2057400" indent="-228600" defTabSz="814388">
              <a:defRPr sz="2400">
                <a:solidFill>
                  <a:schemeClr val="tx1"/>
                </a:solidFill>
                <a:latin typeface="Arial" panose="020B0604020202020204" pitchFamily="34" charset="0"/>
              </a:defRPr>
            </a:lvl5pPr>
            <a:lvl6pPr marL="2514600" indent="-228600" defTabSz="8143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143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143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14388" eaLnBrk="0" fontAlgn="base" hangingPunct="0">
              <a:spcBef>
                <a:spcPct val="0"/>
              </a:spcBef>
              <a:spcAft>
                <a:spcPct val="0"/>
              </a:spcAft>
              <a:defRPr sz="2400">
                <a:solidFill>
                  <a:schemeClr val="tx1"/>
                </a:solidFill>
                <a:latin typeface="Arial" panose="020B0604020202020204" pitchFamily="34" charset="0"/>
              </a:defRPr>
            </a:lvl9pPr>
          </a:lstStyle>
          <a:p>
            <a:pPr lvl="1">
              <a:lnSpc>
                <a:spcPct val="95000"/>
              </a:lnSpc>
              <a:spcBef>
                <a:spcPct val="35000"/>
              </a:spcBef>
            </a:pPr>
            <a:r>
              <a:rPr lang="en-US" altLang="en-US" sz="1800"/>
              <a:t>	*127 (011111111) is a Class A address reserved for loopback testing and cannot be assigned to a network. </a:t>
            </a:r>
          </a:p>
        </p:txBody>
      </p:sp>
      <p:graphicFrame>
        <p:nvGraphicFramePr>
          <p:cNvPr id="2" name="Table 2">
            <a:extLst>
              <a:ext uri="{FF2B5EF4-FFF2-40B4-BE49-F238E27FC236}">
                <a16:creationId xmlns:a16="http://schemas.microsoft.com/office/drawing/2014/main" id="{E876CDF4-67F1-D409-9C0D-2B242B53DE87}"/>
              </a:ext>
            </a:extLst>
          </p:cNvPr>
          <p:cNvGraphicFramePr>
            <a:graphicFrameLocks noGrp="1"/>
          </p:cNvGraphicFramePr>
          <p:nvPr>
            <p:extLst>
              <p:ext uri="{D42A27DB-BD31-4B8C-83A1-F6EECF244321}">
                <p14:modId xmlns:p14="http://schemas.microsoft.com/office/powerpoint/2010/main" val="1375417798"/>
              </p:ext>
            </p:extLst>
          </p:nvPr>
        </p:nvGraphicFramePr>
        <p:xfrm>
          <a:off x="0" y="1987550"/>
          <a:ext cx="12192000" cy="3486148"/>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1410132148"/>
                    </a:ext>
                  </a:extLst>
                </a:gridCol>
                <a:gridCol w="1417400">
                  <a:extLst>
                    <a:ext uri="{9D8B030D-6E8A-4147-A177-3AD203B41FA5}">
                      <a16:colId xmlns:a16="http://schemas.microsoft.com/office/drawing/2014/main" val="3664171234"/>
                    </a:ext>
                  </a:extLst>
                </a:gridCol>
                <a:gridCol w="3459400">
                  <a:extLst>
                    <a:ext uri="{9D8B030D-6E8A-4147-A177-3AD203B41FA5}">
                      <a16:colId xmlns:a16="http://schemas.microsoft.com/office/drawing/2014/main" val="1892046182"/>
                    </a:ext>
                  </a:extLst>
                </a:gridCol>
                <a:gridCol w="2438400">
                  <a:extLst>
                    <a:ext uri="{9D8B030D-6E8A-4147-A177-3AD203B41FA5}">
                      <a16:colId xmlns:a16="http://schemas.microsoft.com/office/drawing/2014/main" val="3003137961"/>
                    </a:ext>
                  </a:extLst>
                </a:gridCol>
                <a:gridCol w="2438400">
                  <a:extLst>
                    <a:ext uri="{9D8B030D-6E8A-4147-A177-3AD203B41FA5}">
                      <a16:colId xmlns:a16="http://schemas.microsoft.com/office/drawing/2014/main" val="2401345087"/>
                    </a:ext>
                  </a:extLst>
                </a:gridCol>
              </a:tblGrid>
              <a:tr h="1572700">
                <a:tc>
                  <a:txBody>
                    <a:bodyPr/>
                    <a:lstStyle/>
                    <a:p>
                      <a:r>
                        <a:rPr lang="en-GB" dirty="0">
                          <a:solidFill>
                            <a:schemeClr val="bg1"/>
                          </a:solidFill>
                        </a:rPr>
                        <a:t>Class</a:t>
                      </a:r>
                    </a:p>
                  </a:txBody>
                  <a:tcPr/>
                </a:tc>
                <a:tc>
                  <a:txBody>
                    <a:bodyPr/>
                    <a:lstStyle/>
                    <a:p>
                      <a:r>
                        <a:rPr lang="en-GB" dirty="0">
                          <a:solidFill>
                            <a:schemeClr val="bg1"/>
                          </a:solidFill>
                        </a:rPr>
                        <a:t>Range</a:t>
                      </a:r>
                    </a:p>
                  </a:txBody>
                  <a:tcPr/>
                </a:tc>
                <a:tc>
                  <a:txBody>
                    <a:bodyPr/>
                    <a:lstStyle/>
                    <a:p>
                      <a:r>
                        <a:rPr lang="en-GB" dirty="0">
                          <a:solidFill>
                            <a:schemeClr val="bg1"/>
                          </a:solidFill>
                        </a:rPr>
                        <a:t>Number of Possible  Networks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Number of Possible Hosts in One Network</a:t>
                      </a:r>
                    </a:p>
                    <a:p>
                      <a:endParaRPr lang="en-GB"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Number of Usable Hosts in One Network</a:t>
                      </a:r>
                    </a:p>
                    <a:p>
                      <a:endParaRPr lang="en-GB" dirty="0">
                        <a:solidFill>
                          <a:schemeClr val="bg1"/>
                        </a:solidFill>
                      </a:endParaRPr>
                    </a:p>
                  </a:txBody>
                  <a:tcPr/>
                </a:tc>
                <a:extLst>
                  <a:ext uri="{0D108BD9-81ED-4DB2-BD59-A6C34878D82A}">
                    <a16:rowId xmlns:a16="http://schemas.microsoft.com/office/drawing/2014/main" val="1847720998"/>
                  </a:ext>
                </a:extLst>
              </a:tr>
              <a:tr h="637816">
                <a:tc>
                  <a:txBody>
                    <a:bodyPr/>
                    <a:lstStyle/>
                    <a:p>
                      <a:r>
                        <a:rPr lang="en-GB" dirty="0"/>
                        <a:t>A</a:t>
                      </a:r>
                    </a:p>
                  </a:txBody>
                  <a:tcPr/>
                </a:tc>
                <a:tc>
                  <a:txBody>
                    <a:bodyPr/>
                    <a:lstStyle/>
                    <a:p>
                      <a:pPr algn="ctr"/>
                      <a:r>
                        <a:rPr lang="en-GB" dirty="0"/>
                        <a:t>1-126</a:t>
                      </a:r>
                    </a:p>
                  </a:txBody>
                  <a:tcPr/>
                </a:tc>
                <a:tc>
                  <a:txBody>
                    <a:bodyPr/>
                    <a:lstStyle/>
                    <a:p>
                      <a:pPr algn="r" fontAlgn="b"/>
                      <a:r>
                        <a:rPr lang="en-GB" sz="1800" kern="1200" dirty="0">
                          <a:solidFill>
                            <a:schemeClr val="dk1"/>
                          </a:solidFill>
                          <a:latin typeface="+mn-lt"/>
                          <a:ea typeface="+mn-ea"/>
                          <a:cs typeface="+mn-cs"/>
                        </a:rPr>
                        <a:t>                                                                                    126 </a:t>
                      </a:r>
                    </a:p>
                  </a:txBody>
                  <a:tcPr marL="9525" marR="9525" marT="9525" marB="0" anchor="b"/>
                </a:tc>
                <a:tc>
                  <a:txBody>
                    <a:bodyPr/>
                    <a:lstStyle/>
                    <a:p>
                      <a:pPr algn="r" fontAlgn="b"/>
                      <a:r>
                        <a:rPr lang="en-GB" sz="1800" kern="1200" dirty="0">
                          <a:solidFill>
                            <a:schemeClr val="dk1"/>
                          </a:solidFill>
                          <a:latin typeface="+mn-lt"/>
                          <a:ea typeface="+mn-ea"/>
                          <a:cs typeface="+mn-cs"/>
                        </a:rPr>
                        <a:t>                                                                      16,777,216 </a:t>
                      </a:r>
                    </a:p>
                  </a:txBody>
                  <a:tcPr marL="9525" marR="9525" marT="9525" marB="0" anchor="b"/>
                </a:tc>
                <a:tc>
                  <a:txBody>
                    <a:bodyPr/>
                    <a:lstStyle/>
                    <a:p>
                      <a:pPr algn="r" fontAlgn="b"/>
                      <a:r>
                        <a:rPr lang="en-GB" sz="1800" kern="1200" dirty="0">
                          <a:solidFill>
                            <a:schemeClr val="dk1"/>
                          </a:solidFill>
                          <a:latin typeface="+mn-lt"/>
                          <a:ea typeface="+mn-ea"/>
                          <a:cs typeface="+mn-cs"/>
                        </a:rPr>
                        <a:t>                                                                  16,777,214 </a:t>
                      </a:r>
                    </a:p>
                  </a:txBody>
                  <a:tcPr marL="9525" marR="9525" marT="9525" marB="0" anchor="b"/>
                </a:tc>
                <a:extLst>
                  <a:ext uri="{0D108BD9-81ED-4DB2-BD59-A6C34878D82A}">
                    <a16:rowId xmlns:a16="http://schemas.microsoft.com/office/drawing/2014/main" val="2681605929"/>
                  </a:ext>
                </a:extLst>
              </a:tr>
              <a:tr h="637816">
                <a:tc>
                  <a:txBody>
                    <a:bodyPr/>
                    <a:lstStyle/>
                    <a:p>
                      <a:r>
                        <a:rPr lang="en-GB" dirty="0"/>
                        <a:t>B</a:t>
                      </a:r>
                    </a:p>
                  </a:txBody>
                  <a:tcPr/>
                </a:tc>
                <a:tc>
                  <a:txBody>
                    <a:bodyPr/>
                    <a:lstStyle/>
                    <a:p>
                      <a:pPr algn="ctr"/>
                      <a:r>
                        <a:rPr lang="en-GB" dirty="0"/>
                        <a:t>128 -191</a:t>
                      </a:r>
                    </a:p>
                  </a:txBody>
                  <a:tcPr/>
                </a:tc>
                <a:tc>
                  <a:txBody>
                    <a:bodyPr/>
                    <a:lstStyle/>
                    <a:p>
                      <a:pPr algn="r" fontAlgn="b"/>
                      <a:r>
                        <a:rPr lang="en-GB" sz="1800" kern="1200" dirty="0">
                          <a:solidFill>
                            <a:schemeClr val="dk1"/>
                          </a:solidFill>
                          <a:latin typeface="+mn-lt"/>
                          <a:ea typeface="+mn-ea"/>
                          <a:cs typeface="+mn-cs"/>
                        </a:rPr>
                        <a:t>                                                                              16,382 </a:t>
                      </a:r>
                    </a:p>
                  </a:txBody>
                  <a:tcPr marL="9525" marR="9525" marT="9525" marB="0" anchor="b"/>
                </a:tc>
                <a:tc>
                  <a:txBody>
                    <a:bodyPr/>
                    <a:lstStyle/>
                    <a:p>
                      <a:pPr algn="r" fontAlgn="b"/>
                      <a:r>
                        <a:rPr lang="en-GB" sz="1800" kern="1200" dirty="0">
                          <a:solidFill>
                            <a:schemeClr val="dk1"/>
                          </a:solidFill>
                          <a:latin typeface="+mn-lt"/>
                          <a:ea typeface="+mn-ea"/>
                          <a:cs typeface="+mn-cs"/>
                        </a:rPr>
                        <a:t>                                                                              65,536 </a:t>
                      </a:r>
                    </a:p>
                  </a:txBody>
                  <a:tcPr marL="9525" marR="9525" marT="9525" marB="0" anchor="b"/>
                </a:tc>
                <a:tc>
                  <a:txBody>
                    <a:bodyPr/>
                    <a:lstStyle/>
                    <a:p>
                      <a:pPr algn="r" fontAlgn="b"/>
                      <a:r>
                        <a:rPr lang="en-GB" sz="1800" kern="1200" dirty="0">
                          <a:solidFill>
                            <a:schemeClr val="dk1"/>
                          </a:solidFill>
                          <a:latin typeface="+mn-lt"/>
                          <a:ea typeface="+mn-ea"/>
                          <a:cs typeface="+mn-cs"/>
                        </a:rPr>
                        <a:t>                                                                          65,534 </a:t>
                      </a:r>
                    </a:p>
                  </a:txBody>
                  <a:tcPr marL="9525" marR="9525" marT="9525" marB="0" anchor="b"/>
                </a:tc>
                <a:extLst>
                  <a:ext uri="{0D108BD9-81ED-4DB2-BD59-A6C34878D82A}">
                    <a16:rowId xmlns:a16="http://schemas.microsoft.com/office/drawing/2014/main" val="1426795052"/>
                  </a:ext>
                </a:extLst>
              </a:tr>
              <a:tr h="637816">
                <a:tc>
                  <a:txBody>
                    <a:bodyPr/>
                    <a:lstStyle/>
                    <a:p>
                      <a:r>
                        <a:rPr lang="en-GB" dirty="0"/>
                        <a:t>C</a:t>
                      </a:r>
                    </a:p>
                  </a:txBody>
                  <a:tcPr/>
                </a:tc>
                <a:tc>
                  <a:txBody>
                    <a:bodyPr/>
                    <a:lstStyle/>
                    <a:p>
                      <a:pPr algn="ctr"/>
                      <a:r>
                        <a:rPr lang="en-GB" dirty="0"/>
                        <a:t>192-223</a:t>
                      </a:r>
                    </a:p>
                  </a:txBody>
                  <a:tcPr/>
                </a:tc>
                <a:tc>
                  <a:txBody>
                    <a:bodyPr/>
                    <a:lstStyle/>
                    <a:p>
                      <a:pPr algn="r" fontAlgn="b"/>
                      <a:r>
                        <a:rPr lang="en-GB" sz="1800" kern="1200" dirty="0">
                          <a:solidFill>
                            <a:schemeClr val="dk1"/>
                          </a:solidFill>
                          <a:latin typeface="+mn-lt"/>
                          <a:ea typeface="+mn-ea"/>
                          <a:cs typeface="+mn-cs"/>
                        </a:rPr>
                        <a:t>                                                                        2,097,150 </a:t>
                      </a:r>
                    </a:p>
                  </a:txBody>
                  <a:tcPr marL="9525" marR="9525" marT="9525" marB="0" anchor="b"/>
                </a:tc>
                <a:tc>
                  <a:txBody>
                    <a:bodyPr/>
                    <a:lstStyle/>
                    <a:p>
                      <a:pPr algn="r" fontAlgn="b"/>
                      <a:r>
                        <a:rPr lang="en-GB" sz="1800" kern="1200" dirty="0">
                          <a:solidFill>
                            <a:schemeClr val="dk1"/>
                          </a:solidFill>
                          <a:latin typeface="+mn-lt"/>
                          <a:ea typeface="+mn-ea"/>
                          <a:cs typeface="+mn-cs"/>
                        </a:rPr>
                        <a:t>                                                                                    256 </a:t>
                      </a:r>
                    </a:p>
                  </a:txBody>
                  <a:tcPr marL="9525" marR="9525" marT="9525" marB="0" anchor="b"/>
                </a:tc>
                <a:tc>
                  <a:txBody>
                    <a:bodyPr/>
                    <a:lstStyle/>
                    <a:p>
                      <a:pPr algn="r" fontAlgn="b"/>
                      <a:r>
                        <a:rPr lang="en-GB" sz="1800" kern="1200" dirty="0">
                          <a:solidFill>
                            <a:schemeClr val="dk1"/>
                          </a:solidFill>
                          <a:latin typeface="+mn-lt"/>
                          <a:ea typeface="+mn-ea"/>
                          <a:cs typeface="+mn-cs"/>
                        </a:rPr>
                        <a:t>                                                                                254 </a:t>
                      </a:r>
                    </a:p>
                  </a:txBody>
                  <a:tcPr marL="9525" marR="9525" marT="9525" marB="0" anchor="b"/>
                </a:tc>
                <a:extLst>
                  <a:ext uri="{0D108BD9-81ED-4DB2-BD59-A6C34878D82A}">
                    <a16:rowId xmlns:a16="http://schemas.microsoft.com/office/drawing/2014/main" val="422332902"/>
                  </a:ext>
                </a:extLst>
              </a:tr>
            </a:tbl>
          </a:graphicData>
        </a:graphic>
      </p:graphicFrame>
      <p:sp>
        <p:nvSpPr>
          <p:cNvPr id="3" name="Rectangle 2">
            <a:extLst>
              <a:ext uri="{FF2B5EF4-FFF2-40B4-BE49-F238E27FC236}">
                <a16:creationId xmlns:a16="http://schemas.microsoft.com/office/drawing/2014/main" id="{3495188D-74FD-0026-0CB4-D7BF3A3BD680}"/>
              </a:ext>
            </a:extLst>
          </p:cNvPr>
          <p:cNvSpPr/>
          <p:nvPr/>
        </p:nvSpPr>
        <p:spPr>
          <a:xfrm>
            <a:off x="0" y="5473698"/>
            <a:ext cx="12288981" cy="1384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Number of Possible networks is = 2</a:t>
            </a:r>
            <a:r>
              <a:rPr lang="en-GB" baseline="30000" dirty="0">
                <a:solidFill>
                  <a:schemeClr val="bg1"/>
                </a:solidFill>
              </a:rPr>
              <a:t>x-y, </a:t>
            </a:r>
            <a:r>
              <a:rPr lang="en-GB" dirty="0">
                <a:solidFill>
                  <a:schemeClr val="bg1"/>
                </a:solidFill>
              </a:rPr>
              <a:t>Where x = number of network bits and y = number of fix bits in the network bits. Note that y depends on the IP address Class</a:t>
            </a:r>
          </a:p>
          <a:p>
            <a:endParaRPr lang="en-GB" dirty="0">
              <a:solidFill>
                <a:schemeClr val="bg1"/>
              </a:solidFill>
            </a:endParaRPr>
          </a:p>
          <a:p>
            <a:r>
              <a:rPr lang="en-GB" dirty="0">
                <a:solidFill>
                  <a:schemeClr val="bg1"/>
                </a:solidFill>
              </a:rPr>
              <a:t>Number of Possible Hosts in one network = 2</a:t>
            </a:r>
            <a:r>
              <a:rPr lang="en-GB" baseline="30000" dirty="0">
                <a:solidFill>
                  <a:schemeClr val="bg1"/>
                </a:solidFill>
              </a:rPr>
              <a:t>x</a:t>
            </a:r>
            <a:r>
              <a:rPr lang="en-GB" dirty="0">
                <a:solidFill>
                  <a:schemeClr val="bg1"/>
                </a:solidFill>
              </a:rPr>
              <a:t> where x is the number of hosts bits </a:t>
            </a:r>
          </a:p>
          <a:p>
            <a:r>
              <a:rPr lang="en-GB" dirty="0">
                <a:solidFill>
                  <a:schemeClr val="bg1"/>
                </a:solidFill>
              </a:rPr>
              <a:t>Number of usable hosts in one network is = 2</a:t>
            </a:r>
            <a:r>
              <a:rPr lang="en-GB" baseline="30000" dirty="0">
                <a:solidFill>
                  <a:schemeClr val="bg1"/>
                </a:solidFill>
              </a:rPr>
              <a:t>x</a:t>
            </a:r>
            <a:r>
              <a:rPr lang="en-GB" dirty="0">
                <a:solidFill>
                  <a:schemeClr val="bg1"/>
                </a:solidFill>
              </a:rPr>
              <a:t> – 2, where x is the number of host bits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5697891D-46C0-4120-D4A2-4CC3CFC0276C}"/>
              </a:ext>
            </a:extLst>
          </p:cNvPr>
          <p:cNvSpPr>
            <a:spLocks noGrp="1" noChangeArrowheads="1"/>
          </p:cNvSpPr>
          <p:nvPr>
            <p:ph type="title"/>
          </p:nvPr>
        </p:nvSpPr>
        <p:spPr/>
        <p:txBody>
          <a:bodyPr/>
          <a:lstStyle/>
          <a:p>
            <a:pPr eaLnBrk="1" hangingPunct="1"/>
            <a:r>
              <a:rPr lang="en-US" altLang="en-US" dirty="0"/>
              <a:t>Reserved  IP Addresses</a:t>
            </a:r>
          </a:p>
        </p:txBody>
      </p:sp>
      <p:sp>
        <p:nvSpPr>
          <p:cNvPr id="6" name="Text Placeholder 38914">
            <a:extLst>
              <a:ext uri="{FF2B5EF4-FFF2-40B4-BE49-F238E27FC236}">
                <a16:creationId xmlns:a16="http://schemas.microsoft.com/office/drawing/2014/main" id="{6487FE39-0F1C-9BDF-B339-791F1F49FEBB}"/>
              </a:ext>
            </a:extLst>
          </p:cNvPr>
          <p:cNvSpPr txBox="1">
            <a:spLocks/>
          </p:cNvSpPr>
          <p:nvPr/>
        </p:nvSpPr>
        <p:spPr>
          <a:xfrm>
            <a:off x="277090" y="2083548"/>
            <a:ext cx="11762509" cy="4411662"/>
          </a:xfrm>
          <a:prstGeom prst="rect">
            <a:avLst/>
          </a:prstGeom>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GB" sz="2800" dirty="0">
                <a:solidFill>
                  <a:schemeClr val="bg2"/>
                </a:solidFill>
              </a:rPr>
              <a:t>Private Networks </a:t>
            </a:r>
            <a:r>
              <a:rPr lang="en-GB" sz="2800" dirty="0">
                <a:solidFill>
                  <a:schemeClr val="bg1"/>
                </a:solidFill>
              </a:rPr>
              <a:t>(no public connections)</a:t>
            </a:r>
          </a:p>
          <a:p>
            <a:pPr lvl="1"/>
            <a:r>
              <a:rPr lang="en-GB" sz="2800" dirty="0">
                <a:solidFill>
                  <a:schemeClr val="bg1"/>
                </a:solidFill>
              </a:rPr>
              <a:t>10.x.x.x – Class A</a:t>
            </a:r>
          </a:p>
          <a:p>
            <a:pPr lvl="1"/>
            <a:r>
              <a:rPr lang="en-GB" sz="2800" dirty="0">
                <a:solidFill>
                  <a:schemeClr val="bg1"/>
                </a:solidFill>
              </a:rPr>
              <a:t>172.16.x.x – Class B</a:t>
            </a:r>
          </a:p>
          <a:p>
            <a:pPr lvl="1"/>
            <a:r>
              <a:rPr lang="en-GB" sz="2800" dirty="0">
                <a:solidFill>
                  <a:schemeClr val="bg1"/>
                </a:solidFill>
              </a:rPr>
              <a:t>192.168.x.x – Class C</a:t>
            </a:r>
          </a:p>
          <a:p>
            <a:pPr marL="457200" lvl="1" indent="0">
              <a:buNone/>
            </a:pPr>
            <a:endParaRPr lang="en-GB" sz="2800" dirty="0">
              <a:solidFill>
                <a:schemeClr val="bg1"/>
              </a:solidFill>
            </a:endParaRPr>
          </a:p>
          <a:p>
            <a:pPr marL="457200" lvl="1" indent="0">
              <a:buNone/>
            </a:pPr>
            <a:r>
              <a:rPr lang="en-GB" sz="2800" dirty="0">
                <a:solidFill>
                  <a:schemeClr val="bg2"/>
                </a:solidFill>
              </a:rPr>
              <a:t>Local Network</a:t>
            </a:r>
          </a:p>
          <a:p>
            <a:r>
              <a:rPr lang="en-GB" sz="2800" dirty="0">
                <a:solidFill>
                  <a:schemeClr val="bg1"/>
                </a:solidFill>
              </a:rPr>
              <a:t>127.x.x.x – local network (loopback)</a:t>
            </a:r>
          </a:p>
          <a:p>
            <a:pPr marL="0" indent="0">
              <a:buNone/>
            </a:pPr>
            <a:r>
              <a:rPr lang="en-GB" sz="2800" dirty="0">
                <a:solidFill>
                  <a:schemeClr val="bg2"/>
                </a:solidFill>
              </a:rPr>
              <a:t>Multicast</a:t>
            </a:r>
          </a:p>
          <a:p>
            <a:r>
              <a:rPr lang="en-GB" sz="2800" dirty="0">
                <a:solidFill>
                  <a:schemeClr val="bg1"/>
                </a:solidFill>
              </a:rPr>
              <a:t>255.255.255.255 – broadcast – sends to everyone on the network</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5697891D-46C0-4120-D4A2-4CC3CFC0276C}"/>
              </a:ext>
            </a:extLst>
          </p:cNvPr>
          <p:cNvSpPr>
            <a:spLocks noGrp="1" noChangeArrowheads="1"/>
          </p:cNvSpPr>
          <p:nvPr>
            <p:ph type="title"/>
          </p:nvPr>
        </p:nvSpPr>
        <p:spPr>
          <a:xfrm>
            <a:off x="159027" y="753228"/>
            <a:ext cx="10135156" cy="1080938"/>
          </a:xfrm>
        </p:spPr>
        <p:txBody>
          <a:bodyPr/>
          <a:lstStyle/>
          <a:p>
            <a:pPr eaLnBrk="1" hangingPunct="1"/>
            <a:r>
              <a:rPr lang="en-US" altLang="en-US" dirty="0"/>
              <a:t>IP Address Shortage</a:t>
            </a:r>
          </a:p>
        </p:txBody>
      </p:sp>
      <p:sp>
        <p:nvSpPr>
          <p:cNvPr id="2" name="Rectangle 1">
            <a:extLst>
              <a:ext uri="{FF2B5EF4-FFF2-40B4-BE49-F238E27FC236}">
                <a16:creationId xmlns:a16="http://schemas.microsoft.com/office/drawing/2014/main" id="{D740B765-679D-155C-CAAE-C19D9AC1ACC6}"/>
              </a:ext>
            </a:extLst>
          </p:cNvPr>
          <p:cNvSpPr/>
          <p:nvPr/>
        </p:nvSpPr>
        <p:spPr>
          <a:xfrm>
            <a:off x="0" y="2036618"/>
            <a:ext cx="12192000" cy="4821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500" dirty="0">
                <a:solidFill>
                  <a:schemeClr val="bg1"/>
                </a:solidFill>
              </a:rPr>
              <a:t>IPv4 has potential for 4 billion IP addresses, However, with increased Internet Connectivity, this number is running out.</a:t>
            </a:r>
          </a:p>
          <a:p>
            <a:endParaRPr lang="en-GB" sz="2500" dirty="0">
              <a:solidFill>
                <a:schemeClr val="bg1"/>
              </a:solidFill>
            </a:endParaRPr>
          </a:p>
          <a:p>
            <a:r>
              <a:rPr lang="en-GB" sz="2500" dirty="0">
                <a:solidFill>
                  <a:schemeClr val="bg2"/>
                </a:solidFill>
              </a:rPr>
              <a:t>Applications increasing Demand</a:t>
            </a:r>
          </a:p>
          <a:p>
            <a:r>
              <a:rPr lang="en-GB" sz="2500" dirty="0">
                <a:solidFill>
                  <a:schemeClr val="bg1"/>
                </a:solidFill>
              </a:rPr>
              <a:t>Applications in IoTs </a:t>
            </a:r>
          </a:p>
          <a:p>
            <a:r>
              <a:rPr lang="en-GB" sz="2500" dirty="0">
                <a:solidFill>
                  <a:schemeClr val="bg1"/>
                </a:solidFill>
              </a:rPr>
              <a:t>Mobile devices </a:t>
            </a:r>
          </a:p>
          <a:p>
            <a:r>
              <a:rPr lang="en-GB" sz="2500" dirty="0">
                <a:solidFill>
                  <a:schemeClr val="bg1"/>
                </a:solidFill>
              </a:rPr>
              <a:t>It is projected that by the year 2030, there will be tens of billions of connections</a:t>
            </a:r>
          </a:p>
          <a:p>
            <a:endParaRPr lang="en-GB" sz="2500" dirty="0">
              <a:solidFill>
                <a:schemeClr val="bg1"/>
              </a:solidFill>
            </a:endParaRPr>
          </a:p>
          <a:p>
            <a:r>
              <a:rPr lang="en-GB" sz="2500" dirty="0">
                <a:solidFill>
                  <a:schemeClr val="bg1"/>
                </a:solidFill>
              </a:rPr>
              <a:t>A solution has been created through the 128 bits IPv6 but majority of Internet users are yet to adopt IPv6 due to compatibility issues between IPv4 and IPv6</a:t>
            </a:r>
          </a:p>
          <a:p>
            <a:endParaRPr lang="en-GB" sz="2500" dirty="0">
              <a:solidFill>
                <a:schemeClr val="bg1"/>
              </a:solidFill>
            </a:endParaRPr>
          </a:p>
          <a:p>
            <a:r>
              <a:rPr lang="en-GB" sz="2500" dirty="0">
                <a:solidFill>
                  <a:schemeClr val="bg1"/>
                </a:solidFill>
              </a:rPr>
              <a:t>Thus, leading to shortage in IPv4 addresses and increase in their cost/IP</a:t>
            </a:r>
          </a:p>
          <a:p>
            <a:endParaRPr lang="en-GB" sz="2500"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1206264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5697891D-46C0-4120-D4A2-4CC3CFC0276C}"/>
              </a:ext>
            </a:extLst>
          </p:cNvPr>
          <p:cNvSpPr>
            <a:spLocks noGrp="1" noChangeArrowheads="1"/>
          </p:cNvSpPr>
          <p:nvPr>
            <p:ph type="title"/>
          </p:nvPr>
        </p:nvSpPr>
        <p:spPr>
          <a:xfrm>
            <a:off x="159027" y="753228"/>
            <a:ext cx="10135156" cy="1080938"/>
          </a:xfrm>
        </p:spPr>
        <p:txBody>
          <a:bodyPr/>
          <a:lstStyle/>
          <a:p>
            <a:pPr eaLnBrk="1" hangingPunct="1"/>
            <a:r>
              <a:rPr lang="en-US" altLang="en-US" dirty="0"/>
              <a:t>IP Address Shortage – Solution </a:t>
            </a:r>
          </a:p>
        </p:txBody>
      </p:sp>
      <p:sp>
        <p:nvSpPr>
          <p:cNvPr id="2" name="Rectangle 1">
            <a:extLst>
              <a:ext uri="{FF2B5EF4-FFF2-40B4-BE49-F238E27FC236}">
                <a16:creationId xmlns:a16="http://schemas.microsoft.com/office/drawing/2014/main" id="{D740B765-679D-155C-CAAE-C19D9AC1ACC6}"/>
              </a:ext>
            </a:extLst>
          </p:cNvPr>
          <p:cNvSpPr/>
          <p:nvPr/>
        </p:nvSpPr>
        <p:spPr>
          <a:xfrm>
            <a:off x="0" y="1981199"/>
            <a:ext cx="12192000" cy="5098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500" dirty="0">
                <a:solidFill>
                  <a:schemeClr val="bg2"/>
                </a:solidFill>
              </a:rPr>
              <a:t>Network Address Translation (NAT) - </a:t>
            </a:r>
            <a:r>
              <a:rPr lang="en-US" sz="2000" dirty="0">
                <a:solidFill>
                  <a:schemeClr val="bg1"/>
                </a:solidFill>
              </a:rPr>
              <a:t>Hides many nodes behind limited set of public addresses</a:t>
            </a:r>
            <a:endParaRPr lang="en-GB" sz="2000" dirty="0">
              <a:solidFill>
                <a:schemeClr val="bg1"/>
              </a:solidFill>
            </a:endParaRPr>
          </a:p>
          <a:p>
            <a:pPr marL="342900" indent="-342900">
              <a:buFont typeface="Wingdings" panose="05000000000000000000" pitchFamily="2" charset="2"/>
              <a:buChar char="v"/>
            </a:pPr>
            <a:r>
              <a:rPr lang="en-GB" sz="2500" dirty="0">
                <a:solidFill>
                  <a:schemeClr val="bg1"/>
                </a:solidFill>
              </a:rPr>
              <a:t>Block of addresses are located to ISPs and organisations</a:t>
            </a:r>
          </a:p>
          <a:p>
            <a:pPr marL="342900" indent="-342900">
              <a:buFont typeface="Wingdings" panose="05000000000000000000" pitchFamily="2" charset="2"/>
              <a:buChar char="v"/>
            </a:pPr>
            <a:r>
              <a:rPr lang="en-GB" sz="2500" dirty="0">
                <a:solidFill>
                  <a:schemeClr val="bg1"/>
                </a:solidFill>
              </a:rPr>
              <a:t>This is based on classes of IP addresses</a:t>
            </a:r>
          </a:p>
          <a:p>
            <a:pPr marL="342900" indent="-342900">
              <a:buFont typeface="Wingdings" panose="05000000000000000000" pitchFamily="2" charset="2"/>
              <a:buChar char="v"/>
            </a:pPr>
            <a:r>
              <a:rPr lang="en-GB" sz="2500" dirty="0">
                <a:solidFill>
                  <a:schemeClr val="bg1"/>
                </a:solidFill>
              </a:rPr>
              <a:t>What if we have a class C allocation that allows for 254 IPs and we have 500 computing devices to connect?</a:t>
            </a:r>
          </a:p>
          <a:p>
            <a:r>
              <a:rPr lang="en-GB" dirty="0">
                <a:solidFill>
                  <a:schemeClr val="bg1"/>
                </a:solidFill>
              </a:rPr>
              <a:t>Use a gateway/router to map invalid (</a:t>
            </a:r>
            <a:r>
              <a:rPr lang="en-GB" dirty="0">
                <a:solidFill>
                  <a:schemeClr val="bg2"/>
                </a:solidFill>
              </a:rPr>
              <a:t>reserved</a:t>
            </a:r>
            <a:r>
              <a:rPr lang="en-GB" dirty="0">
                <a:solidFill>
                  <a:schemeClr val="bg1"/>
                </a:solidFill>
              </a:rPr>
              <a:t>) addresses to valid IP addresses</a:t>
            </a:r>
          </a:p>
          <a:p>
            <a:pPr lvl="1"/>
            <a:r>
              <a:rPr lang="en-GB" dirty="0">
                <a:solidFill>
                  <a:schemeClr val="bg1"/>
                </a:solidFill>
              </a:rPr>
              <a:t>Translates your local address to a routable address</a:t>
            </a:r>
          </a:p>
          <a:p>
            <a:pPr lvl="1"/>
            <a:r>
              <a:rPr lang="en-GB" dirty="0">
                <a:solidFill>
                  <a:schemeClr val="bg1"/>
                </a:solidFill>
              </a:rPr>
              <a:t>Router receives one IP Address</a:t>
            </a:r>
          </a:p>
          <a:p>
            <a:pPr lvl="2"/>
            <a:r>
              <a:rPr lang="en-GB" dirty="0">
                <a:solidFill>
                  <a:schemeClr val="bg1"/>
                </a:solidFill>
              </a:rPr>
              <a:t>Either </a:t>
            </a:r>
            <a:r>
              <a:rPr lang="en-GB" dirty="0">
                <a:solidFill>
                  <a:schemeClr val="bg2"/>
                </a:solidFill>
              </a:rPr>
              <a:t>dynamically</a:t>
            </a:r>
            <a:r>
              <a:rPr lang="en-GB" dirty="0">
                <a:solidFill>
                  <a:schemeClr val="bg1"/>
                </a:solidFill>
              </a:rPr>
              <a:t> assigns addresses to all the nodes behind the router, or it is assigned statically using non-routable addresses</a:t>
            </a:r>
          </a:p>
          <a:p>
            <a:pPr lvl="3"/>
            <a:r>
              <a:rPr lang="en-GB" dirty="0">
                <a:solidFill>
                  <a:schemeClr val="bg1"/>
                </a:solidFill>
              </a:rPr>
              <a:t>If dynamic, uses DHCP (Dynamic Host Configuration Protocol)</a:t>
            </a:r>
          </a:p>
          <a:p>
            <a:pPr lvl="2"/>
            <a:r>
              <a:rPr lang="en-GB" dirty="0">
                <a:solidFill>
                  <a:schemeClr val="bg1"/>
                </a:solidFill>
              </a:rPr>
              <a:t>When someone inside the network wants to access a computer outside the local network (the internet), the request is sent to the router, which uses NAT to send the request to the internet.</a:t>
            </a:r>
          </a:p>
          <a:p>
            <a:pPr lvl="2"/>
            <a:endParaRPr lang="en-GB" dirty="0">
              <a:solidFill>
                <a:schemeClr val="bg2"/>
              </a:solidFill>
            </a:endParaRPr>
          </a:p>
          <a:p>
            <a:pPr lvl="2"/>
            <a:r>
              <a:rPr lang="en-GB" dirty="0">
                <a:solidFill>
                  <a:schemeClr val="bg2"/>
                </a:solidFill>
              </a:rPr>
              <a:t>NB: This has potentials to increase security as these IPs are not visible outside the network</a:t>
            </a:r>
          </a:p>
          <a:p>
            <a:endParaRPr lang="en-GB" sz="2500"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14219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5697891D-46C0-4120-D4A2-4CC3CFC0276C}"/>
              </a:ext>
            </a:extLst>
          </p:cNvPr>
          <p:cNvSpPr>
            <a:spLocks noGrp="1" noChangeArrowheads="1"/>
          </p:cNvSpPr>
          <p:nvPr>
            <p:ph type="title"/>
          </p:nvPr>
        </p:nvSpPr>
        <p:spPr>
          <a:xfrm>
            <a:off x="159027" y="753228"/>
            <a:ext cx="10135156" cy="1080938"/>
          </a:xfrm>
        </p:spPr>
        <p:txBody>
          <a:bodyPr/>
          <a:lstStyle/>
          <a:p>
            <a:pPr eaLnBrk="1" hangingPunct="1"/>
            <a:r>
              <a:rPr lang="en-US" altLang="en-US" dirty="0"/>
              <a:t>IPv4 and IPv6</a:t>
            </a:r>
          </a:p>
        </p:txBody>
      </p:sp>
      <p:sp>
        <p:nvSpPr>
          <p:cNvPr id="2" name="Rectangle 1">
            <a:extLst>
              <a:ext uri="{FF2B5EF4-FFF2-40B4-BE49-F238E27FC236}">
                <a16:creationId xmlns:a16="http://schemas.microsoft.com/office/drawing/2014/main" id="{D07A475C-3773-28B5-4B9E-BEF768BB3231}"/>
              </a:ext>
            </a:extLst>
          </p:cNvPr>
          <p:cNvSpPr/>
          <p:nvPr/>
        </p:nvSpPr>
        <p:spPr>
          <a:xfrm>
            <a:off x="0" y="1939636"/>
            <a:ext cx="12192000" cy="49183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chemeClr val="bg1"/>
                </a:solidFill>
              </a:rPr>
              <a:t>IPv6 was developed by the Internet Engineering Task Force (IETF) to provide a long term solution to the problem of IP exhaustion in IPv4.</a:t>
            </a:r>
          </a:p>
          <a:p>
            <a:endParaRPr lang="en-GB" sz="2400" dirty="0">
              <a:solidFill>
                <a:schemeClr val="bg1"/>
              </a:solidFill>
            </a:endParaRPr>
          </a:p>
          <a:p>
            <a:r>
              <a:rPr lang="en-GB" sz="2400" dirty="0">
                <a:solidFill>
                  <a:schemeClr val="bg1"/>
                </a:solidFill>
              </a:rPr>
              <a:t>It is 128-bits IP addressing Scheme and has address space of </a:t>
            </a:r>
            <a:r>
              <a:rPr lang="en-GB" sz="2400" dirty="0">
                <a:solidFill>
                  <a:schemeClr val="bg2"/>
                </a:solidFill>
              </a:rPr>
              <a:t>2</a:t>
            </a:r>
            <a:r>
              <a:rPr lang="en-GB" sz="2400" baseline="30000" dirty="0">
                <a:solidFill>
                  <a:schemeClr val="bg2"/>
                </a:solidFill>
              </a:rPr>
              <a:t>128</a:t>
            </a:r>
            <a:r>
              <a:rPr lang="en-GB" sz="2400" dirty="0">
                <a:solidFill>
                  <a:schemeClr val="bg1"/>
                </a:solidFill>
              </a:rPr>
              <a:t> bigger than IPv4 with 2</a:t>
            </a:r>
            <a:r>
              <a:rPr lang="en-GB" sz="2400" baseline="30000" dirty="0">
                <a:solidFill>
                  <a:schemeClr val="bg1"/>
                </a:solidFill>
              </a:rPr>
              <a:t>32 </a:t>
            </a:r>
          </a:p>
          <a:p>
            <a:endParaRPr lang="en-GB" sz="2400" baseline="30000" dirty="0">
              <a:solidFill>
                <a:schemeClr val="bg1"/>
              </a:solidFill>
            </a:endParaRPr>
          </a:p>
          <a:p>
            <a:pPr algn="ctr"/>
            <a:r>
              <a:rPr lang="en-GB" sz="2400" dirty="0">
                <a:solidFill>
                  <a:schemeClr val="bg2"/>
                </a:solidFill>
              </a:rPr>
              <a:t>340,282,366,920,938,463,463,374,607,431,768,211,456 Ips</a:t>
            </a:r>
          </a:p>
          <a:p>
            <a:pPr algn="ctr"/>
            <a:r>
              <a:rPr lang="en-US" sz="3200" b="0" i="0" dirty="0">
                <a:solidFill>
                  <a:srgbClr val="202124"/>
                </a:solidFill>
                <a:effectLst/>
                <a:latin typeface="Google Sans"/>
              </a:rPr>
              <a:t>340 undecillion, approximately 3.4×10</a:t>
            </a:r>
            <a:r>
              <a:rPr lang="en-US" sz="3200" b="0" i="0" baseline="30000" dirty="0">
                <a:solidFill>
                  <a:srgbClr val="202124"/>
                </a:solidFill>
                <a:effectLst/>
                <a:latin typeface="Google Sans"/>
              </a:rPr>
              <a:t>38</a:t>
            </a:r>
            <a:r>
              <a:rPr lang="en-GB" sz="3200" dirty="0">
                <a:solidFill>
                  <a:schemeClr val="bg2"/>
                </a:solidFill>
              </a:rPr>
              <a:t> </a:t>
            </a:r>
            <a:endParaRPr lang="en-GB" sz="3200" baseline="30000" dirty="0">
              <a:solidFill>
                <a:schemeClr val="bg2"/>
              </a:solidFill>
            </a:endParaRPr>
          </a:p>
          <a:p>
            <a:endParaRPr lang="en-GB" sz="2400" dirty="0">
              <a:solidFill>
                <a:schemeClr val="bg1"/>
              </a:solidFill>
            </a:endParaRPr>
          </a:p>
          <a:p>
            <a:r>
              <a:rPr lang="en-GB" sz="2400" dirty="0">
                <a:solidFill>
                  <a:schemeClr val="bg1"/>
                </a:solidFill>
              </a:rPr>
              <a:t>There are 8 groups separated by colon, each group is represented by 2 bytes (16bits) written in hexadecimal form</a:t>
            </a:r>
          </a:p>
        </p:txBody>
      </p:sp>
    </p:spTree>
    <p:extLst>
      <p:ext uri="{BB962C8B-B14F-4D97-AF65-F5344CB8AC3E}">
        <p14:creationId xmlns:p14="http://schemas.microsoft.com/office/powerpoint/2010/main" val="3687401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5697891D-46C0-4120-D4A2-4CC3CFC0276C}"/>
              </a:ext>
            </a:extLst>
          </p:cNvPr>
          <p:cNvSpPr>
            <a:spLocks noGrp="1" noChangeArrowheads="1"/>
          </p:cNvSpPr>
          <p:nvPr>
            <p:ph type="title"/>
          </p:nvPr>
        </p:nvSpPr>
        <p:spPr>
          <a:xfrm>
            <a:off x="159027" y="753228"/>
            <a:ext cx="10135156" cy="505830"/>
          </a:xfrm>
        </p:spPr>
        <p:txBody>
          <a:bodyPr>
            <a:normAutofit fontScale="90000"/>
          </a:bodyPr>
          <a:lstStyle/>
          <a:p>
            <a:pPr eaLnBrk="1" hangingPunct="1"/>
            <a:r>
              <a:rPr lang="en-US" altLang="en-US" dirty="0"/>
              <a:t>IPv4 and IPv6 – cont’d </a:t>
            </a:r>
          </a:p>
        </p:txBody>
      </p:sp>
      <p:sp>
        <p:nvSpPr>
          <p:cNvPr id="2" name="Rectangle 1">
            <a:extLst>
              <a:ext uri="{FF2B5EF4-FFF2-40B4-BE49-F238E27FC236}">
                <a16:creationId xmlns:a16="http://schemas.microsoft.com/office/drawing/2014/main" id="{D07A475C-3773-28B5-4B9E-BEF768BB3231}"/>
              </a:ext>
            </a:extLst>
          </p:cNvPr>
          <p:cNvSpPr/>
          <p:nvPr/>
        </p:nvSpPr>
        <p:spPr>
          <a:xfrm>
            <a:off x="0" y="1202788"/>
            <a:ext cx="12192000" cy="56552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0" i="0" dirty="0">
                <a:solidFill>
                  <a:schemeClr val="tx1"/>
                </a:solidFill>
                <a:effectLst/>
                <a:latin typeface="Arial" panose="020B0604020202020204" pitchFamily="34" charset="0"/>
              </a:rPr>
              <a:t>An IPv6 address is 128 bits in length and consists of eight, 16-bit fields, with each field bounded (separated) by a colon. Each field must contain a hexadecimal number, in </a:t>
            </a:r>
            <a:r>
              <a:rPr lang="en-US" sz="2400" b="0" i="0" dirty="0">
                <a:solidFill>
                  <a:schemeClr val="bg1"/>
                </a:solidFill>
                <a:effectLst/>
                <a:latin typeface="Arial" panose="020B0604020202020204" pitchFamily="34" charset="0"/>
              </a:rPr>
              <a:t>contrast to the </a:t>
            </a:r>
            <a:r>
              <a:rPr lang="en-US" sz="2400" b="0" i="0" dirty="0">
                <a:solidFill>
                  <a:srgbClr val="000000"/>
                </a:solidFill>
                <a:effectLst/>
                <a:latin typeface="Arial" panose="020B0604020202020204" pitchFamily="34" charset="0"/>
              </a:rPr>
              <a:t>dotted-decimal notation of IPv4 addresses. In the next figure, the x's represent hexadecimal numbers.</a:t>
            </a:r>
          </a:p>
          <a:p>
            <a:endParaRPr lang="en-US" sz="2400" b="0" i="0" dirty="0">
              <a:solidFill>
                <a:srgbClr val="444444"/>
              </a:solidFill>
              <a:effectLst/>
              <a:latin typeface="Monaco"/>
            </a:endParaRPr>
          </a:p>
          <a:p>
            <a:endParaRPr lang="en-US" sz="2400" b="0" i="0" dirty="0">
              <a:solidFill>
                <a:srgbClr val="444444"/>
              </a:solidFill>
              <a:effectLst/>
              <a:latin typeface="Monaco"/>
            </a:endParaRPr>
          </a:p>
          <a:p>
            <a:endParaRPr lang="en-US" sz="2400" b="0" i="0" dirty="0">
              <a:solidFill>
                <a:srgbClr val="444444"/>
              </a:solidFill>
              <a:effectLst/>
              <a:latin typeface="Monaco"/>
            </a:endParaRPr>
          </a:p>
          <a:p>
            <a:endParaRPr lang="en-US" sz="2400" dirty="0">
              <a:solidFill>
                <a:srgbClr val="444444"/>
              </a:solidFill>
              <a:latin typeface="Monaco"/>
            </a:endParaRPr>
          </a:p>
          <a:p>
            <a:pPr algn="ctr"/>
            <a:r>
              <a:rPr lang="en-US" sz="2800" dirty="0">
                <a:solidFill>
                  <a:schemeClr val="bg1"/>
                </a:solidFill>
              </a:rPr>
              <a:t>2001:0DB8:3C4D:0015:0000:0000:1A2F:1A2B</a:t>
            </a:r>
          </a:p>
          <a:p>
            <a:endParaRPr lang="en-US" sz="2800" b="0" i="0" dirty="0">
              <a:solidFill>
                <a:srgbClr val="000000"/>
              </a:solidFill>
              <a:effectLst/>
              <a:latin typeface="Arial" panose="020B0604020202020204" pitchFamily="34" charset="0"/>
            </a:endParaRPr>
          </a:p>
          <a:p>
            <a:r>
              <a:rPr lang="en-US" sz="2800" b="0" i="0" dirty="0">
                <a:solidFill>
                  <a:srgbClr val="000000"/>
                </a:solidFill>
                <a:effectLst/>
                <a:latin typeface="Arial" panose="020B0604020202020204" pitchFamily="34" charset="0"/>
              </a:rPr>
              <a:t>Most IPv6 addresses do not occupy all of their possible 128 bits. This condition results in fields that are padded with zeros or contain only zeros</a:t>
            </a:r>
            <a:endParaRPr lang="en-GB" sz="2800" dirty="0">
              <a:solidFill>
                <a:schemeClr val="bg1"/>
              </a:solidFill>
            </a:endParaRPr>
          </a:p>
        </p:txBody>
      </p:sp>
      <p:sp>
        <p:nvSpPr>
          <p:cNvPr id="3" name="TextBox 2">
            <a:extLst>
              <a:ext uri="{FF2B5EF4-FFF2-40B4-BE49-F238E27FC236}">
                <a16:creationId xmlns:a16="http://schemas.microsoft.com/office/drawing/2014/main" id="{1B844B90-FC14-CFFF-7301-F038FB996686}"/>
              </a:ext>
            </a:extLst>
          </p:cNvPr>
          <p:cNvSpPr txBox="1"/>
          <p:nvPr/>
        </p:nvSpPr>
        <p:spPr>
          <a:xfrm>
            <a:off x="0" y="2827606"/>
            <a:ext cx="12027877" cy="954107"/>
          </a:xfrm>
          <a:prstGeom prst="rect">
            <a:avLst/>
          </a:prstGeom>
          <a:noFill/>
        </p:spPr>
        <p:txBody>
          <a:bodyPr wrap="square" rtlCol="0">
            <a:spAutoFit/>
          </a:bodyPr>
          <a:lstStyle/>
          <a:p>
            <a:r>
              <a:rPr lang="en-US" sz="2800" dirty="0">
                <a:solidFill>
                  <a:schemeClr val="bg1"/>
                </a:solidFill>
              </a:rPr>
              <a:t>X:X:X:X:X:X:X:X, Note that each X represents a 16-bits field unlike the 4-8bits field in IPv4</a:t>
            </a:r>
          </a:p>
        </p:txBody>
      </p:sp>
    </p:spTree>
    <p:extLst>
      <p:ext uri="{BB962C8B-B14F-4D97-AF65-F5344CB8AC3E}">
        <p14:creationId xmlns:p14="http://schemas.microsoft.com/office/powerpoint/2010/main" val="2738859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5697891D-46C0-4120-D4A2-4CC3CFC0276C}"/>
              </a:ext>
            </a:extLst>
          </p:cNvPr>
          <p:cNvSpPr>
            <a:spLocks noGrp="1" noChangeArrowheads="1"/>
          </p:cNvSpPr>
          <p:nvPr>
            <p:ph type="title"/>
          </p:nvPr>
        </p:nvSpPr>
        <p:spPr>
          <a:xfrm>
            <a:off x="159027" y="753228"/>
            <a:ext cx="10135156" cy="505830"/>
          </a:xfrm>
        </p:spPr>
        <p:txBody>
          <a:bodyPr>
            <a:normAutofit fontScale="90000"/>
          </a:bodyPr>
          <a:lstStyle/>
          <a:p>
            <a:pPr eaLnBrk="1" hangingPunct="1"/>
            <a:r>
              <a:rPr lang="en-US" altLang="en-US" dirty="0"/>
              <a:t>IPv4 and IPv6 – Abbreviating IPv6 addresses </a:t>
            </a:r>
          </a:p>
        </p:txBody>
      </p:sp>
      <p:sp>
        <p:nvSpPr>
          <p:cNvPr id="2" name="Rectangle 1">
            <a:extLst>
              <a:ext uri="{FF2B5EF4-FFF2-40B4-BE49-F238E27FC236}">
                <a16:creationId xmlns:a16="http://schemas.microsoft.com/office/drawing/2014/main" id="{D07A475C-3773-28B5-4B9E-BEF768BB3231}"/>
              </a:ext>
            </a:extLst>
          </p:cNvPr>
          <p:cNvSpPr/>
          <p:nvPr/>
        </p:nvSpPr>
        <p:spPr>
          <a:xfrm>
            <a:off x="0" y="1934308"/>
            <a:ext cx="12192000" cy="4923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600" b="0" i="0" dirty="0">
                <a:solidFill>
                  <a:srgbClr val="000000"/>
                </a:solidFill>
                <a:effectLst/>
                <a:latin typeface="Arial" panose="020B0604020202020204" pitchFamily="34" charset="0"/>
              </a:rPr>
              <a:t>Most IPv6 addresses do not occupy all of their possible 128 bits. This condition results in fields that are padded with zeros or contain only zeros</a:t>
            </a:r>
          </a:p>
          <a:p>
            <a:endParaRPr lang="en-US" sz="1600" dirty="0">
              <a:solidFill>
                <a:srgbClr val="000000"/>
              </a:solidFill>
              <a:latin typeface="Arial" panose="020B0604020202020204" pitchFamily="34" charset="0"/>
            </a:endParaRPr>
          </a:p>
          <a:p>
            <a:r>
              <a:rPr lang="en-US" sz="2600" b="0" i="0" dirty="0">
                <a:solidFill>
                  <a:srgbClr val="000000"/>
                </a:solidFill>
                <a:effectLst/>
                <a:latin typeface="Arial" panose="020B0604020202020204" pitchFamily="34" charset="0"/>
              </a:rPr>
              <a:t>The IPv6 addressing architecture allows one to use the two-colon (::) notation to represent contiguous 16-bit fields of zeros. For example, you might abbreviate the IPv6 address:</a:t>
            </a:r>
          </a:p>
          <a:p>
            <a:endParaRPr lang="en-US" sz="2600" dirty="0">
              <a:solidFill>
                <a:schemeClr val="bg1"/>
              </a:solidFill>
            </a:endParaRPr>
          </a:p>
          <a:p>
            <a:pPr algn="ctr"/>
            <a:r>
              <a:rPr lang="en-US" sz="2600" dirty="0">
                <a:solidFill>
                  <a:srgbClr val="FF0000"/>
                </a:solidFill>
              </a:rPr>
              <a:t>2001:0DB8:3C4D:0015:0000:0000:1A2F:1A2B </a:t>
            </a:r>
            <a:r>
              <a:rPr lang="en-US" sz="2600" dirty="0">
                <a:solidFill>
                  <a:schemeClr val="bg1"/>
                </a:solidFill>
              </a:rPr>
              <a:t>to:  </a:t>
            </a:r>
          </a:p>
          <a:p>
            <a:pPr algn="ctr"/>
            <a:endParaRPr lang="en-US" sz="2600" dirty="0">
              <a:solidFill>
                <a:schemeClr val="bg1"/>
              </a:solidFill>
            </a:endParaRPr>
          </a:p>
          <a:p>
            <a:r>
              <a:rPr lang="en-US" sz="2600" dirty="0">
                <a:solidFill>
                  <a:srgbClr val="00B0F0"/>
                </a:solidFill>
              </a:rPr>
              <a:t>2001:0DB8:3C4D:0015::1A2F:1A2B </a:t>
            </a:r>
            <a:r>
              <a:rPr lang="en-US" sz="2600" dirty="0">
                <a:solidFill>
                  <a:schemeClr val="bg1"/>
                </a:solidFill>
              </a:rPr>
              <a:t>leading zeros in the fields can also be removed. For example: 0DB8 can become DB8 and 0015 can become 15, the new address becomes: </a:t>
            </a:r>
            <a:r>
              <a:rPr lang="en-US" sz="2600" b="1" dirty="0">
                <a:solidFill>
                  <a:schemeClr val="accent2"/>
                </a:solidFill>
              </a:rPr>
              <a:t>2001:DB8:3C4D:15::1A2F:1A2B </a:t>
            </a:r>
          </a:p>
          <a:p>
            <a:endParaRPr lang="en-GB" sz="2800" dirty="0">
              <a:solidFill>
                <a:schemeClr val="bg1"/>
              </a:solidFill>
            </a:endParaRPr>
          </a:p>
        </p:txBody>
      </p:sp>
    </p:spTree>
    <p:extLst>
      <p:ext uri="{BB962C8B-B14F-4D97-AF65-F5344CB8AC3E}">
        <p14:creationId xmlns:p14="http://schemas.microsoft.com/office/powerpoint/2010/main" val="221969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06205B0-04C9-8CA1-DCDD-E7B77F68CCE0}"/>
              </a:ext>
            </a:extLst>
          </p:cNvPr>
          <p:cNvSpPr>
            <a:spLocks noGrp="1"/>
          </p:cNvSpPr>
          <p:nvPr>
            <p:ph type="title"/>
          </p:nvPr>
        </p:nvSpPr>
        <p:spPr>
          <a:xfrm>
            <a:off x="0" y="753228"/>
            <a:ext cx="10294183" cy="1080938"/>
          </a:xfrm>
        </p:spPr>
        <p:txBody>
          <a:bodyPr>
            <a:normAutofit/>
          </a:bodyPr>
          <a:lstStyle/>
          <a:p>
            <a:pPr eaLnBrk="1" hangingPunct="1"/>
            <a:r>
              <a:rPr lang="en-US" altLang="en-US" dirty="0"/>
              <a:t>Network Administration – Duties</a:t>
            </a:r>
          </a:p>
        </p:txBody>
      </p:sp>
      <p:sp>
        <p:nvSpPr>
          <p:cNvPr id="2" name="Rectangle 1">
            <a:extLst>
              <a:ext uri="{FF2B5EF4-FFF2-40B4-BE49-F238E27FC236}">
                <a16:creationId xmlns:a16="http://schemas.microsoft.com/office/drawing/2014/main" id="{473702B3-4241-3E9B-EB10-0941052D9764}"/>
              </a:ext>
            </a:extLst>
          </p:cNvPr>
          <p:cNvSpPr/>
          <p:nvPr/>
        </p:nvSpPr>
        <p:spPr>
          <a:xfrm>
            <a:off x="0" y="1961323"/>
            <a:ext cx="12192000" cy="4896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err="1">
                <a:solidFill>
                  <a:schemeClr val="bg1"/>
                </a:solidFill>
              </a:rPr>
              <a:t>i</a:t>
            </a:r>
            <a:r>
              <a:rPr lang="en-GB" dirty="0">
                <a:solidFill>
                  <a:schemeClr val="bg1"/>
                </a:solidFill>
              </a:rPr>
              <a:t>.	Network design – planning the implementation of the network infrastructure.</a:t>
            </a:r>
          </a:p>
          <a:p>
            <a:endParaRPr lang="en-GB" dirty="0">
              <a:solidFill>
                <a:schemeClr val="bg1"/>
              </a:solidFill>
            </a:endParaRPr>
          </a:p>
          <a:p>
            <a:r>
              <a:rPr lang="en-GB" dirty="0">
                <a:solidFill>
                  <a:schemeClr val="bg1"/>
                </a:solidFill>
              </a:rPr>
              <a:t>ii.	Research and select and order network hardware – </a:t>
            </a:r>
            <a:r>
              <a:rPr lang="en-GB" dirty="0" err="1">
                <a:solidFill>
                  <a:schemeClr val="bg1"/>
                </a:solidFill>
              </a:rPr>
              <a:t>E.g</a:t>
            </a:r>
            <a:r>
              <a:rPr lang="en-GB" dirty="0">
                <a:solidFill>
                  <a:schemeClr val="bg1"/>
                </a:solidFill>
              </a:rPr>
              <a:t> network cables, routers, switches, etc based on 	requirements with respect to the design</a:t>
            </a:r>
          </a:p>
          <a:p>
            <a:endParaRPr lang="en-GB" dirty="0">
              <a:solidFill>
                <a:schemeClr val="bg1"/>
              </a:solidFill>
            </a:endParaRPr>
          </a:p>
          <a:p>
            <a:pPr fontAlgn="base"/>
            <a:r>
              <a:rPr lang="en-GB" dirty="0">
                <a:solidFill>
                  <a:schemeClr val="bg1"/>
                </a:solidFill>
              </a:rPr>
              <a:t>iii.	Configuring/installing and testing network equipment – Linking the physical network devices and logically 	connecting them to be able to communicate.</a:t>
            </a:r>
          </a:p>
          <a:p>
            <a:pPr fontAlgn="base"/>
            <a:endParaRPr lang="en-GB" dirty="0">
              <a:solidFill>
                <a:schemeClr val="bg1"/>
              </a:solidFill>
            </a:endParaRPr>
          </a:p>
          <a:p>
            <a:pPr algn="l" fontAlgn="base"/>
            <a:r>
              <a:rPr lang="en-GB" dirty="0">
                <a:solidFill>
                  <a:schemeClr val="bg1"/>
                </a:solidFill>
              </a:rPr>
              <a:t>iv.	Troubleshooting and Maintenance of network infrastructure- diagnosing problems, establishing the root cause(s) 	and resolving them.</a:t>
            </a:r>
          </a:p>
          <a:p>
            <a:pPr algn="l" fontAlgn="base"/>
            <a:endParaRPr lang="en-GB" dirty="0">
              <a:solidFill>
                <a:schemeClr val="bg1"/>
              </a:solidFill>
            </a:endParaRPr>
          </a:p>
          <a:p>
            <a:pPr algn="l" fontAlgn="base"/>
            <a:r>
              <a:rPr lang="en-GB" dirty="0">
                <a:solidFill>
                  <a:schemeClr val="bg1"/>
                </a:solidFill>
              </a:rPr>
              <a:t>v.	Monitoring Network activities – Observing user activities and network loads to proactively identify and resolve 	potential problems that may result</a:t>
            </a:r>
          </a:p>
          <a:p>
            <a:pPr algn="l" fontAlgn="base"/>
            <a:endParaRPr lang="en-GB" dirty="0">
              <a:solidFill>
                <a:schemeClr val="bg1"/>
              </a:solidFill>
            </a:endParaRPr>
          </a:p>
          <a:p>
            <a:pPr marL="400050" indent="-400050" algn="l" fontAlgn="base">
              <a:buAutoNum type="romanLcPeriod" startAt="6"/>
            </a:pPr>
            <a:r>
              <a:rPr lang="en-GB" dirty="0">
                <a:solidFill>
                  <a:schemeClr val="bg1"/>
                </a:solidFill>
              </a:rPr>
              <a:t>Setting up firewalls – set up fire walls to secure the network from unauthorised traffic and users.</a:t>
            </a:r>
          </a:p>
          <a:p>
            <a:pPr algn="l" fontAlgn="base"/>
            <a:endParaRPr lang="en-GB" dirty="0">
              <a:solidFill>
                <a:schemeClr val="bg1"/>
              </a:solidFill>
            </a:endParaRPr>
          </a:p>
          <a:p>
            <a:pPr algn="l" fontAlgn="base"/>
            <a:r>
              <a:rPr lang="en-GB" dirty="0">
                <a:solidFill>
                  <a:schemeClr val="bg1"/>
                </a:solidFill>
              </a:rPr>
              <a:t>vii.	Respond to and fix network outages- when users report network downtimes, NAs ensure resolution.</a:t>
            </a:r>
          </a:p>
          <a:p>
            <a:pPr marL="400050" indent="-400050">
              <a:buAutoNum type="romanLcPeriod"/>
            </a:pPr>
            <a:endParaRPr lang="en-GB" dirty="0">
              <a:solidFill>
                <a:schemeClr val="bg1"/>
              </a:solidFill>
            </a:endParaRPr>
          </a:p>
        </p:txBody>
      </p:sp>
    </p:spTree>
    <p:extLst>
      <p:ext uri="{BB962C8B-B14F-4D97-AF65-F5344CB8AC3E}">
        <p14:creationId xmlns:p14="http://schemas.microsoft.com/office/powerpoint/2010/main" val="2133658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022P_306">
            <a:extLst>
              <a:ext uri="{FF2B5EF4-FFF2-40B4-BE49-F238E27FC236}">
                <a16:creationId xmlns:a16="http://schemas.microsoft.com/office/drawing/2014/main" id="{78757C07-774F-9A5C-FCCC-6BAC1B9B16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8104" y="1981199"/>
            <a:ext cx="3878084" cy="43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3">
            <a:extLst>
              <a:ext uri="{FF2B5EF4-FFF2-40B4-BE49-F238E27FC236}">
                <a16:creationId xmlns:a16="http://schemas.microsoft.com/office/drawing/2014/main" id="{7AB40790-BB2D-60FD-4626-68ECA63FDD1F}"/>
              </a:ext>
            </a:extLst>
          </p:cNvPr>
          <p:cNvSpPr>
            <a:spLocks noGrp="1" noChangeArrowheads="1"/>
          </p:cNvSpPr>
          <p:nvPr>
            <p:ph type="title"/>
          </p:nvPr>
        </p:nvSpPr>
        <p:spPr>
          <a:xfrm>
            <a:off x="371477" y="894522"/>
            <a:ext cx="8142288" cy="838200"/>
          </a:xfrm>
        </p:spPr>
        <p:txBody>
          <a:bodyPr/>
          <a:lstStyle/>
          <a:p>
            <a:pPr eaLnBrk="1" hangingPunct="1"/>
            <a:r>
              <a:rPr lang="en-US" altLang="en-US" dirty="0"/>
              <a:t>Subnetworks</a:t>
            </a:r>
          </a:p>
        </p:txBody>
      </p:sp>
      <p:sp>
        <p:nvSpPr>
          <p:cNvPr id="2" name="Rectangle 1">
            <a:extLst>
              <a:ext uri="{FF2B5EF4-FFF2-40B4-BE49-F238E27FC236}">
                <a16:creationId xmlns:a16="http://schemas.microsoft.com/office/drawing/2014/main" id="{4EC9ACDB-5E50-D521-B581-125DECBD48BE}"/>
              </a:ext>
            </a:extLst>
          </p:cNvPr>
          <p:cNvSpPr/>
          <p:nvPr/>
        </p:nvSpPr>
        <p:spPr>
          <a:xfrm>
            <a:off x="0" y="1981198"/>
            <a:ext cx="8142288" cy="4876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3200" dirty="0">
                <a:solidFill>
                  <a:schemeClr val="bg2"/>
                </a:solidFill>
              </a:rPr>
              <a:t>Subnet</a:t>
            </a:r>
            <a:r>
              <a:rPr lang="en-GB" sz="3200" dirty="0">
                <a:solidFill>
                  <a:schemeClr val="bg1"/>
                </a:solidFill>
              </a:rPr>
              <a:t> – Logical division of IP networks into 2 or more networks</a:t>
            </a:r>
          </a:p>
          <a:p>
            <a:r>
              <a:rPr lang="en-GB" sz="3200" dirty="0">
                <a:solidFill>
                  <a:schemeClr val="bg2"/>
                </a:solidFill>
              </a:rPr>
              <a:t>Purpose</a:t>
            </a:r>
            <a:r>
              <a:rPr lang="en-GB" sz="3200" dirty="0">
                <a:solidFill>
                  <a:schemeClr val="bg1"/>
                </a:solidFill>
              </a:rPr>
              <a:t> </a:t>
            </a:r>
          </a:p>
          <a:p>
            <a:pPr marL="457200" indent="-457200">
              <a:buFont typeface="Wingdings" panose="05000000000000000000" pitchFamily="2" charset="2"/>
              <a:buChar char="v"/>
            </a:pPr>
            <a:r>
              <a:rPr lang="en-GB" sz="3200" dirty="0">
                <a:solidFill>
                  <a:schemeClr val="bg1"/>
                </a:solidFill>
              </a:rPr>
              <a:t>Reduce network congestions</a:t>
            </a:r>
          </a:p>
          <a:p>
            <a:pPr marL="457200" indent="-457200">
              <a:buFont typeface="Wingdings" panose="05000000000000000000" pitchFamily="2" charset="2"/>
              <a:buChar char="v"/>
            </a:pPr>
            <a:r>
              <a:rPr lang="en-GB" sz="3200" dirty="0">
                <a:solidFill>
                  <a:schemeClr val="bg1"/>
                </a:solidFill>
              </a:rPr>
              <a:t>Improve network performance</a:t>
            </a:r>
          </a:p>
          <a:p>
            <a:pPr marL="457200" indent="-457200">
              <a:buFont typeface="Wingdings" panose="05000000000000000000" pitchFamily="2" charset="2"/>
              <a:buChar char="v"/>
            </a:pPr>
            <a:r>
              <a:rPr lang="en-GB" sz="3200" dirty="0">
                <a:solidFill>
                  <a:schemeClr val="bg1"/>
                </a:solidFill>
              </a:rPr>
              <a:t>Improve security</a:t>
            </a:r>
          </a:p>
          <a:p>
            <a:endParaRPr lang="en-US" sz="2800" dirty="0">
              <a:solidFill>
                <a:srgbClr val="FF0000"/>
              </a:solidFill>
            </a:endParaRPr>
          </a:p>
          <a:p>
            <a:r>
              <a:rPr lang="en-US" sz="2800" dirty="0">
                <a:solidFill>
                  <a:srgbClr val="FF0000"/>
                </a:solidFill>
              </a:rPr>
              <a:t>Routers</a:t>
            </a:r>
            <a:r>
              <a:rPr lang="en-US" sz="2800" dirty="0">
                <a:solidFill>
                  <a:schemeClr val="bg1"/>
                </a:solidFill>
              </a:rPr>
              <a:t> are used to communicate between subnets. However, a subnet allows its linked devices to communicate with each other.</a:t>
            </a:r>
            <a:endParaRPr lang="en-GB" sz="2800" dirty="0">
              <a:solidFill>
                <a:schemeClr val="bg1"/>
              </a:solidFill>
            </a:endParaRPr>
          </a:p>
          <a:p>
            <a:endParaRPr lang="en-GB" dirty="0">
              <a:solidFill>
                <a:schemeClr val="bg1"/>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022P_318">
            <a:extLst>
              <a:ext uri="{FF2B5EF4-FFF2-40B4-BE49-F238E27FC236}">
                <a16:creationId xmlns:a16="http://schemas.microsoft.com/office/drawing/2014/main" id="{7D9851F6-4AD5-D64D-EB0A-76184E6AF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1969477"/>
            <a:ext cx="3962399" cy="470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Rectangle 3">
            <a:extLst>
              <a:ext uri="{FF2B5EF4-FFF2-40B4-BE49-F238E27FC236}">
                <a16:creationId xmlns:a16="http://schemas.microsoft.com/office/drawing/2014/main" id="{57D0F05F-3FCE-08D8-9268-FB088A49D457}"/>
              </a:ext>
            </a:extLst>
          </p:cNvPr>
          <p:cNvSpPr>
            <a:spLocks noGrp="1" noChangeArrowheads="1"/>
          </p:cNvSpPr>
          <p:nvPr>
            <p:ph type="title"/>
          </p:nvPr>
        </p:nvSpPr>
        <p:spPr/>
        <p:txBody>
          <a:bodyPr/>
          <a:lstStyle/>
          <a:p>
            <a:pPr eaLnBrk="1" hangingPunct="1"/>
            <a:r>
              <a:rPr lang="en-US" altLang="en-US"/>
              <a:t>Number of Subnets Available</a:t>
            </a:r>
          </a:p>
        </p:txBody>
      </p:sp>
      <p:sp>
        <p:nvSpPr>
          <p:cNvPr id="59396" name="Rectangle 4">
            <a:extLst>
              <a:ext uri="{FF2B5EF4-FFF2-40B4-BE49-F238E27FC236}">
                <a16:creationId xmlns:a16="http://schemas.microsoft.com/office/drawing/2014/main" id="{075A6762-B4F5-8F93-150A-EA98DE9848CA}"/>
              </a:ext>
            </a:extLst>
          </p:cNvPr>
          <p:cNvSpPr>
            <a:spLocks noGrp="1" noChangeArrowheads="1"/>
          </p:cNvSpPr>
          <p:nvPr>
            <p:ph type="body" idx="1"/>
          </p:nvPr>
        </p:nvSpPr>
        <p:spPr>
          <a:xfrm>
            <a:off x="1" y="1969477"/>
            <a:ext cx="8278836" cy="4708414"/>
          </a:xfrm>
        </p:spPr>
        <p:txBody>
          <a:bodyPr/>
          <a:lstStyle/>
          <a:p>
            <a:pPr marL="0" indent="0">
              <a:buNone/>
            </a:pPr>
            <a:r>
              <a:rPr lang="en-US" altLang="en-US" sz="2200" dirty="0">
                <a:solidFill>
                  <a:schemeClr val="bg1"/>
                </a:solidFill>
              </a:rPr>
              <a:t>To determine the number of subnets:</a:t>
            </a:r>
          </a:p>
          <a:p>
            <a:pPr>
              <a:buFont typeface="Wingdings" panose="05000000000000000000" pitchFamily="2" charset="2"/>
              <a:buChar char="ü"/>
            </a:pPr>
            <a:r>
              <a:rPr lang="en-US" altLang="en-US" sz="2200" dirty="0">
                <a:solidFill>
                  <a:schemeClr val="bg1"/>
                </a:solidFill>
              </a:rPr>
              <a:t>Borrow bits from the host ID portion of the IP address</a:t>
            </a:r>
          </a:p>
          <a:p>
            <a:pPr>
              <a:buFont typeface="Wingdings" panose="05000000000000000000" pitchFamily="2" charset="2"/>
              <a:buChar char="ü"/>
            </a:pPr>
            <a:r>
              <a:rPr lang="en-US" altLang="en-US" dirty="0">
                <a:solidFill>
                  <a:schemeClr val="bg1"/>
                </a:solidFill>
              </a:rPr>
              <a:t>Number of subnets available depends on the number of bits borrowed.</a:t>
            </a:r>
          </a:p>
          <a:p>
            <a:pPr>
              <a:buFont typeface="Wingdings" panose="05000000000000000000" pitchFamily="2" charset="2"/>
              <a:buChar char="ü"/>
            </a:pPr>
            <a:r>
              <a:rPr lang="en-US" altLang="en-US" dirty="0">
                <a:solidFill>
                  <a:schemeClr val="bg1"/>
                </a:solidFill>
              </a:rPr>
              <a:t>One address is still reserved as the network address.</a:t>
            </a:r>
          </a:p>
          <a:p>
            <a:pPr>
              <a:buFont typeface="Wingdings" panose="05000000000000000000" pitchFamily="2" charset="2"/>
              <a:buChar char="ü"/>
            </a:pPr>
            <a:r>
              <a:rPr lang="en-US" altLang="en-US" dirty="0">
                <a:solidFill>
                  <a:schemeClr val="bg1"/>
                </a:solidFill>
              </a:rPr>
              <a:t>One address is still reserved as broadcast address.</a:t>
            </a:r>
          </a:p>
          <a:p>
            <a:pPr>
              <a:buFont typeface="Wingdings" panose="05000000000000000000" pitchFamily="2" charset="2"/>
              <a:buChar char="ü"/>
            </a:pPr>
            <a:r>
              <a:rPr lang="en-US" altLang="en-US" dirty="0">
                <a:solidFill>
                  <a:schemeClr val="bg1"/>
                </a:solidFill>
              </a:rPr>
              <a:t>Available number of subnets = 2</a:t>
            </a:r>
            <a:r>
              <a:rPr lang="en-US" altLang="en-US" i="1" baseline="30000" dirty="0">
                <a:solidFill>
                  <a:schemeClr val="bg1"/>
                </a:solidFill>
              </a:rPr>
              <a:t>s</a:t>
            </a:r>
            <a:r>
              <a:rPr lang="en-US" altLang="en-US" dirty="0">
                <a:solidFill>
                  <a:schemeClr val="bg1"/>
                </a:solidFill>
              </a:rPr>
              <a:t> where ‘</a:t>
            </a:r>
            <a:r>
              <a:rPr lang="en-US" altLang="en-US" i="1" dirty="0">
                <a:solidFill>
                  <a:schemeClr val="bg1"/>
                </a:solidFill>
              </a:rPr>
              <a:t>s’</a:t>
            </a:r>
            <a:r>
              <a:rPr lang="en-US" altLang="en-US" dirty="0">
                <a:solidFill>
                  <a:schemeClr val="bg1"/>
                </a:solidFill>
              </a:rPr>
              <a:t> is the number of bits borrowed.</a:t>
            </a:r>
          </a:p>
          <a:p>
            <a:pPr marL="0" indent="0">
              <a:buNone/>
            </a:pPr>
            <a:r>
              <a:rPr lang="en-US" altLang="en-US" dirty="0">
                <a:solidFill>
                  <a:schemeClr val="bg1"/>
                </a:solidFill>
              </a:rPr>
              <a:t>If we have a class C address, the number of possible subnets is as shown in the table.</a:t>
            </a:r>
            <a:br>
              <a:rPr lang="en-US" altLang="en-US" dirty="0">
                <a:solidFill>
                  <a:schemeClr val="bg1"/>
                </a:solidFill>
              </a:rPr>
            </a:br>
            <a:endParaRPr lang="en-US" altLang="en-US" dirty="0">
              <a:solidFill>
                <a:schemeClr val="bg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C80148A-070F-2F27-A8AD-256CB5C4CB3A}"/>
              </a:ext>
            </a:extLst>
          </p:cNvPr>
          <p:cNvSpPr>
            <a:spLocks noGrp="1" noChangeArrowheads="1"/>
          </p:cNvSpPr>
          <p:nvPr>
            <p:ph type="title"/>
          </p:nvPr>
        </p:nvSpPr>
        <p:spPr/>
        <p:txBody>
          <a:bodyPr/>
          <a:lstStyle/>
          <a:p>
            <a:pPr eaLnBrk="1" hangingPunct="1"/>
            <a:r>
              <a:rPr lang="en-US" altLang="en-US"/>
              <a:t>Possible Subnets and Hosts for a Class A Network</a:t>
            </a:r>
          </a:p>
        </p:txBody>
      </p:sp>
      <p:pic>
        <p:nvPicPr>
          <p:cNvPr id="60419" name="Picture 3" descr="022P_327">
            <a:extLst>
              <a:ext uri="{FF2B5EF4-FFF2-40B4-BE49-F238E27FC236}">
                <a16:creationId xmlns:a16="http://schemas.microsoft.com/office/drawing/2014/main" id="{6971F0D6-9B3C-B0DA-87AB-AD3C384EA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565" y="2096116"/>
            <a:ext cx="11105322" cy="108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4" descr="022P_303">
            <a:extLst>
              <a:ext uri="{FF2B5EF4-FFF2-40B4-BE49-F238E27FC236}">
                <a16:creationId xmlns:a16="http://schemas.microsoft.com/office/drawing/2014/main" id="{7B7E21F7-EE4B-9B4F-365E-D06C8C2C81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177054"/>
            <a:ext cx="8104188" cy="369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64029A5-0C3F-FFC4-8B3F-FD5D0C1735C5}"/>
              </a:ext>
            </a:extLst>
          </p:cNvPr>
          <p:cNvSpPr>
            <a:spLocks noGrp="1" noChangeArrowheads="1"/>
          </p:cNvSpPr>
          <p:nvPr>
            <p:ph type="title"/>
          </p:nvPr>
        </p:nvSpPr>
        <p:spPr>
          <a:xfrm>
            <a:off x="207817" y="753228"/>
            <a:ext cx="10086365" cy="1080938"/>
          </a:xfrm>
        </p:spPr>
        <p:txBody>
          <a:bodyPr/>
          <a:lstStyle/>
          <a:p>
            <a:pPr eaLnBrk="1" hangingPunct="1"/>
            <a:r>
              <a:rPr lang="en-US" altLang="en-US" dirty="0"/>
              <a:t>Building subnets from a network</a:t>
            </a:r>
          </a:p>
        </p:txBody>
      </p:sp>
      <p:sp>
        <p:nvSpPr>
          <p:cNvPr id="6" name="TextBox 5">
            <a:extLst>
              <a:ext uri="{FF2B5EF4-FFF2-40B4-BE49-F238E27FC236}">
                <a16:creationId xmlns:a16="http://schemas.microsoft.com/office/drawing/2014/main" id="{A56DBCBD-B25F-45B2-5A74-7A093FBDAA37}"/>
              </a:ext>
            </a:extLst>
          </p:cNvPr>
          <p:cNvSpPr txBox="1"/>
          <p:nvPr/>
        </p:nvSpPr>
        <p:spPr>
          <a:xfrm>
            <a:off x="91440" y="2017766"/>
            <a:ext cx="11999741" cy="646331"/>
          </a:xfrm>
          <a:prstGeom prst="rect">
            <a:avLst/>
          </a:prstGeom>
          <a:noFill/>
        </p:spPr>
        <p:txBody>
          <a:bodyPr wrap="square">
            <a:spAutoFit/>
          </a:bodyPr>
          <a:lstStyle/>
          <a:p>
            <a:r>
              <a:rPr lang="en-GB" sz="1800" dirty="0">
                <a:solidFill>
                  <a:schemeClr val="bg1"/>
                </a:solidFill>
              </a:rPr>
              <a:t>You are required to create </a:t>
            </a:r>
            <a:r>
              <a:rPr lang="en-GB" dirty="0">
                <a:solidFill>
                  <a:schemeClr val="bg1"/>
                </a:solidFill>
              </a:rPr>
              <a:t>four</a:t>
            </a:r>
            <a:r>
              <a:rPr lang="en-GB" sz="1800" dirty="0">
                <a:solidFill>
                  <a:schemeClr val="bg1"/>
                </a:solidFill>
              </a:rPr>
              <a:t> networks for </a:t>
            </a:r>
            <a:r>
              <a:rPr lang="en-GB" dirty="0">
                <a:solidFill>
                  <a:schemeClr val="bg1"/>
                </a:solidFill>
              </a:rPr>
              <a:t>faculties of science and tech, agriculture, engineering and medicine with each faculty having 60 systems.</a:t>
            </a:r>
            <a:r>
              <a:rPr lang="en-GB" sz="1800" dirty="0">
                <a:solidFill>
                  <a:schemeClr val="bg1"/>
                </a:solidFill>
              </a:rPr>
              <a:t> </a:t>
            </a:r>
          </a:p>
        </p:txBody>
      </p:sp>
      <p:grpSp>
        <p:nvGrpSpPr>
          <p:cNvPr id="10" name="Group 9">
            <a:extLst>
              <a:ext uri="{FF2B5EF4-FFF2-40B4-BE49-F238E27FC236}">
                <a16:creationId xmlns:a16="http://schemas.microsoft.com/office/drawing/2014/main" id="{14355F10-F2E5-B19D-A7C6-A2E1C10EA670}"/>
              </a:ext>
            </a:extLst>
          </p:cNvPr>
          <p:cNvGrpSpPr/>
          <p:nvPr/>
        </p:nvGrpSpPr>
        <p:grpSpPr>
          <a:xfrm>
            <a:off x="91440" y="3105640"/>
            <a:ext cx="11625457" cy="501908"/>
            <a:chOff x="91440" y="3077310"/>
            <a:chExt cx="11625457" cy="501908"/>
          </a:xfrm>
        </p:grpSpPr>
        <p:sp>
          <p:nvSpPr>
            <p:cNvPr id="7" name="Rectangle 6">
              <a:extLst>
                <a:ext uri="{FF2B5EF4-FFF2-40B4-BE49-F238E27FC236}">
                  <a16:creationId xmlns:a16="http://schemas.microsoft.com/office/drawing/2014/main" id="{5059CA22-E4AC-8D26-F640-AAEBA394F69A}"/>
                </a:ext>
              </a:extLst>
            </p:cNvPr>
            <p:cNvSpPr/>
            <p:nvPr/>
          </p:nvSpPr>
          <p:spPr>
            <a:xfrm>
              <a:off x="91440" y="3077310"/>
              <a:ext cx="3794441" cy="4853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Network ID</a:t>
              </a:r>
            </a:p>
          </p:txBody>
        </p:sp>
        <p:sp>
          <p:nvSpPr>
            <p:cNvPr id="8" name="Rectangle 7">
              <a:extLst>
                <a:ext uri="{FF2B5EF4-FFF2-40B4-BE49-F238E27FC236}">
                  <a16:creationId xmlns:a16="http://schemas.microsoft.com/office/drawing/2014/main" id="{AF1C48A0-1E28-C04E-D862-96946127B292}"/>
                </a:ext>
              </a:extLst>
            </p:cNvPr>
            <p:cNvSpPr/>
            <p:nvPr/>
          </p:nvSpPr>
          <p:spPr>
            <a:xfrm>
              <a:off x="4006948" y="3077310"/>
              <a:ext cx="3794441" cy="48533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subnet ID</a:t>
              </a:r>
            </a:p>
          </p:txBody>
        </p:sp>
        <p:sp>
          <p:nvSpPr>
            <p:cNvPr id="9" name="Rectangle 8">
              <a:extLst>
                <a:ext uri="{FF2B5EF4-FFF2-40B4-BE49-F238E27FC236}">
                  <a16:creationId xmlns:a16="http://schemas.microsoft.com/office/drawing/2014/main" id="{F32B551E-47B1-8E93-DB03-4761A0822114}"/>
                </a:ext>
              </a:extLst>
            </p:cNvPr>
            <p:cNvSpPr/>
            <p:nvPr/>
          </p:nvSpPr>
          <p:spPr>
            <a:xfrm>
              <a:off x="7922456" y="3093883"/>
              <a:ext cx="3794441" cy="485335"/>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Host ID</a:t>
              </a:r>
            </a:p>
          </p:txBody>
        </p:sp>
      </p:grpSp>
      <p:sp>
        <p:nvSpPr>
          <p:cNvPr id="11" name="TextBox 10">
            <a:extLst>
              <a:ext uri="{FF2B5EF4-FFF2-40B4-BE49-F238E27FC236}">
                <a16:creationId xmlns:a16="http://schemas.microsoft.com/office/drawing/2014/main" id="{7A48CF26-8806-2C1B-C20B-8E5E07AE1163}"/>
              </a:ext>
            </a:extLst>
          </p:cNvPr>
          <p:cNvSpPr txBox="1"/>
          <p:nvPr/>
        </p:nvSpPr>
        <p:spPr>
          <a:xfrm>
            <a:off x="91440" y="2664097"/>
            <a:ext cx="11999741" cy="369332"/>
          </a:xfrm>
          <a:prstGeom prst="rect">
            <a:avLst/>
          </a:prstGeom>
          <a:noFill/>
        </p:spPr>
        <p:txBody>
          <a:bodyPr wrap="square" rtlCol="0">
            <a:spAutoFit/>
          </a:bodyPr>
          <a:lstStyle/>
          <a:p>
            <a:r>
              <a:rPr lang="en-GB" sz="1800" dirty="0">
                <a:solidFill>
                  <a:schemeClr val="bg1"/>
                </a:solidFill>
              </a:rPr>
              <a:t>Since we need 60 systems per network, we require a class C IP address:  192.168.4.0</a:t>
            </a:r>
            <a:endParaRPr lang="en-US" dirty="0"/>
          </a:p>
        </p:txBody>
      </p:sp>
      <p:sp>
        <p:nvSpPr>
          <p:cNvPr id="12" name="TextBox 11">
            <a:extLst>
              <a:ext uri="{FF2B5EF4-FFF2-40B4-BE49-F238E27FC236}">
                <a16:creationId xmlns:a16="http://schemas.microsoft.com/office/drawing/2014/main" id="{5B17A48F-CA78-66B3-CF7A-437B40535CFF}"/>
              </a:ext>
            </a:extLst>
          </p:cNvPr>
          <p:cNvSpPr txBox="1"/>
          <p:nvPr/>
        </p:nvSpPr>
        <p:spPr>
          <a:xfrm>
            <a:off x="91440" y="3615639"/>
            <a:ext cx="11809828" cy="2308324"/>
          </a:xfrm>
          <a:prstGeom prst="rect">
            <a:avLst/>
          </a:prstGeom>
          <a:noFill/>
        </p:spPr>
        <p:txBody>
          <a:bodyPr wrap="square" rtlCol="0">
            <a:spAutoFit/>
          </a:bodyPr>
          <a:lstStyle/>
          <a:p>
            <a:r>
              <a:rPr lang="en-US" dirty="0">
                <a:solidFill>
                  <a:schemeClr val="bg1"/>
                </a:solidFill>
              </a:rPr>
              <a:t>Although, we have discussed previously that an IP address has two IDs - network and host, as we want to create a subnet, a third ID is introduced between the network and host IDs – </a:t>
            </a:r>
            <a:r>
              <a:rPr lang="en-US" dirty="0" err="1">
                <a:solidFill>
                  <a:schemeClr val="bg1"/>
                </a:solidFill>
              </a:rPr>
              <a:t>i.e</a:t>
            </a:r>
            <a:r>
              <a:rPr lang="en-US" dirty="0">
                <a:solidFill>
                  <a:schemeClr val="bg1"/>
                </a:solidFill>
              </a:rPr>
              <a:t> subnet ID.  The subnet ID is taken from the Host ID, that is, bits are borrowed from the host ID depending on the number of subnets that are to be created. For example we need 4 subnets, therefore, we borrow 2 bits from the host ID. the subnet IDs for the subnets based on borrowed bits will be: 00, 01, 10 and 11. Thus: </a:t>
            </a:r>
          </a:p>
          <a:p>
            <a:endParaRPr lang="en-US" dirty="0">
              <a:solidFill>
                <a:schemeClr val="bg1"/>
              </a:solidFill>
            </a:endParaRPr>
          </a:p>
          <a:p>
            <a:r>
              <a:rPr lang="en-US" dirty="0">
                <a:solidFill>
                  <a:schemeClr val="bg1"/>
                </a:solidFill>
              </a:rPr>
              <a:t>Our first network commences from 00000000-01000000 (0 – 63), 2</a:t>
            </a:r>
            <a:r>
              <a:rPr lang="en-US" baseline="30000" dirty="0">
                <a:solidFill>
                  <a:schemeClr val="bg1"/>
                </a:solidFill>
              </a:rPr>
              <a:t>nd</a:t>
            </a:r>
            <a:r>
              <a:rPr lang="en-US" dirty="0">
                <a:solidFill>
                  <a:schemeClr val="bg1"/>
                </a:solidFill>
              </a:rPr>
              <a:t> subnet 0100000000-01111111 (64-127), 3</a:t>
            </a:r>
            <a:r>
              <a:rPr lang="en-US" baseline="30000" dirty="0">
                <a:solidFill>
                  <a:schemeClr val="bg1"/>
                </a:solidFill>
              </a:rPr>
              <a:t>rd</a:t>
            </a:r>
            <a:r>
              <a:rPr lang="en-US" dirty="0">
                <a:solidFill>
                  <a:schemeClr val="bg1"/>
                </a:solidFill>
              </a:rPr>
              <a:t> network from 10000000 – 10111111(128-190) and 4</a:t>
            </a:r>
            <a:r>
              <a:rPr lang="en-US" baseline="30000" dirty="0">
                <a:solidFill>
                  <a:schemeClr val="bg1"/>
                </a:solidFill>
              </a:rPr>
              <a:t>th</a:t>
            </a:r>
            <a:r>
              <a:rPr lang="en-US" dirty="0">
                <a:solidFill>
                  <a:schemeClr val="bg1"/>
                </a:solidFill>
              </a:rPr>
              <a:t> network from 11000000 – 11111111 (192-255)</a:t>
            </a:r>
          </a:p>
        </p:txBody>
      </p:sp>
      <p:sp>
        <p:nvSpPr>
          <p:cNvPr id="2" name="TextBox 1">
            <a:extLst>
              <a:ext uri="{FF2B5EF4-FFF2-40B4-BE49-F238E27FC236}">
                <a16:creationId xmlns:a16="http://schemas.microsoft.com/office/drawing/2014/main" id="{8F019E25-E830-6FDB-9FBC-6E0846B2C33A}"/>
              </a:ext>
            </a:extLst>
          </p:cNvPr>
          <p:cNvSpPr txBox="1"/>
          <p:nvPr/>
        </p:nvSpPr>
        <p:spPr>
          <a:xfrm>
            <a:off x="91440" y="6006298"/>
            <a:ext cx="11625457" cy="646331"/>
          </a:xfrm>
          <a:prstGeom prst="rect">
            <a:avLst/>
          </a:prstGeom>
          <a:noFill/>
        </p:spPr>
        <p:txBody>
          <a:bodyPr wrap="square" rtlCol="0">
            <a:spAutoFit/>
          </a:bodyPr>
          <a:lstStyle/>
          <a:p>
            <a:r>
              <a:rPr lang="en-US" dirty="0">
                <a:solidFill>
                  <a:srgbClr val="FF0000"/>
                </a:solidFill>
              </a:rPr>
              <a:t>Note that the number of bits borrowed is a function of the number of subnets required, for example, if we need 8 subnets, we will borrow 3 bits, if we need 16 subnets, we will borrow 4 bits, etc. </a:t>
            </a:r>
          </a:p>
        </p:txBody>
      </p:sp>
    </p:spTree>
    <p:extLst>
      <p:ext uri="{BB962C8B-B14F-4D97-AF65-F5344CB8AC3E}">
        <p14:creationId xmlns:p14="http://schemas.microsoft.com/office/powerpoint/2010/main" val="33019228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C80148A-070F-2F27-A8AD-256CB5C4CB3A}"/>
              </a:ext>
            </a:extLst>
          </p:cNvPr>
          <p:cNvSpPr>
            <a:spLocks noGrp="1" noChangeArrowheads="1"/>
          </p:cNvSpPr>
          <p:nvPr>
            <p:ph type="title"/>
          </p:nvPr>
        </p:nvSpPr>
        <p:spPr>
          <a:xfrm>
            <a:off x="207817" y="753228"/>
            <a:ext cx="10086365" cy="1080938"/>
          </a:xfrm>
        </p:spPr>
        <p:txBody>
          <a:bodyPr/>
          <a:lstStyle/>
          <a:p>
            <a:pPr eaLnBrk="1" hangingPunct="1"/>
            <a:r>
              <a:rPr lang="en-US" altLang="en-US" dirty="0"/>
              <a:t>Building subnets from a network - Example</a:t>
            </a:r>
          </a:p>
        </p:txBody>
      </p:sp>
      <p:graphicFrame>
        <p:nvGraphicFramePr>
          <p:cNvPr id="3" name="Table 3">
            <a:extLst>
              <a:ext uri="{FF2B5EF4-FFF2-40B4-BE49-F238E27FC236}">
                <a16:creationId xmlns:a16="http://schemas.microsoft.com/office/drawing/2014/main" id="{3C9B8FDF-8D02-2DA7-66C2-F91FD3EA4C85}"/>
              </a:ext>
            </a:extLst>
          </p:cNvPr>
          <p:cNvGraphicFramePr>
            <a:graphicFrameLocks noGrp="1"/>
          </p:cNvGraphicFramePr>
          <p:nvPr>
            <p:extLst>
              <p:ext uri="{D42A27DB-BD31-4B8C-83A1-F6EECF244321}">
                <p14:modId xmlns:p14="http://schemas.microsoft.com/office/powerpoint/2010/main" val="3747327480"/>
              </p:ext>
            </p:extLst>
          </p:nvPr>
        </p:nvGraphicFramePr>
        <p:xfrm>
          <a:off x="96982" y="3216358"/>
          <a:ext cx="12095020" cy="1436666"/>
        </p:xfrm>
        <a:graphic>
          <a:graphicData uri="http://schemas.openxmlformats.org/drawingml/2006/table">
            <a:tbl>
              <a:tblPr firstRow="1" bandRow="1">
                <a:tableStyleId>{5C22544A-7EE6-4342-B048-85BDC9FD1C3A}</a:tableStyleId>
              </a:tblPr>
              <a:tblGrid>
                <a:gridCol w="1209502">
                  <a:extLst>
                    <a:ext uri="{9D8B030D-6E8A-4147-A177-3AD203B41FA5}">
                      <a16:colId xmlns:a16="http://schemas.microsoft.com/office/drawing/2014/main" val="2871323757"/>
                    </a:ext>
                  </a:extLst>
                </a:gridCol>
                <a:gridCol w="1209502">
                  <a:extLst>
                    <a:ext uri="{9D8B030D-6E8A-4147-A177-3AD203B41FA5}">
                      <a16:colId xmlns:a16="http://schemas.microsoft.com/office/drawing/2014/main" val="2975357834"/>
                    </a:ext>
                  </a:extLst>
                </a:gridCol>
                <a:gridCol w="1209502">
                  <a:extLst>
                    <a:ext uri="{9D8B030D-6E8A-4147-A177-3AD203B41FA5}">
                      <a16:colId xmlns:a16="http://schemas.microsoft.com/office/drawing/2014/main" val="3846308004"/>
                    </a:ext>
                  </a:extLst>
                </a:gridCol>
                <a:gridCol w="1209502">
                  <a:extLst>
                    <a:ext uri="{9D8B030D-6E8A-4147-A177-3AD203B41FA5}">
                      <a16:colId xmlns:a16="http://schemas.microsoft.com/office/drawing/2014/main" val="3677982700"/>
                    </a:ext>
                  </a:extLst>
                </a:gridCol>
                <a:gridCol w="1209502">
                  <a:extLst>
                    <a:ext uri="{9D8B030D-6E8A-4147-A177-3AD203B41FA5}">
                      <a16:colId xmlns:a16="http://schemas.microsoft.com/office/drawing/2014/main" val="713881531"/>
                    </a:ext>
                  </a:extLst>
                </a:gridCol>
                <a:gridCol w="1209502">
                  <a:extLst>
                    <a:ext uri="{9D8B030D-6E8A-4147-A177-3AD203B41FA5}">
                      <a16:colId xmlns:a16="http://schemas.microsoft.com/office/drawing/2014/main" val="3244484582"/>
                    </a:ext>
                  </a:extLst>
                </a:gridCol>
                <a:gridCol w="1209502">
                  <a:extLst>
                    <a:ext uri="{9D8B030D-6E8A-4147-A177-3AD203B41FA5}">
                      <a16:colId xmlns:a16="http://schemas.microsoft.com/office/drawing/2014/main" val="1454395409"/>
                    </a:ext>
                  </a:extLst>
                </a:gridCol>
                <a:gridCol w="1209502">
                  <a:extLst>
                    <a:ext uri="{9D8B030D-6E8A-4147-A177-3AD203B41FA5}">
                      <a16:colId xmlns:a16="http://schemas.microsoft.com/office/drawing/2014/main" val="2212893319"/>
                    </a:ext>
                  </a:extLst>
                </a:gridCol>
                <a:gridCol w="1209502">
                  <a:extLst>
                    <a:ext uri="{9D8B030D-6E8A-4147-A177-3AD203B41FA5}">
                      <a16:colId xmlns:a16="http://schemas.microsoft.com/office/drawing/2014/main" val="2911227786"/>
                    </a:ext>
                  </a:extLst>
                </a:gridCol>
                <a:gridCol w="1209502">
                  <a:extLst>
                    <a:ext uri="{9D8B030D-6E8A-4147-A177-3AD203B41FA5}">
                      <a16:colId xmlns:a16="http://schemas.microsoft.com/office/drawing/2014/main" val="2131227795"/>
                    </a:ext>
                  </a:extLst>
                </a:gridCol>
              </a:tblGrid>
              <a:tr h="398293">
                <a:tc>
                  <a:txBody>
                    <a:bodyPr/>
                    <a:lstStyle/>
                    <a:p>
                      <a:r>
                        <a:rPr lang="en-GB" dirty="0"/>
                        <a:t>Subnet </a:t>
                      </a:r>
                    </a:p>
                  </a:txBody>
                  <a:tcPr/>
                </a:tc>
                <a:tc>
                  <a:txBody>
                    <a:bodyPr/>
                    <a:lstStyle/>
                    <a:p>
                      <a:r>
                        <a:rPr lang="en-GB" dirty="0"/>
                        <a:t>1</a:t>
                      </a:r>
                    </a:p>
                  </a:txBody>
                  <a:tcPr/>
                </a:tc>
                <a:tc>
                  <a:txBody>
                    <a:bodyPr/>
                    <a:lstStyle/>
                    <a:p>
                      <a:r>
                        <a:rPr lang="en-GB" dirty="0"/>
                        <a:t>2</a:t>
                      </a:r>
                    </a:p>
                  </a:txBody>
                  <a:tcPr/>
                </a:tc>
                <a:tc>
                  <a:txBody>
                    <a:bodyPr/>
                    <a:lstStyle/>
                    <a:p>
                      <a:r>
                        <a:rPr lang="en-GB" dirty="0"/>
                        <a:t>4</a:t>
                      </a:r>
                    </a:p>
                  </a:txBody>
                  <a:tcPr/>
                </a:tc>
                <a:tc>
                  <a:txBody>
                    <a:bodyPr/>
                    <a:lstStyle/>
                    <a:p>
                      <a:r>
                        <a:rPr lang="en-GB" dirty="0"/>
                        <a:t>8</a:t>
                      </a:r>
                    </a:p>
                  </a:txBody>
                  <a:tcPr/>
                </a:tc>
                <a:tc>
                  <a:txBody>
                    <a:bodyPr/>
                    <a:lstStyle/>
                    <a:p>
                      <a:r>
                        <a:rPr lang="en-GB" dirty="0"/>
                        <a:t>16</a:t>
                      </a:r>
                    </a:p>
                  </a:txBody>
                  <a:tcPr/>
                </a:tc>
                <a:tc>
                  <a:txBody>
                    <a:bodyPr/>
                    <a:lstStyle/>
                    <a:p>
                      <a:r>
                        <a:rPr lang="en-GB" dirty="0"/>
                        <a:t>32</a:t>
                      </a:r>
                    </a:p>
                  </a:txBody>
                  <a:tcPr/>
                </a:tc>
                <a:tc>
                  <a:txBody>
                    <a:bodyPr/>
                    <a:lstStyle/>
                    <a:p>
                      <a:r>
                        <a:rPr lang="en-GB" dirty="0"/>
                        <a:t>64</a:t>
                      </a:r>
                    </a:p>
                  </a:txBody>
                  <a:tcPr/>
                </a:tc>
                <a:tc>
                  <a:txBody>
                    <a:bodyPr/>
                    <a:lstStyle/>
                    <a:p>
                      <a:r>
                        <a:rPr lang="en-GB" dirty="0"/>
                        <a:t>128</a:t>
                      </a:r>
                    </a:p>
                  </a:txBody>
                  <a:tcPr/>
                </a:tc>
                <a:tc>
                  <a:txBody>
                    <a:bodyPr/>
                    <a:lstStyle/>
                    <a:p>
                      <a:r>
                        <a:rPr lang="en-GB" dirty="0"/>
                        <a:t>256</a:t>
                      </a:r>
                    </a:p>
                  </a:txBody>
                  <a:tcPr/>
                </a:tc>
                <a:extLst>
                  <a:ext uri="{0D108BD9-81ED-4DB2-BD59-A6C34878D82A}">
                    <a16:rowId xmlns:a16="http://schemas.microsoft.com/office/drawing/2014/main" val="4232601528"/>
                  </a:ext>
                </a:extLst>
              </a:tr>
              <a:tr h="398293">
                <a:tc>
                  <a:txBody>
                    <a:bodyPr/>
                    <a:lstStyle/>
                    <a:p>
                      <a:r>
                        <a:rPr lang="en-GB" dirty="0"/>
                        <a:t>Host </a:t>
                      </a:r>
                    </a:p>
                  </a:txBody>
                  <a:tcPr/>
                </a:tc>
                <a:tc>
                  <a:txBody>
                    <a:bodyPr/>
                    <a:lstStyle/>
                    <a:p>
                      <a:r>
                        <a:rPr lang="en-GB" dirty="0"/>
                        <a:t>256</a:t>
                      </a:r>
                    </a:p>
                  </a:txBody>
                  <a:tcPr/>
                </a:tc>
                <a:tc>
                  <a:txBody>
                    <a:bodyPr/>
                    <a:lstStyle/>
                    <a:p>
                      <a:r>
                        <a:rPr lang="en-GB" dirty="0"/>
                        <a:t>128</a:t>
                      </a:r>
                    </a:p>
                  </a:txBody>
                  <a:tcPr/>
                </a:tc>
                <a:tc>
                  <a:txBody>
                    <a:bodyPr/>
                    <a:lstStyle/>
                    <a:p>
                      <a:r>
                        <a:rPr lang="en-GB" dirty="0"/>
                        <a:t>64</a:t>
                      </a:r>
                    </a:p>
                  </a:txBody>
                  <a:tcPr/>
                </a:tc>
                <a:tc>
                  <a:txBody>
                    <a:bodyPr/>
                    <a:lstStyle/>
                    <a:p>
                      <a:r>
                        <a:rPr lang="en-GB" dirty="0"/>
                        <a:t>32</a:t>
                      </a:r>
                    </a:p>
                  </a:txBody>
                  <a:tcPr/>
                </a:tc>
                <a:tc>
                  <a:txBody>
                    <a:bodyPr/>
                    <a:lstStyle/>
                    <a:p>
                      <a:r>
                        <a:rPr lang="en-GB" dirty="0"/>
                        <a:t>16</a:t>
                      </a:r>
                    </a:p>
                  </a:txBody>
                  <a:tcPr/>
                </a:tc>
                <a:tc>
                  <a:txBody>
                    <a:bodyPr/>
                    <a:lstStyle/>
                    <a:p>
                      <a:r>
                        <a:rPr lang="en-GB" dirty="0"/>
                        <a:t>8</a:t>
                      </a:r>
                    </a:p>
                  </a:txBody>
                  <a:tcPr/>
                </a:tc>
                <a:tc>
                  <a:txBody>
                    <a:bodyPr/>
                    <a:lstStyle/>
                    <a:p>
                      <a:r>
                        <a:rPr lang="en-GB" dirty="0"/>
                        <a:t>4</a:t>
                      </a:r>
                    </a:p>
                  </a:txBody>
                  <a:tcPr/>
                </a:tc>
                <a:tc>
                  <a:txBody>
                    <a:bodyPr/>
                    <a:lstStyle/>
                    <a:p>
                      <a:r>
                        <a:rPr lang="en-GB" dirty="0"/>
                        <a:t>2</a:t>
                      </a:r>
                    </a:p>
                  </a:txBody>
                  <a:tcPr/>
                </a:tc>
                <a:tc>
                  <a:txBody>
                    <a:bodyPr/>
                    <a:lstStyle/>
                    <a:p>
                      <a:r>
                        <a:rPr lang="en-GB" dirty="0"/>
                        <a:t>1</a:t>
                      </a:r>
                    </a:p>
                  </a:txBody>
                  <a:tcPr/>
                </a:tc>
                <a:extLst>
                  <a:ext uri="{0D108BD9-81ED-4DB2-BD59-A6C34878D82A}">
                    <a16:rowId xmlns:a16="http://schemas.microsoft.com/office/drawing/2014/main" val="4146736998"/>
                  </a:ext>
                </a:extLst>
              </a:tr>
              <a:tr h="398293">
                <a:tc>
                  <a:txBody>
                    <a:bodyPr/>
                    <a:lstStyle/>
                    <a:p>
                      <a:r>
                        <a:rPr lang="en-GB" dirty="0"/>
                        <a:t>Subnet Mask</a:t>
                      </a:r>
                    </a:p>
                  </a:txBody>
                  <a:tcPr/>
                </a:tc>
                <a:tc>
                  <a:txBody>
                    <a:bodyPr/>
                    <a:lstStyle/>
                    <a:p>
                      <a:r>
                        <a:rPr lang="en-GB" dirty="0"/>
                        <a:t>/24</a:t>
                      </a:r>
                    </a:p>
                  </a:txBody>
                  <a:tcPr/>
                </a:tc>
                <a:tc>
                  <a:txBody>
                    <a:bodyPr/>
                    <a:lstStyle/>
                    <a:p>
                      <a:r>
                        <a:rPr lang="en-GB" dirty="0"/>
                        <a:t>/25</a:t>
                      </a:r>
                    </a:p>
                  </a:txBody>
                  <a:tcPr/>
                </a:tc>
                <a:tc>
                  <a:txBody>
                    <a:bodyPr/>
                    <a:lstStyle/>
                    <a:p>
                      <a:r>
                        <a:rPr lang="en-GB" dirty="0"/>
                        <a:t>/26</a:t>
                      </a:r>
                    </a:p>
                  </a:txBody>
                  <a:tcPr/>
                </a:tc>
                <a:tc>
                  <a:txBody>
                    <a:bodyPr/>
                    <a:lstStyle/>
                    <a:p>
                      <a:r>
                        <a:rPr lang="en-GB" dirty="0"/>
                        <a:t>/27</a:t>
                      </a:r>
                    </a:p>
                  </a:txBody>
                  <a:tcPr/>
                </a:tc>
                <a:tc>
                  <a:txBody>
                    <a:bodyPr/>
                    <a:lstStyle/>
                    <a:p>
                      <a:r>
                        <a:rPr lang="en-GB" dirty="0"/>
                        <a:t>/28</a:t>
                      </a:r>
                    </a:p>
                  </a:txBody>
                  <a:tcPr/>
                </a:tc>
                <a:tc>
                  <a:txBody>
                    <a:bodyPr/>
                    <a:lstStyle/>
                    <a:p>
                      <a:r>
                        <a:rPr lang="en-GB" dirty="0"/>
                        <a:t>/29</a:t>
                      </a:r>
                    </a:p>
                  </a:txBody>
                  <a:tcPr/>
                </a:tc>
                <a:tc>
                  <a:txBody>
                    <a:bodyPr/>
                    <a:lstStyle/>
                    <a:p>
                      <a:r>
                        <a:rPr lang="en-GB" dirty="0"/>
                        <a:t>/30</a:t>
                      </a:r>
                    </a:p>
                  </a:txBody>
                  <a:tcPr/>
                </a:tc>
                <a:tc>
                  <a:txBody>
                    <a:bodyPr/>
                    <a:lstStyle/>
                    <a:p>
                      <a:r>
                        <a:rPr lang="en-GB" dirty="0"/>
                        <a:t>/31</a:t>
                      </a:r>
                    </a:p>
                  </a:txBody>
                  <a:tcPr/>
                </a:tc>
                <a:tc>
                  <a:txBody>
                    <a:bodyPr/>
                    <a:lstStyle/>
                    <a:p>
                      <a:r>
                        <a:rPr lang="en-GB" dirty="0"/>
                        <a:t>/32</a:t>
                      </a:r>
                    </a:p>
                  </a:txBody>
                  <a:tcPr/>
                </a:tc>
                <a:extLst>
                  <a:ext uri="{0D108BD9-81ED-4DB2-BD59-A6C34878D82A}">
                    <a16:rowId xmlns:a16="http://schemas.microsoft.com/office/drawing/2014/main" val="2492384743"/>
                  </a:ext>
                </a:extLst>
              </a:tr>
            </a:tbl>
          </a:graphicData>
        </a:graphic>
      </p:graphicFrame>
      <p:sp>
        <p:nvSpPr>
          <p:cNvPr id="4" name="Rectangle 3">
            <a:extLst>
              <a:ext uri="{FF2B5EF4-FFF2-40B4-BE49-F238E27FC236}">
                <a16:creationId xmlns:a16="http://schemas.microsoft.com/office/drawing/2014/main" id="{8CA377AA-E476-B551-5DF6-410F04639A8F}"/>
              </a:ext>
            </a:extLst>
          </p:cNvPr>
          <p:cNvSpPr/>
          <p:nvPr/>
        </p:nvSpPr>
        <p:spPr>
          <a:xfrm>
            <a:off x="0" y="1949173"/>
            <a:ext cx="12095018" cy="1276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chemeClr val="bg1"/>
                </a:solidFill>
              </a:rPr>
              <a:t>You are given a network 192.168.4.0/24 to create three networks for department of finance, engineering and manufacturing </a:t>
            </a:r>
          </a:p>
        </p:txBody>
      </p:sp>
      <p:sp>
        <p:nvSpPr>
          <p:cNvPr id="5" name="Rectangle 4">
            <a:extLst>
              <a:ext uri="{FF2B5EF4-FFF2-40B4-BE49-F238E27FC236}">
                <a16:creationId xmlns:a16="http://schemas.microsoft.com/office/drawing/2014/main" id="{923FB126-6352-C550-5931-C69E00414F6E}"/>
              </a:ext>
            </a:extLst>
          </p:cNvPr>
          <p:cNvSpPr/>
          <p:nvPr/>
        </p:nvSpPr>
        <p:spPr>
          <a:xfrm>
            <a:off x="96981" y="2851825"/>
            <a:ext cx="11610110" cy="3484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Step 1: Create a Subnetting Table and identify the column that gives you the number of subnets  </a:t>
            </a:r>
          </a:p>
        </p:txBody>
      </p:sp>
      <p:sp>
        <p:nvSpPr>
          <p:cNvPr id="6" name="Oval 5">
            <a:extLst>
              <a:ext uri="{FF2B5EF4-FFF2-40B4-BE49-F238E27FC236}">
                <a16:creationId xmlns:a16="http://schemas.microsoft.com/office/drawing/2014/main" id="{12BD0C00-C9C1-724B-5F3E-CC928DA119C9}"/>
              </a:ext>
            </a:extLst>
          </p:cNvPr>
          <p:cNvSpPr/>
          <p:nvPr/>
        </p:nvSpPr>
        <p:spPr>
          <a:xfrm>
            <a:off x="3664527" y="3200291"/>
            <a:ext cx="581891" cy="1436665"/>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D9781FC-CB21-06DB-3F2F-5EF0F5985AED}"/>
              </a:ext>
            </a:extLst>
          </p:cNvPr>
          <p:cNvSpPr/>
          <p:nvPr/>
        </p:nvSpPr>
        <p:spPr>
          <a:xfrm>
            <a:off x="96983" y="5029308"/>
            <a:ext cx="12095018" cy="12767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400" dirty="0">
                <a:solidFill>
                  <a:schemeClr val="bg1"/>
                </a:solidFill>
              </a:rPr>
              <a:t>Here, 4 represents the number of subnets, 64 is the number of possible host (host IDs) and /26 is the new subnet mask. </a:t>
            </a:r>
          </a:p>
        </p:txBody>
      </p:sp>
    </p:spTree>
    <p:extLst>
      <p:ext uri="{BB962C8B-B14F-4D97-AF65-F5344CB8AC3E}">
        <p14:creationId xmlns:p14="http://schemas.microsoft.com/office/powerpoint/2010/main" val="1735440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64029A5-0C3F-FFC4-8B3F-FD5D0C1735C5}"/>
              </a:ext>
            </a:extLst>
          </p:cNvPr>
          <p:cNvSpPr>
            <a:spLocks noGrp="1" noChangeArrowheads="1"/>
          </p:cNvSpPr>
          <p:nvPr>
            <p:ph type="title"/>
          </p:nvPr>
        </p:nvSpPr>
        <p:spPr>
          <a:xfrm>
            <a:off x="207817" y="753228"/>
            <a:ext cx="10086365" cy="1080938"/>
          </a:xfrm>
        </p:spPr>
        <p:txBody>
          <a:bodyPr/>
          <a:lstStyle/>
          <a:p>
            <a:pPr eaLnBrk="1" hangingPunct="1"/>
            <a:r>
              <a:rPr lang="en-US" altLang="en-US" dirty="0"/>
              <a:t>Building subnets from a network</a:t>
            </a:r>
          </a:p>
        </p:txBody>
      </p:sp>
      <p:graphicFrame>
        <p:nvGraphicFramePr>
          <p:cNvPr id="2" name="Table 2">
            <a:extLst>
              <a:ext uri="{FF2B5EF4-FFF2-40B4-BE49-F238E27FC236}">
                <a16:creationId xmlns:a16="http://schemas.microsoft.com/office/drawing/2014/main" id="{5A745EF7-8213-18FD-BD10-850384B1994A}"/>
              </a:ext>
            </a:extLst>
          </p:cNvPr>
          <p:cNvGraphicFramePr>
            <a:graphicFrameLocks noGrp="1"/>
          </p:cNvGraphicFramePr>
          <p:nvPr>
            <p:extLst>
              <p:ext uri="{D42A27DB-BD31-4B8C-83A1-F6EECF244321}">
                <p14:modId xmlns:p14="http://schemas.microsoft.com/office/powerpoint/2010/main" val="2082735051"/>
              </p:ext>
            </p:extLst>
          </p:nvPr>
        </p:nvGraphicFramePr>
        <p:xfrm>
          <a:off x="307144" y="2407136"/>
          <a:ext cx="11884856" cy="3697636"/>
        </p:xfrm>
        <a:graphic>
          <a:graphicData uri="http://schemas.openxmlformats.org/drawingml/2006/table">
            <a:tbl>
              <a:tblPr firstRow="1" bandRow="1">
                <a:tableStyleId>{5C22544A-7EE6-4342-B048-85BDC9FD1C3A}</a:tableStyleId>
              </a:tblPr>
              <a:tblGrid>
                <a:gridCol w="1795976">
                  <a:extLst>
                    <a:ext uri="{9D8B030D-6E8A-4147-A177-3AD203B41FA5}">
                      <a16:colId xmlns:a16="http://schemas.microsoft.com/office/drawing/2014/main" val="1172167566"/>
                    </a:ext>
                  </a:extLst>
                </a:gridCol>
                <a:gridCol w="4146452">
                  <a:extLst>
                    <a:ext uri="{9D8B030D-6E8A-4147-A177-3AD203B41FA5}">
                      <a16:colId xmlns:a16="http://schemas.microsoft.com/office/drawing/2014/main" val="246021649"/>
                    </a:ext>
                  </a:extLst>
                </a:gridCol>
                <a:gridCol w="2971214">
                  <a:extLst>
                    <a:ext uri="{9D8B030D-6E8A-4147-A177-3AD203B41FA5}">
                      <a16:colId xmlns:a16="http://schemas.microsoft.com/office/drawing/2014/main" val="631841168"/>
                    </a:ext>
                  </a:extLst>
                </a:gridCol>
                <a:gridCol w="2971214">
                  <a:extLst>
                    <a:ext uri="{9D8B030D-6E8A-4147-A177-3AD203B41FA5}">
                      <a16:colId xmlns:a16="http://schemas.microsoft.com/office/drawing/2014/main" val="2470479528"/>
                    </a:ext>
                  </a:extLst>
                </a:gridCol>
              </a:tblGrid>
              <a:tr h="6330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Network ID</a:t>
                      </a:r>
                    </a:p>
                    <a:p>
                      <a:endParaRPr 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Host ID range</a:t>
                      </a:r>
                    </a:p>
                    <a:p>
                      <a:endParaRPr 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Number of Usable Host IDs</a:t>
                      </a:r>
                    </a:p>
                    <a:p>
                      <a:endParaRPr lang="en-US"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Broadcast ID</a:t>
                      </a:r>
                    </a:p>
                    <a:p>
                      <a:endParaRPr lang="en-US" dirty="0">
                        <a:solidFill>
                          <a:schemeClr val="bg1"/>
                        </a:solidFill>
                      </a:endParaRPr>
                    </a:p>
                  </a:txBody>
                  <a:tcPr/>
                </a:tc>
                <a:extLst>
                  <a:ext uri="{0D108BD9-81ED-4DB2-BD59-A6C34878D82A}">
                    <a16:rowId xmlns:a16="http://schemas.microsoft.com/office/drawing/2014/main" val="2564071143"/>
                  </a:ext>
                </a:extLst>
              </a:tr>
              <a:tr h="695809">
                <a:tc>
                  <a:txBody>
                    <a:bodyPr/>
                    <a:lstStyle/>
                    <a:p>
                      <a:r>
                        <a:rPr lang="en-GB" sz="1800" dirty="0">
                          <a:solidFill>
                            <a:schemeClr val="bg1"/>
                          </a:solidFill>
                        </a:rPr>
                        <a:t>192.168.4.0</a:t>
                      </a:r>
                      <a:endParaRPr lang="en-GB" dirty="0"/>
                    </a:p>
                  </a:txBody>
                  <a:tcPr/>
                </a:tc>
                <a:tc>
                  <a:txBody>
                    <a:bodyPr/>
                    <a:lstStyle/>
                    <a:p>
                      <a:r>
                        <a:rPr lang="en-GB" dirty="0"/>
                        <a:t>192.168.4.1 – 192.168.4.62</a:t>
                      </a:r>
                    </a:p>
                  </a:txBody>
                  <a:tcPr/>
                </a:tc>
                <a:tc>
                  <a:txBody>
                    <a:bodyPr/>
                    <a:lstStyle/>
                    <a:p>
                      <a:pPr algn="ctr"/>
                      <a:r>
                        <a:rPr lang="en-GB" dirty="0"/>
                        <a:t>62</a:t>
                      </a:r>
                    </a:p>
                  </a:txBody>
                  <a:tcPr/>
                </a:tc>
                <a:tc>
                  <a:txBody>
                    <a:bodyPr/>
                    <a:lstStyle/>
                    <a:p>
                      <a:pPr algn="ctr"/>
                      <a:r>
                        <a:rPr lang="en-GB" dirty="0"/>
                        <a:t>63</a:t>
                      </a:r>
                    </a:p>
                  </a:txBody>
                  <a:tcPr/>
                </a:tc>
                <a:extLst>
                  <a:ext uri="{0D108BD9-81ED-4DB2-BD59-A6C34878D82A}">
                    <a16:rowId xmlns:a16="http://schemas.microsoft.com/office/drawing/2014/main" val="3379972748"/>
                  </a:ext>
                </a:extLst>
              </a:tr>
              <a:tr h="695809">
                <a:tc>
                  <a:txBody>
                    <a:bodyPr/>
                    <a:lstStyle/>
                    <a:p>
                      <a:r>
                        <a:rPr lang="en-GB" sz="1800" dirty="0">
                          <a:solidFill>
                            <a:schemeClr val="bg1"/>
                          </a:solidFill>
                        </a:rPr>
                        <a:t>192.168.4.64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192.168.4.65 – 192.168.4.126</a:t>
                      </a:r>
                    </a:p>
                  </a:txBody>
                  <a:tcPr/>
                </a:tc>
                <a:tc>
                  <a:txBody>
                    <a:bodyPr/>
                    <a:lstStyle/>
                    <a:p>
                      <a:pPr algn="ctr"/>
                      <a:r>
                        <a:rPr lang="en-GB" dirty="0"/>
                        <a:t>62</a:t>
                      </a:r>
                    </a:p>
                  </a:txBody>
                  <a:tcPr/>
                </a:tc>
                <a:tc>
                  <a:txBody>
                    <a:bodyPr/>
                    <a:lstStyle/>
                    <a:p>
                      <a:pPr algn="ctr"/>
                      <a:r>
                        <a:rPr lang="en-GB" dirty="0"/>
                        <a:t>127</a:t>
                      </a:r>
                    </a:p>
                  </a:txBody>
                  <a:tcPr/>
                </a:tc>
                <a:extLst>
                  <a:ext uri="{0D108BD9-81ED-4DB2-BD59-A6C34878D82A}">
                    <a16:rowId xmlns:a16="http://schemas.microsoft.com/office/drawing/2014/main" val="2211166450"/>
                  </a:ext>
                </a:extLst>
              </a:tr>
              <a:tr h="695809">
                <a:tc>
                  <a:txBody>
                    <a:bodyPr/>
                    <a:lstStyle/>
                    <a:p>
                      <a:r>
                        <a:rPr lang="en-GB" sz="1800" dirty="0">
                          <a:solidFill>
                            <a:schemeClr val="bg1"/>
                          </a:solidFill>
                        </a:rPr>
                        <a:t>192.168.4.128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192.168.4.129 – 192.168.4.190</a:t>
                      </a:r>
                    </a:p>
                  </a:txBody>
                  <a:tcPr/>
                </a:tc>
                <a:tc>
                  <a:txBody>
                    <a:bodyPr/>
                    <a:lstStyle/>
                    <a:p>
                      <a:pPr algn="ctr"/>
                      <a:r>
                        <a:rPr lang="en-GB" dirty="0"/>
                        <a:t>62</a:t>
                      </a:r>
                    </a:p>
                  </a:txBody>
                  <a:tcPr/>
                </a:tc>
                <a:tc>
                  <a:txBody>
                    <a:bodyPr/>
                    <a:lstStyle/>
                    <a:p>
                      <a:pPr algn="ctr"/>
                      <a:r>
                        <a:rPr lang="en-GB" dirty="0"/>
                        <a:t>191</a:t>
                      </a:r>
                    </a:p>
                  </a:txBody>
                  <a:tcPr/>
                </a:tc>
                <a:extLst>
                  <a:ext uri="{0D108BD9-81ED-4DB2-BD59-A6C34878D82A}">
                    <a16:rowId xmlns:a16="http://schemas.microsoft.com/office/drawing/2014/main" val="3195033474"/>
                  </a:ext>
                </a:extLst>
              </a:tr>
              <a:tr h="695809">
                <a:tc>
                  <a:txBody>
                    <a:bodyPr/>
                    <a:lstStyle/>
                    <a:p>
                      <a:r>
                        <a:rPr lang="en-GB" sz="1800" dirty="0">
                          <a:solidFill>
                            <a:schemeClr val="bg1"/>
                          </a:solidFill>
                        </a:rPr>
                        <a:t>192.168.4.192</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192.168.4.193 – 192.168.4.254</a:t>
                      </a:r>
                    </a:p>
                  </a:txBody>
                  <a:tcPr/>
                </a:tc>
                <a:tc>
                  <a:txBody>
                    <a:bodyPr/>
                    <a:lstStyle/>
                    <a:p>
                      <a:pPr algn="ctr"/>
                      <a:r>
                        <a:rPr lang="en-GB" dirty="0"/>
                        <a:t>62</a:t>
                      </a:r>
                    </a:p>
                  </a:txBody>
                  <a:tcPr/>
                </a:tc>
                <a:tc>
                  <a:txBody>
                    <a:bodyPr/>
                    <a:lstStyle/>
                    <a:p>
                      <a:pPr algn="ctr"/>
                      <a:r>
                        <a:rPr lang="en-GB" dirty="0"/>
                        <a:t>255</a:t>
                      </a:r>
                    </a:p>
                  </a:txBody>
                  <a:tcPr/>
                </a:tc>
                <a:extLst>
                  <a:ext uri="{0D108BD9-81ED-4DB2-BD59-A6C34878D82A}">
                    <a16:rowId xmlns:a16="http://schemas.microsoft.com/office/drawing/2014/main" val="1734426730"/>
                  </a:ext>
                </a:extLst>
              </a:tr>
            </a:tbl>
          </a:graphicData>
        </a:graphic>
      </p:graphicFrame>
    </p:spTree>
    <p:extLst>
      <p:ext uri="{BB962C8B-B14F-4D97-AF65-F5344CB8AC3E}">
        <p14:creationId xmlns:p14="http://schemas.microsoft.com/office/powerpoint/2010/main" val="17714613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C80148A-070F-2F27-A8AD-256CB5C4CB3A}"/>
              </a:ext>
            </a:extLst>
          </p:cNvPr>
          <p:cNvSpPr>
            <a:spLocks noGrp="1" noChangeArrowheads="1"/>
          </p:cNvSpPr>
          <p:nvPr>
            <p:ph type="title"/>
          </p:nvPr>
        </p:nvSpPr>
        <p:spPr>
          <a:xfrm>
            <a:off x="207817" y="753228"/>
            <a:ext cx="10086365" cy="1080938"/>
          </a:xfrm>
        </p:spPr>
        <p:txBody>
          <a:bodyPr/>
          <a:lstStyle/>
          <a:p>
            <a:pPr eaLnBrk="1" hangingPunct="1"/>
            <a:r>
              <a:rPr lang="en-US" altLang="en-US" dirty="0"/>
              <a:t>Building subnets from a network</a:t>
            </a:r>
          </a:p>
        </p:txBody>
      </p:sp>
      <p:graphicFrame>
        <p:nvGraphicFramePr>
          <p:cNvPr id="2" name="Table 6">
            <a:extLst>
              <a:ext uri="{FF2B5EF4-FFF2-40B4-BE49-F238E27FC236}">
                <a16:creationId xmlns:a16="http://schemas.microsoft.com/office/drawing/2014/main" id="{2196F7DC-5DAB-DCC9-FD27-8F1E99016CC7}"/>
              </a:ext>
            </a:extLst>
          </p:cNvPr>
          <p:cNvGraphicFramePr>
            <a:graphicFrameLocks noGrp="1"/>
          </p:cNvGraphicFramePr>
          <p:nvPr>
            <p:extLst>
              <p:ext uri="{D42A27DB-BD31-4B8C-83A1-F6EECF244321}">
                <p14:modId xmlns:p14="http://schemas.microsoft.com/office/powerpoint/2010/main" val="3249177416"/>
              </p:ext>
            </p:extLst>
          </p:nvPr>
        </p:nvGraphicFramePr>
        <p:xfrm>
          <a:off x="0" y="1981200"/>
          <a:ext cx="12192000" cy="4308765"/>
        </p:xfrm>
        <a:graphic>
          <a:graphicData uri="http://schemas.openxmlformats.org/drawingml/2006/table">
            <a:tbl>
              <a:tblPr firstRow="1" bandRow="1">
                <a:tableStyleId>{5C22544A-7EE6-4342-B048-85BDC9FD1C3A}</a:tableStyleId>
              </a:tblPr>
              <a:tblGrid>
                <a:gridCol w="1717964">
                  <a:extLst>
                    <a:ext uri="{9D8B030D-6E8A-4147-A177-3AD203B41FA5}">
                      <a16:colId xmlns:a16="http://schemas.microsoft.com/office/drawing/2014/main" val="3176273592"/>
                    </a:ext>
                  </a:extLst>
                </a:gridCol>
                <a:gridCol w="969818">
                  <a:extLst>
                    <a:ext uri="{9D8B030D-6E8A-4147-A177-3AD203B41FA5}">
                      <a16:colId xmlns:a16="http://schemas.microsoft.com/office/drawing/2014/main" val="2854811393"/>
                    </a:ext>
                  </a:extLst>
                </a:gridCol>
                <a:gridCol w="4973782">
                  <a:extLst>
                    <a:ext uri="{9D8B030D-6E8A-4147-A177-3AD203B41FA5}">
                      <a16:colId xmlns:a16="http://schemas.microsoft.com/office/drawing/2014/main" val="3390068520"/>
                    </a:ext>
                  </a:extLst>
                </a:gridCol>
                <a:gridCol w="3228109">
                  <a:extLst>
                    <a:ext uri="{9D8B030D-6E8A-4147-A177-3AD203B41FA5}">
                      <a16:colId xmlns:a16="http://schemas.microsoft.com/office/drawing/2014/main" val="845727064"/>
                    </a:ext>
                  </a:extLst>
                </a:gridCol>
                <a:gridCol w="1302327">
                  <a:extLst>
                    <a:ext uri="{9D8B030D-6E8A-4147-A177-3AD203B41FA5}">
                      <a16:colId xmlns:a16="http://schemas.microsoft.com/office/drawing/2014/main" val="2471838160"/>
                    </a:ext>
                  </a:extLst>
                </a:gridCol>
              </a:tblGrid>
              <a:tr h="861753">
                <a:tc>
                  <a:txBody>
                    <a:bodyPr/>
                    <a:lstStyle/>
                    <a:p>
                      <a:r>
                        <a:rPr lang="en-GB" dirty="0"/>
                        <a:t>Network ID</a:t>
                      </a:r>
                    </a:p>
                  </a:txBody>
                  <a:tcPr/>
                </a:tc>
                <a:tc>
                  <a:txBody>
                    <a:bodyPr/>
                    <a:lstStyle/>
                    <a:p>
                      <a:r>
                        <a:rPr lang="en-GB" dirty="0"/>
                        <a:t>Subnet Mask</a:t>
                      </a:r>
                    </a:p>
                  </a:txBody>
                  <a:tcPr/>
                </a:tc>
                <a:tc>
                  <a:txBody>
                    <a:bodyPr/>
                    <a:lstStyle/>
                    <a:p>
                      <a:r>
                        <a:rPr lang="en-GB" dirty="0"/>
                        <a:t>Host ID range</a:t>
                      </a:r>
                    </a:p>
                  </a:txBody>
                  <a:tcPr/>
                </a:tc>
                <a:tc>
                  <a:txBody>
                    <a:bodyPr/>
                    <a:lstStyle/>
                    <a:p>
                      <a:r>
                        <a:rPr lang="en-GB" dirty="0"/>
                        <a:t>Number of Usable Host IDs</a:t>
                      </a:r>
                    </a:p>
                  </a:txBody>
                  <a:tcPr/>
                </a:tc>
                <a:tc>
                  <a:txBody>
                    <a:bodyPr/>
                    <a:lstStyle/>
                    <a:p>
                      <a:r>
                        <a:rPr lang="en-GB" dirty="0"/>
                        <a:t>Broadcast ID</a:t>
                      </a:r>
                    </a:p>
                  </a:txBody>
                  <a:tcPr/>
                </a:tc>
                <a:extLst>
                  <a:ext uri="{0D108BD9-81ED-4DB2-BD59-A6C34878D82A}">
                    <a16:rowId xmlns:a16="http://schemas.microsoft.com/office/drawing/2014/main" val="3931736393"/>
                  </a:ext>
                </a:extLst>
              </a:tr>
              <a:tr h="861753">
                <a:tc>
                  <a:txBody>
                    <a:bodyPr/>
                    <a:lstStyle/>
                    <a:p>
                      <a:r>
                        <a:rPr lang="en-GB" sz="1800" dirty="0">
                          <a:solidFill>
                            <a:schemeClr val="bg1"/>
                          </a:solidFill>
                        </a:rPr>
                        <a:t>192.168.4.0</a:t>
                      </a:r>
                      <a:endParaRPr lang="en-GB" dirty="0"/>
                    </a:p>
                  </a:txBody>
                  <a:tcPr/>
                </a:tc>
                <a:tc>
                  <a:txBody>
                    <a:bodyPr/>
                    <a:lstStyle/>
                    <a:p>
                      <a:r>
                        <a:rPr lang="en-GB" dirty="0"/>
                        <a:t>/26</a:t>
                      </a:r>
                    </a:p>
                  </a:txBody>
                  <a:tcPr/>
                </a:tc>
                <a:tc>
                  <a:txBody>
                    <a:bodyPr/>
                    <a:lstStyle/>
                    <a:p>
                      <a:r>
                        <a:rPr lang="en-GB" dirty="0"/>
                        <a:t>192.168.4.1 – 192.168.4.62</a:t>
                      </a:r>
                    </a:p>
                  </a:txBody>
                  <a:tcPr/>
                </a:tc>
                <a:tc>
                  <a:txBody>
                    <a:bodyPr/>
                    <a:lstStyle/>
                    <a:p>
                      <a:r>
                        <a:rPr lang="en-GB" dirty="0"/>
                        <a:t>62</a:t>
                      </a:r>
                    </a:p>
                  </a:txBody>
                  <a:tcPr/>
                </a:tc>
                <a:tc>
                  <a:txBody>
                    <a:bodyPr/>
                    <a:lstStyle/>
                    <a:p>
                      <a:r>
                        <a:rPr lang="en-GB" dirty="0"/>
                        <a:t>63</a:t>
                      </a:r>
                    </a:p>
                  </a:txBody>
                  <a:tcPr/>
                </a:tc>
                <a:extLst>
                  <a:ext uri="{0D108BD9-81ED-4DB2-BD59-A6C34878D82A}">
                    <a16:rowId xmlns:a16="http://schemas.microsoft.com/office/drawing/2014/main" val="1265502458"/>
                  </a:ext>
                </a:extLst>
              </a:tr>
              <a:tr h="861753">
                <a:tc>
                  <a:txBody>
                    <a:bodyPr/>
                    <a:lstStyle/>
                    <a:p>
                      <a:r>
                        <a:rPr lang="en-GB" sz="1800" dirty="0">
                          <a:solidFill>
                            <a:schemeClr val="bg1"/>
                          </a:solidFill>
                        </a:rPr>
                        <a:t>192.168.4.64</a:t>
                      </a:r>
                      <a:endParaRPr lang="en-GB" dirty="0"/>
                    </a:p>
                  </a:txBody>
                  <a:tcPr/>
                </a:tc>
                <a:tc>
                  <a:txBody>
                    <a:bodyPr/>
                    <a:lstStyle/>
                    <a:p>
                      <a:r>
                        <a:rPr lang="en-GB" dirty="0"/>
                        <a:t>/26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192.168.4.65 – 192.168.4.126</a:t>
                      </a:r>
                    </a:p>
                    <a:p>
                      <a:endParaRPr lang="en-GB" dirty="0"/>
                    </a:p>
                  </a:txBody>
                  <a:tcPr/>
                </a:tc>
                <a:tc>
                  <a:txBody>
                    <a:bodyPr/>
                    <a:lstStyle/>
                    <a:p>
                      <a:r>
                        <a:rPr lang="en-GB" dirty="0"/>
                        <a:t>62</a:t>
                      </a:r>
                    </a:p>
                  </a:txBody>
                  <a:tcPr/>
                </a:tc>
                <a:tc>
                  <a:txBody>
                    <a:bodyPr/>
                    <a:lstStyle/>
                    <a:p>
                      <a:r>
                        <a:rPr lang="en-GB" dirty="0"/>
                        <a:t>127</a:t>
                      </a:r>
                    </a:p>
                  </a:txBody>
                  <a:tcPr/>
                </a:tc>
                <a:extLst>
                  <a:ext uri="{0D108BD9-81ED-4DB2-BD59-A6C34878D82A}">
                    <a16:rowId xmlns:a16="http://schemas.microsoft.com/office/drawing/2014/main" val="2208127755"/>
                  </a:ext>
                </a:extLst>
              </a:tr>
              <a:tr h="861753">
                <a:tc>
                  <a:txBody>
                    <a:bodyPr/>
                    <a:lstStyle/>
                    <a:p>
                      <a:r>
                        <a:rPr lang="en-GB" sz="1800" dirty="0">
                          <a:solidFill>
                            <a:schemeClr val="bg1"/>
                          </a:solidFill>
                        </a:rPr>
                        <a:t>192.168.4.128</a:t>
                      </a:r>
                      <a:endParaRPr lang="en-GB" dirty="0"/>
                    </a:p>
                  </a:txBody>
                  <a:tcPr/>
                </a:tc>
                <a:tc>
                  <a:txBody>
                    <a:bodyPr/>
                    <a:lstStyle/>
                    <a:p>
                      <a:r>
                        <a:rPr lang="en-GB" dirty="0"/>
                        <a:t>/26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192.168.4.129 – 192.168.4.190</a:t>
                      </a:r>
                    </a:p>
                    <a:p>
                      <a:endParaRPr lang="en-GB" dirty="0"/>
                    </a:p>
                  </a:txBody>
                  <a:tcPr/>
                </a:tc>
                <a:tc>
                  <a:txBody>
                    <a:bodyPr/>
                    <a:lstStyle/>
                    <a:p>
                      <a:r>
                        <a:rPr lang="en-GB" dirty="0"/>
                        <a:t>62</a:t>
                      </a:r>
                    </a:p>
                  </a:txBody>
                  <a:tcPr/>
                </a:tc>
                <a:tc>
                  <a:txBody>
                    <a:bodyPr/>
                    <a:lstStyle/>
                    <a:p>
                      <a:r>
                        <a:rPr lang="en-GB" dirty="0"/>
                        <a:t>191</a:t>
                      </a:r>
                    </a:p>
                  </a:txBody>
                  <a:tcPr/>
                </a:tc>
                <a:extLst>
                  <a:ext uri="{0D108BD9-81ED-4DB2-BD59-A6C34878D82A}">
                    <a16:rowId xmlns:a16="http://schemas.microsoft.com/office/drawing/2014/main" val="1639671650"/>
                  </a:ext>
                </a:extLst>
              </a:tr>
              <a:tr h="861753">
                <a:tc>
                  <a:txBody>
                    <a:bodyPr/>
                    <a:lstStyle/>
                    <a:p>
                      <a:r>
                        <a:rPr lang="en-GB" sz="1800" dirty="0">
                          <a:solidFill>
                            <a:schemeClr val="bg1"/>
                          </a:solidFill>
                        </a:rPr>
                        <a:t>192.168.4.192</a:t>
                      </a:r>
                      <a:endParaRPr lang="en-GB" dirty="0"/>
                    </a:p>
                  </a:txBody>
                  <a:tcPr/>
                </a:tc>
                <a:tc>
                  <a:txBody>
                    <a:bodyPr/>
                    <a:lstStyle/>
                    <a:p>
                      <a:r>
                        <a:rPr lang="en-GB" dirty="0"/>
                        <a:t>/26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192.168.4.193 – 192.168.4.254</a:t>
                      </a:r>
                    </a:p>
                    <a:p>
                      <a:endParaRPr lang="en-GB" dirty="0"/>
                    </a:p>
                  </a:txBody>
                  <a:tcPr/>
                </a:tc>
                <a:tc>
                  <a:txBody>
                    <a:bodyPr/>
                    <a:lstStyle/>
                    <a:p>
                      <a:r>
                        <a:rPr lang="en-GB" dirty="0"/>
                        <a:t>62</a:t>
                      </a:r>
                    </a:p>
                  </a:txBody>
                  <a:tcPr/>
                </a:tc>
                <a:tc>
                  <a:txBody>
                    <a:bodyPr/>
                    <a:lstStyle/>
                    <a:p>
                      <a:r>
                        <a:rPr lang="en-GB" dirty="0"/>
                        <a:t>255</a:t>
                      </a:r>
                    </a:p>
                  </a:txBody>
                  <a:tcPr/>
                </a:tc>
                <a:extLst>
                  <a:ext uri="{0D108BD9-81ED-4DB2-BD59-A6C34878D82A}">
                    <a16:rowId xmlns:a16="http://schemas.microsoft.com/office/drawing/2014/main" val="1400828340"/>
                  </a:ext>
                </a:extLst>
              </a:tr>
            </a:tbl>
          </a:graphicData>
        </a:graphic>
      </p:graphicFrame>
      <p:sp>
        <p:nvSpPr>
          <p:cNvPr id="9" name="Rectangle 8">
            <a:extLst>
              <a:ext uri="{FF2B5EF4-FFF2-40B4-BE49-F238E27FC236}">
                <a16:creationId xmlns:a16="http://schemas.microsoft.com/office/drawing/2014/main" id="{3B622960-CCDD-B81C-7BE8-0821C7D9643B}"/>
              </a:ext>
            </a:extLst>
          </p:cNvPr>
          <p:cNvSpPr/>
          <p:nvPr/>
        </p:nvSpPr>
        <p:spPr>
          <a:xfrm>
            <a:off x="7716982" y="926152"/>
            <a:ext cx="4017818" cy="1055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tx1"/>
                </a:solidFill>
              </a:rPr>
              <a:t>First host ID is reserved for network ID and last host ID reserved for Broadcast ID</a:t>
            </a:r>
          </a:p>
        </p:txBody>
      </p:sp>
      <p:cxnSp>
        <p:nvCxnSpPr>
          <p:cNvPr id="8" name="Straight Arrow Connector 7">
            <a:extLst>
              <a:ext uri="{FF2B5EF4-FFF2-40B4-BE49-F238E27FC236}">
                <a16:creationId xmlns:a16="http://schemas.microsoft.com/office/drawing/2014/main" id="{3E9437D4-010D-3827-4EC2-408F37CF12D0}"/>
              </a:ext>
            </a:extLst>
          </p:cNvPr>
          <p:cNvCxnSpPr/>
          <p:nvPr/>
        </p:nvCxnSpPr>
        <p:spPr>
          <a:xfrm flipH="1">
            <a:off x="8437418" y="1453676"/>
            <a:ext cx="484909" cy="1137124"/>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6390275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A2F1-9B01-7F18-5476-2D2EB32FB702}"/>
              </a:ext>
            </a:extLst>
          </p:cNvPr>
          <p:cNvSpPr>
            <a:spLocks noGrp="1"/>
          </p:cNvSpPr>
          <p:nvPr>
            <p:ph type="title"/>
          </p:nvPr>
        </p:nvSpPr>
        <p:spPr>
          <a:xfrm>
            <a:off x="96981" y="753228"/>
            <a:ext cx="10349345" cy="1080938"/>
          </a:xfrm>
        </p:spPr>
        <p:txBody>
          <a:bodyPr/>
          <a:lstStyle/>
          <a:p>
            <a:r>
              <a:rPr lang="en-GB" dirty="0"/>
              <a:t>Network Management – NIC and MAC Addresses</a:t>
            </a:r>
          </a:p>
        </p:txBody>
      </p:sp>
      <p:sp>
        <p:nvSpPr>
          <p:cNvPr id="4" name="Rectangle 3">
            <a:extLst>
              <a:ext uri="{FF2B5EF4-FFF2-40B4-BE49-F238E27FC236}">
                <a16:creationId xmlns:a16="http://schemas.microsoft.com/office/drawing/2014/main" id="{BD299E77-BE1C-8E54-A03C-03FFE5F25F29}"/>
              </a:ext>
            </a:extLst>
          </p:cNvPr>
          <p:cNvSpPr/>
          <p:nvPr/>
        </p:nvSpPr>
        <p:spPr>
          <a:xfrm>
            <a:off x="1" y="1981200"/>
            <a:ext cx="121920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v"/>
            </a:pPr>
            <a:r>
              <a:rPr lang="en-GB" sz="2800" dirty="0">
                <a:solidFill>
                  <a:schemeClr val="bg1"/>
                </a:solidFill>
              </a:rPr>
              <a:t>Network Interface (NI) is an interface to a network from a computer, server, printer or any device that connects to a network. All modern computing devices have network interfaces, either wired (ethernet cable) or wireless to connect to a wireless access point (WAP).</a:t>
            </a:r>
          </a:p>
          <a:p>
            <a:pPr marL="457200" indent="-457200">
              <a:buFont typeface="Wingdings" panose="05000000000000000000" pitchFamily="2" charset="2"/>
              <a:buChar char="v"/>
            </a:pPr>
            <a:endParaRPr lang="en-GB" sz="2800" dirty="0">
              <a:solidFill>
                <a:schemeClr val="bg1"/>
              </a:solidFill>
            </a:endParaRPr>
          </a:p>
          <a:p>
            <a:pPr marL="457200" indent="-457200">
              <a:buFont typeface="Wingdings" panose="05000000000000000000" pitchFamily="2" charset="2"/>
              <a:buChar char="v"/>
            </a:pPr>
            <a:r>
              <a:rPr lang="en-GB" sz="2800" dirty="0">
                <a:solidFill>
                  <a:schemeClr val="bg1"/>
                </a:solidFill>
              </a:rPr>
              <a:t>Traditionally, NI came on a separate card thus are referred as network interface cards (NIC).  In recent times, NI are built-in on the motherboard </a:t>
            </a:r>
          </a:p>
        </p:txBody>
      </p:sp>
    </p:spTree>
    <p:extLst>
      <p:ext uri="{BB962C8B-B14F-4D97-AF65-F5344CB8AC3E}">
        <p14:creationId xmlns:p14="http://schemas.microsoft.com/office/powerpoint/2010/main" val="41709083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A2F1-9B01-7F18-5476-2D2EB32FB702}"/>
              </a:ext>
            </a:extLst>
          </p:cNvPr>
          <p:cNvSpPr>
            <a:spLocks noGrp="1"/>
          </p:cNvSpPr>
          <p:nvPr>
            <p:ph type="title"/>
          </p:nvPr>
        </p:nvSpPr>
        <p:spPr>
          <a:xfrm>
            <a:off x="96981" y="753228"/>
            <a:ext cx="10349345" cy="1080938"/>
          </a:xfrm>
        </p:spPr>
        <p:txBody>
          <a:bodyPr/>
          <a:lstStyle/>
          <a:p>
            <a:r>
              <a:rPr lang="en-GB" dirty="0"/>
              <a:t>Uses of the NIC</a:t>
            </a:r>
          </a:p>
        </p:txBody>
      </p:sp>
      <p:sp>
        <p:nvSpPr>
          <p:cNvPr id="4" name="Rectangle 3">
            <a:extLst>
              <a:ext uri="{FF2B5EF4-FFF2-40B4-BE49-F238E27FC236}">
                <a16:creationId xmlns:a16="http://schemas.microsoft.com/office/drawing/2014/main" id="{BD299E77-BE1C-8E54-A03C-03FFE5F25F29}"/>
              </a:ext>
            </a:extLst>
          </p:cNvPr>
          <p:cNvSpPr/>
          <p:nvPr/>
        </p:nvSpPr>
        <p:spPr>
          <a:xfrm>
            <a:off x="1" y="1981200"/>
            <a:ext cx="121920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v"/>
            </a:pPr>
            <a:r>
              <a:rPr lang="en-GB" sz="2800" dirty="0">
                <a:solidFill>
                  <a:schemeClr val="bg1"/>
                </a:solidFill>
              </a:rPr>
              <a:t>Provides connection to the network media/Medium (ethernet cables, blue tooth, wi-fi, satellite, etc).</a:t>
            </a:r>
          </a:p>
          <a:p>
            <a:pPr marL="457200" indent="-457200">
              <a:buFont typeface="Wingdings" panose="05000000000000000000" pitchFamily="2" charset="2"/>
              <a:buChar char="v"/>
            </a:pPr>
            <a:r>
              <a:rPr lang="en-GB" sz="2800" dirty="0">
                <a:solidFill>
                  <a:schemeClr val="bg1"/>
                </a:solidFill>
              </a:rPr>
              <a:t>They have physical addresses referred to as the MAC address</a:t>
            </a:r>
          </a:p>
          <a:p>
            <a:pPr marL="457200" indent="-457200">
              <a:buFont typeface="Wingdings" panose="05000000000000000000" pitchFamily="2" charset="2"/>
              <a:buChar char="v"/>
            </a:pPr>
            <a:r>
              <a:rPr lang="en-GB" sz="2800" dirty="0">
                <a:solidFill>
                  <a:schemeClr val="bg1"/>
                </a:solidFill>
              </a:rPr>
              <a:t>Enable communication with other devices on the network</a:t>
            </a:r>
          </a:p>
          <a:p>
            <a:pPr marL="457200" indent="-457200">
              <a:buFont typeface="Wingdings" panose="05000000000000000000" pitchFamily="2" charset="2"/>
              <a:buChar char="v"/>
            </a:pPr>
            <a:r>
              <a:rPr lang="en-GB" sz="2800" dirty="0">
                <a:solidFill>
                  <a:schemeClr val="bg1"/>
                </a:solidFill>
              </a:rPr>
              <a:t>Takes data from the OS, Encapsulates it into frames and makes it suitable for transport on the network.</a:t>
            </a:r>
          </a:p>
          <a:p>
            <a:endParaRPr lang="en-GB" sz="2800" dirty="0">
              <a:solidFill>
                <a:schemeClr val="bg1"/>
              </a:solidFill>
            </a:endParaRPr>
          </a:p>
        </p:txBody>
      </p:sp>
    </p:spTree>
    <p:extLst>
      <p:ext uri="{BB962C8B-B14F-4D97-AF65-F5344CB8AC3E}">
        <p14:creationId xmlns:p14="http://schemas.microsoft.com/office/powerpoint/2010/main" val="3470412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A2F1-9B01-7F18-5476-2D2EB32FB702}"/>
              </a:ext>
            </a:extLst>
          </p:cNvPr>
          <p:cNvSpPr>
            <a:spLocks noGrp="1"/>
          </p:cNvSpPr>
          <p:nvPr>
            <p:ph type="title"/>
          </p:nvPr>
        </p:nvSpPr>
        <p:spPr>
          <a:xfrm>
            <a:off x="96981" y="753228"/>
            <a:ext cx="10349345" cy="1080938"/>
          </a:xfrm>
        </p:spPr>
        <p:txBody>
          <a:bodyPr/>
          <a:lstStyle/>
          <a:p>
            <a:r>
              <a:rPr lang="en-GB" dirty="0"/>
              <a:t>Differences Between MAC and IP Addresses </a:t>
            </a:r>
          </a:p>
        </p:txBody>
      </p:sp>
      <p:sp>
        <p:nvSpPr>
          <p:cNvPr id="4" name="Rectangle 3">
            <a:extLst>
              <a:ext uri="{FF2B5EF4-FFF2-40B4-BE49-F238E27FC236}">
                <a16:creationId xmlns:a16="http://schemas.microsoft.com/office/drawing/2014/main" id="{BD299E77-BE1C-8E54-A03C-03FFE5F25F29}"/>
              </a:ext>
            </a:extLst>
          </p:cNvPr>
          <p:cNvSpPr/>
          <p:nvPr/>
        </p:nvSpPr>
        <p:spPr>
          <a:xfrm>
            <a:off x="1" y="1981200"/>
            <a:ext cx="121920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Font typeface="Wingdings" panose="05000000000000000000" pitchFamily="2" charset="2"/>
              <a:buChar char="v"/>
            </a:pPr>
            <a:r>
              <a:rPr lang="en-GB" sz="2800" dirty="0">
                <a:solidFill>
                  <a:schemeClr val="bg1"/>
                </a:solidFill>
              </a:rPr>
              <a:t>MAC addresses Identifies the device, IP addressed provides the location of the device on the network</a:t>
            </a:r>
          </a:p>
          <a:p>
            <a:pPr marL="457200" indent="-457200">
              <a:buFont typeface="Wingdings" panose="05000000000000000000" pitchFamily="2" charset="2"/>
              <a:buChar char="v"/>
            </a:pPr>
            <a:endParaRPr lang="en-GB" sz="2800" dirty="0">
              <a:solidFill>
                <a:schemeClr val="bg1"/>
              </a:solidFill>
            </a:endParaRPr>
          </a:p>
          <a:p>
            <a:pPr marL="457200" indent="-457200">
              <a:buFont typeface="Wingdings" panose="05000000000000000000" pitchFamily="2" charset="2"/>
              <a:buChar char="v"/>
            </a:pPr>
            <a:r>
              <a:rPr lang="en-GB" sz="2800" dirty="0">
                <a:solidFill>
                  <a:schemeClr val="bg1"/>
                </a:solidFill>
              </a:rPr>
              <a:t>MAC addresses are permanent identifiers of devices, a device IP address may change.</a:t>
            </a:r>
          </a:p>
          <a:p>
            <a:pPr marL="457200" indent="-457200">
              <a:buFont typeface="Wingdings" panose="05000000000000000000" pitchFamily="2" charset="2"/>
              <a:buChar char="v"/>
            </a:pPr>
            <a:endParaRPr lang="en-GB" sz="2800" dirty="0">
              <a:solidFill>
                <a:schemeClr val="bg1"/>
              </a:solidFill>
            </a:endParaRPr>
          </a:p>
          <a:p>
            <a:pPr marL="457200" indent="-457200">
              <a:buFont typeface="Wingdings" panose="05000000000000000000" pitchFamily="2" charset="2"/>
              <a:buChar char="v"/>
            </a:pPr>
            <a:r>
              <a:rPr lang="en-GB" sz="2800" dirty="0">
                <a:solidFill>
                  <a:schemeClr val="bg1"/>
                </a:solidFill>
              </a:rPr>
              <a:t>Example – IP addresses are like mailing addresses of people living in a house, MAC addresses are the actual names of the individuals living in the house.</a:t>
            </a:r>
          </a:p>
          <a:p>
            <a:endParaRPr lang="en-GB" dirty="0">
              <a:solidFill>
                <a:schemeClr val="bg1"/>
              </a:solidFill>
            </a:endParaRPr>
          </a:p>
          <a:p>
            <a:r>
              <a:rPr lang="en-GB" dirty="0">
                <a:solidFill>
                  <a:schemeClr val="bg1"/>
                </a:solidFill>
              </a:rPr>
              <a:t>All device manufacturers must contact IEEE to give them block of MAC addresses which they burn into the NIC cheap of all devices such that no two devices on earth would have the same MAC addresses</a:t>
            </a:r>
          </a:p>
          <a:p>
            <a:r>
              <a:rPr lang="en-GB" sz="2800" dirty="0">
                <a:solidFill>
                  <a:schemeClr val="bg1"/>
                </a:solidFill>
              </a:rPr>
              <a:t> </a:t>
            </a:r>
          </a:p>
        </p:txBody>
      </p:sp>
    </p:spTree>
    <p:extLst>
      <p:ext uri="{BB962C8B-B14F-4D97-AF65-F5344CB8AC3E}">
        <p14:creationId xmlns:p14="http://schemas.microsoft.com/office/powerpoint/2010/main" val="33938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06205B0-04C9-8CA1-DCDD-E7B77F68CCE0}"/>
              </a:ext>
            </a:extLst>
          </p:cNvPr>
          <p:cNvSpPr>
            <a:spLocks noGrp="1"/>
          </p:cNvSpPr>
          <p:nvPr>
            <p:ph type="title"/>
          </p:nvPr>
        </p:nvSpPr>
        <p:spPr>
          <a:xfrm>
            <a:off x="0" y="753228"/>
            <a:ext cx="10294183" cy="1080938"/>
          </a:xfrm>
        </p:spPr>
        <p:txBody>
          <a:bodyPr>
            <a:normAutofit/>
          </a:bodyPr>
          <a:lstStyle/>
          <a:p>
            <a:pPr eaLnBrk="1" hangingPunct="1"/>
            <a:r>
              <a:rPr lang="en-US" altLang="en-US" dirty="0"/>
              <a:t>System Administration Tools</a:t>
            </a:r>
          </a:p>
        </p:txBody>
      </p:sp>
      <p:sp>
        <p:nvSpPr>
          <p:cNvPr id="2" name="Rectangle 1">
            <a:extLst>
              <a:ext uri="{FF2B5EF4-FFF2-40B4-BE49-F238E27FC236}">
                <a16:creationId xmlns:a16="http://schemas.microsoft.com/office/drawing/2014/main" id="{473702B3-4241-3E9B-EB10-0941052D9764}"/>
              </a:ext>
            </a:extLst>
          </p:cNvPr>
          <p:cNvSpPr/>
          <p:nvPr/>
        </p:nvSpPr>
        <p:spPr>
          <a:xfrm>
            <a:off x="0" y="1961323"/>
            <a:ext cx="12192000" cy="4896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For systems administrators to perform their functions, they require a set of tools built into the operating system upon which their system run.  </a:t>
            </a:r>
            <a:r>
              <a:rPr lang="en-GB" dirty="0" err="1">
                <a:solidFill>
                  <a:schemeClr val="bg1"/>
                </a:solidFill>
              </a:rPr>
              <a:t>E.g</a:t>
            </a:r>
            <a:r>
              <a:rPr lang="en-GB" dirty="0">
                <a:solidFill>
                  <a:schemeClr val="bg1"/>
                </a:solidFill>
              </a:rPr>
              <a:t>, Linux/Unix, windows, etc. Here we review some administrative tools for windows.</a:t>
            </a:r>
          </a:p>
          <a:p>
            <a:endParaRPr lang="en-GB" dirty="0">
              <a:solidFill>
                <a:schemeClr val="bg1"/>
              </a:solidFill>
            </a:endParaRPr>
          </a:p>
        </p:txBody>
      </p:sp>
      <p:pic>
        <p:nvPicPr>
          <p:cNvPr id="4" name="Picture 3">
            <a:extLst>
              <a:ext uri="{FF2B5EF4-FFF2-40B4-BE49-F238E27FC236}">
                <a16:creationId xmlns:a16="http://schemas.microsoft.com/office/drawing/2014/main" id="{4F9EFD64-B0BB-5603-D6CB-18F7208E6D4F}"/>
              </a:ext>
            </a:extLst>
          </p:cNvPr>
          <p:cNvPicPr>
            <a:picLocks noChangeAspect="1"/>
          </p:cNvPicPr>
          <p:nvPr/>
        </p:nvPicPr>
        <p:blipFill rotWithShape="1">
          <a:blip r:embed="rId2"/>
          <a:srcRect b="-7680"/>
          <a:stretch/>
        </p:blipFill>
        <p:spPr>
          <a:xfrm>
            <a:off x="5504900" y="2507783"/>
            <a:ext cx="6392167" cy="4477375"/>
          </a:xfrm>
          <a:prstGeom prst="rect">
            <a:avLst/>
          </a:prstGeom>
        </p:spPr>
      </p:pic>
      <p:sp>
        <p:nvSpPr>
          <p:cNvPr id="5" name="Rectangle 4">
            <a:extLst>
              <a:ext uri="{FF2B5EF4-FFF2-40B4-BE49-F238E27FC236}">
                <a16:creationId xmlns:a16="http://schemas.microsoft.com/office/drawing/2014/main" id="{C082D083-4BDE-0ACE-EC3E-94FABE4FF637}"/>
              </a:ext>
            </a:extLst>
          </p:cNvPr>
          <p:cNvSpPr/>
          <p:nvPr/>
        </p:nvSpPr>
        <p:spPr>
          <a:xfrm>
            <a:off x="198783" y="3021496"/>
            <a:ext cx="5306117" cy="36310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bg1"/>
                </a:solidFill>
              </a:rPr>
              <a:t>Assignment</a:t>
            </a:r>
          </a:p>
          <a:p>
            <a:r>
              <a:rPr lang="en-GB" dirty="0">
                <a:solidFill>
                  <a:schemeClr val="bg1"/>
                </a:solidFill>
              </a:rPr>
              <a:t>Access the windows administrative tools for your version of windows from the control panel and explain the application of each of these tools.</a:t>
            </a:r>
          </a:p>
          <a:p>
            <a:endParaRPr lang="en-GB" dirty="0">
              <a:solidFill>
                <a:schemeClr val="bg1"/>
              </a:solidFill>
            </a:endParaRPr>
          </a:p>
          <a:p>
            <a:r>
              <a:rPr lang="en-GB" dirty="0">
                <a:solidFill>
                  <a:schemeClr val="bg1"/>
                </a:solidFill>
              </a:rPr>
              <a:t>To be submitted via email</a:t>
            </a:r>
          </a:p>
          <a:p>
            <a:endParaRPr lang="en-GB" dirty="0">
              <a:solidFill>
                <a:schemeClr val="bg1"/>
              </a:solidFill>
            </a:endParaRPr>
          </a:p>
          <a:p>
            <a:r>
              <a:rPr lang="en-GB" dirty="0">
                <a:solidFill>
                  <a:schemeClr val="bg1"/>
                </a:solidFill>
              </a:rPr>
              <a:t>gwaza.kulugh@gmail.com</a:t>
            </a:r>
          </a:p>
          <a:p>
            <a:endParaRPr lang="en-GB" dirty="0">
              <a:solidFill>
                <a:schemeClr val="bg1"/>
              </a:solidFill>
            </a:endParaRPr>
          </a:p>
          <a:p>
            <a:r>
              <a:rPr lang="en-GB" dirty="0">
                <a:solidFill>
                  <a:schemeClr val="bg1"/>
                </a:solidFill>
              </a:rPr>
              <a:t>Submission is on Monday, 23</a:t>
            </a:r>
            <a:r>
              <a:rPr lang="en-GB" baseline="30000" dirty="0">
                <a:solidFill>
                  <a:schemeClr val="bg1"/>
                </a:solidFill>
              </a:rPr>
              <a:t>rd</a:t>
            </a:r>
            <a:r>
              <a:rPr lang="en-GB" dirty="0">
                <a:solidFill>
                  <a:schemeClr val="bg1"/>
                </a:solidFill>
              </a:rPr>
              <a:t> May, 2022</a:t>
            </a:r>
          </a:p>
        </p:txBody>
      </p:sp>
    </p:spTree>
    <p:extLst>
      <p:ext uri="{BB962C8B-B14F-4D97-AF65-F5344CB8AC3E}">
        <p14:creationId xmlns:p14="http://schemas.microsoft.com/office/powerpoint/2010/main" val="41676493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A2F1-9B01-7F18-5476-2D2EB32FB702}"/>
              </a:ext>
            </a:extLst>
          </p:cNvPr>
          <p:cNvSpPr>
            <a:spLocks noGrp="1"/>
          </p:cNvSpPr>
          <p:nvPr>
            <p:ph type="title"/>
          </p:nvPr>
        </p:nvSpPr>
        <p:spPr>
          <a:xfrm>
            <a:off x="96981" y="753228"/>
            <a:ext cx="10349345" cy="1080938"/>
          </a:xfrm>
        </p:spPr>
        <p:txBody>
          <a:bodyPr/>
          <a:lstStyle/>
          <a:p>
            <a:r>
              <a:rPr lang="en-GB" dirty="0"/>
              <a:t>MAC Addresses </a:t>
            </a:r>
          </a:p>
        </p:txBody>
      </p:sp>
      <p:sp>
        <p:nvSpPr>
          <p:cNvPr id="4" name="Rectangle 3">
            <a:extLst>
              <a:ext uri="{FF2B5EF4-FFF2-40B4-BE49-F238E27FC236}">
                <a16:creationId xmlns:a16="http://schemas.microsoft.com/office/drawing/2014/main" id="{BD299E77-BE1C-8E54-A03C-03FFE5F25F29}"/>
              </a:ext>
            </a:extLst>
          </p:cNvPr>
          <p:cNvSpPr/>
          <p:nvPr/>
        </p:nvSpPr>
        <p:spPr>
          <a:xfrm>
            <a:off x="1" y="1981200"/>
            <a:ext cx="12192000" cy="487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A MAC address also referred to as </a:t>
            </a:r>
            <a:r>
              <a:rPr lang="en-GB" sz="2800" dirty="0">
                <a:solidFill>
                  <a:schemeClr val="bg2"/>
                </a:solidFill>
              </a:rPr>
              <a:t>physical</a:t>
            </a:r>
            <a:r>
              <a:rPr lang="en-GB" sz="2800" dirty="0">
                <a:solidFill>
                  <a:schemeClr val="bg1"/>
                </a:solidFill>
              </a:rPr>
              <a:t> or </a:t>
            </a:r>
            <a:r>
              <a:rPr lang="en-GB" sz="2800" dirty="0">
                <a:solidFill>
                  <a:schemeClr val="bg2"/>
                </a:solidFill>
              </a:rPr>
              <a:t>hardware</a:t>
            </a:r>
            <a:r>
              <a:rPr lang="en-GB" sz="2800" dirty="0">
                <a:solidFill>
                  <a:schemeClr val="bg1"/>
                </a:solidFill>
              </a:rPr>
              <a:t> address is a 48-bits number coded in 12 hexadecimal numbers with each hex character representing 4 bits. The hex characters are grouped in twos separated by hyphen. </a:t>
            </a:r>
          </a:p>
          <a:p>
            <a:endParaRPr lang="en-GB" sz="2800" dirty="0">
              <a:solidFill>
                <a:schemeClr val="bg1"/>
              </a:solidFill>
            </a:endParaRPr>
          </a:p>
          <a:p>
            <a:endParaRPr lang="en-GB" sz="2800" dirty="0">
              <a:solidFill>
                <a:schemeClr val="bg1"/>
              </a:solidFill>
            </a:endParaRPr>
          </a:p>
          <a:p>
            <a:endParaRPr lang="en-GB" sz="2800" dirty="0">
              <a:solidFill>
                <a:schemeClr val="bg1"/>
              </a:solidFill>
            </a:endParaRPr>
          </a:p>
          <a:p>
            <a:endParaRPr lang="en-GB" sz="2800" dirty="0">
              <a:solidFill>
                <a:schemeClr val="bg1"/>
              </a:solidFill>
            </a:endParaRPr>
          </a:p>
        </p:txBody>
      </p:sp>
      <p:grpSp>
        <p:nvGrpSpPr>
          <p:cNvPr id="6" name="Group 5">
            <a:extLst>
              <a:ext uri="{FF2B5EF4-FFF2-40B4-BE49-F238E27FC236}">
                <a16:creationId xmlns:a16="http://schemas.microsoft.com/office/drawing/2014/main" id="{367E1033-BEA2-A42A-4699-CCD76F72BCD9}"/>
              </a:ext>
            </a:extLst>
          </p:cNvPr>
          <p:cNvGrpSpPr/>
          <p:nvPr/>
        </p:nvGrpSpPr>
        <p:grpSpPr>
          <a:xfrm>
            <a:off x="2576946" y="3609111"/>
            <a:ext cx="6151418" cy="810489"/>
            <a:chOff x="2812473" y="3200400"/>
            <a:chExt cx="6151418" cy="810489"/>
          </a:xfrm>
        </p:grpSpPr>
        <p:sp>
          <p:nvSpPr>
            <p:cNvPr id="3" name="Rectangle 2">
              <a:extLst>
                <a:ext uri="{FF2B5EF4-FFF2-40B4-BE49-F238E27FC236}">
                  <a16:creationId xmlns:a16="http://schemas.microsoft.com/office/drawing/2014/main" id="{E93D863E-CC4F-E07B-123E-E82313A35BC7}"/>
                </a:ext>
              </a:extLst>
            </p:cNvPr>
            <p:cNvSpPr/>
            <p:nvPr/>
          </p:nvSpPr>
          <p:spPr>
            <a:xfrm>
              <a:off x="2812473" y="3200400"/>
              <a:ext cx="3200403" cy="803564"/>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solidFill>
                    <a:schemeClr val="bg1"/>
                  </a:solidFill>
                </a:rPr>
                <a:t>00-BB-BC</a:t>
              </a:r>
              <a:endParaRPr lang="en-GB" sz="4800" dirty="0"/>
            </a:p>
          </p:txBody>
        </p:sp>
        <p:sp>
          <p:nvSpPr>
            <p:cNvPr id="5" name="Rectangle 4">
              <a:extLst>
                <a:ext uri="{FF2B5EF4-FFF2-40B4-BE49-F238E27FC236}">
                  <a16:creationId xmlns:a16="http://schemas.microsoft.com/office/drawing/2014/main" id="{380BB187-AF65-5DDB-A306-818EF6BD3581}"/>
                </a:ext>
              </a:extLst>
            </p:cNvPr>
            <p:cNvSpPr/>
            <p:nvPr/>
          </p:nvSpPr>
          <p:spPr>
            <a:xfrm>
              <a:off x="6012876" y="3207325"/>
              <a:ext cx="2951015" cy="803564"/>
            </a:xfrm>
            <a:prstGeom prst="rect">
              <a:avLst/>
            </a:prstGeom>
            <a:solidFill>
              <a:schemeClr val="tx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dirty="0">
                  <a:solidFill>
                    <a:schemeClr val="bg1"/>
                  </a:solidFill>
                </a:rPr>
                <a:t>83-95-A2</a:t>
              </a:r>
            </a:p>
          </p:txBody>
        </p:sp>
      </p:grpSp>
      <p:cxnSp>
        <p:nvCxnSpPr>
          <p:cNvPr id="8" name="Straight Arrow Connector 7">
            <a:extLst>
              <a:ext uri="{FF2B5EF4-FFF2-40B4-BE49-F238E27FC236}">
                <a16:creationId xmlns:a16="http://schemas.microsoft.com/office/drawing/2014/main" id="{D0722CE2-3844-CE7D-FA0F-31504DD13131}"/>
              </a:ext>
            </a:extLst>
          </p:cNvPr>
          <p:cNvCxnSpPr>
            <a:cxnSpLocks/>
          </p:cNvCxnSpPr>
          <p:nvPr/>
        </p:nvCxnSpPr>
        <p:spPr>
          <a:xfrm>
            <a:off x="2576946" y="3429000"/>
            <a:ext cx="1316181"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DBC0F100-4646-22AB-C799-54E8C612CF40}"/>
              </a:ext>
            </a:extLst>
          </p:cNvPr>
          <p:cNvCxnSpPr>
            <a:cxnSpLocks/>
          </p:cNvCxnSpPr>
          <p:nvPr/>
        </p:nvCxnSpPr>
        <p:spPr>
          <a:xfrm flipH="1">
            <a:off x="7412182" y="3429000"/>
            <a:ext cx="1316182"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9E117841-DBE0-CB8D-3A6A-FF49340D8DE1}"/>
              </a:ext>
            </a:extLst>
          </p:cNvPr>
          <p:cNvSpPr/>
          <p:nvPr/>
        </p:nvSpPr>
        <p:spPr>
          <a:xfrm>
            <a:off x="3893127" y="3283527"/>
            <a:ext cx="3519055" cy="3186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bg1"/>
                </a:solidFill>
              </a:rPr>
              <a:t>MAC Address </a:t>
            </a:r>
          </a:p>
        </p:txBody>
      </p:sp>
      <p:sp>
        <p:nvSpPr>
          <p:cNvPr id="14" name="Right Brace 13">
            <a:extLst>
              <a:ext uri="{FF2B5EF4-FFF2-40B4-BE49-F238E27FC236}">
                <a16:creationId xmlns:a16="http://schemas.microsoft.com/office/drawing/2014/main" id="{6A29703E-634A-4376-0B04-0DE15A3931DD}"/>
              </a:ext>
            </a:extLst>
          </p:cNvPr>
          <p:cNvSpPr/>
          <p:nvPr/>
        </p:nvSpPr>
        <p:spPr>
          <a:xfrm rot="5400000">
            <a:off x="4004748" y="3034924"/>
            <a:ext cx="344798" cy="3200403"/>
          </a:xfrm>
          <a:prstGeom prst="rightBrace">
            <a:avLst>
              <a:gd name="adj1" fmla="val 14896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Right Brace 15">
            <a:extLst>
              <a:ext uri="{FF2B5EF4-FFF2-40B4-BE49-F238E27FC236}">
                <a16:creationId xmlns:a16="http://schemas.microsoft.com/office/drawing/2014/main" id="{E494D235-F7FC-7544-D9D4-1DAC08A2C680}"/>
              </a:ext>
            </a:extLst>
          </p:cNvPr>
          <p:cNvSpPr/>
          <p:nvPr/>
        </p:nvSpPr>
        <p:spPr>
          <a:xfrm rot="5400000">
            <a:off x="7042354" y="3216934"/>
            <a:ext cx="344798" cy="2805547"/>
          </a:xfrm>
          <a:prstGeom prst="rightBrace">
            <a:avLst>
              <a:gd name="adj1" fmla="val 14896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Rectangle 16">
            <a:extLst>
              <a:ext uri="{FF2B5EF4-FFF2-40B4-BE49-F238E27FC236}">
                <a16:creationId xmlns:a16="http://schemas.microsoft.com/office/drawing/2014/main" id="{589C4D48-B8DC-EF6F-580E-97E799E04C14}"/>
              </a:ext>
            </a:extLst>
          </p:cNvPr>
          <p:cNvSpPr/>
          <p:nvPr/>
        </p:nvSpPr>
        <p:spPr>
          <a:xfrm>
            <a:off x="2576945" y="4860605"/>
            <a:ext cx="3200403" cy="389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Manufacturer’s ID</a:t>
            </a:r>
          </a:p>
        </p:txBody>
      </p:sp>
      <p:sp>
        <p:nvSpPr>
          <p:cNvPr id="18" name="Rectangle 17">
            <a:extLst>
              <a:ext uri="{FF2B5EF4-FFF2-40B4-BE49-F238E27FC236}">
                <a16:creationId xmlns:a16="http://schemas.microsoft.com/office/drawing/2014/main" id="{69E6B267-FD47-06B8-1698-EF5063C0A2C4}"/>
              </a:ext>
            </a:extLst>
          </p:cNvPr>
          <p:cNvSpPr/>
          <p:nvPr/>
        </p:nvSpPr>
        <p:spPr>
          <a:xfrm>
            <a:off x="5895107" y="4847525"/>
            <a:ext cx="2833258" cy="3894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Device ID</a:t>
            </a:r>
          </a:p>
        </p:txBody>
      </p:sp>
      <p:sp>
        <p:nvSpPr>
          <p:cNvPr id="19" name="Rectangle 18">
            <a:extLst>
              <a:ext uri="{FF2B5EF4-FFF2-40B4-BE49-F238E27FC236}">
                <a16:creationId xmlns:a16="http://schemas.microsoft.com/office/drawing/2014/main" id="{57FF28E8-30F8-38B0-EB49-60C752049779}"/>
              </a:ext>
            </a:extLst>
          </p:cNvPr>
          <p:cNvSpPr/>
          <p:nvPr/>
        </p:nvSpPr>
        <p:spPr>
          <a:xfrm>
            <a:off x="96981" y="5250093"/>
            <a:ext cx="12095019" cy="1607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800" dirty="0">
                <a:solidFill>
                  <a:schemeClr val="bg1"/>
                </a:solidFill>
              </a:rPr>
              <a:t>The first 6 characters represent the device manufacture’s ID also referred to as Organisational Unique Identifier (OUI). </a:t>
            </a:r>
          </a:p>
          <a:p>
            <a:r>
              <a:rPr lang="en-GB" sz="2800" dirty="0">
                <a:solidFill>
                  <a:schemeClr val="bg1"/>
                </a:solidFill>
              </a:rPr>
              <a:t>The second block of 6 digits is referred to as the device ID</a:t>
            </a:r>
          </a:p>
        </p:txBody>
      </p:sp>
    </p:spTree>
    <p:extLst>
      <p:ext uri="{BB962C8B-B14F-4D97-AF65-F5344CB8AC3E}">
        <p14:creationId xmlns:p14="http://schemas.microsoft.com/office/powerpoint/2010/main" val="31106315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72A58C5-8732-A906-2EFC-D26488306881}"/>
              </a:ext>
            </a:extLst>
          </p:cNvPr>
          <p:cNvSpPr txBox="1"/>
          <p:nvPr/>
        </p:nvSpPr>
        <p:spPr>
          <a:xfrm>
            <a:off x="0" y="0"/>
            <a:ext cx="12192000" cy="369332"/>
          </a:xfrm>
          <a:prstGeom prst="rect">
            <a:avLst/>
          </a:prstGeom>
          <a:noFill/>
        </p:spPr>
        <p:txBody>
          <a:bodyPr wrap="square" rtlCol="0">
            <a:spAutoFit/>
          </a:bodyPr>
          <a:lstStyle/>
          <a:p>
            <a:r>
              <a:rPr lang="en-US" dirty="0">
                <a:solidFill>
                  <a:schemeClr val="bg1"/>
                </a:solidFill>
              </a:rPr>
              <a:t>Network zoning </a:t>
            </a:r>
          </a:p>
        </p:txBody>
      </p:sp>
    </p:spTree>
    <p:extLst>
      <p:ext uri="{BB962C8B-B14F-4D97-AF65-F5344CB8AC3E}">
        <p14:creationId xmlns:p14="http://schemas.microsoft.com/office/powerpoint/2010/main" val="586705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D8B918A-9E70-2BB3-FB16-0CC4A6CE0480}"/>
              </a:ext>
            </a:extLst>
          </p:cNvPr>
          <p:cNvSpPr>
            <a:spLocks noGrp="1" noChangeArrowheads="1"/>
          </p:cNvSpPr>
          <p:nvPr>
            <p:ph type="title"/>
          </p:nvPr>
        </p:nvSpPr>
        <p:spPr/>
        <p:txBody>
          <a:bodyPr/>
          <a:lstStyle/>
          <a:p>
            <a:r>
              <a:rPr lang="en-US" altLang="en-US" sz="1800"/>
              <a:t>Network Media</a:t>
            </a:r>
            <a:br>
              <a:rPr lang="en-US" altLang="en-US" sz="1800"/>
            </a:br>
            <a:r>
              <a:rPr lang="en-US" altLang="en-US"/>
              <a:t>Copper Cabling</a:t>
            </a:r>
          </a:p>
        </p:txBody>
      </p:sp>
      <p:sp>
        <p:nvSpPr>
          <p:cNvPr id="43011" name="Content Placeholder 1">
            <a:extLst>
              <a:ext uri="{FF2B5EF4-FFF2-40B4-BE49-F238E27FC236}">
                <a16:creationId xmlns:a16="http://schemas.microsoft.com/office/drawing/2014/main" id="{495A78F0-1066-D44F-6117-A3F697196C93}"/>
              </a:ext>
            </a:extLst>
          </p:cNvPr>
          <p:cNvSpPr>
            <a:spLocks noGrp="1"/>
          </p:cNvSpPr>
          <p:nvPr>
            <p:ph idx="1"/>
          </p:nvPr>
        </p:nvSpPr>
        <p:spPr>
          <a:xfrm>
            <a:off x="291548" y="2060575"/>
            <a:ext cx="11529391" cy="5233988"/>
          </a:xfrm>
        </p:spPr>
        <p:txBody>
          <a:bodyPr/>
          <a:lstStyle/>
          <a:p>
            <a:r>
              <a:rPr lang="en-US" altLang="en-US" dirty="0">
                <a:solidFill>
                  <a:schemeClr val="bg1"/>
                </a:solidFill>
              </a:rPr>
              <a:t>Characteristics of Copper Cabling</a:t>
            </a:r>
          </a:p>
          <a:p>
            <a:pPr lvl="1" indent="0">
              <a:buNone/>
            </a:pPr>
            <a:r>
              <a:rPr lang="en-US" altLang="en-US" dirty="0">
                <a:solidFill>
                  <a:schemeClr val="bg1"/>
                </a:solidFill>
              </a:rPr>
              <a:t>Inexpensive, easy to install, low resistance to electric current</a:t>
            </a:r>
          </a:p>
          <a:p>
            <a:pPr lvl="1" indent="0">
              <a:buNone/>
            </a:pPr>
            <a:r>
              <a:rPr lang="en-US" altLang="en-US" dirty="0">
                <a:solidFill>
                  <a:schemeClr val="bg1"/>
                </a:solidFill>
              </a:rPr>
              <a:t>Distance and signal interference</a:t>
            </a:r>
          </a:p>
          <a:p>
            <a:r>
              <a:rPr lang="en-US" altLang="en-US" dirty="0">
                <a:solidFill>
                  <a:schemeClr val="bg1"/>
                </a:solidFill>
              </a:rPr>
              <a:t>Copper Media</a:t>
            </a:r>
          </a:p>
          <a:p>
            <a:r>
              <a:rPr lang="en-US" altLang="en-US" dirty="0">
                <a:solidFill>
                  <a:schemeClr val="bg1"/>
                </a:solidFill>
              </a:rPr>
              <a:t>Unshielded Twisted-Pair Cable</a:t>
            </a:r>
          </a:p>
          <a:p>
            <a:r>
              <a:rPr lang="en-US" altLang="en-US" dirty="0">
                <a:solidFill>
                  <a:schemeClr val="bg1"/>
                </a:solidFill>
              </a:rPr>
              <a:t>Shielded Twisted-Pair Cable</a:t>
            </a:r>
          </a:p>
          <a:p>
            <a:r>
              <a:rPr lang="en-US" altLang="en-US" dirty="0">
                <a:solidFill>
                  <a:schemeClr val="bg1"/>
                </a:solidFill>
              </a:rPr>
              <a:t>Coaxial Cable</a:t>
            </a:r>
          </a:p>
          <a:p>
            <a:r>
              <a:rPr lang="en-US" altLang="en-US" dirty="0">
                <a:solidFill>
                  <a:schemeClr val="bg1"/>
                </a:solidFill>
              </a:rPr>
              <a:t>Copper Media Safety</a:t>
            </a:r>
          </a:p>
          <a:p>
            <a:pPr lvl="1" indent="0">
              <a:buNone/>
            </a:pPr>
            <a:r>
              <a:rPr lang="en-US" altLang="en-US" dirty="0">
                <a:solidFill>
                  <a:schemeClr val="bg1"/>
                </a:solidFill>
              </a:rPr>
              <a:t>Fire and electrical hazards</a:t>
            </a:r>
          </a:p>
        </p:txBody>
      </p:sp>
      <p:pic>
        <p:nvPicPr>
          <p:cNvPr id="43012" name="Picture 2">
            <a:extLst>
              <a:ext uri="{FF2B5EF4-FFF2-40B4-BE49-F238E27FC236}">
                <a16:creationId xmlns:a16="http://schemas.microsoft.com/office/drawing/2014/main" id="{E2EED5C9-76E8-7A4A-B584-6C6106614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3070225"/>
            <a:ext cx="398145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5272655"/>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D6354D9-0D1F-849B-00C9-D2CD6E219A28}"/>
              </a:ext>
            </a:extLst>
          </p:cNvPr>
          <p:cNvSpPr>
            <a:spLocks noGrp="1" noChangeArrowheads="1"/>
          </p:cNvSpPr>
          <p:nvPr>
            <p:ph type="title"/>
          </p:nvPr>
        </p:nvSpPr>
        <p:spPr>
          <a:xfrm>
            <a:off x="807179" y="1848868"/>
            <a:ext cx="9613861" cy="1080938"/>
          </a:xfrm>
        </p:spPr>
        <p:txBody>
          <a:bodyPr/>
          <a:lstStyle/>
          <a:p>
            <a:r>
              <a:rPr lang="en-US" altLang="en-US" sz="1800"/>
              <a:t>Network Media</a:t>
            </a:r>
            <a:br>
              <a:rPr lang="en-US" altLang="en-US" sz="1800"/>
            </a:br>
            <a:r>
              <a:rPr lang="en-US" altLang="en-US"/>
              <a:t>UTP Cabling</a:t>
            </a:r>
          </a:p>
        </p:txBody>
      </p:sp>
      <p:sp>
        <p:nvSpPr>
          <p:cNvPr id="2" name="Content Placeholder 1">
            <a:extLst>
              <a:ext uri="{FF2B5EF4-FFF2-40B4-BE49-F238E27FC236}">
                <a16:creationId xmlns:a16="http://schemas.microsoft.com/office/drawing/2014/main" id="{5D26BBFF-796D-6383-1BD5-941A77A8CEA3}"/>
              </a:ext>
            </a:extLst>
          </p:cNvPr>
          <p:cNvSpPr>
            <a:spLocks noGrp="1"/>
          </p:cNvSpPr>
          <p:nvPr>
            <p:ph idx="1"/>
          </p:nvPr>
        </p:nvSpPr>
        <p:spPr>
          <a:xfrm>
            <a:off x="101430" y="2031641"/>
            <a:ext cx="7423321" cy="4594585"/>
          </a:xfrm>
        </p:spPr>
        <p:txBody>
          <a:bodyPr>
            <a:normAutofit lnSpcReduction="10000"/>
          </a:bodyPr>
          <a:lstStyle/>
          <a:p>
            <a:pPr>
              <a:defRPr/>
            </a:pPr>
            <a:r>
              <a:rPr lang="en-US" dirty="0">
                <a:solidFill>
                  <a:schemeClr val="bg1"/>
                </a:solidFill>
              </a:rPr>
              <a:t>Properties of UTP Cabling</a:t>
            </a:r>
          </a:p>
          <a:p>
            <a:pPr lvl="1" indent="0">
              <a:buNone/>
              <a:defRPr/>
            </a:pPr>
            <a:r>
              <a:rPr lang="en-US" dirty="0">
                <a:solidFill>
                  <a:schemeClr val="bg1"/>
                </a:solidFill>
              </a:rPr>
              <a:t>Cancellation of EMI and RFI signals with twisted pairs</a:t>
            </a:r>
          </a:p>
          <a:p>
            <a:pPr>
              <a:defRPr/>
            </a:pPr>
            <a:r>
              <a:rPr lang="en-US" dirty="0">
                <a:solidFill>
                  <a:schemeClr val="bg1"/>
                </a:solidFill>
              </a:rPr>
              <a:t>UTP Cabling Standards</a:t>
            </a:r>
          </a:p>
          <a:p>
            <a:pPr lvl="1" indent="0">
              <a:buNone/>
              <a:defRPr/>
            </a:pPr>
            <a:r>
              <a:rPr lang="en-US" dirty="0">
                <a:solidFill>
                  <a:schemeClr val="bg1"/>
                </a:solidFill>
              </a:rPr>
              <a:t>TIA/EIA-568</a:t>
            </a:r>
          </a:p>
          <a:p>
            <a:pPr lvl="1" indent="0">
              <a:buNone/>
              <a:defRPr/>
            </a:pPr>
            <a:r>
              <a:rPr lang="en-US" dirty="0">
                <a:solidFill>
                  <a:schemeClr val="bg1"/>
                </a:solidFill>
              </a:rPr>
              <a:t>IEEE: Cat5, Cat5e, Cat6, Cat6e</a:t>
            </a:r>
          </a:p>
          <a:p>
            <a:pPr>
              <a:defRPr/>
            </a:pPr>
            <a:r>
              <a:rPr lang="en-US" dirty="0">
                <a:solidFill>
                  <a:schemeClr val="bg1"/>
                </a:solidFill>
              </a:rPr>
              <a:t>UTP Connectors</a:t>
            </a:r>
          </a:p>
          <a:p>
            <a:pPr>
              <a:defRPr/>
            </a:pPr>
            <a:r>
              <a:rPr lang="en-US" dirty="0">
                <a:solidFill>
                  <a:schemeClr val="bg1"/>
                </a:solidFill>
              </a:rPr>
              <a:t>Types of UTP Cable</a:t>
            </a:r>
          </a:p>
          <a:p>
            <a:pPr lvl="1" indent="0">
              <a:buNone/>
              <a:defRPr/>
            </a:pPr>
            <a:r>
              <a:rPr lang="en-US" dirty="0">
                <a:solidFill>
                  <a:schemeClr val="bg1"/>
                </a:solidFill>
              </a:rPr>
              <a:t>Rollover</a:t>
            </a:r>
          </a:p>
          <a:p>
            <a:pPr lvl="1" indent="0">
              <a:buNone/>
              <a:defRPr/>
            </a:pPr>
            <a:r>
              <a:rPr lang="en-US" dirty="0">
                <a:solidFill>
                  <a:schemeClr val="bg1"/>
                </a:solidFill>
              </a:rPr>
              <a:t>Crossover</a:t>
            </a:r>
          </a:p>
          <a:p>
            <a:pPr lvl="1" indent="0">
              <a:buNone/>
              <a:defRPr/>
            </a:pPr>
            <a:r>
              <a:rPr lang="en-US" dirty="0">
                <a:solidFill>
                  <a:schemeClr val="bg1"/>
                </a:solidFill>
              </a:rPr>
              <a:t>Straight-through</a:t>
            </a:r>
          </a:p>
          <a:p>
            <a:pPr>
              <a:defRPr/>
            </a:pPr>
            <a:r>
              <a:rPr lang="en-US" dirty="0">
                <a:solidFill>
                  <a:schemeClr val="bg1"/>
                </a:solidFill>
              </a:rPr>
              <a:t>Testing UTP Cables</a:t>
            </a:r>
          </a:p>
          <a:p>
            <a:pPr>
              <a:defRPr/>
            </a:pPr>
            <a:r>
              <a:rPr lang="en-US" dirty="0">
                <a:solidFill>
                  <a:schemeClr val="bg1"/>
                </a:solidFill>
              </a:rPr>
              <a:t>Cable Pinouts</a:t>
            </a:r>
          </a:p>
          <a:p>
            <a:pPr>
              <a:defRPr/>
            </a:pPr>
            <a:endParaRPr lang="en-US" dirty="0"/>
          </a:p>
        </p:txBody>
      </p:sp>
      <p:pic>
        <p:nvPicPr>
          <p:cNvPr id="44036" name="Picture 8">
            <a:extLst>
              <a:ext uri="{FF2B5EF4-FFF2-40B4-BE49-F238E27FC236}">
                <a16:creationId xmlns:a16="http://schemas.microsoft.com/office/drawing/2014/main" id="{76F344C2-DB8B-1710-7D5E-F1EAF4FF2FD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6689" y="2886075"/>
            <a:ext cx="42386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16">
            <a:extLst>
              <a:ext uri="{FF2B5EF4-FFF2-40B4-BE49-F238E27FC236}">
                <a16:creationId xmlns:a16="http://schemas.microsoft.com/office/drawing/2014/main" id="{1A6629A2-E9F7-0950-F2B9-2941A6781EB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669088" y="4598989"/>
            <a:ext cx="179705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17">
            <a:extLst>
              <a:ext uri="{FF2B5EF4-FFF2-40B4-BE49-F238E27FC236}">
                <a16:creationId xmlns:a16="http://schemas.microsoft.com/office/drawing/2014/main" id="{EE98B5B4-0FB7-7927-6717-957EF76A348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710613" y="4595814"/>
            <a:ext cx="18542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9">
            <a:extLst>
              <a:ext uri="{FF2B5EF4-FFF2-40B4-BE49-F238E27FC236}">
                <a16:creationId xmlns:a16="http://schemas.microsoft.com/office/drawing/2014/main" id="{BCE01DEB-7151-805D-B4FA-6CCDE078F9A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162676" y="3721100"/>
            <a:ext cx="766763"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20">
            <a:extLst>
              <a:ext uri="{FF2B5EF4-FFF2-40B4-BE49-F238E27FC236}">
                <a16:creationId xmlns:a16="http://schemas.microsoft.com/office/drawing/2014/main" id="{E6007F27-2DE8-0313-8F55-8DE30DDC2A3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64201" y="5316539"/>
            <a:ext cx="76041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1" name="Picture 21">
            <a:extLst>
              <a:ext uri="{FF2B5EF4-FFF2-40B4-BE49-F238E27FC236}">
                <a16:creationId xmlns:a16="http://schemas.microsoft.com/office/drawing/2014/main" id="{4B48D6DA-E23C-DE32-26CB-2D99A00D674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402639" y="2031641"/>
            <a:ext cx="27241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4573910"/>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A981976-307A-47B3-89BA-8B2413846454}"/>
              </a:ext>
            </a:extLst>
          </p:cNvPr>
          <p:cNvSpPr>
            <a:spLocks noGrp="1" noChangeArrowheads="1"/>
          </p:cNvSpPr>
          <p:nvPr>
            <p:ph type="title"/>
          </p:nvPr>
        </p:nvSpPr>
        <p:spPr/>
        <p:txBody>
          <a:bodyPr/>
          <a:lstStyle/>
          <a:p>
            <a:r>
              <a:rPr lang="en-US" altLang="en-US" sz="1800"/>
              <a:t>Network Media</a:t>
            </a:r>
            <a:br>
              <a:rPr lang="en-US" altLang="en-US" sz="1800"/>
            </a:br>
            <a:r>
              <a:rPr lang="en-US" altLang="en-US"/>
              <a:t>Fiber-Optic Cabling</a:t>
            </a:r>
          </a:p>
        </p:txBody>
      </p:sp>
      <p:sp>
        <p:nvSpPr>
          <p:cNvPr id="45059" name="Content Placeholder 1">
            <a:extLst>
              <a:ext uri="{FF2B5EF4-FFF2-40B4-BE49-F238E27FC236}">
                <a16:creationId xmlns:a16="http://schemas.microsoft.com/office/drawing/2014/main" id="{19C83CF2-87B2-A240-4C9D-4851A638BB65}"/>
              </a:ext>
            </a:extLst>
          </p:cNvPr>
          <p:cNvSpPr>
            <a:spLocks noGrp="1"/>
          </p:cNvSpPr>
          <p:nvPr>
            <p:ph idx="1"/>
          </p:nvPr>
        </p:nvSpPr>
        <p:spPr>
          <a:xfrm>
            <a:off x="159026" y="2027583"/>
            <a:ext cx="6411569" cy="4717774"/>
          </a:xfrm>
        </p:spPr>
        <p:txBody>
          <a:bodyPr/>
          <a:lstStyle/>
          <a:p>
            <a:r>
              <a:rPr lang="en-US" altLang="en-US" dirty="0">
                <a:solidFill>
                  <a:schemeClr val="bg1"/>
                </a:solidFill>
              </a:rPr>
              <a:t>Properties of Fiber-Optic Cabling</a:t>
            </a:r>
          </a:p>
          <a:p>
            <a:pPr lvl="1" indent="0">
              <a:buNone/>
            </a:pPr>
            <a:r>
              <a:rPr lang="en-US" altLang="en-US" dirty="0">
                <a:solidFill>
                  <a:schemeClr val="bg1"/>
                </a:solidFill>
              </a:rPr>
              <a:t>Transmits data over longer distances</a:t>
            </a:r>
          </a:p>
          <a:p>
            <a:pPr lvl="1" indent="0">
              <a:buNone/>
            </a:pPr>
            <a:r>
              <a:rPr lang="en-US" altLang="en-US" dirty="0">
                <a:solidFill>
                  <a:schemeClr val="bg1"/>
                </a:solidFill>
              </a:rPr>
              <a:t>Flexible, but thin strands of glass</a:t>
            </a:r>
          </a:p>
          <a:p>
            <a:pPr lvl="1" indent="0">
              <a:buNone/>
            </a:pPr>
            <a:r>
              <a:rPr lang="en-US" altLang="en-US" dirty="0">
                <a:solidFill>
                  <a:schemeClr val="bg1"/>
                </a:solidFill>
              </a:rPr>
              <a:t>Transmits with less attenuation</a:t>
            </a:r>
          </a:p>
          <a:p>
            <a:pPr lvl="1" indent="0">
              <a:buNone/>
            </a:pPr>
            <a:r>
              <a:rPr lang="en-US" altLang="en-US" dirty="0">
                <a:solidFill>
                  <a:schemeClr val="bg1"/>
                </a:solidFill>
              </a:rPr>
              <a:t>Immune to EMI and RFI</a:t>
            </a:r>
          </a:p>
          <a:p>
            <a:r>
              <a:rPr lang="en-US" altLang="en-US" dirty="0">
                <a:solidFill>
                  <a:schemeClr val="bg1"/>
                </a:solidFill>
              </a:rPr>
              <a:t>Fiber Media Cable Design</a:t>
            </a:r>
          </a:p>
          <a:p>
            <a:r>
              <a:rPr lang="en-US" altLang="en-US" dirty="0">
                <a:solidFill>
                  <a:schemeClr val="bg1"/>
                </a:solidFill>
              </a:rPr>
              <a:t>Types of Fiber Media</a:t>
            </a:r>
          </a:p>
          <a:p>
            <a:pPr lvl="1" indent="0">
              <a:buNone/>
            </a:pPr>
            <a:r>
              <a:rPr lang="en-US" altLang="en-US" dirty="0">
                <a:solidFill>
                  <a:schemeClr val="bg1"/>
                </a:solidFill>
              </a:rPr>
              <a:t>Single mode and multimode</a:t>
            </a:r>
          </a:p>
          <a:p>
            <a:r>
              <a:rPr lang="en-US" altLang="en-US" dirty="0">
                <a:solidFill>
                  <a:schemeClr val="bg1"/>
                </a:solidFill>
              </a:rPr>
              <a:t>Fiber-Optic Connectors</a:t>
            </a:r>
          </a:p>
          <a:p>
            <a:r>
              <a:rPr lang="en-US" altLang="en-US" dirty="0">
                <a:solidFill>
                  <a:schemeClr val="bg1"/>
                </a:solidFill>
              </a:rPr>
              <a:t>Testing Fiber Cables</a:t>
            </a:r>
          </a:p>
          <a:p>
            <a:r>
              <a:rPr lang="en-US" altLang="en-US" dirty="0">
                <a:solidFill>
                  <a:schemeClr val="bg1"/>
                </a:solidFill>
              </a:rPr>
              <a:t>Fiber versus Copper</a:t>
            </a:r>
          </a:p>
          <a:p>
            <a:endParaRPr lang="en-US" altLang="en-US" dirty="0"/>
          </a:p>
        </p:txBody>
      </p:sp>
      <p:pic>
        <p:nvPicPr>
          <p:cNvPr id="45060" name="Picture 3">
            <a:extLst>
              <a:ext uri="{FF2B5EF4-FFF2-40B4-BE49-F238E27FC236}">
                <a16:creationId xmlns:a16="http://schemas.microsoft.com/office/drawing/2014/main" id="{52CF987A-E76D-D562-2C8A-37C136793A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1988" y="626013"/>
            <a:ext cx="4258212" cy="323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2">
            <a:extLst>
              <a:ext uri="{FF2B5EF4-FFF2-40B4-BE49-F238E27FC236}">
                <a16:creationId xmlns:a16="http://schemas.microsoft.com/office/drawing/2014/main" id="{FDA2DA7B-6AF0-D39F-0C3C-0C01BD600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511" y="3784209"/>
            <a:ext cx="6295292" cy="285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4892478"/>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a:extLst>
              <a:ext uri="{FF2B5EF4-FFF2-40B4-BE49-F238E27FC236}">
                <a16:creationId xmlns:a16="http://schemas.microsoft.com/office/drawing/2014/main" id="{13C9A6C2-97EA-5C3D-29E4-E6EC9BE756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7164" y="4498975"/>
            <a:ext cx="355758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a:extLst>
              <a:ext uri="{FF2B5EF4-FFF2-40B4-BE49-F238E27FC236}">
                <a16:creationId xmlns:a16="http://schemas.microsoft.com/office/drawing/2014/main" id="{75DE337D-5492-3FDB-3338-A2BC04EA2D33}"/>
              </a:ext>
            </a:extLst>
          </p:cNvPr>
          <p:cNvSpPr>
            <a:spLocks noGrp="1" noChangeArrowheads="1"/>
          </p:cNvSpPr>
          <p:nvPr>
            <p:ph type="title"/>
          </p:nvPr>
        </p:nvSpPr>
        <p:spPr/>
        <p:txBody>
          <a:bodyPr/>
          <a:lstStyle/>
          <a:p>
            <a:r>
              <a:rPr lang="en-US" altLang="en-US" sz="1800"/>
              <a:t>Network Media</a:t>
            </a:r>
            <a:br>
              <a:rPr lang="en-US" altLang="en-US" sz="1800"/>
            </a:br>
            <a:r>
              <a:rPr lang="en-US" altLang="en-US"/>
              <a:t>Wireless Media</a:t>
            </a:r>
          </a:p>
        </p:txBody>
      </p:sp>
      <p:sp>
        <p:nvSpPr>
          <p:cNvPr id="46084" name="Content Placeholder 1">
            <a:extLst>
              <a:ext uri="{FF2B5EF4-FFF2-40B4-BE49-F238E27FC236}">
                <a16:creationId xmlns:a16="http://schemas.microsoft.com/office/drawing/2014/main" id="{34A8A609-8D76-904E-52A4-986DC169EC34}"/>
              </a:ext>
            </a:extLst>
          </p:cNvPr>
          <p:cNvSpPr>
            <a:spLocks noGrp="1"/>
          </p:cNvSpPr>
          <p:nvPr>
            <p:ph idx="1"/>
          </p:nvPr>
        </p:nvSpPr>
        <p:spPr>
          <a:xfrm>
            <a:off x="145774" y="2014330"/>
            <a:ext cx="7112275" cy="3929261"/>
          </a:xfrm>
        </p:spPr>
        <p:txBody>
          <a:bodyPr/>
          <a:lstStyle/>
          <a:p>
            <a:r>
              <a:rPr lang="en-US" altLang="en-US" dirty="0">
                <a:solidFill>
                  <a:schemeClr val="bg1"/>
                </a:solidFill>
              </a:rPr>
              <a:t>Properties of Wireless Media</a:t>
            </a:r>
          </a:p>
          <a:p>
            <a:pPr lvl="1" indent="0">
              <a:buNone/>
            </a:pPr>
            <a:r>
              <a:rPr lang="en-US" altLang="en-US" dirty="0">
                <a:solidFill>
                  <a:schemeClr val="bg1"/>
                </a:solidFill>
              </a:rPr>
              <a:t>Data communications using radio or microwave frequencies</a:t>
            </a:r>
          </a:p>
          <a:p>
            <a:r>
              <a:rPr lang="en-US" altLang="en-US" dirty="0">
                <a:solidFill>
                  <a:schemeClr val="bg1"/>
                </a:solidFill>
              </a:rPr>
              <a:t>Types of Wireless Media</a:t>
            </a:r>
          </a:p>
          <a:p>
            <a:pPr lvl="1" indent="0">
              <a:buNone/>
            </a:pPr>
            <a:r>
              <a:rPr lang="en-US" altLang="en-US" dirty="0">
                <a:solidFill>
                  <a:schemeClr val="bg1"/>
                </a:solidFill>
              </a:rPr>
              <a:t>Wi-Fi, Bluetooth, </a:t>
            </a:r>
            <a:r>
              <a:rPr lang="en-US" altLang="en-US" dirty="0" err="1">
                <a:solidFill>
                  <a:schemeClr val="bg1"/>
                </a:solidFill>
              </a:rPr>
              <a:t>WiMax</a:t>
            </a:r>
            <a:endParaRPr lang="en-US" altLang="en-US" dirty="0">
              <a:solidFill>
                <a:schemeClr val="bg1"/>
              </a:solidFill>
            </a:endParaRPr>
          </a:p>
          <a:p>
            <a:r>
              <a:rPr lang="en-US" altLang="en-US" dirty="0">
                <a:solidFill>
                  <a:schemeClr val="bg1"/>
                </a:solidFill>
              </a:rPr>
              <a:t>Wireless LAN</a:t>
            </a:r>
          </a:p>
          <a:p>
            <a:pPr lvl="1" indent="0">
              <a:buNone/>
            </a:pPr>
            <a:r>
              <a:rPr lang="en-US" altLang="en-US" dirty="0">
                <a:solidFill>
                  <a:schemeClr val="bg1"/>
                </a:solidFill>
              </a:rPr>
              <a:t>Wireless Access Point</a:t>
            </a:r>
          </a:p>
          <a:p>
            <a:pPr lvl="1" indent="0">
              <a:buNone/>
            </a:pPr>
            <a:r>
              <a:rPr lang="en-US" altLang="en-US" dirty="0">
                <a:solidFill>
                  <a:schemeClr val="bg1"/>
                </a:solidFill>
              </a:rPr>
              <a:t>Wireless NIC adapters</a:t>
            </a:r>
          </a:p>
          <a:p>
            <a:endParaRPr lang="en-US" altLang="en-US" dirty="0"/>
          </a:p>
        </p:txBody>
      </p:sp>
      <p:pic>
        <p:nvPicPr>
          <p:cNvPr id="46085" name="Picture 2">
            <a:extLst>
              <a:ext uri="{FF2B5EF4-FFF2-40B4-BE49-F238E27FC236}">
                <a16:creationId xmlns:a16="http://schemas.microsoft.com/office/drawing/2014/main" id="{D23394E9-D6FA-9D2F-CF99-440591A00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7964" y="1231900"/>
            <a:ext cx="25241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7752312"/>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4FB8CAC-31F0-6774-5E88-677B1E71C9D6}"/>
              </a:ext>
            </a:extLst>
          </p:cNvPr>
          <p:cNvSpPr>
            <a:spLocks noGrp="1"/>
          </p:cNvSpPr>
          <p:nvPr>
            <p:ph type="title"/>
          </p:nvPr>
        </p:nvSpPr>
        <p:spPr>
          <a:xfrm>
            <a:off x="265043" y="753228"/>
            <a:ext cx="10029139" cy="1080938"/>
          </a:xfrm>
        </p:spPr>
        <p:txBody>
          <a:bodyPr/>
          <a:lstStyle/>
          <a:p>
            <a:pPr eaLnBrk="1" hangingPunct="1"/>
            <a:r>
              <a:rPr lang="en-US" altLang="en-US" sz="4400" dirty="0"/>
              <a:t>Network Equipment- Hub and Switch</a:t>
            </a:r>
          </a:p>
        </p:txBody>
      </p:sp>
      <p:sp>
        <p:nvSpPr>
          <p:cNvPr id="4" name="Rectangle 3">
            <a:extLst>
              <a:ext uri="{FF2B5EF4-FFF2-40B4-BE49-F238E27FC236}">
                <a16:creationId xmlns:a16="http://schemas.microsoft.com/office/drawing/2014/main" id="{AA8ED3E0-19AF-CB1E-6DE2-27E346EF975F}"/>
              </a:ext>
            </a:extLst>
          </p:cNvPr>
          <p:cNvSpPr/>
          <p:nvPr/>
        </p:nvSpPr>
        <p:spPr>
          <a:xfrm>
            <a:off x="0" y="1911539"/>
            <a:ext cx="12192000" cy="4770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dirty="0">
                <a:solidFill>
                  <a:schemeClr val="bg2"/>
                </a:solidFill>
              </a:rPr>
              <a:t>Hub</a:t>
            </a:r>
          </a:p>
          <a:p>
            <a:pPr marL="285750" indent="-285750">
              <a:buFont typeface="Wingdings" panose="05000000000000000000" pitchFamily="2" charset="2"/>
              <a:buChar char="v"/>
            </a:pPr>
            <a:r>
              <a:rPr lang="en-GB" sz="2000" dirty="0">
                <a:solidFill>
                  <a:schemeClr val="bg1"/>
                </a:solidFill>
              </a:rPr>
              <a:t>Connects network devices together on an internal network </a:t>
            </a:r>
          </a:p>
          <a:p>
            <a:pPr marL="285750" indent="-285750">
              <a:buFont typeface="Wingdings" panose="05000000000000000000" pitchFamily="2" charset="2"/>
              <a:buChar char="v"/>
            </a:pPr>
            <a:r>
              <a:rPr lang="en-GB" sz="2000" dirty="0">
                <a:solidFill>
                  <a:schemeClr val="bg1"/>
                </a:solidFill>
              </a:rPr>
              <a:t>it has multiple ports for ethernet connections from multiple network devices</a:t>
            </a:r>
          </a:p>
          <a:p>
            <a:pPr marL="285750" indent="-285750">
              <a:buFont typeface="Wingdings" panose="05000000000000000000" pitchFamily="2" charset="2"/>
              <a:buChar char="v"/>
            </a:pPr>
            <a:r>
              <a:rPr lang="en-GB" sz="2000" dirty="0">
                <a:solidFill>
                  <a:schemeClr val="bg1"/>
                </a:solidFill>
              </a:rPr>
              <a:t>Not intelligent because it does not have capability for filtering data or knowing where the data is to be sent</a:t>
            </a:r>
          </a:p>
          <a:p>
            <a:pPr marL="285750" indent="-285750">
              <a:buFont typeface="Wingdings" panose="05000000000000000000" pitchFamily="2" charset="2"/>
              <a:buChar char="v"/>
            </a:pPr>
            <a:r>
              <a:rPr lang="en-GB" sz="2000" dirty="0">
                <a:solidFill>
                  <a:schemeClr val="bg1"/>
                </a:solidFill>
              </a:rPr>
              <a:t>When a data packet arrives at one of its ports, it is rebroadcasted to all other devices whose ports are connected to the hub.</a:t>
            </a:r>
          </a:p>
          <a:p>
            <a:r>
              <a:rPr lang="en-GB" sz="2000" dirty="0">
                <a:solidFill>
                  <a:schemeClr val="bg2"/>
                </a:solidFill>
              </a:rPr>
              <a:t>Disadvantages</a:t>
            </a:r>
          </a:p>
          <a:p>
            <a:r>
              <a:rPr lang="en-GB" sz="2000" dirty="0">
                <a:solidFill>
                  <a:schemeClr val="bg1"/>
                </a:solidFill>
              </a:rPr>
              <a:t>(1) Unnecessarily traffic and (2) security issues</a:t>
            </a:r>
          </a:p>
          <a:p>
            <a:r>
              <a:rPr lang="en-GB" sz="2000" dirty="0">
                <a:solidFill>
                  <a:schemeClr val="bg2"/>
                </a:solidFill>
              </a:rPr>
              <a:t>Switch</a:t>
            </a:r>
          </a:p>
          <a:p>
            <a:pPr marL="285750" indent="-285750">
              <a:buFont typeface="Wingdings" panose="05000000000000000000" pitchFamily="2" charset="2"/>
              <a:buChar char="v"/>
            </a:pPr>
            <a:r>
              <a:rPr lang="en-GB" sz="2000" dirty="0">
                <a:solidFill>
                  <a:schemeClr val="bg1"/>
                </a:solidFill>
              </a:rPr>
              <a:t>Connects network devices together on same network</a:t>
            </a:r>
          </a:p>
          <a:p>
            <a:pPr marL="285750" indent="-285750">
              <a:buFont typeface="Wingdings" panose="05000000000000000000" pitchFamily="2" charset="2"/>
              <a:buChar char="v"/>
            </a:pPr>
            <a:r>
              <a:rPr lang="en-GB" sz="2000" dirty="0">
                <a:solidFill>
                  <a:schemeClr val="bg1"/>
                </a:solidFill>
              </a:rPr>
              <a:t>Intelligent and capable of learning the MAC addresses of all devices connected to it</a:t>
            </a:r>
          </a:p>
          <a:p>
            <a:pPr marL="285750" indent="-285750">
              <a:buFont typeface="Wingdings" panose="05000000000000000000" pitchFamily="2" charset="2"/>
              <a:buChar char="v"/>
            </a:pPr>
            <a:r>
              <a:rPr lang="en-GB" sz="2000" dirty="0">
                <a:solidFill>
                  <a:schemeClr val="bg1"/>
                </a:solidFill>
              </a:rPr>
              <a:t>Stores MAC addresses in a table and send data packets only to a particular receiving device</a:t>
            </a:r>
          </a:p>
          <a:p>
            <a:pPr marL="285750" indent="-285750">
              <a:buFont typeface="Wingdings" panose="05000000000000000000" pitchFamily="2" charset="2"/>
              <a:buChar char="v"/>
            </a:pPr>
            <a:r>
              <a:rPr lang="en-GB" sz="2000" dirty="0">
                <a:solidFill>
                  <a:schemeClr val="bg1"/>
                </a:solidFill>
              </a:rPr>
              <a:t>Operates at data link layer</a:t>
            </a:r>
          </a:p>
          <a:p>
            <a:r>
              <a:rPr lang="en-GB" sz="1600" b="1" dirty="0">
                <a:solidFill>
                  <a:srgbClr val="FF0000"/>
                </a:solidFill>
              </a:rPr>
              <a:t>NB: Hubs and Switches only exchange data within an internal network as they do not have capabilities to read IP addresses </a:t>
            </a:r>
          </a:p>
          <a:p>
            <a:pPr marL="285750" indent="-285750">
              <a:buFont typeface="Wingdings" panose="05000000000000000000" pitchFamily="2" charset="2"/>
              <a:buChar char="v"/>
            </a:pPr>
            <a:endParaRPr lang="en-GB" sz="2000" dirty="0">
              <a:solidFill>
                <a:schemeClr val="bg1"/>
              </a:solidFill>
            </a:endParaRPr>
          </a:p>
          <a:p>
            <a:endParaRPr lang="en-GB" dirty="0">
              <a:solidFill>
                <a:schemeClr val="bg1"/>
              </a:solidFill>
            </a:endParaRPr>
          </a:p>
          <a:p>
            <a:endParaRPr lang="en-GB" dirty="0">
              <a:solidFill>
                <a:schemeClr val="bg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4FB8CAC-31F0-6774-5E88-677B1E71C9D6}"/>
              </a:ext>
            </a:extLst>
          </p:cNvPr>
          <p:cNvSpPr>
            <a:spLocks noGrp="1"/>
          </p:cNvSpPr>
          <p:nvPr>
            <p:ph type="title"/>
          </p:nvPr>
        </p:nvSpPr>
        <p:spPr>
          <a:xfrm>
            <a:off x="265043" y="753228"/>
            <a:ext cx="10029139" cy="1080938"/>
          </a:xfrm>
        </p:spPr>
        <p:txBody>
          <a:bodyPr/>
          <a:lstStyle/>
          <a:p>
            <a:pPr eaLnBrk="1" hangingPunct="1"/>
            <a:r>
              <a:rPr lang="en-US" altLang="en-US" sz="4400" dirty="0"/>
              <a:t>Network Equipment - Switch</a:t>
            </a:r>
          </a:p>
        </p:txBody>
      </p:sp>
      <p:sp>
        <p:nvSpPr>
          <p:cNvPr id="4" name="Rectangle 3">
            <a:extLst>
              <a:ext uri="{FF2B5EF4-FFF2-40B4-BE49-F238E27FC236}">
                <a16:creationId xmlns:a16="http://schemas.microsoft.com/office/drawing/2014/main" id="{AA8ED3E0-19AF-CB1E-6DE2-27E346EF975F}"/>
              </a:ext>
            </a:extLst>
          </p:cNvPr>
          <p:cNvSpPr/>
          <p:nvPr/>
        </p:nvSpPr>
        <p:spPr>
          <a:xfrm>
            <a:off x="0" y="1911539"/>
            <a:ext cx="12192000" cy="4770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Wingdings" panose="05000000000000000000" pitchFamily="2" charset="2"/>
              <a:buChar char="v"/>
            </a:pPr>
            <a:r>
              <a:rPr lang="en-GB" sz="3200" dirty="0">
                <a:solidFill>
                  <a:schemeClr val="bg1"/>
                </a:solidFill>
              </a:rPr>
              <a:t>Connects network devices together on same network</a:t>
            </a:r>
          </a:p>
          <a:p>
            <a:pPr marL="285750" indent="-285750">
              <a:buFont typeface="Wingdings" panose="05000000000000000000" pitchFamily="2" charset="2"/>
              <a:buChar char="v"/>
            </a:pPr>
            <a:r>
              <a:rPr lang="en-GB" sz="3200" dirty="0">
                <a:solidFill>
                  <a:schemeClr val="bg1"/>
                </a:solidFill>
              </a:rPr>
              <a:t>Intelligent and capable of learning the MAC addresses of all devices connected to it</a:t>
            </a:r>
          </a:p>
          <a:p>
            <a:pPr marL="285750" indent="-285750">
              <a:buFont typeface="Wingdings" panose="05000000000000000000" pitchFamily="2" charset="2"/>
              <a:buChar char="v"/>
            </a:pPr>
            <a:r>
              <a:rPr lang="en-GB" sz="3200" dirty="0">
                <a:solidFill>
                  <a:schemeClr val="bg1"/>
                </a:solidFill>
              </a:rPr>
              <a:t>Stores MAC addresses in a table and send data frames only to a particular receiving device</a:t>
            </a:r>
          </a:p>
          <a:p>
            <a:pPr marL="285750" indent="-285750">
              <a:buFont typeface="Wingdings" panose="05000000000000000000" pitchFamily="2" charset="2"/>
              <a:buChar char="v"/>
            </a:pPr>
            <a:r>
              <a:rPr lang="en-GB" sz="3200" dirty="0">
                <a:solidFill>
                  <a:schemeClr val="bg1"/>
                </a:solidFill>
              </a:rPr>
              <a:t>Operates at data link layer</a:t>
            </a:r>
          </a:p>
          <a:p>
            <a:endParaRPr lang="en-GB" sz="3200" dirty="0">
              <a:solidFill>
                <a:schemeClr val="bg1"/>
              </a:solidFill>
            </a:endParaRPr>
          </a:p>
          <a:p>
            <a:endParaRPr lang="en-GB" sz="1600" b="1" dirty="0">
              <a:solidFill>
                <a:srgbClr val="FF0000"/>
              </a:solidFill>
            </a:endParaRPr>
          </a:p>
          <a:p>
            <a:endParaRPr lang="en-GB" sz="1600" b="1" dirty="0">
              <a:solidFill>
                <a:srgbClr val="FF0000"/>
              </a:solidFill>
            </a:endParaRPr>
          </a:p>
          <a:p>
            <a:endParaRPr lang="en-GB" sz="1600" b="1" dirty="0">
              <a:solidFill>
                <a:srgbClr val="FF0000"/>
              </a:solidFill>
            </a:endParaRPr>
          </a:p>
          <a:p>
            <a:endParaRPr lang="en-GB" sz="1600" b="1" dirty="0">
              <a:solidFill>
                <a:srgbClr val="FF0000"/>
              </a:solidFill>
            </a:endParaRPr>
          </a:p>
          <a:p>
            <a:r>
              <a:rPr lang="en-GB" sz="1600" b="1" dirty="0">
                <a:solidFill>
                  <a:srgbClr val="FF0000"/>
                </a:solidFill>
              </a:rPr>
              <a:t>NB: Hubs and Switches only exchange data within an internal network as they do not have capabilities to read IP addresses </a:t>
            </a:r>
          </a:p>
          <a:p>
            <a:pPr marL="285750" indent="-285750">
              <a:buFont typeface="Wingdings" panose="05000000000000000000" pitchFamily="2" charset="2"/>
              <a:buChar char="v"/>
            </a:pPr>
            <a:endParaRPr lang="en-GB" sz="2000"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0613746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4FB8CAC-31F0-6774-5E88-677B1E71C9D6}"/>
              </a:ext>
            </a:extLst>
          </p:cNvPr>
          <p:cNvSpPr>
            <a:spLocks noGrp="1"/>
          </p:cNvSpPr>
          <p:nvPr>
            <p:ph type="title"/>
          </p:nvPr>
        </p:nvSpPr>
        <p:spPr>
          <a:xfrm>
            <a:off x="265043" y="753228"/>
            <a:ext cx="10029139" cy="1080938"/>
          </a:xfrm>
        </p:spPr>
        <p:txBody>
          <a:bodyPr/>
          <a:lstStyle/>
          <a:p>
            <a:pPr eaLnBrk="1" hangingPunct="1"/>
            <a:r>
              <a:rPr lang="en-US" altLang="en-US" sz="4400" dirty="0"/>
              <a:t>Network Equipment – Router  </a:t>
            </a:r>
          </a:p>
        </p:txBody>
      </p:sp>
      <p:sp>
        <p:nvSpPr>
          <p:cNvPr id="4" name="Rectangle 3">
            <a:extLst>
              <a:ext uri="{FF2B5EF4-FFF2-40B4-BE49-F238E27FC236}">
                <a16:creationId xmlns:a16="http://schemas.microsoft.com/office/drawing/2014/main" id="{AA8ED3E0-19AF-CB1E-6DE2-27E346EF975F}"/>
              </a:ext>
            </a:extLst>
          </p:cNvPr>
          <p:cNvSpPr/>
          <p:nvPr/>
        </p:nvSpPr>
        <p:spPr>
          <a:xfrm>
            <a:off x="0" y="2022764"/>
            <a:ext cx="12192000" cy="4959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Wingdings" panose="05000000000000000000" pitchFamily="2" charset="2"/>
              <a:buChar char="v"/>
            </a:pPr>
            <a:r>
              <a:rPr lang="en-GB" sz="2400" dirty="0">
                <a:solidFill>
                  <a:schemeClr val="bg1"/>
                </a:solidFill>
              </a:rPr>
              <a:t>Routes or forward data packets from one network to another based on IP addresses</a:t>
            </a:r>
          </a:p>
          <a:p>
            <a:pPr marL="342900" indent="-342900">
              <a:buFont typeface="Wingdings" panose="05000000000000000000" pitchFamily="2" charset="2"/>
              <a:buChar char="v"/>
            </a:pPr>
            <a:r>
              <a:rPr lang="en-GB" sz="2400" dirty="0">
                <a:solidFill>
                  <a:schemeClr val="bg1"/>
                </a:solidFill>
              </a:rPr>
              <a:t>Inspects a data packet and determine if it were meant for its own network or another</a:t>
            </a:r>
          </a:p>
          <a:p>
            <a:pPr marL="342900" indent="-342900">
              <a:buFont typeface="Wingdings" panose="05000000000000000000" pitchFamily="2" charset="2"/>
              <a:buChar char="v"/>
            </a:pPr>
            <a:r>
              <a:rPr lang="en-GB" sz="2400" dirty="0">
                <a:solidFill>
                  <a:schemeClr val="bg1"/>
                </a:solidFill>
              </a:rPr>
              <a:t>It receives it if it were meant for it but rejects it if its meant for another network </a:t>
            </a:r>
          </a:p>
          <a:p>
            <a:pPr marL="342900" indent="-342900">
              <a:buFont typeface="Wingdings" panose="05000000000000000000" pitchFamily="2" charset="2"/>
              <a:buChar char="v"/>
            </a:pPr>
            <a:r>
              <a:rPr lang="en-GB" sz="2400" dirty="0">
                <a:solidFill>
                  <a:schemeClr val="bg1"/>
                </a:solidFill>
              </a:rPr>
              <a:t>It’s a gateway for its network</a:t>
            </a:r>
          </a:p>
          <a:p>
            <a:pPr marL="342900" indent="-342900">
              <a:buFont typeface="Wingdings" panose="05000000000000000000" pitchFamily="2" charset="2"/>
              <a:buChar char="v"/>
            </a:pPr>
            <a:r>
              <a:rPr lang="en-GB" sz="2400" dirty="0">
                <a:solidFill>
                  <a:schemeClr val="bg1"/>
                </a:solidFill>
              </a:rPr>
              <a:t>Layer 3 device </a:t>
            </a:r>
          </a:p>
          <a:p>
            <a:pPr marL="342900" indent="-342900">
              <a:buFont typeface="Wingdings" panose="05000000000000000000" pitchFamily="2" charset="2"/>
              <a:buChar char="v"/>
            </a:pPr>
            <a:endParaRPr lang="en-GB" sz="2400" dirty="0">
              <a:solidFill>
                <a:schemeClr val="bg1"/>
              </a:solidFill>
            </a:endParaRPr>
          </a:p>
          <a:p>
            <a:r>
              <a:rPr lang="en-GB" sz="2400" dirty="0">
                <a:solidFill>
                  <a:srgbClr val="FF0000"/>
                </a:solidFill>
              </a:rPr>
              <a:t>Essentially, hub and switches are used to create networks while routers are used to connect networks </a:t>
            </a:r>
          </a:p>
          <a:p>
            <a:pPr marL="285750" indent="-285750">
              <a:buFont typeface="Wingdings" panose="05000000000000000000" pitchFamily="2" charset="2"/>
              <a:buChar char="v"/>
            </a:pPr>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42390751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4FB8CAC-31F0-6774-5E88-677B1E71C9D6}"/>
              </a:ext>
            </a:extLst>
          </p:cNvPr>
          <p:cNvSpPr>
            <a:spLocks noGrp="1"/>
          </p:cNvSpPr>
          <p:nvPr>
            <p:ph type="title"/>
          </p:nvPr>
        </p:nvSpPr>
        <p:spPr>
          <a:xfrm>
            <a:off x="265043" y="753228"/>
            <a:ext cx="10029139" cy="1080938"/>
          </a:xfrm>
        </p:spPr>
        <p:txBody>
          <a:bodyPr/>
          <a:lstStyle/>
          <a:p>
            <a:pPr eaLnBrk="1" hangingPunct="1"/>
            <a:r>
              <a:rPr lang="en-US" altLang="en-US" sz="4400" dirty="0"/>
              <a:t>Routing and Routing Protocols   </a:t>
            </a:r>
          </a:p>
        </p:txBody>
      </p:sp>
      <p:sp>
        <p:nvSpPr>
          <p:cNvPr id="4" name="Rectangle 3">
            <a:extLst>
              <a:ext uri="{FF2B5EF4-FFF2-40B4-BE49-F238E27FC236}">
                <a16:creationId xmlns:a16="http://schemas.microsoft.com/office/drawing/2014/main" id="{AA8ED3E0-19AF-CB1E-6DE2-27E346EF975F}"/>
              </a:ext>
            </a:extLst>
          </p:cNvPr>
          <p:cNvSpPr/>
          <p:nvPr/>
        </p:nvSpPr>
        <p:spPr>
          <a:xfrm>
            <a:off x="0" y="2022764"/>
            <a:ext cx="12192000" cy="4959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marR="0" lvl="0" indent="-342900">
              <a:spcBef>
                <a:spcPts val="0"/>
              </a:spcBef>
              <a:spcAft>
                <a:spcPts val="0"/>
              </a:spcAft>
              <a:buFont typeface="+mj-lt"/>
              <a:buAutoNum type="arabicPeriod"/>
            </a:pPr>
            <a:r>
              <a:rPr lang="en-GB"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You are provided a network 192.168.4.0/24 to create 4 subnets for the departments of computer science, chemistry, biology, physics, with 60 nodes each.  </a:t>
            </a:r>
            <a:endParaRPr lang="en-US" sz="2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lphaLcPeriod"/>
            </a:pPr>
            <a:r>
              <a:rPr lang="en-US"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State the number of bits you will borrow from the Host ID to create the required number of subnets.</a:t>
            </a:r>
            <a:endParaRPr lang="en-US" sz="2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lphaLcPeriod"/>
            </a:pPr>
            <a:r>
              <a:rPr lang="en-US"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Show the bits combinations that are possible from the number of bits borrowed in (a) above. </a:t>
            </a:r>
            <a:endParaRPr lang="en-US" sz="2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lphaLcPeriod"/>
            </a:pPr>
            <a:r>
              <a:rPr lang="en-US"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Using the information in (b) compute the range of values for each network (show your work) </a:t>
            </a:r>
            <a:endParaRPr lang="en-US" sz="2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mj-lt"/>
              <a:buAutoNum type="alphaLcPeriod"/>
            </a:pPr>
            <a:r>
              <a:rPr lang="en-GB" sz="25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Using a table, present the network ID, Host ID Range, Number of Usable Host IDs and Broadcast IDs for each of the  networks as generated from (c). </a:t>
            </a:r>
            <a:endParaRPr lang="en-US" sz="25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284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06205B0-04C9-8CA1-DCDD-E7B77F68CCE0}"/>
              </a:ext>
            </a:extLst>
          </p:cNvPr>
          <p:cNvSpPr>
            <a:spLocks noGrp="1"/>
          </p:cNvSpPr>
          <p:nvPr>
            <p:ph type="title"/>
          </p:nvPr>
        </p:nvSpPr>
        <p:spPr>
          <a:xfrm>
            <a:off x="0" y="753228"/>
            <a:ext cx="10294183" cy="1080938"/>
          </a:xfrm>
        </p:spPr>
        <p:txBody>
          <a:bodyPr>
            <a:normAutofit/>
          </a:bodyPr>
          <a:lstStyle/>
          <a:p>
            <a:pPr eaLnBrk="1" hangingPunct="1"/>
            <a:r>
              <a:rPr lang="en-US" altLang="en-US" dirty="0"/>
              <a:t>Disk Management and File Types </a:t>
            </a:r>
          </a:p>
        </p:txBody>
      </p:sp>
      <p:sp>
        <p:nvSpPr>
          <p:cNvPr id="3" name="TextBox 2">
            <a:extLst>
              <a:ext uri="{FF2B5EF4-FFF2-40B4-BE49-F238E27FC236}">
                <a16:creationId xmlns:a16="http://schemas.microsoft.com/office/drawing/2014/main" id="{1EB9843B-CDD8-EBDE-31DE-6283AFBFFA2B}"/>
              </a:ext>
            </a:extLst>
          </p:cNvPr>
          <p:cNvSpPr txBox="1"/>
          <p:nvPr/>
        </p:nvSpPr>
        <p:spPr>
          <a:xfrm>
            <a:off x="0" y="2031114"/>
            <a:ext cx="12192000" cy="4708981"/>
          </a:xfrm>
          <a:prstGeom prst="rect">
            <a:avLst/>
          </a:prstGeom>
          <a:noFill/>
        </p:spPr>
        <p:txBody>
          <a:bodyPr wrap="square" rtlCol="0">
            <a:spAutoFit/>
          </a:bodyPr>
          <a:lstStyle/>
          <a:p>
            <a:r>
              <a:rPr lang="en-GB" sz="2000" dirty="0">
                <a:solidFill>
                  <a:schemeClr val="bg1"/>
                </a:solidFill>
              </a:rPr>
              <a:t>Disk Management is one of the advanced utilities in different versions of windows that enables SAs to perform different storage management task. The disk management utility can be accessed from the control panel or at the command prompt via the </a:t>
            </a:r>
            <a:r>
              <a:rPr lang="en-GB" sz="2000" dirty="0" err="1">
                <a:solidFill>
                  <a:schemeClr val="bg1"/>
                </a:solidFill>
              </a:rPr>
              <a:t>diskmgt.msc</a:t>
            </a:r>
            <a:r>
              <a:rPr lang="en-GB" sz="2000" dirty="0">
                <a:solidFill>
                  <a:schemeClr val="bg1"/>
                </a:solidFill>
              </a:rPr>
              <a:t> command.</a:t>
            </a:r>
          </a:p>
          <a:p>
            <a:endParaRPr lang="en-GB" sz="2000" dirty="0">
              <a:solidFill>
                <a:schemeClr val="bg1"/>
              </a:solidFill>
            </a:endParaRPr>
          </a:p>
          <a:p>
            <a:pPr marL="400050" indent="-400050">
              <a:buAutoNum type="romanLcPeriod"/>
            </a:pPr>
            <a:r>
              <a:rPr lang="en-GB" sz="2000" dirty="0">
                <a:solidFill>
                  <a:schemeClr val="bg1"/>
                </a:solidFill>
              </a:rPr>
              <a:t>Initializing new drive – activates a newly inserted disk that the system did not automatically recognise.  Disk initialisation erases previously stored data on disk.</a:t>
            </a:r>
          </a:p>
          <a:p>
            <a:pPr marL="400050" indent="-400050">
              <a:buAutoNum type="romanLcPeriod"/>
            </a:pPr>
            <a:r>
              <a:rPr lang="en-GB" sz="2000" dirty="0">
                <a:solidFill>
                  <a:schemeClr val="bg1"/>
                </a:solidFill>
              </a:rPr>
              <a:t>Extend a basic volume – extending empty space on the drive that do not have previous volume.</a:t>
            </a:r>
          </a:p>
          <a:p>
            <a:pPr marL="400050" indent="-400050">
              <a:buAutoNum type="romanLcPeriod"/>
            </a:pPr>
            <a:r>
              <a:rPr lang="en-GB" sz="2000" dirty="0">
                <a:solidFill>
                  <a:schemeClr val="bg1"/>
                </a:solidFill>
              </a:rPr>
              <a:t>Shrink a basic volume - </a:t>
            </a:r>
          </a:p>
          <a:p>
            <a:pPr marL="400050" indent="-400050">
              <a:buAutoNum type="romanLcPeriod"/>
            </a:pPr>
            <a:r>
              <a:rPr lang="en-GB" sz="2000" dirty="0">
                <a:solidFill>
                  <a:schemeClr val="bg1"/>
                </a:solidFill>
              </a:rPr>
              <a:t>Change drive label (letter) – provide labels for </a:t>
            </a:r>
          </a:p>
          <a:p>
            <a:pPr marL="400050" indent="-400050">
              <a:buAutoNum type="romanLcPeriod"/>
            </a:pPr>
            <a:r>
              <a:rPr lang="en-GB" sz="2000" dirty="0">
                <a:solidFill>
                  <a:schemeClr val="bg1"/>
                </a:solidFill>
              </a:rPr>
              <a:t>Partition drive</a:t>
            </a:r>
          </a:p>
          <a:p>
            <a:pPr marL="400050" indent="-400050">
              <a:buAutoNum type="romanLcPeriod"/>
            </a:pPr>
            <a:r>
              <a:rPr lang="en-GB" sz="2000" dirty="0">
                <a:solidFill>
                  <a:schemeClr val="bg1"/>
                </a:solidFill>
              </a:rPr>
              <a:t>Format drive </a:t>
            </a:r>
          </a:p>
          <a:p>
            <a:pPr marL="400050" indent="-400050">
              <a:buAutoNum type="romanLcPeriod"/>
            </a:pPr>
            <a:r>
              <a:rPr lang="en-GB" sz="2000" dirty="0">
                <a:solidFill>
                  <a:schemeClr val="bg1"/>
                </a:solidFill>
              </a:rPr>
              <a:t>Mirror drive – creating redundancy that enables the content a drive automatically copied on another</a:t>
            </a:r>
          </a:p>
          <a:p>
            <a:pPr marL="400050" indent="-400050">
              <a:buAutoNum type="romanLcPeriod"/>
            </a:pPr>
            <a:r>
              <a:rPr lang="en-GB" sz="2000" dirty="0">
                <a:solidFill>
                  <a:schemeClr val="bg1"/>
                </a:solidFill>
              </a:rPr>
              <a:t>Defragment drive – </a:t>
            </a:r>
            <a:r>
              <a:rPr lang="en-GB" sz="2000" dirty="0" err="1">
                <a:solidFill>
                  <a:schemeClr val="bg1"/>
                </a:solidFill>
              </a:rPr>
              <a:t>Opitimize</a:t>
            </a:r>
            <a:r>
              <a:rPr lang="en-GB" sz="2000" dirty="0">
                <a:solidFill>
                  <a:schemeClr val="bg1"/>
                </a:solidFill>
              </a:rPr>
              <a:t> drive by removing empty spaces between file and pushing them to the end.</a:t>
            </a:r>
          </a:p>
          <a:p>
            <a:pPr marL="400050" indent="-400050">
              <a:buAutoNum type="romanLcPeriod"/>
            </a:pPr>
            <a:r>
              <a:rPr lang="en-GB" sz="2000" dirty="0">
                <a:solidFill>
                  <a:schemeClr val="bg1"/>
                </a:solidFill>
              </a:rPr>
              <a:t>Create storage pool – combining several drives on a system into a single space to form a storage pool.</a:t>
            </a:r>
            <a:endParaRPr lang="en-US" dirty="0"/>
          </a:p>
        </p:txBody>
      </p:sp>
    </p:spTree>
    <p:extLst>
      <p:ext uri="{BB962C8B-B14F-4D97-AF65-F5344CB8AC3E}">
        <p14:creationId xmlns:p14="http://schemas.microsoft.com/office/powerpoint/2010/main" val="272799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06205B0-04C9-8CA1-DCDD-E7B77F68CCE0}"/>
              </a:ext>
            </a:extLst>
          </p:cNvPr>
          <p:cNvSpPr>
            <a:spLocks noGrp="1"/>
          </p:cNvSpPr>
          <p:nvPr>
            <p:ph type="title"/>
          </p:nvPr>
        </p:nvSpPr>
        <p:spPr>
          <a:xfrm>
            <a:off x="0" y="753228"/>
            <a:ext cx="10294183" cy="1080938"/>
          </a:xfrm>
        </p:spPr>
        <p:txBody>
          <a:bodyPr>
            <a:normAutofit/>
          </a:bodyPr>
          <a:lstStyle/>
          <a:p>
            <a:pPr eaLnBrk="1" hangingPunct="1"/>
            <a:r>
              <a:rPr lang="en-US" altLang="en-US" dirty="0"/>
              <a:t>Part B: Network Administration – Definitions  </a:t>
            </a:r>
          </a:p>
        </p:txBody>
      </p:sp>
      <p:sp>
        <p:nvSpPr>
          <p:cNvPr id="10243" name="Content Placeholder 2">
            <a:extLst>
              <a:ext uri="{FF2B5EF4-FFF2-40B4-BE49-F238E27FC236}">
                <a16:creationId xmlns:a16="http://schemas.microsoft.com/office/drawing/2014/main" id="{F1B6D347-178E-D639-0AF6-133E920C90FD}"/>
              </a:ext>
            </a:extLst>
          </p:cNvPr>
          <p:cNvSpPr>
            <a:spLocks noGrp="1"/>
          </p:cNvSpPr>
          <p:nvPr>
            <p:ph idx="1"/>
          </p:nvPr>
        </p:nvSpPr>
        <p:spPr>
          <a:xfrm>
            <a:off x="304801" y="2093843"/>
            <a:ext cx="11701670" cy="4664766"/>
          </a:xfrm>
        </p:spPr>
        <p:txBody>
          <a:bodyPr>
            <a:normAutofit/>
          </a:bodyPr>
          <a:lstStyle/>
          <a:p>
            <a:pPr marL="0" indent="0">
              <a:buNone/>
            </a:pPr>
            <a:r>
              <a:rPr lang="en-US" altLang="en-US" sz="4000" b="1" dirty="0">
                <a:solidFill>
                  <a:schemeClr val="bg2"/>
                </a:solidFill>
              </a:rPr>
              <a:t>Network</a:t>
            </a:r>
            <a:r>
              <a:rPr lang="en-US" altLang="en-US" sz="4000" dirty="0">
                <a:solidFill>
                  <a:schemeClr val="bg2"/>
                </a:solidFill>
              </a:rPr>
              <a:t> </a:t>
            </a:r>
          </a:p>
          <a:p>
            <a:r>
              <a:rPr lang="en-US" altLang="en-US" sz="4000" dirty="0">
                <a:solidFill>
                  <a:schemeClr val="bg1"/>
                </a:solidFill>
              </a:rPr>
              <a:t>A network is a connection of two or more computing devices through a media.</a:t>
            </a:r>
          </a:p>
          <a:p>
            <a:endParaRPr lang="en-US" altLang="en-US" sz="4000" dirty="0">
              <a:solidFill>
                <a:schemeClr val="bg1"/>
              </a:solidFill>
            </a:endParaRPr>
          </a:p>
          <a:p>
            <a:r>
              <a:rPr lang="en-US" altLang="en-US" sz="4000" dirty="0">
                <a:solidFill>
                  <a:schemeClr val="bg2"/>
                </a:solidFill>
              </a:rPr>
              <a:t>internetwork</a:t>
            </a:r>
            <a:r>
              <a:rPr lang="en-US" altLang="en-US" sz="4000" dirty="0">
                <a:solidFill>
                  <a:schemeClr val="bg1"/>
                </a:solidFill>
              </a:rPr>
              <a:t>: Is the interconnection of  two or more networks to form a bigger network.</a:t>
            </a:r>
          </a:p>
          <a:p>
            <a:endParaRPr lang="en-US" altLang="en-US" dirty="0"/>
          </a:p>
        </p:txBody>
      </p:sp>
    </p:spTree>
    <p:extLst>
      <p:ext uri="{BB962C8B-B14F-4D97-AF65-F5344CB8AC3E}">
        <p14:creationId xmlns:p14="http://schemas.microsoft.com/office/powerpoint/2010/main" val="1380893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431BED7-C667-FC6B-89F9-BEC85749C35C}"/>
              </a:ext>
            </a:extLst>
          </p:cNvPr>
          <p:cNvSpPr>
            <a:spLocks noGrp="1"/>
          </p:cNvSpPr>
          <p:nvPr>
            <p:ph type="title"/>
          </p:nvPr>
        </p:nvSpPr>
        <p:spPr/>
        <p:txBody>
          <a:bodyPr/>
          <a:lstStyle/>
          <a:p>
            <a:pPr eaLnBrk="1" hangingPunct="1"/>
            <a:r>
              <a:rPr lang="en-US" altLang="en-US" sz="4000"/>
              <a:t>Benefits of a Computer Network:</a:t>
            </a:r>
          </a:p>
        </p:txBody>
      </p:sp>
      <p:sp>
        <p:nvSpPr>
          <p:cNvPr id="13315" name="Content Placeholder 2">
            <a:extLst>
              <a:ext uri="{FF2B5EF4-FFF2-40B4-BE49-F238E27FC236}">
                <a16:creationId xmlns:a16="http://schemas.microsoft.com/office/drawing/2014/main" id="{56A20D25-B341-3D5C-FA08-D2BA6F0C5C1E}"/>
              </a:ext>
            </a:extLst>
          </p:cNvPr>
          <p:cNvSpPr>
            <a:spLocks noGrp="1"/>
          </p:cNvSpPr>
          <p:nvPr>
            <p:ph idx="1"/>
          </p:nvPr>
        </p:nvSpPr>
        <p:spPr>
          <a:xfrm>
            <a:off x="298174" y="2166731"/>
            <a:ext cx="11595651" cy="4691269"/>
          </a:xfrm>
        </p:spPr>
        <p:txBody>
          <a:bodyPr/>
          <a:lstStyle/>
          <a:p>
            <a:r>
              <a:rPr lang="en-US" altLang="en-US" sz="3200" dirty="0">
                <a:solidFill>
                  <a:schemeClr val="bg1"/>
                </a:solidFill>
              </a:rPr>
              <a:t>Cost-effective resource sharing.</a:t>
            </a:r>
          </a:p>
          <a:p>
            <a:r>
              <a:rPr lang="en-US" altLang="en-US" sz="3200" dirty="0">
                <a:solidFill>
                  <a:schemeClr val="bg1"/>
                </a:solidFill>
              </a:rPr>
              <a:t>Improving storage efficiency and volume.</a:t>
            </a:r>
          </a:p>
          <a:p>
            <a:r>
              <a:rPr lang="en-US" altLang="en-US" sz="3200" dirty="0">
                <a:solidFill>
                  <a:schemeClr val="bg1"/>
                </a:solidFill>
              </a:rPr>
              <a:t>Access flexibility.</a:t>
            </a:r>
          </a:p>
          <a:p>
            <a:r>
              <a:rPr lang="en-US" altLang="en-US" sz="3200" dirty="0">
                <a:solidFill>
                  <a:schemeClr val="bg1"/>
                </a:solidFill>
              </a:rPr>
              <a:t>Cut costs on software.</a:t>
            </a:r>
          </a:p>
          <a:p>
            <a:r>
              <a:rPr lang="en-US" altLang="en-US" sz="3200" dirty="0">
                <a:solidFill>
                  <a:schemeClr val="bg1"/>
                </a:solidFill>
              </a:rPr>
              <a:t>Utilize a Centralized Database.</a:t>
            </a:r>
          </a:p>
          <a:p>
            <a:r>
              <a:rPr lang="en-US" altLang="en-US" sz="3200" dirty="0">
                <a:solidFill>
                  <a:schemeClr val="bg1"/>
                </a:solidFill>
              </a:rPr>
              <a:t>Securing valuable information.</a:t>
            </a: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20812</TotalTime>
  <Words>6290</Words>
  <Application>Microsoft Office PowerPoint</Application>
  <PresentationFormat>Widescreen</PresentationFormat>
  <Paragraphs>719</Paragraphs>
  <Slides>69</Slides>
  <Notes>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69</vt:i4>
      </vt:variant>
    </vt:vector>
  </HeadingPairs>
  <TitlesOfParts>
    <vt:vector size="85" baseType="lpstr">
      <vt:lpstr>ＭＳ Ｐゴシック</vt:lpstr>
      <vt:lpstr>PMingLiU</vt:lpstr>
      <vt:lpstr>-apple-system</vt:lpstr>
      <vt:lpstr>Arial</vt:lpstr>
      <vt:lpstr>Calibri</vt:lpstr>
      <vt:lpstr>Gill Sans MT</vt:lpstr>
      <vt:lpstr>Google Sans</vt:lpstr>
      <vt:lpstr>inter-regular</vt:lpstr>
      <vt:lpstr>Monaco</vt:lpstr>
      <vt:lpstr>Noto Sans</vt:lpstr>
      <vt:lpstr>Nunito</vt:lpstr>
      <vt:lpstr>Segoe UI</vt:lpstr>
      <vt:lpstr>Times New Roman</vt:lpstr>
      <vt:lpstr>Trebuchet MS</vt:lpstr>
      <vt:lpstr>Wingdings</vt:lpstr>
      <vt:lpstr>Berlin</vt:lpstr>
      <vt:lpstr>Kulugh Victor Emmanuel Department of Computer Science, Bingham University, Karu, Nigeria</vt:lpstr>
      <vt:lpstr>Part A: Systems Administration – Definitions  </vt:lpstr>
      <vt:lpstr>Systems Administration – Duties  </vt:lpstr>
      <vt:lpstr>Network Administration – definition </vt:lpstr>
      <vt:lpstr>Network Administration – Duties</vt:lpstr>
      <vt:lpstr>System Administration Tools</vt:lpstr>
      <vt:lpstr>Disk Management and File Types </vt:lpstr>
      <vt:lpstr>Part B: Network Administration – Definitions  </vt:lpstr>
      <vt:lpstr>Benefits of a Computer Network:</vt:lpstr>
      <vt:lpstr>Types of Networks – cont’d </vt:lpstr>
      <vt:lpstr>Types of Networks – LAN </vt:lpstr>
      <vt:lpstr>Types of Networks – CAN</vt:lpstr>
      <vt:lpstr>Types of Networks – MAN</vt:lpstr>
      <vt:lpstr>Types of Networks – WAN</vt:lpstr>
      <vt:lpstr>Types of Networks – SAN</vt:lpstr>
      <vt:lpstr>Network Topologies </vt:lpstr>
      <vt:lpstr>Network Topology – point-to-point </vt:lpstr>
      <vt:lpstr>Network Topology – Bus </vt:lpstr>
      <vt:lpstr>Network Topology – star  </vt:lpstr>
      <vt:lpstr>Network Topology – Ring   </vt:lpstr>
      <vt:lpstr>Network Topology – Mesh    </vt:lpstr>
      <vt:lpstr>Network Topology – Tree  or Hierarchical   </vt:lpstr>
      <vt:lpstr>Network Topology – Daisy Chain    </vt:lpstr>
      <vt:lpstr>Network Topology – hybrid     </vt:lpstr>
      <vt:lpstr>PowerPoint Presentation</vt:lpstr>
      <vt:lpstr>PowerPoint Presentation</vt:lpstr>
      <vt:lpstr>Mapping of TCP/IP Model and the OSI Model</vt:lpstr>
      <vt:lpstr>TCP/IP Protocols – Application Layer Protocols – HTTPS</vt:lpstr>
      <vt:lpstr>TCP/IP Protocols – Application Layer Protocols - HTTPS</vt:lpstr>
      <vt:lpstr>TCP/IP Protocols – Application Layer Protocols - DNS</vt:lpstr>
      <vt:lpstr>TCP/IP Protocols – Application Layer Protocols - DNS</vt:lpstr>
      <vt:lpstr>TCP/IP Protocols – Application Layer Protocols - FTP</vt:lpstr>
      <vt:lpstr>TCP/IP Protocols – Application Layer Protocols - FTP</vt:lpstr>
      <vt:lpstr>TCP/IP Protocols – Application Layer Protocols - SFTP</vt:lpstr>
      <vt:lpstr>TCP/IP Protocols – Application Layer Protocols - TELNET</vt:lpstr>
      <vt:lpstr>TCP/IP Protocols – Application Layer Protocols - STELNET</vt:lpstr>
      <vt:lpstr>Internet Protocol (IP) Addressing</vt:lpstr>
      <vt:lpstr>Parts of the IP Address</vt:lpstr>
      <vt:lpstr>IP Address Format: Dotted Decimal Notation</vt:lpstr>
      <vt:lpstr>IP Address Classes: The First Octet</vt:lpstr>
      <vt:lpstr>IP Addresses Classes cont’d </vt:lpstr>
      <vt:lpstr>IP Addresses Classes cont’d </vt:lpstr>
      <vt:lpstr>IP Address Ranges</vt:lpstr>
      <vt:lpstr>Reserved  IP Addresses</vt:lpstr>
      <vt:lpstr>IP Address Shortage</vt:lpstr>
      <vt:lpstr>IP Address Shortage – Solution </vt:lpstr>
      <vt:lpstr>IPv4 and IPv6</vt:lpstr>
      <vt:lpstr>IPv4 and IPv6 – cont’d </vt:lpstr>
      <vt:lpstr>IPv4 and IPv6 – Abbreviating IPv6 addresses </vt:lpstr>
      <vt:lpstr>Subnetworks</vt:lpstr>
      <vt:lpstr>Number of Subnets Available</vt:lpstr>
      <vt:lpstr>Possible Subnets and Hosts for a Class A Network</vt:lpstr>
      <vt:lpstr>Building subnets from a network</vt:lpstr>
      <vt:lpstr>Building subnets from a network - Example</vt:lpstr>
      <vt:lpstr>Building subnets from a network</vt:lpstr>
      <vt:lpstr>Building subnets from a network</vt:lpstr>
      <vt:lpstr>Network Management – NIC and MAC Addresses</vt:lpstr>
      <vt:lpstr>Uses of the NIC</vt:lpstr>
      <vt:lpstr>Differences Between MAC and IP Addresses </vt:lpstr>
      <vt:lpstr>MAC Addresses </vt:lpstr>
      <vt:lpstr>PowerPoint Presentation</vt:lpstr>
      <vt:lpstr>Network Media Copper Cabling</vt:lpstr>
      <vt:lpstr>Network Media UTP Cabling</vt:lpstr>
      <vt:lpstr>Network Media Fiber-Optic Cabling</vt:lpstr>
      <vt:lpstr>Network Media Wireless Media</vt:lpstr>
      <vt:lpstr>Network Equipment- Hub and Switch</vt:lpstr>
      <vt:lpstr>Network Equipment - Switch</vt:lpstr>
      <vt:lpstr>Network Equipment – Router  </vt:lpstr>
      <vt:lpstr>Routing and Routing Protocols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Kulugh Victor Emmanuel Department of Computer Science, Bingham University, Karu, Nigeria</dc:title>
  <dc:creator>****</dc:creator>
  <cp:lastModifiedBy>Victor Kulugh</cp:lastModifiedBy>
  <cp:revision>52</cp:revision>
  <dcterms:created xsi:type="dcterms:W3CDTF">2022-05-13T16:18:59Z</dcterms:created>
  <dcterms:modified xsi:type="dcterms:W3CDTF">2024-06-28T09:31:38Z</dcterms:modified>
</cp:coreProperties>
</file>