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59" r:id="rId4"/>
    <p:sldId id="258" r:id="rId5"/>
    <p:sldId id="261" r:id="rId6"/>
    <p:sldId id="262" r:id="rId7"/>
    <p:sldId id="260" r:id="rId8"/>
    <p:sldId id="264" r:id="rId9"/>
    <p:sldId id="266" r:id="rId10"/>
    <p:sldId id="269" r:id="rId11"/>
    <p:sldId id="268" r:id="rId12"/>
    <p:sldId id="271" r:id="rId13"/>
    <p:sldId id="272" r:id="rId14"/>
    <p:sldId id="267" r:id="rId15"/>
    <p:sldId id="273" r:id="rId16"/>
    <p:sldId id="27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40"/>
    <p:restoredTop sz="94579"/>
  </p:normalViewPr>
  <p:slideViewPr>
    <p:cSldViewPr snapToGrid="0">
      <p:cViewPr varScale="1">
        <p:scale>
          <a:sx n="80" d="100"/>
          <a:sy n="80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FB2BDD-CAB8-744B-8B08-B23149D1605D}" type="doc">
      <dgm:prSet loTypeId="urn:microsoft.com/office/officeart/2005/8/layout/pyramid4" loCatId="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30C65C1-B792-624B-9FFB-715F97BB13CA}">
      <dgm:prSet phldrT="[Text]"/>
      <dgm:spPr/>
      <dgm:t>
        <a:bodyPr/>
        <a:lstStyle/>
        <a:p>
          <a:r>
            <a:rPr lang="en-US" dirty="0"/>
            <a:t>Confidentiality</a:t>
          </a:r>
        </a:p>
      </dgm:t>
    </dgm:pt>
    <dgm:pt modelId="{37B4ABFB-4314-874B-A423-E13539360755}" type="parTrans" cxnId="{DB643F3E-9912-1748-860F-52CC5AA4D894}">
      <dgm:prSet/>
      <dgm:spPr/>
      <dgm:t>
        <a:bodyPr/>
        <a:lstStyle/>
        <a:p>
          <a:endParaRPr lang="en-US"/>
        </a:p>
      </dgm:t>
    </dgm:pt>
    <dgm:pt modelId="{487EE7E7-B965-334A-B990-8196601EDA95}" type="sibTrans" cxnId="{DB643F3E-9912-1748-860F-52CC5AA4D894}">
      <dgm:prSet/>
      <dgm:spPr/>
      <dgm:t>
        <a:bodyPr/>
        <a:lstStyle/>
        <a:p>
          <a:endParaRPr lang="en-US"/>
        </a:p>
      </dgm:t>
    </dgm:pt>
    <dgm:pt modelId="{97A74275-3258-F240-9359-06A30E1B3B6C}">
      <dgm:prSet phldrT="[Text]"/>
      <dgm:spPr/>
      <dgm:t>
        <a:bodyPr/>
        <a:lstStyle/>
        <a:p>
          <a:r>
            <a:rPr lang="en-US" dirty="0"/>
            <a:t>Integrity</a:t>
          </a:r>
        </a:p>
      </dgm:t>
    </dgm:pt>
    <dgm:pt modelId="{002ED81E-89AB-9544-B64C-A67380877E0B}" type="parTrans" cxnId="{997BB94E-2464-F846-B096-BE0340FE1911}">
      <dgm:prSet/>
      <dgm:spPr/>
      <dgm:t>
        <a:bodyPr/>
        <a:lstStyle/>
        <a:p>
          <a:endParaRPr lang="en-US"/>
        </a:p>
      </dgm:t>
    </dgm:pt>
    <dgm:pt modelId="{39BD413A-C313-A846-80F6-3E7D1BB7C958}" type="sibTrans" cxnId="{997BB94E-2464-F846-B096-BE0340FE1911}">
      <dgm:prSet/>
      <dgm:spPr/>
      <dgm:t>
        <a:bodyPr/>
        <a:lstStyle/>
        <a:p>
          <a:endParaRPr lang="en-US"/>
        </a:p>
      </dgm:t>
    </dgm:pt>
    <dgm:pt modelId="{0DF78D27-F01B-4545-8817-9BE703B93C55}">
      <dgm:prSet phldrT="[Text]"/>
      <dgm:spPr/>
      <dgm:t>
        <a:bodyPr/>
        <a:lstStyle/>
        <a:p>
          <a:r>
            <a:rPr lang="en-US" dirty="0"/>
            <a:t>Information Security</a:t>
          </a:r>
        </a:p>
      </dgm:t>
    </dgm:pt>
    <dgm:pt modelId="{C35CB500-8F6D-6F4F-9FEA-C49A4CAFC739}" type="parTrans" cxnId="{D2EE43A2-EBB0-D440-AF17-976AF6DA9AF6}">
      <dgm:prSet/>
      <dgm:spPr/>
      <dgm:t>
        <a:bodyPr/>
        <a:lstStyle/>
        <a:p>
          <a:endParaRPr lang="en-US"/>
        </a:p>
      </dgm:t>
    </dgm:pt>
    <dgm:pt modelId="{DBFD3F90-0F2A-DE44-8600-BAD408850205}" type="sibTrans" cxnId="{D2EE43A2-EBB0-D440-AF17-976AF6DA9AF6}">
      <dgm:prSet/>
      <dgm:spPr/>
      <dgm:t>
        <a:bodyPr/>
        <a:lstStyle/>
        <a:p>
          <a:endParaRPr lang="en-US"/>
        </a:p>
      </dgm:t>
    </dgm:pt>
    <dgm:pt modelId="{3EDDABFF-865B-CF48-9E5F-0ED67027515C}">
      <dgm:prSet phldrT="[Text]"/>
      <dgm:spPr/>
      <dgm:t>
        <a:bodyPr/>
        <a:lstStyle/>
        <a:p>
          <a:r>
            <a:rPr lang="en-US" dirty="0"/>
            <a:t>Availability</a:t>
          </a:r>
        </a:p>
      </dgm:t>
    </dgm:pt>
    <dgm:pt modelId="{91F30474-E6F1-8542-B3FC-9B462D29B09C}" type="parTrans" cxnId="{BFBBC0F6-3EE5-DE4D-8136-7A0ED237D8C8}">
      <dgm:prSet/>
      <dgm:spPr/>
      <dgm:t>
        <a:bodyPr/>
        <a:lstStyle/>
        <a:p>
          <a:endParaRPr lang="en-US"/>
        </a:p>
      </dgm:t>
    </dgm:pt>
    <dgm:pt modelId="{50FFE694-B419-A94F-942B-284DCBA9CD5D}" type="sibTrans" cxnId="{BFBBC0F6-3EE5-DE4D-8136-7A0ED237D8C8}">
      <dgm:prSet/>
      <dgm:spPr/>
      <dgm:t>
        <a:bodyPr/>
        <a:lstStyle/>
        <a:p>
          <a:endParaRPr lang="en-US"/>
        </a:p>
      </dgm:t>
    </dgm:pt>
    <dgm:pt modelId="{DC1D0E0C-417F-FA42-AD1F-178240766FB8}" type="pres">
      <dgm:prSet presAssocID="{92FB2BDD-CAB8-744B-8B08-B23149D1605D}" presName="compositeShape" presStyleCnt="0">
        <dgm:presLayoutVars>
          <dgm:chMax val="9"/>
          <dgm:dir/>
          <dgm:resizeHandles val="exact"/>
        </dgm:presLayoutVars>
      </dgm:prSet>
      <dgm:spPr/>
    </dgm:pt>
    <dgm:pt modelId="{E86E4E97-1E99-7E46-A818-12E9E81769C1}" type="pres">
      <dgm:prSet presAssocID="{92FB2BDD-CAB8-744B-8B08-B23149D1605D}" presName="triangle1" presStyleLbl="node1" presStyleIdx="0" presStyleCnt="4">
        <dgm:presLayoutVars>
          <dgm:bulletEnabled val="1"/>
        </dgm:presLayoutVars>
      </dgm:prSet>
      <dgm:spPr/>
    </dgm:pt>
    <dgm:pt modelId="{7C158F4E-1999-F442-A39E-74BBFF469549}" type="pres">
      <dgm:prSet presAssocID="{92FB2BDD-CAB8-744B-8B08-B23149D1605D}" presName="triangle2" presStyleLbl="node1" presStyleIdx="1" presStyleCnt="4">
        <dgm:presLayoutVars>
          <dgm:bulletEnabled val="1"/>
        </dgm:presLayoutVars>
      </dgm:prSet>
      <dgm:spPr/>
    </dgm:pt>
    <dgm:pt modelId="{79E08F2F-F6DF-1943-9BC5-C4A28681F783}" type="pres">
      <dgm:prSet presAssocID="{92FB2BDD-CAB8-744B-8B08-B23149D1605D}" presName="triangle3" presStyleLbl="node1" presStyleIdx="2" presStyleCnt="4">
        <dgm:presLayoutVars>
          <dgm:bulletEnabled val="1"/>
        </dgm:presLayoutVars>
      </dgm:prSet>
      <dgm:spPr/>
    </dgm:pt>
    <dgm:pt modelId="{C87056CF-1856-D440-8DB0-7FCDA2A11F6D}" type="pres">
      <dgm:prSet presAssocID="{92FB2BDD-CAB8-744B-8B08-B23149D1605D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668CDE08-DE57-7145-9015-FC1D65A57DCF}" type="presOf" srcId="{92FB2BDD-CAB8-744B-8B08-B23149D1605D}" destId="{DC1D0E0C-417F-FA42-AD1F-178240766FB8}" srcOrd="0" destOrd="0" presId="urn:microsoft.com/office/officeart/2005/8/layout/pyramid4"/>
    <dgm:cxn modelId="{DB643F3E-9912-1748-860F-52CC5AA4D894}" srcId="{92FB2BDD-CAB8-744B-8B08-B23149D1605D}" destId="{730C65C1-B792-624B-9FFB-715F97BB13CA}" srcOrd="0" destOrd="0" parTransId="{37B4ABFB-4314-874B-A423-E13539360755}" sibTransId="{487EE7E7-B965-334A-B990-8196601EDA95}"/>
    <dgm:cxn modelId="{70871F3F-DBDE-E94C-BE64-7D466A8ADB4F}" type="presOf" srcId="{0DF78D27-F01B-4545-8817-9BE703B93C55}" destId="{79E08F2F-F6DF-1943-9BC5-C4A28681F783}" srcOrd="0" destOrd="0" presId="urn:microsoft.com/office/officeart/2005/8/layout/pyramid4"/>
    <dgm:cxn modelId="{997BB94E-2464-F846-B096-BE0340FE1911}" srcId="{92FB2BDD-CAB8-744B-8B08-B23149D1605D}" destId="{97A74275-3258-F240-9359-06A30E1B3B6C}" srcOrd="1" destOrd="0" parTransId="{002ED81E-89AB-9544-B64C-A67380877E0B}" sibTransId="{39BD413A-C313-A846-80F6-3E7D1BB7C958}"/>
    <dgm:cxn modelId="{C15EA472-9CE8-6C4C-A0E6-2AFDAC592D7F}" type="presOf" srcId="{3EDDABFF-865B-CF48-9E5F-0ED67027515C}" destId="{C87056CF-1856-D440-8DB0-7FCDA2A11F6D}" srcOrd="0" destOrd="0" presId="urn:microsoft.com/office/officeart/2005/8/layout/pyramid4"/>
    <dgm:cxn modelId="{B43EE195-1169-8746-92AD-5C462C780A81}" type="presOf" srcId="{730C65C1-B792-624B-9FFB-715F97BB13CA}" destId="{E86E4E97-1E99-7E46-A818-12E9E81769C1}" srcOrd="0" destOrd="0" presId="urn:microsoft.com/office/officeart/2005/8/layout/pyramid4"/>
    <dgm:cxn modelId="{D2EE43A2-EBB0-D440-AF17-976AF6DA9AF6}" srcId="{92FB2BDD-CAB8-744B-8B08-B23149D1605D}" destId="{0DF78D27-F01B-4545-8817-9BE703B93C55}" srcOrd="2" destOrd="0" parTransId="{C35CB500-8F6D-6F4F-9FEA-C49A4CAFC739}" sibTransId="{DBFD3F90-0F2A-DE44-8600-BAD408850205}"/>
    <dgm:cxn modelId="{A14FC6AA-E2A0-C646-9BC1-D45BF3121261}" type="presOf" srcId="{97A74275-3258-F240-9359-06A30E1B3B6C}" destId="{7C158F4E-1999-F442-A39E-74BBFF469549}" srcOrd="0" destOrd="0" presId="urn:microsoft.com/office/officeart/2005/8/layout/pyramid4"/>
    <dgm:cxn modelId="{BFBBC0F6-3EE5-DE4D-8136-7A0ED237D8C8}" srcId="{92FB2BDD-CAB8-744B-8B08-B23149D1605D}" destId="{3EDDABFF-865B-CF48-9E5F-0ED67027515C}" srcOrd="3" destOrd="0" parTransId="{91F30474-E6F1-8542-B3FC-9B462D29B09C}" sibTransId="{50FFE694-B419-A94F-942B-284DCBA9CD5D}"/>
    <dgm:cxn modelId="{E3071510-59BE-DA48-AFE6-622F242DCD46}" type="presParOf" srcId="{DC1D0E0C-417F-FA42-AD1F-178240766FB8}" destId="{E86E4E97-1E99-7E46-A818-12E9E81769C1}" srcOrd="0" destOrd="0" presId="urn:microsoft.com/office/officeart/2005/8/layout/pyramid4"/>
    <dgm:cxn modelId="{CF39F8C9-6FEA-7644-AA59-4815C5DAA5A9}" type="presParOf" srcId="{DC1D0E0C-417F-FA42-AD1F-178240766FB8}" destId="{7C158F4E-1999-F442-A39E-74BBFF469549}" srcOrd="1" destOrd="0" presId="urn:microsoft.com/office/officeart/2005/8/layout/pyramid4"/>
    <dgm:cxn modelId="{E6D9994D-19DE-4D44-B399-4642866AAA96}" type="presParOf" srcId="{DC1D0E0C-417F-FA42-AD1F-178240766FB8}" destId="{79E08F2F-F6DF-1943-9BC5-C4A28681F783}" srcOrd="2" destOrd="0" presId="urn:microsoft.com/office/officeart/2005/8/layout/pyramid4"/>
    <dgm:cxn modelId="{AB9CEB3E-6A91-1741-B66F-131A067F6813}" type="presParOf" srcId="{DC1D0E0C-417F-FA42-AD1F-178240766FB8}" destId="{C87056CF-1856-D440-8DB0-7FCDA2A11F6D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E4E97-1E99-7E46-A818-12E9E81769C1}">
      <dsp:nvSpPr>
        <dsp:cNvPr id="0" name=""/>
        <dsp:cNvSpPr/>
      </dsp:nvSpPr>
      <dsp:spPr>
        <a:xfrm>
          <a:off x="1502965" y="0"/>
          <a:ext cx="2175669" cy="2175669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Confidentiality</a:t>
          </a:r>
        </a:p>
      </dsp:txBody>
      <dsp:txXfrm>
        <a:off x="2046882" y="1087835"/>
        <a:ext cx="1087835" cy="1087834"/>
      </dsp:txXfrm>
    </dsp:sp>
    <dsp:sp modelId="{7C158F4E-1999-F442-A39E-74BBFF469549}">
      <dsp:nvSpPr>
        <dsp:cNvPr id="0" name=""/>
        <dsp:cNvSpPr/>
      </dsp:nvSpPr>
      <dsp:spPr>
        <a:xfrm>
          <a:off x="415130" y="2175669"/>
          <a:ext cx="2175669" cy="2175669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Integrity</a:t>
          </a:r>
        </a:p>
      </dsp:txBody>
      <dsp:txXfrm>
        <a:off x="959047" y="3263504"/>
        <a:ext cx="1087835" cy="1087834"/>
      </dsp:txXfrm>
    </dsp:sp>
    <dsp:sp modelId="{79E08F2F-F6DF-1943-9BC5-C4A28681F783}">
      <dsp:nvSpPr>
        <dsp:cNvPr id="0" name=""/>
        <dsp:cNvSpPr/>
      </dsp:nvSpPr>
      <dsp:spPr>
        <a:xfrm rot="10800000">
          <a:off x="1502965" y="2175669"/>
          <a:ext cx="2175669" cy="2175669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Information Security</a:t>
          </a:r>
        </a:p>
      </dsp:txBody>
      <dsp:txXfrm rot="10800000">
        <a:off x="2046882" y="2175669"/>
        <a:ext cx="1087835" cy="1087834"/>
      </dsp:txXfrm>
    </dsp:sp>
    <dsp:sp modelId="{C87056CF-1856-D440-8DB0-7FCDA2A11F6D}">
      <dsp:nvSpPr>
        <dsp:cNvPr id="0" name=""/>
        <dsp:cNvSpPr/>
      </dsp:nvSpPr>
      <dsp:spPr>
        <a:xfrm>
          <a:off x="2590800" y="2175669"/>
          <a:ext cx="2175669" cy="2175669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Availability</a:t>
          </a:r>
        </a:p>
      </dsp:txBody>
      <dsp:txXfrm>
        <a:off x="3134717" y="3263504"/>
        <a:ext cx="1087835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BB099-B247-D144-B492-028DCD82F8D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A3F7C-0F81-9745-8316-62D1CD07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2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A3F7C-0F81-9745-8316-62D1CD0770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1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7E0B-AC32-2756-D112-7C59AD472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32253-1707-7FCA-186B-EBB1C605D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8C7B6-F189-1A3E-9E93-D79363BD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A3AD-5447-F046-BCC4-012A5BD8BE2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A1E71-8D74-5D26-8A1C-23AE2A3D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FB38F-F699-826F-65CC-E9018E7A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6164-75AC-DA4C-800A-58404636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8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9528-BC29-F80F-0356-A1510A47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C3267-512D-A876-FB99-09C16305C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95DD5-6A98-6FF6-696D-B8E7CF99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A3AD-5447-F046-BCC4-012A5BD8BE2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9F5B8-8C54-60E1-DB5E-5A0423E3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3198-4C9B-CD12-B734-F1E2EF6A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6164-75AC-DA4C-800A-58404636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8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F23DE-7C39-F737-13C5-312E0DC0A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7EC42-3B3F-E341-60F3-C3906B4E2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4C92D-F933-FEA9-4B5F-F2D6FFFE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A3AD-5447-F046-BCC4-012A5BD8BE2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8E632-7B6F-8C43-D807-11D27C52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89F7-3146-47D0-A193-0348C054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6164-75AC-DA4C-800A-58404636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2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3A22-F05A-4A01-A53A-B9D2AEF8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A1FE5-EF29-0A56-802B-D85CAA58E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FCDFD-3460-7EC7-D8CE-2B92DE4A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A3AD-5447-F046-BCC4-012A5BD8BE2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49C5C-0D7A-8B60-B227-A9F77250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A9CB1-C3F5-E5F3-3689-BC479251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6164-75AC-DA4C-800A-58404636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7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62DF-DB99-FBCC-B5B2-DEA3A6B02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1995C-2212-9B62-DA78-6C0121611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79024-8123-EB00-2E0B-8F730B2F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A3AD-5447-F046-BCC4-012A5BD8BE2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D1C16-3568-B967-26D8-ADE246E0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6E8EC-A4B8-393B-58FD-FCF77855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6164-75AC-DA4C-800A-58404636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9C44-3338-EB1D-AF47-D102E54F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FB78-72CF-05A8-1705-6519D7CD2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B925D-4034-B629-E28C-64E2EE375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13E91-B673-D393-B28B-3E1B20C7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A3AD-5447-F046-BCC4-012A5BD8BE2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96550-0732-AD9D-44DF-45C9A45B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94DAE-8FBD-6F62-3E9E-CEDC7D5A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6164-75AC-DA4C-800A-58404636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D352-6879-DDCA-D0C4-8D0713C2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3F533-5813-DA46-6BAE-00C5C5D2D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F67DC-6431-8FB9-73CD-69EF0F04C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5DD98-FE05-43D7-C294-FA5B12556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2D409-742F-B444-4E4F-4644578B9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6D0F0-1FB9-48E9-82AC-4F5E99CA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A3AD-5447-F046-BCC4-012A5BD8BE2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72591-DF23-6E08-2EB9-82E69BA7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EC8A4-530D-DB38-8885-4274139F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6164-75AC-DA4C-800A-58404636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BF7C-83CA-F783-239C-D71B2A2E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6809B-72CE-1769-BF8C-32DD1476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A3AD-5447-F046-BCC4-012A5BD8BE2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7B67A-2DFA-1759-A2D0-9475DBA7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39F80-E897-1AA3-D5C8-8D656476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6164-75AC-DA4C-800A-58404636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5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3AF803-0834-BAD7-05B6-C0D3313E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A3AD-5447-F046-BCC4-012A5BD8BE2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CB521-CD12-0D33-D893-AD81B17C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994BF-EC6B-AEAA-59FD-1BB30A3E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6164-75AC-DA4C-800A-58404636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55DB-8C62-6FDA-E250-FE2F480B8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7AAFD-687F-4AF0-1E3E-6CAFBBCA7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64E58-AF09-FC7D-843B-5E7EC1208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85CED-7FC1-04D4-EAAB-AECB14C5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A3AD-5447-F046-BCC4-012A5BD8BE2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E76FC-3A12-850D-AC94-4355EE28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4F518-0221-2156-CA36-17C67914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6164-75AC-DA4C-800A-58404636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6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6DA7-1FCB-82E8-A3A2-897E8DDB6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8BDFE-79BF-4B20-0FDF-FE39237D2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BFDFB-5A13-31CB-81DA-4E53EA307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AAF1B-DD74-0797-FE69-79474415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A3AD-5447-F046-BCC4-012A5BD8BE2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E831A-775A-B49F-1394-070377C3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FCDD7-9938-15ED-9B05-79C6A1C5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6164-75AC-DA4C-800A-58404636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7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03F8BF-9A12-7294-9A02-31139FB1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F7705-A74E-AF32-B565-2058E8A5B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659B8-824A-FCB9-DB18-BEC6E2765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FA3AD-5447-F046-BCC4-012A5BD8BE22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D44BA-8694-E99D-E28B-BB896D5DE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C33D1-DBE5-6826-8DC4-C940D2DA4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16164-75AC-DA4C-800A-58404636E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6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ki.silas@binghamuni.edu.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5EC1-46C0-906B-DEA1-A44D19E45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CYB 307: Information Security Engineering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1ABF7-288E-25BE-33E3-E7EEEA241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Ageebee</a:t>
            </a:r>
            <a:r>
              <a:rPr lang="en-US" dirty="0"/>
              <a:t> Silas FAKI PhD</a:t>
            </a:r>
          </a:p>
          <a:p>
            <a:r>
              <a:rPr lang="en-US" dirty="0">
                <a:hlinkClick r:id="rId3"/>
              </a:rPr>
              <a:t>faki.silas@binghamuni.edu.ng</a:t>
            </a:r>
            <a:endParaRPr lang="en-US" dirty="0"/>
          </a:p>
          <a:p>
            <a:r>
              <a:rPr lang="en-US" dirty="0"/>
              <a:t>+2348066239099</a:t>
            </a:r>
          </a:p>
        </p:txBody>
      </p:sp>
    </p:spTree>
    <p:extLst>
      <p:ext uri="{BB962C8B-B14F-4D97-AF65-F5344CB8AC3E}">
        <p14:creationId xmlns:p14="http://schemas.microsoft.com/office/powerpoint/2010/main" val="75984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8CAF-B20F-D4D3-E8D7-ADDF1787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Security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617CD-69B7-D071-767A-7398E1380E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Confidentiality: </a:t>
            </a:r>
            <a:r>
              <a:rPr lang="en-US" dirty="0"/>
              <a:t>Confidentiality refers to protecting the data from unauthorized access.</a:t>
            </a:r>
          </a:p>
          <a:p>
            <a:r>
              <a:rPr lang="en-US" b="1" dirty="0"/>
              <a:t>Integrity: </a:t>
            </a:r>
            <a:r>
              <a:rPr lang="en-US" dirty="0"/>
              <a:t>Checks whether the information present is in the correct format or not. </a:t>
            </a:r>
          </a:p>
          <a:p>
            <a:r>
              <a:rPr lang="en-US" b="1" dirty="0"/>
              <a:t>Availability</a:t>
            </a:r>
            <a:r>
              <a:rPr lang="en-US" dirty="0"/>
              <a:t>: information should be accessible to its authorized users at all times needed. </a:t>
            </a:r>
          </a:p>
          <a:p>
            <a:endParaRPr lang="en-US" dirty="0"/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4338463E-AB74-7025-4F3E-0C5EE33543B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2659889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7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4CA3-B506-6C6A-BDF1-CB2CF9F7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Security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11342-EA8C-38A8-C135-1C9F24E4C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requirements can be formulated on different abstraction levels. At the highest abstraction level they basically just reflect security objectives. </a:t>
            </a:r>
          </a:p>
          <a:p>
            <a:r>
              <a:rPr lang="en-US" dirty="0"/>
              <a:t>System designer suggests distinguishing 4 different security requirement types: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reeform: Shape 21">
            <a:extLst>
              <a:ext uri="{FF2B5EF4-FFF2-40B4-BE49-F238E27FC236}">
                <a16:creationId xmlns:a16="http://schemas.microsoft.com/office/drawing/2014/main" id="{BFFC4D2E-C7DD-31D4-D906-1B966189278F}"/>
              </a:ext>
            </a:extLst>
          </p:cNvPr>
          <p:cNvSpPr/>
          <p:nvPr/>
        </p:nvSpPr>
        <p:spPr>
          <a:xfrm>
            <a:off x="1011836" y="3937505"/>
            <a:ext cx="10515599" cy="2078284"/>
          </a:xfrm>
          <a:custGeom>
            <a:avLst/>
            <a:gdLst>
              <a:gd name="connsiteX0" fmla="*/ 0 w 6994356"/>
              <a:gd name="connsiteY0" fmla="*/ 0 h 584408"/>
              <a:gd name="connsiteX1" fmla="*/ 6994356 w 6994356"/>
              <a:gd name="connsiteY1" fmla="*/ 0 h 584408"/>
              <a:gd name="connsiteX2" fmla="*/ 6994356 w 6994356"/>
              <a:gd name="connsiteY2" fmla="*/ 584408 h 584408"/>
              <a:gd name="connsiteX3" fmla="*/ 0 w 6994356"/>
              <a:gd name="connsiteY3" fmla="*/ 584408 h 584408"/>
              <a:gd name="connsiteX4" fmla="*/ 0 w 6994356"/>
              <a:gd name="connsiteY4" fmla="*/ 0 h 58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4356" h="584408">
                <a:moveTo>
                  <a:pt x="0" y="0"/>
                </a:moveTo>
                <a:lnTo>
                  <a:pt x="6994356" y="0"/>
                </a:lnTo>
                <a:lnTo>
                  <a:pt x="6994356" y="584408"/>
                </a:lnTo>
                <a:lnTo>
                  <a:pt x="0" y="5844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Secure Functional Requirements</a:t>
            </a:r>
            <a:r>
              <a:rPr lang="en-US" sz="2800" dirty="0"/>
              <a:t>, this is a security related description that is integrated into each functional requirement. Typically this also says what shall not happen. This requirement artifact can for example be derived from misuse </a:t>
            </a:r>
            <a:r>
              <a:rPr lang="en-US" sz="4000" dirty="0"/>
              <a:t>cases</a:t>
            </a:r>
          </a:p>
        </p:txBody>
      </p:sp>
    </p:spTree>
    <p:extLst>
      <p:ext uri="{BB962C8B-B14F-4D97-AF65-F5344CB8AC3E}">
        <p14:creationId xmlns:p14="http://schemas.microsoft.com/office/powerpoint/2010/main" val="10793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21">
            <a:extLst>
              <a:ext uri="{FF2B5EF4-FFF2-40B4-BE49-F238E27FC236}">
                <a16:creationId xmlns:a16="http://schemas.microsoft.com/office/drawing/2014/main" id="{9B6F4056-0AAE-018B-0E57-B1BF2DC39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878"/>
            <a:ext cx="10515600" cy="2040522"/>
          </a:xfrm>
          <a:custGeom>
            <a:avLst/>
            <a:gdLst>
              <a:gd name="connsiteX0" fmla="*/ 0 w 6994356"/>
              <a:gd name="connsiteY0" fmla="*/ 0 h 584408"/>
              <a:gd name="connsiteX1" fmla="*/ 6994356 w 6994356"/>
              <a:gd name="connsiteY1" fmla="*/ 0 h 584408"/>
              <a:gd name="connsiteX2" fmla="*/ 6994356 w 6994356"/>
              <a:gd name="connsiteY2" fmla="*/ 584408 h 584408"/>
              <a:gd name="connsiteX3" fmla="*/ 0 w 6994356"/>
              <a:gd name="connsiteY3" fmla="*/ 584408 h 584408"/>
              <a:gd name="connsiteX4" fmla="*/ 0 w 6994356"/>
              <a:gd name="connsiteY4" fmla="*/ 0 h 58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4356" h="584408">
                <a:moveTo>
                  <a:pt x="0" y="0"/>
                </a:moveTo>
                <a:lnTo>
                  <a:pt x="6994356" y="0"/>
                </a:lnTo>
                <a:lnTo>
                  <a:pt x="6994356" y="584408"/>
                </a:lnTo>
                <a:lnTo>
                  <a:pt x="0" y="5844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Functional Security Requirements</a:t>
            </a:r>
            <a:r>
              <a:rPr lang="en-US" dirty="0"/>
              <a:t>, these are security services that needs to be achieved by the system under inspection. Examples could be authentication, authorization, backup, server-clustering, etc. This requirement artifact can be derived from best practices, policies, and regulations.</a:t>
            </a:r>
          </a:p>
        </p:txBody>
      </p:sp>
      <p:sp>
        <p:nvSpPr>
          <p:cNvPr id="5" name="Freeform: Shape 21">
            <a:extLst>
              <a:ext uri="{FF2B5EF4-FFF2-40B4-BE49-F238E27FC236}">
                <a16:creationId xmlns:a16="http://schemas.microsoft.com/office/drawing/2014/main" id="{74099220-B9BF-C635-F4EA-92FFE06B8CF6}"/>
              </a:ext>
            </a:extLst>
          </p:cNvPr>
          <p:cNvSpPr txBox="1">
            <a:spLocks/>
          </p:cNvSpPr>
          <p:nvPr/>
        </p:nvSpPr>
        <p:spPr>
          <a:xfrm>
            <a:off x="838200" y="4817478"/>
            <a:ext cx="10515600" cy="2040522"/>
          </a:xfrm>
          <a:custGeom>
            <a:avLst/>
            <a:gdLst>
              <a:gd name="connsiteX0" fmla="*/ 0 w 6994356"/>
              <a:gd name="connsiteY0" fmla="*/ 0 h 584408"/>
              <a:gd name="connsiteX1" fmla="*/ 6994356 w 6994356"/>
              <a:gd name="connsiteY1" fmla="*/ 0 h 584408"/>
              <a:gd name="connsiteX2" fmla="*/ 6994356 w 6994356"/>
              <a:gd name="connsiteY2" fmla="*/ 584408 h 584408"/>
              <a:gd name="connsiteX3" fmla="*/ 0 w 6994356"/>
              <a:gd name="connsiteY3" fmla="*/ 584408 h 584408"/>
              <a:gd name="connsiteX4" fmla="*/ 0 w 6994356"/>
              <a:gd name="connsiteY4" fmla="*/ 0 h 58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4356" h="584408">
                <a:moveTo>
                  <a:pt x="0" y="0"/>
                </a:moveTo>
                <a:lnTo>
                  <a:pt x="6994356" y="0"/>
                </a:lnTo>
                <a:lnTo>
                  <a:pt x="6994356" y="584408"/>
                </a:lnTo>
                <a:lnTo>
                  <a:pt x="0" y="5844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Secure Development Requirements</a:t>
            </a:r>
            <a:r>
              <a:rPr lang="en-US" dirty="0"/>
              <a:t>, these requirements describe required activities during system development which assure that the outcome is not subject to vulnerabilities. Examples could be "data classification", "coding guidelines" or "test methodology</a:t>
            </a:r>
          </a:p>
        </p:txBody>
      </p:sp>
      <p:sp>
        <p:nvSpPr>
          <p:cNvPr id="6" name="Freeform: Shape 21">
            <a:extLst>
              <a:ext uri="{FF2B5EF4-FFF2-40B4-BE49-F238E27FC236}">
                <a16:creationId xmlns:a16="http://schemas.microsoft.com/office/drawing/2014/main" id="{5A65FD60-5C99-D126-1ABB-B9767C0559DD}"/>
              </a:ext>
            </a:extLst>
          </p:cNvPr>
          <p:cNvSpPr txBox="1">
            <a:spLocks/>
          </p:cNvSpPr>
          <p:nvPr/>
        </p:nvSpPr>
        <p:spPr>
          <a:xfrm>
            <a:off x="838200" y="2629318"/>
            <a:ext cx="10515600" cy="2040522"/>
          </a:xfrm>
          <a:custGeom>
            <a:avLst/>
            <a:gdLst>
              <a:gd name="connsiteX0" fmla="*/ 0 w 6994356"/>
              <a:gd name="connsiteY0" fmla="*/ 0 h 584408"/>
              <a:gd name="connsiteX1" fmla="*/ 6994356 w 6994356"/>
              <a:gd name="connsiteY1" fmla="*/ 0 h 584408"/>
              <a:gd name="connsiteX2" fmla="*/ 6994356 w 6994356"/>
              <a:gd name="connsiteY2" fmla="*/ 584408 h 584408"/>
              <a:gd name="connsiteX3" fmla="*/ 0 w 6994356"/>
              <a:gd name="connsiteY3" fmla="*/ 584408 h 584408"/>
              <a:gd name="connsiteX4" fmla="*/ 0 w 6994356"/>
              <a:gd name="connsiteY4" fmla="*/ 0 h 58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4356" h="584408">
                <a:moveTo>
                  <a:pt x="0" y="0"/>
                </a:moveTo>
                <a:lnTo>
                  <a:pt x="6994356" y="0"/>
                </a:lnTo>
                <a:lnTo>
                  <a:pt x="6994356" y="584408"/>
                </a:lnTo>
                <a:lnTo>
                  <a:pt x="0" y="5844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Non-Functional Security Requirements</a:t>
            </a:r>
            <a:r>
              <a:rPr lang="en-US" dirty="0"/>
              <a:t>, these are security-related architectural requirements, like "robustness" or "minimal performance and scalability". This requirement type is typically derived from architectural principles and good practice standards</a:t>
            </a:r>
          </a:p>
        </p:txBody>
      </p:sp>
    </p:spTree>
    <p:extLst>
      <p:ext uri="{BB962C8B-B14F-4D97-AF65-F5344CB8AC3E}">
        <p14:creationId xmlns:p14="http://schemas.microsoft.com/office/powerpoint/2010/main" val="3178874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2AD1-AA8B-F711-1DDB-55CD7AEC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Security Development Life Cycle (</a:t>
            </a:r>
            <a:r>
              <a:rPr lang="en-US" sz="4400" dirty="0" err="1"/>
              <a:t>SecSDLC</a:t>
            </a:r>
            <a:r>
              <a:rPr lang="en-US" sz="4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3933-D635-B369-B9E4-A551E1EB7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SecDLC</a:t>
            </a:r>
            <a:r>
              <a:rPr lang="en-US" dirty="0"/>
              <a:t> introduces security and privacy considerations throughout all phases of the development process, helping developers build </a:t>
            </a:r>
          </a:p>
          <a:p>
            <a:pPr lvl="1"/>
            <a:r>
              <a:rPr lang="en-US" dirty="0"/>
              <a:t>highly secure software, </a:t>
            </a:r>
          </a:p>
          <a:p>
            <a:pPr lvl="1"/>
            <a:r>
              <a:rPr lang="en-US" dirty="0"/>
              <a:t>address security compliance requirements, </a:t>
            </a:r>
          </a:p>
          <a:p>
            <a:pPr lvl="1"/>
            <a:r>
              <a:rPr lang="en-US" dirty="0"/>
              <a:t>and reduce development costs. </a:t>
            </a:r>
          </a:p>
          <a:p>
            <a:r>
              <a:rPr lang="en-US" dirty="0"/>
              <a:t>The security development system keeps upgrading with new scenarios in response to emerging technologies like the cloud, the Internet of Things (IoT), and artificial intelligence (AI).</a:t>
            </a:r>
          </a:p>
        </p:txBody>
      </p:sp>
    </p:spTree>
    <p:extLst>
      <p:ext uri="{BB962C8B-B14F-4D97-AF65-F5344CB8AC3E}">
        <p14:creationId xmlns:p14="http://schemas.microsoft.com/office/powerpoint/2010/main" val="13470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ECD6-D2E0-6C5C-4D68-C753E241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Autofit/>
          </a:bodyPr>
          <a:lstStyle/>
          <a:p>
            <a:r>
              <a:rPr lang="en-US" sz="2800" dirty="0"/>
              <a:t>National Institute of Standard and Technology</a:t>
            </a:r>
            <a:r>
              <a:rPr lang="en-US" sz="3200" i="1" dirty="0"/>
              <a:t> </a:t>
            </a:r>
            <a:r>
              <a:rPr lang="en-US" sz="3200" dirty="0"/>
              <a:t>Model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80C200-03A6-E648-30A3-F3679EADF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237" y="1219200"/>
            <a:ext cx="5474584" cy="543827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C66007-B913-D9E9-4D8A-FD3CAB254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007" y="1722186"/>
            <a:ext cx="3373856" cy="49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44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65A4-33F6-B91C-F752-541C3AFE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/>
          <a:lstStyle/>
          <a:p>
            <a:r>
              <a:rPr lang="en-US" dirty="0"/>
              <a:t>Microsoft Model</a:t>
            </a:r>
          </a:p>
        </p:txBody>
      </p:sp>
      <p:pic>
        <p:nvPicPr>
          <p:cNvPr id="1026" name="Picture 2" descr="Microsoft's Top 12 Secure Software Development Lifecycle (SSDL) practices  for software developers &amp; security teams? | by Vic | FAUN — Developer  Community 🐾">
            <a:extLst>
              <a:ext uri="{FF2B5EF4-FFF2-40B4-BE49-F238E27FC236}">
                <a16:creationId xmlns:a16="http://schemas.microsoft.com/office/drawing/2014/main" id="{0FF6D8F3-BE54-9C89-668B-D7B61EC08E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13289"/>
            <a:ext cx="10515600" cy="308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584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802A-0F4A-E9BE-B48E-CB981BA4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</a:t>
            </a:r>
            <a:r>
              <a:rPr lang="en-US" dirty="0"/>
              <a:t>of </a:t>
            </a:r>
            <a:r>
              <a:rPr lang="en-US" dirty="0" err="1"/>
              <a:t>SecDLC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3C887-AF41-E91B-664C-3A9B47B8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Class Discussion</a:t>
            </a:r>
          </a:p>
        </p:txBody>
      </p:sp>
    </p:spTree>
    <p:extLst>
      <p:ext uri="{BB962C8B-B14F-4D97-AF65-F5344CB8AC3E}">
        <p14:creationId xmlns:p14="http://schemas.microsoft.com/office/powerpoint/2010/main" val="3551443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6044-94EF-FB9A-78EB-2267373C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E9BC43-D6EF-1B22-40E5-C8F4834E8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000" y="1835944"/>
            <a:ext cx="71120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1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77AC-D684-1017-FAA6-13238BA2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8439-2A50-1005-C9DB-DE6F079D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engineering is the practice of designing and implementing secure information systems to protect the confidentiality, integrity, and availability of the systems. </a:t>
            </a:r>
          </a:p>
          <a:p>
            <a:r>
              <a:rPr lang="en-US" dirty="0"/>
              <a:t>It involves integrating security controls into the system design, such as secure defaults, encryption, and physical security measures. </a:t>
            </a:r>
          </a:p>
          <a:p>
            <a:r>
              <a:rPr lang="en-US" dirty="0"/>
              <a:t>The objective is to ensure that the systems can operate effectively even in the face of anomalous and disruptive events, including those caused by misuse and malicious behavior.</a:t>
            </a:r>
          </a:p>
        </p:txBody>
      </p:sp>
    </p:spTree>
    <p:extLst>
      <p:ext uri="{BB962C8B-B14F-4D97-AF65-F5344CB8AC3E}">
        <p14:creationId xmlns:p14="http://schemas.microsoft.com/office/powerpoint/2010/main" val="21790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8F0D-F8D8-81CA-0B4A-0DB65CB1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Security and General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B467E-AA51-3CB1-5967-41E5D6C2FF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Information security, often abbreviated (InfoSec), is a set of security procedures and tools that broadly protect sensitive enterprise information from misuse, unauthorized access, disruption, or destruction. </a:t>
            </a:r>
          </a:p>
          <a:p>
            <a:r>
              <a:rPr lang="en-US" dirty="0"/>
              <a:t>InfoSec encompasses </a:t>
            </a:r>
          </a:p>
          <a:p>
            <a:pPr lvl="1"/>
            <a:r>
              <a:rPr lang="en-US" dirty="0"/>
              <a:t>physical and environmental security,</a:t>
            </a:r>
          </a:p>
          <a:p>
            <a:pPr lvl="1"/>
            <a:r>
              <a:rPr lang="en-US" dirty="0"/>
              <a:t>Access Control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384035-183A-1ABD-8223-46D8732833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50412"/>
            <a:ext cx="5181600" cy="3301763"/>
          </a:xfrm>
        </p:spPr>
      </p:pic>
    </p:spTree>
    <p:extLst>
      <p:ext uri="{BB962C8B-B14F-4D97-AF65-F5344CB8AC3E}">
        <p14:creationId xmlns:p14="http://schemas.microsoft.com/office/powerpoint/2010/main" val="193263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0351-01E3-43EE-E4D5-2602D42D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3C0F3-36C6-59CE-1CF9-0D0E795C87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Security engineering is the process of incorporating security controls into the information system so that they become an integral part of the system’s operational capabilities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622E9A-24E0-3347-B5B5-F51DC3458C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1924" y="2324894"/>
            <a:ext cx="4711700" cy="1676400"/>
          </a:xfrm>
        </p:spPr>
      </p:pic>
    </p:spTree>
    <p:extLst>
      <p:ext uri="{BB962C8B-B14F-4D97-AF65-F5344CB8AC3E}">
        <p14:creationId xmlns:p14="http://schemas.microsoft.com/office/powerpoint/2010/main" val="376632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600E-642A-038C-9988-D8F9E651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46ED0-EA05-3344-D898-7BA0774AB4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Information Security Manager/Specialist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Information Security Auditor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Risk/Vulnerability Analyst/Manager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Information Security Analyst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Penetration Tester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Security Architect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Computer Network Defender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Cybersecurity Defense Analyst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Information Security (IS) Director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Information Assurance (IA) Program Manager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3C4D5-AEEF-238B-A600-F4571FA621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Network Operations Specialist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 Administrator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Systems Security Analyst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Cyber Defense Analyst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Cyber Defense Infrastructure Support Specialist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Vulnerability Assessment Analyst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Warning Analyst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Exploitation Analyst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All-Source Analyst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Mission Assessment Specialist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1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EF1B-5B26-7212-3F56-C8DC159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053E1-6E5A-FE2D-EA4D-8935C1ABE4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Project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 Security Engineer/Manager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Enterprise Architect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Security Architect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Research &amp; Development Specialist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Systems Requirements Planner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 Testing and Evaluation Specialist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Information Systems Security Developer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Systems Developer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Technical Support Specialist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3B958-E2AE-4F18-5DF5-42D690802D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Target Developer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Target Network Analyst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Multi-Disciplined Language Analyst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Source-Collection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Source-Collection Requirements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Cyber Intel Planner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Cyber Ops Planner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Partner Integration Planner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Cyber Operator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Chief Information Security Officer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Information Security Officer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Chief Security Officer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Information Assurance Security Officer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703F-93D1-23B0-BDEC-49BC9386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4147"/>
          </a:xfrm>
        </p:spPr>
        <p:txBody>
          <a:bodyPr/>
          <a:lstStyle/>
          <a:p>
            <a:r>
              <a:rPr lang="en-US" dirty="0"/>
              <a:t>Framework of Security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BD647-B2AA-F0E4-5A48-3D5860E02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115"/>
            <a:ext cx="10515600" cy="4827848"/>
          </a:xfrm>
        </p:spPr>
        <p:txBody>
          <a:bodyPr>
            <a:normAutofit/>
          </a:bodyPr>
          <a:lstStyle/>
          <a:p>
            <a:r>
              <a:rPr lang="en-US" dirty="0"/>
              <a:t>Good security engineering requires </a:t>
            </a:r>
            <a:r>
              <a:rPr lang="en-US" b="1" dirty="0"/>
              <a:t>four interactive elements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reeform: Shape 21">
            <a:extLst>
              <a:ext uri="{FF2B5EF4-FFF2-40B4-BE49-F238E27FC236}">
                <a16:creationId xmlns:a16="http://schemas.microsoft.com/office/drawing/2014/main" id="{EE5E07F9-6B8F-9BAB-2572-A63ABB9B0904}"/>
              </a:ext>
            </a:extLst>
          </p:cNvPr>
          <p:cNvSpPr/>
          <p:nvPr/>
        </p:nvSpPr>
        <p:spPr>
          <a:xfrm>
            <a:off x="1011836" y="1996565"/>
            <a:ext cx="10515600" cy="732143"/>
          </a:xfrm>
          <a:custGeom>
            <a:avLst/>
            <a:gdLst>
              <a:gd name="connsiteX0" fmla="*/ 0 w 6994356"/>
              <a:gd name="connsiteY0" fmla="*/ 0 h 584408"/>
              <a:gd name="connsiteX1" fmla="*/ 6994356 w 6994356"/>
              <a:gd name="connsiteY1" fmla="*/ 0 h 584408"/>
              <a:gd name="connsiteX2" fmla="*/ 6994356 w 6994356"/>
              <a:gd name="connsiteY2" fmla="*/ 584408 h 584408"/>
              <a:gd name="connsiteX3" fmla="*/ 0 w 6994356"/>
              <a:gd name="connsiteY3" fmla="*/ 584408 h 584408"/>
              <a:gd name="connsiteX4" fmla="*/ 0 w 6994356"/>
              <a:gd name="connsiteY4" fmla="*/ 0 h 58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4356" h="584408">
                <a:moveTo>
                  <a:pt x="0" y="0"/>
                </a:moveTo>
                <a:lnTo>
                  <a:pt x="6994356" y="0"/>
                </a:lnTo>
                <a:lnTo>
                  <a:pt x="6994356" y="584408"/>
                </a:lnTo>
                <a:lnTo>
                  <a:pt x="0" y="5844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anchor="t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dirty="0"/>
              <a:t>There's policy: what you're supposed to achieve</a:t>
            </a:r>
            <a:r>
              <a:rPr lang="en-US" sz="4000" dirty="0">
                <a:latin typeface="Montserrat Light" panose="00000400000000000000" pitchFamily="50" charset="0"/>
              </a:rPr>
              <a:t>.</a:t>
            </a:r>
            <a:endParaRPr lang="en-US" sz="4000" kern="1200" dirty="0">
              <a:latin typeface="Montserrat Light" panose="00000400000000000000" pitchFamily="50" charset="0"/>
            </a:endParaRPr>
          </a:p>
        </p:txBody>
      </p:sp>
      <p:sp>
        <p:nvSpPr>
          <p:cNvPr id="5" name="Freeform: Shape 21">
            <a:extLst>
              <a:ext uri="{FF2B5EF4-FFF2-40B4-BE49-F238E27FC236}">
                <a16:creationId xmlns:a16="http://schemas.microsoft.com/office/drawing/2014/main" id="{E6D4E586-894F-6A73-5D4E-B0759C03E6BE}"/>
              </a:ext>
            </a:extLst>
          </p:cNvPr>
          <p:cNvSpPr/>
          <p:nvPr/>
        </p:nvSpPr>
        <p:spPr>
          <a:xfrm>
            <a:off x="1011836" y="2728708"/>
            <a:ext cx="10515598" cy="1208797"/>
          </a:xfrm>
          <a:custGeom>
            <a:avLst/>
            <a:gdLst>
              <a:gd name="connsiteX0" fmla="*/ 0 w 6994356"/>
              <a:gd name="connsiteY0" fmla="*/ 0 h 584408"/>
              <a:gd name="connsiteX1" fmla="*/ 6994356 w 6994356"/>
              <a:gd name="connsiteY1" fmla="*/ 0 h 584408"/>
              <a:gd name="connsiteX2" fmla="*/ 6994356 w 6994356"/>
              <a:gd name="connsiteY2" fmla="*/ 584408 h 584408"/>
              <a:gd name="connsiteX3" fmla="*/ 0 w 6994356"/>
              <a:gd name="connsiteY3" fmla="*/ 584408 h 584408"/>
              <a:gd name="connsiteX4" fmla="*/ 0 w 6994356"/>
              <a:gd name="connsiteY4" fmla="*/ 0 h 58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4356" h="584408">
                <a:moveTo>
                  <a:pt x="0" y="0"/>
                </a:moveTo>
                <a:lnTo>
                  <a:pt x="6994356" y="0"/>
                </a:lnTo>
                <a:lnTo>
                  <a:pt x="6994356" y="584408"/>
                </a:lnTo>
                <a:lnTo>
                  <a:pt x="0" y="5844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anchor="t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dirty="0"/>
              <a:t>Mechanism: the machinery assembled in order to implement the policies. Examples are ciphers, access controls, hardware tamper resistance</a:t>
            </a:r>
            <a:endParaRPr lang="en-US" sz="2800" kern="1200" dirty="0">
              <a:latin typeface="Montserrat Light" panose="00000400000000000000" pitchFamily="50" charset="0"/>
            </a:endParaRPr>
          </a:p>
        </p:txBody>
      </p:sp>
      <p:sp>
        <p:nvSpPr>
          <p:cNvPr id="6" name="Freeform: Shape 21">
            <a:extLst>
              <a:ext uri="{FF2B5EF4-FFF2-40B4-BE49-F238E27FC236}">
                <a16:creationId xmlns:a16="http://schemas.microsoft.com/office/drawing/2014/main" id="{CD25CE91-7B9A-7831-3EF4-D728C7419A0F}"/>
              </a:ext>
            </a:extLst>
          </p:cNvPr>
          <p:cNvSpPr/>
          <p:nvPr/>
        </p:nvSpPr>
        <p:spPr>
          <a:xfrm>
            <a:off x="1011836" y="3937505"/>
            <a:ext cx="10515599" cy="1119729"/>
          </a:xfrm>
          <a:custGeom>
            <a:avLst/>
            <a:gdLst>
              <a:gd name="connsiteX0" fmla="*/ 0 w 6994356"/>
              <a:gd name="connsiteY0" fmla="*/ 0 h 584408"/>
              <a:gd name="connsiteX1" fmla="*/ 6994356 w 6994356"/>
              <a:gd name="connsiteY1" fmla="*/ 0 h 584408"/>
              <a:gd name="connsiteX2" fmla="*/ 6994356 w 6994356"/>
              <a:gd name="connsiteY2" fmla="*/ 584408 h 584408"/>
              <a:gd name="connsiteX3" fmla="*/ 0 w 6994356"/>
              <a:gd name="connsiteY3" fmla="*/ 584408 h 584408"/>
              <a:gd name="connsiteX4" fmla="*/ 0 w 6994356"/>
              <a:gd name="connsiteY4" fmla="*/ 0 h 58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4356" h="584408">
                <a:moveTo>
                  <a:pt x="0" y="0"/>
                </a:moveTo>
                <a:lnTo>
                  <a:pt x="6994356" y="0"/>
                </a:lnTo>
                <a:lnTo>
                  <a:pt x="6994356" y="584408"/>
                </a:lnTo>
                <a:lnTo>
                  <a:pt x="0" y="5844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anchor="t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dirty="0"/>
              <a:t>Assurance: the amount of reliance you can place on each particular mechanism</a:t>
            </a:r>
            <a:r>
              <a:rPr lang="en-US" dirty="0"/>
              <a:t>. </a:t>
            </a:r>
            <a:endParaRPr lang="en-US" sz="1800" kern="1200" dirty="0">
              <a:latin typeface="Montserrat Light" panose="00000400000000000000" pitchFamily="50" charset="0"/>
            </a:endParaRPr>
          </a:p>
        </p:txBody>
      </p:sp>
      <p:sp>
        <p:nvSpPr>
          <p:cNvPr id="7" name="Freeform: Shape 21">
            <a:extLst>
              <a:ext uri="{FF2B5EF4-FFF2-40B4-BE49-F238E27FC236}">
                <a16:creationId xmlns:a16="http://schemas.microsoft.com/office/drawing/2014/main" id="{F348CBE1-8F23-F86A-B346-F9DF90BC0DD6}"/>
              </a:ext>
            </a:extLst>
          </p:cNvPr>
          <p:cNvSpPr/>
          <p:nvPr/>
        </p:nvSpPr>
        <p:spPr>
          <a:xfrm>
            <a:off x="1011835" y="5057234"/>
            <a:ext cx="10515599" cy="1435641"/>
          </a:xfrm>
          <a:custGeom>
            <a:avLst/>
            <a:gdLst>
              <a:gd name="connsiteX0" fmla="*/ 0 w 6994356"/>
              <a:gd name="connsiteY0" fmla="*/ 0 h 584408"/>
              <a:gd name="connsiteX1" fmla="*/ 6994356 w 6994356"/>
              <a:gd name="connsiteY1" fmla="*/ 0 h 584408"/>
              <a:gd name="connsiteX2" fmla="*/ 6994356 w 6994356"/>
              <a:gd name="connsiteY2" fmla="*/ 584408 h 584408"/>
              <a:gd name="connsiteX3" fmla="*/ 0 w 6994356"/>
              <a:gd name="connsiteY3" fmla="*/ 584408 h 584408"/>
              <a:gd name="connsiteX4" fmla="*/ 0 w 6994356"/>
              <a:gd name="connsiteY4" fmla="*/ 0 h 58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4356" h="584408">
                <a:moveTo>
                  <a:pt x="0" y="0"/>
                </a:moveTo>
                <a:lnTo>
                  <a:pt x="6994356" y="0"/>
                </a:lnTo>
                <a:lnTo>
                  <a:pt x="6994356" y="584408"/>
                </a:lnTo>
                <a:lnTo>
                  <a:pt x="0" y="584408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68580" numCol="1" spcCol="1270" anchor="t" anchorCtr="0">
            <a:noAutofit/>
          </a:bodyPr>
          <a:lstStyle/>
          <a:p>
            <a:pPr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/>
              <a:t>Incentive: the motive that the people guarding and maintaining the system have to do their job properly, and also the motive that the attackers have to try to defeat your policy. 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dirty="0"/>
              <a:t> </a:t>
            </a:r>
            <a:endParaRPr lang="en-US" sz="2800" kern="1200" dirty="0">
              <a:latin typeface="Montserrat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78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364A-CB7E-6F4E-7420-386F7247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Framework in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20FD8A-591C-908D-A3A7-8A8AC61C8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150" y="2401094"/>
            <a:ext cx="3187700" cy="3200400"/>
          </a:xfrm>
        </p:spPr>
      </p:pic>
    </p:spTree>
    <p:extLst>
      <p:ext uri="{BB962C8B-B14F-4D97-AF65-F5344CB8AC3E}">
        <p14:creationId xmlns:p14="http://schemas.microsoft.com/office/powerpoint/2010/main" val="263284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2AE5-ECD8-CAEB-7AEC-51EEB51D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Security Application in a 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EE5C7-BF44-78A9-39F6-354E8D3F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844" y="1857709"/>
            <a:ext cx="10515600" cy="4351338"/>
          </a:xfrm>
        </p:spPr>
        <p:txBody>
          <a:bodyPr/>
          <a:lstStyle/>
          <a:p>
            <a:r>
              <a:rPr lang="en-US" dirty="0"/>
              <a:t>The core of a bank's operations is usually a database system.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353E6B-6FB8-8FA1-C4FE-2FD32AD11216}"/>
              </a:ext>
            </a:extLst>
          </p:cNvPr>
          <p:cNvSpPr txBox="1">
            <a:spLocks/>
          </p:cNvSpPr>
          <p:nvPr/>
        </p:nvSpPr>
        <p:spPr>
          <a:xfrm>
            <a:off x="755205" y="2325189"/>
            <a:ext cx="4692005" cy="3559373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dirty="0"/>
              <a:t>Threat is on Staff: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Every staff must log out before closing policy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Staff use tokens for confirmation –mechanism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The token protects the bank from being hacked </a:t>
            </a:r>
            <a:r>
              <a:rPr lang="en-US" dirty="0">
                <a:sym typeface="Wingdings" pitchFamily="2" charset="2"/>
              </a:rPr>
              <a:t>incentive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ym typeface="Wingdings" pitchFamily="2" charset="2"/>
              </a:rPr>
              <a:t>Every staff has a strong password Assurance</a:t>
            </a:r>
          </a:p>
          <a:p>
            <a:pPr>
              <a:buFont typeface="Wingdings" pitchFamily="2" charset="2"/>
              <a:buChar char="ü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ü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ü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A9ECE7-5275-7FD6-9837-E85813697E16}"/>
              </a:ext>
            </a:extLst>
          </p:cNvPr>
          <p:cNvSpPr txBox="1">
            <a:spLocks/>
          </p:cNvSpPr>
          <p:nvPr/>
        </p:nvSpPr>
        <p:spPr>
          <a:xfrm>
            <a:off x="5893803" y="2325189"/>
            <a:ext cx="5377002" cy="3559372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dirty="0"/>
              <a:t>Threat to bank website: 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 website install SSL/TLS </a:t>
            </a:r>
            <a:r>
              <a:rPr lang="en-US" dirty="0">
                <a:sym typeface="Wingdings" pitchFamily="2" charset="2"/>
              </a:rPr>
              <a:t>mechanism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 password for customers </a:t>
            </a:r>
            <a:r>
              <a:rPr lang="en-US" dirty="0">
                <a:sym typeface="Wingdings" pitchFamily="2" charset="2"/>
              </a:rPr>
              <a:t>mechanism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Password protect customers from been hacked </a:t>
            </a:r>
            <a:r>
              <a:rPr lang="en-US" dirty="0">
                <a:sym typeface="Wingdings" pitchFamily="2" charset="2"/>
              </a:rPr>
              <a:t> incentives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 Running password, token and security password </a:t>
            </a:r>
            <a:r>
              <a:rPr lang="en-US" dirty="0">
                <a:sym typeface="Wingdings" pitchFamily="2" charset="2"/>
              </a:rPr>
              <a:t>Assurance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4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831</Words>
  <Application>Microsoft Macintosh PowerPoint</Application>
  <PresentationFormat>Widescreen</PresentationFormat>
  <Paragraphs>112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Montserrat Light</vt:lpstr>
      <vt:lpstr>Wingdings</vt:lpstr>
      <vt:lpstr>Office Theme</vt:lpstr>
      <vt:lpstr>CYB 307: Information Security Engineering </vt:lpstr>
      <vt:lpstr>Introduction</vt:lpstr>
      <vt:lpstr>Information Security and General Roles</vt:lpstr>
      <vt:lpstr>PowerPoint Presentation</vt:lpstr>
      <vt:lpstr>Jobs Roles</vt:lpstr>
      <vt:lpstr>PowerPoint Presentation</vt:lpstr>
      <vt:lpstr>Framework of Security Engineering</vt:lpstr>
      <vt:lpstr>Security Framework in Diagram</vt:lpstr>
      <vt:lpstr>Example of Security Application in a Bank</vt:lpstr>
      <vt:lpstr>Information Security Model</vt:lpstr>
      <vt:lpstr>Information Security Requirements</vt:lpstr>
      <vt:lpstr>PowerPoint Presentation</vt:lpstr>
      <vt:lpstr>Security Development Life Cycle (SecSDLC)</vt:lpstr>
      <vt:lpstr>National Institute of Standard and Technology Model</vt:lpstr>
      <vt:lpstr>Microsoft Model</vt:lpstr>
      <vt:lpstr>Benefits of SecDLC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 307: Information Security Engineering </dc:title>
  <dc:creator>Microsoft Office User</dc:creator>
  <cp:lastModifiedBy>Microsoft Office User</cp:lastModifiedBy>
  <cp:revision>13</cp:revision>
  <dcterms:created xsi:type="dcterms:W3CDTF">2023-10-03T08:59:43Z</dcterms:created>
  <dcterms:modified xsi:type="dcterms:W3CDTF">2023-10-17T08:22:34Z</dcterms:modified>
</cp:coreProperties>
</file>