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408201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1696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7925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9839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3040D-97BA-4679-96A8-76B261F4EFD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387766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A3040D-97BA-4679-96A8-76B261F4EFD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70451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A3040D-97BA-4679-96A8-76B261F4EFD6}"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358065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A3040D-97BA-4679-96A8-76B261F4EFD6}"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26948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3040D-97BA-4679-96A8-76B261F4EFD6}"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95685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3040D-97BA-4679-96A8-76B261F4EFD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1757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3040D-97BA-4679-96A8-76B261F4EFD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73561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3040D-97BA-4679-96A8-76B261F4EFD6}"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37C10-B54A-4939-AD65-E9E308B871B5}" type="slidenum">
              <a:rPr lang="en-US" smtClean="0"/>
              <a:t>‹#›</a:t>
            </a:fld>
            <a:endParaRPr lang="en-US"/>
          </a:p>
        </p:txBody>
      </p:sp>
    </p:spTree>
    <p:extLst>
      <p:ext uri="{BB962C8B-B14F-4D97-AF65-F5344CB8AC3E}">
        <p14:creationId xmlns:p14="http://schemas.microsoft.com/office/powerpoint/2010/main" val="219247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ki.silas@binghamuni.edu.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 307: Information Security Engineering</a:t>
            </a:r>
            <a:endParaRPr lang="en-US" dirty="0"/>
          </a:p>
        </p:txBody>
      </p:sp>
      <p:sp>
        <p:nvSpPr>
          <p:cNvPr id="3" name="Subtitle 2"/>
          <p:cNvSpPr>
            <a:spLocks noGrp="1"/>
          </p:cNvSpPr>
          <p:nvPr>
            <p:ph type="subTitle" idx="1"/>
          </p:nvPr>
        </p:nvSpPr>
        <p:spPr/>
        <p:txBody>
          <a:bodyPr/>
          <a:lstStyle/>
          <a:p>
            <a:r>
              <a:rPr lang="en-US" dirty="0" err="1" smtClean="0"/>
              <a:t>Ageebee</a:t>
            </a:r>
            <a:r>
              <a:rPr lang="en-US" dirty="0" smtClean="0"/>
              <a:t> Silas </a:t>
            </a:r>
            <a:r>
              <a:rPr lang="en-US" dirty="0" err="1" smtClean="0"/>
              <a:t>Faki</a:t>
            </a:r>
            <a:r>
              <a:rPr lang="en-US" dirty="0" smtClean="0"/>
              <a:t> PhD</a:t>
            </a:r>
          </a:p>
          <a:p>
            <a:r>
              <a:rPr lang="en-US" dirty="0" smtClean="0"/>
              <a:t>08066238988</a:t>
            </a:r>
          </a:p>
          <a:p>
            <a:r>
              <a:rPr lang="en-US" dirty="0" smtClean="0">
                <a:hlinkClick r:id="rId2"/>
              </a:rPr>
              <a:t>faki.silas@binghamuni.edu.ng</a:t>
            </a:r>
            <a:endParaRPr lang="en-US" dirty="0" smtClean="0"/>
          </a:p>
          <a:p>
            <a:endParaRPr lang="en-US" dirty="0"/>
          </a:p>
        </p:txBody>
      </p:sp>
    </p:spTree>
    <p:extLst>
      <p:ext uri="{BB962C8B-B14F-4D97-AF65-F5344CB8AC3E}">
        <p14:creationId xmlns:p14="http://schemas.microsoft.com/office/powerpoint/2010/main" val="268845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526"/>
            <a:ext cx="10515600" cy="5236437"/>
          </a:xfrm>
        </p:spPr>
        <p:txBody>
          <a:bodyPr/>
          <a:lstStyle/>
          <a:p>
            <a:r>
              <a:rPr lang="en-US" b="1" dirty="0" smtClean="0"/>
              <a:t>ISO/IEC 27002</a:t>
            </a:r>
          </a:p>
          <a:p>
            <a:r>
              <a:rPr lang="en-US" sz="2400" dirty="0"/>
              <a:t>ISO/IEC 27002 is relevant to all types of organizations, including commercial enterprises of all sizes (from one-man-bands up to multinational giants), not-for-profits, charities, government departments, and quasi-autonomous bodies, or any organization that handles and depends on information. </a:t>
            </a:r>
            <a:endParaRPr lang="en-US" sz="2400" dirty="0" smtClean="0"/>
          </a:p>
          <a:p>
            <a:r>
              <a:rPr lang="en-US" sz="2400" dirty="0" smtClean="0"/>
              <a:t>The </a:t>
            </a:r>
            <a:r>
              <a:rPr lang="en-US" sz="2400" dirty="0"/>
              <a:t>specific information security risk and control requirements may differ in detail, although there is common ground—for instance, </a:t>
            </a:r>
            <a:r>
              <a:rPr lang="en-US" sz="2400" b="1" dirty="0"/>
              <a:t>most organizations need to address the information security risks relating to their employees plus contractors, consultants, and the external suppliers of information services</a:t>
            </a:r>
            <a:r>
              <a:rPr lang="en-US" sz="2400" dirty="0"/>
              <a:t>.</a:t>
            </a:r>
          </a:p>
        </p:txBody>
      </p:sp>
    </p:spTree>
    <p:extLst>
      <p:ext uri="{BB962C8B-B14F-4D97-AF65-F5344CB8AC3E}">
        <p14:creationId xmlns:p14="http://schemas.microsoft.com/office/powerpoint/2010/main" val="332567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6354"/>
            <a:ext cx="10515600" cy="5410609"/>
          </a:xfrm>
        </p:spPr>
        <p:txBody>
          <a:bodyPr/>
          <a:lstStyle/>
          <a:p>
            <a:r>
              <a:rPr lang="en-US" b="1" dirty="0" smtClean="0"/>
              <a:t>ISO/IEC 27003</a:t>
            </a:r>
          </a:p>
          <a:p>
            <a:r>
              <a:rPr lang="en-US" dirty="0" smtClean="0"/>
              <a:t>ISO/IEC 27003 guides the design of an ISO/IEC 27001-compliant ISMS, leading up to the initiation of an ISMS implementation project</a:t>
            </a:r>
            <a:r>
              <a:rPr lang="en-US" b="1" dirty="0" smtClean="0"/>
              <a:t>. </a:t>
            </a:r>
            <a:r>
              <a:rPr lang="en-US" b="1" i="1" dirty="0" smtClean="0"/>
              <a:t>It describes the process of ISMS specification and design from inception to the production of implementation project plans, covering the preparation and planning activities prior to the actual implementation.</a:t>
            </a:r>
          </a:p>
          <a:p>
            <a:endParaRPr lang="en-US" b="1" i="1" dirty="0"/>
          </a:p>
          <a:p>
            <a:r>
              <a:rPr lang="en-US" b="1" dirty="0" smtClean="0"/>
              <a:t>ISO/IEC 27004</a:t>
            </a:r>
          </a:p>
          <a:p>
            <a:r>
              <a:rPr lang="en-US" dirty="0" smtClean="0"/>
              <a:t>ISO/IEC </a:t>
            </a:r>
            <a:r>
              <a:rPr lang="en-US" dirty="0"/>
              <a:t>27004 concerns the measurements relating to information security management; these are commonly known as “security metrics”.</a:t>
            </a:r>
          </a:p>
        </p:txBody>
      </p:sp>
    </p:spTree>
    <p:extLst>
      <p:ext uri="{BB962C8B-B14F-4D97-AF65-F5344CB8AC3E}">
        <p14:creationId xmlns:p14="http://schemas.microsoft.com/office/powerpoint/2010/main" val="1283249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126" y="2577103"/>
            <a:ext cx="10515600" cy="1325563"/>
          </a:xfrm>
        </p:spPr>
        <p:txBody>
          <a:bodyPr/>
          <a:lstStyle/>
          <a:p>
            <a:r>
              <a:rPr lang="en-US" dirty="0" smtClean="0"/>
              <a:t>To be Continued next lectures</a:t>
            </a:r>
            <a:endParaRPr lang="en-US" dirty="0"/>
          </a:p>
        </p:txBody>
      </p:sp>
    </p:spTree>
    <p:extLst>
      <p:ext uri="{BB962C8B-B14F-4D97-AF65-F5344CB8AC3E}">
        <p14:creationId xmlns:p14="http://schemas.microsoft.com/office/powerpoint/2010/main" val="1272163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Security Framework, Laws and Acts</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sz="4000" b="1" dirty="0"/>
              <a:t>Payment Card Industry Data Security Standard (PCI–DSS)</a:t>
            </a:r>
            <a:r>
              <a:rPr lang="en-US" sz="4000" b="1" dirty="0"/>
              <a:t> </a:t>
            </a:r>
            <a:endParaRPr lang="en-US" sz="4000" b="1" dirty="0" smtClean="0"/>
          </a:p>
          <a:p>
            <a:pPr algn="just"/>
            <a:endParaRPr lang="en-US" dirty="0"/>
          </a:p>
          <a:p>
            <a:pPr algn="just"/>
            <a:r>
              <a:rPr lang="en-US" dirty="0" smtClean="0"/>
              <a:t>Th</a:t>
            </a:r>
            <a:r>
              <a:rPr lang="en-US" dirty="0" smtClean="0"/>
              <a:t>e </a:t>
            </a:r>
            <a:r>
              <a:rPr lang="en-US" dirty="0"/>
              <a:t>Payment Card Industry Data Security Standard (PCI–DSS) is a proprietary information security standard for organizations that handle cardholder information for the major debit, credit, prepaid, e-purse, ATM, and point-of-service (POS) cards. </a:t>
            </a:r>
            <a:endParaRPr lang="en-US" dirty="0" smtClean="0"/>
          </a:p>
          <a:p>
            <a:pPr algn="just"/>
            <a:endParaRPr lang="en-US" dirty="0" smtClean="0"/>
          </a:p>
          <a:p>
            <a:pPr algn="just"/>
            <a:r>
              <a:rPr lang="en-US" dirty="0" smtClean="0"/>
              <a:t>It </a:t>
            </a:r>
            <a:r>
              <a:rPr lang="en-US" dirty="0"/>
              <a:t>offers robust and comprehensive standards and supporting materials to enhance the data security of payment cards. </a:t>
            </a:r>
            <a:endParaRPr lang="en-US" dirty="0" smtClean="0"/>
          </a:p>
          <a:p>
            <a:endParaRPr lang="en-US" dirty="0"/>
          </a:p>
          <a:p>
            <a:endParaRPr lang="en-US" dirty="0"/>
          </a:p>
        </p:txBody>
      </p:sp>
    </p:spTree>
    <p:extLst>
      <p:ext uri="{BB962C8B-B14F-4D97-AF65-F5344CB8AC3E}">
        <p14:creationId xmlns:p14="http://schemas.microsoft.com/office/powerpoint/2010/main" val="1111969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These materials include a framework of specifications, tools, measurements, and support resources to help organizations ensure the safe handling of cardholder information. </a:t>
            </a:r>
            <a:endParaRPr lang="en-US" dirty="0" smtClean="0"/>
          </a:p>
          <a:p>
            <a:pPr algn="just"/>
            <a:endParaRPr lang="en-US" dirty="0"/>
          </a:p>
          <a:p>
            <a:pPr algn="just"/>
            <a:r>
              <a:rPr lang="en-US" dirty="0"/>
              <a:t>PCI–DSS applies to all entities involved in payment card processing, including merchants, processors, acquirers, issuers, and service providers, as well as all other entities that store, process, or transmit cardholder data. It comprises a minimum set of requirements for protecting cardholder data. </a:t>
            </a:r>
          </a:p>
          <a:p>
            <a:pPr algn="just"/>
            <a:r>
              <a:rPr lang="en-US" dirty="0"/>
              <a:t>The high-level overview of the PCI–DSS requirements are developed and maintained by the PCI Security Standards </a:t>
            </a:r>
            <a:r>
              <a:rPr lang="en-US" dirty="0" smtClean="0"/>
              <a:t>Council</a:t>
            </a:r>
            <a:r>
              <a:rPr lang="en-US" dirty="0"/>
              <a:t>.</a:t>
            </a:r>
          </a:p>
        </p:txBody>
      </p:sp>
    </p:spTree>
    <p:extLst>
      <p:ext uri="{BB962C8B-B14F-4D97-AF65-F5344CB8AC3E}">
        <p14:creationId xmlns:p14="http://schemas.microsoft.com/office/powerpoint/2010/main" val="1623616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PCI </a:t>
            </a:r>
            <a:r>
              <a:rPr lang="en-US" dirty="0"/>
              <a:t>Data Security Standard: High-Level Overview </a:t>
            </a:r>
          </a:p>
          <a:p>
            <a:endParaRPr lang="en-US" dirty="0" smtClean="0"/>
          </a:p>
          <a:p>
            <a:r>
              <a:rPr lang="en-US" dirty="0" smtClean="0"/>
              <a:t>Build </a:t>
            </a:r>
            <a:r>
              <a:rPr lang="en-US" dirty="0"/>
              <a:t>and Maintain a Secure </a:t>
            </a:r>
            <a:r>
              <a:rPr lang="en-US" dirty="0" smtClean="0"/>
              <a:t>Network</a:t>
            </a:r>
          </a:p>
          <a:p>
            <a:r>
              <a:rPr lang="en-US" dirty="0"/>
              <a:t> Protect Cardholder Data </a:t>
            </a:r>
          </a:p>
          <a:p>
            <a:r>
              <a:rPr lang="en-US" dirty="0" smtClean="0"/>
              <a:t>Maintain </a:t>
            </a:r>
            <a:r>
              <a:rPr lang="en-US" dirty="0"/>
              <a:t>a Vulnerability Management Program </a:t>
            </a:r>
          </a:p>
          <a:p>
            <a:r>
              <a:rPr lang="en-US" dirty="0" smtClean="0"/>
              <a:t>Implement </a:t>
            </a:r>
            <a:r>
              <a:rPr lang="en-US" dirty="0"/>
              <a:t>Strong Access Control Measures </a:t>
            </a:r>
          </a:p>
          <a:p>
            <a:r>
              <a:rPr lang="en-US" dirty="0" smtClean="0"/>
              <a:t>Regularly </a:t>
            </a:r>
            <a:r>
              <a:rPr lang="en-US" dirty="0"/>
              <a:t>Monitor and Test Networks </a:t>
            </a:r>
          </a:p>
          <a:p>
            <a:r>
              <a:rPr lang="en-US" dirty="0" smtClean="0"/>
              <a:t>Maintain </a:t>
            </a:r>
            <a:r>
              <a:rPr lang="en-US" dirty="0"/>
              <a:t>an Information Security </a:t>
            </a:r>
            <a:r>
              <a:rPr lang="en-US" dirty="0" smtClean="0"/>
              <a:t>Policy</a:t>
            </a:r>
          </a:p>
          <a:p>
            <a:r>
              <a:rPr lang="en-US" b="1" dirty="0"/>
              <a:t>Failure to meet the PCI–DSS requirements may result in fines or termination of payment card processing privileges</a:t>
            </a:r>
            <a:endParaRPr lang="en-US" b="1" dirty="0"/>
          </a:p>
        </p:txBody>
      </p:sp>
    </p:spTree>
    <p:extLst>
      <p:ext uri="{BB962C8B-B14F-4D97-AF65-F5344CB8AC3E}">
        <p14:creationId xmlns:p14="http://schemas.microsoft.com/office/powerpoint/2010/main" val="2649747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5" y="980894"/>
            <a:ext cx="10515600" cy="4351338"/>
          </a:xfrm>
        </p:spPr>
        <p:txBody>
          <a:bodyPr>
            <a:normAutofit fontScale="85000" lnSpcReduction="20000"/>
          </a:bodyPr>
          <a:lstStyle/>
          <a:p>
            <a:pPr marL="0" indent="0" algn="ctr">
              <a:buNone/>
            </a:pPr>
            <a:r>
              <a:rPr lang="en-US" sz="3000" b="1" dirty="0" smtClean="0"/>
              <a:t>Health </a:t>
            </a:r>
            <a:r>
              <a:rPr lang="en-US" sz="3000" b="1" dirty="0"/>
              <a:t>Insurance Portability and Accountability Act (HIPAA)</a:t>
            </a:r>
          </a:p>
          <a:p>
            <a:r>
              <a:rPr lang="en-US" dirty="0" smtClean="0"/>
              <a:t>The </a:t>
            </a:r>
            <a:r>
              <a:rPr lang="en-US" dirty="0"/>
              <a:t>Health Insurance Portability and Accountability Act HIPAA of 1996 requires the Secretary of the U.S. Department of Health and Human Services (HHS) to develop regulations protecting the privacy and security of certain health information. </a:t>
            </a:r>
            <a:endParaRPr lang="en-US" dirty="0" smtClean="0"/>
          </a:p>
          <a:p>
            <a:r>
              <a:rPr lang="en-US" dirty="0" smtClean="0"/>
              <a:t>The </a:t>
            </a:r>
            <a:r>
              <a:rPr lang="en-US" dirty="0"/>
              <a:t>HIPAA Privacy Rule provides federal protections for individually identifiable health information held by covered entities and their business associates; it gives patients an array of rights with respect to this information. </a:t>
            </a:r>
            <a:endParaRPr lang="en-US" dirty="0" smtClean="0"/>
          </a:p>
          <a:p>
            <a:r>
              <a:rPr lang="en-US" dirty="0" smtClean="0"/>
              <a:t>The </a:t>
            </a:r>
            <a:r>
              <a:rPr lang="en-US" dirty="0"/>
              <a:t>Privacy Rule permits the disclosure of health information needed for patient care and other important purposes as well. </a:t>
            </a:r>
            <a:endParaRPr lang="en-US" dirty="0" smtClean="0"/>
          </a:p>
          <a:p>
            <a:r>
              <a:rPr lang="en-US" dirty="0" smtClean="0"/>
              <a:t>The </a:t>
            </a:r>
            <a:r>
              <a:rPr lang="en-US" dirty="0"/>
              <a:t>Security Rule specifies a series of administrative, physical, and technical safeguards for covered entities and their business associates to assure the confidentiality, integrity, and availability of electronic protected health information</a:t>
            </a:r>
            <a:endParaRPr lang="en-US" dirty="0" smtClean="0"/>
          </a:p>
        </p:txBody>
      </p:sp>
    </p:spTree>
    <p:extLst>
      <p:ext uri="{BB962C8B-B14F-4D97-AF65-F5344CB8AC3E}">
        <p14:creationId xmlns:p14="http://schemas.microsoft.com/office/powerpoint/2010/main" val="195517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5063"/>
            <a:ext cx="10515600" cy="5401900"/>
          </a:xfrm>
        </p:spPr>
        <p:txBody>
          <a:bodyPr>
            <a:normAutofit/>
          </a:bodyPr>
          <a:lstStyle/>
          <a:p>
            <a:pPr marL="0" indent="0" algn="ctr">
              <a:buNone/>
            </a:pPr>
            <a:r>
              <a:rPr lang="en-US" b="1" dirty="0"/>
              <a:t>General Data Protection Regulation (GDPR</a:t>
            </a:r>
            <a:r>
              <a:rPr lang="en-US" b="1" dirty="0" smtClean="0"/>
              <a:t>)</a:t>
            </a:r>
          </a:p>
          <a:p>
            <a:r>
              <a:rPr lang="en-US" dirty="0" smtClean="0"/>
              <a:t>The </a:t>
            </a:r>
            <a:r>
              <a:rPr lang="en-US" dirty="0"/>
              <a:t>GDPR is a regulation in European Union (EU) law on data protection and privacy for all individuals within the EU and the European Economic Area. </a:t>
            </a:r>
            <a:endParaRPr lang="en-US" dirty="0" smtClean="0"/>
          </a:p>
          <a:p>
            <a:r>
              <a:rPr lang="en-US" dirty="0" smtClean="0"/>
              <a:t>It </a:t>
            </a:r>
            <a:r>
              <a:rPr lang="en-US" dirty="0"/>
              <a:t>also addresses the export of personal data outside the EU and European Economic Area. </a:t>
            </a:r>
            <a:endParaRPr lang="en-US" dirty="0" smtClean="0"/>
          </a:p>
          <a:p>
            <a:r>
              <a:rPr lang="en-US" dirty="0" smtClean="0"/>
              <a:t>It </a:t>
            </a:r>
            <a:r>
              <a:rPr lang="en-US" dirty="0"/>
              <a:t>simplifies the regulatory environment for citizens and businesses in the EU for the benefit of the digital economy. </a:t>
            </a:r>
            <a:endParaRPr lang="en-US" dirty="0" smtClean="0"/>
          </a:p>
          <a:p>
            <a:r>
              <a:rPr lang="en-US" dirty="0" smtClean="0"/>
              <a:t>Organizations </a:t>
            </a:r>
            <a:r>
              <a:rPr lang="en-US" dirty="0"/>
              <a:t>with the terms of GDPR ensure the legal collection and management of personal data, or risk facing serious penalties. As per GDPR terms, organizations should hire a </a:t>
            </a:r>
            <a:r>
              <a:rPr lang="en-US" b="1" dirty="0"/>
              <a:t>data protection officer </a:t>
            </a:r>
            <a:r>
              <a:rPr lang="en-US" dirty="0"/>
              <a:t>if they deal with special category of large-scale data processing</a:t>
            </a:r>
            <a:endParaRPr lang="en-US" dirty="0"/>
          </a:p>
        </p:txBody>
      </p:sp>
    </p:spTree>
    <p:extLst>
      <p:ext uri="{BB962C8B-B14F-4D97-AF65-F5344CB8AC3E}">
        <p14:creationId xmlns:p14="http://schemas.microsoft.com/office/powerpoint/2010/main" val="284655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1817"/>
            <a:ext cx="10515600" cy="5245146"/>
          </a:xfrm>
        </p:spPr>
        <p:txBody>
          <a:bodyPr/>
          <a:lstStyle/>
          <a:p>
            <a:pPr lvl="1"/>
            <a:r>
              <a:rPr lang="en-US" b="1" dirty="0"/>
              <a:t>Sarbanes–Oxley Act (SOX</a:t>
            </a:r>
            <a:r>
              <a:rPr lang="en-US" b="1" dirty="0" smtClean="0"/>
              <a:t>)</a:t>
            </a:r>
          </a:p>
          <a:p>
            <a:pPr lvl="1"/>
            <a:r>
              <a:rPr lang="en-US" dirty="0" smtClean="0"/>
              <a:t>The </a:t>
            </a:r>
            <a:r>
              <a:rPr lang="en-US" dirty="0"/>
              <a:t>SOX Act is a U.S. federal law that sets new or enhanced standards for all </a:t>
            </a:r>
            <a:r>
              <a:rPr lang="en-US" b="1" dirty="0"/>
              <a:t>U.S. public company boards, management, and accounting firms</a:t>
            </a:r>
            <a:r>
              <a:rPr lang="en-US" dirty="0"/>
              <a:t>. </a:t>
            </a:r>
            <a:endParaRPr lang="en-US" dirty="0" smtClean="0"/>
          </a:p>
          <a:p>
            <a:pPr lvl="1"/>
            <a:r>
              <a:rPr lang="en-US" dirty="0" smtClean="0"/>
              <a:t>Enacted </a:t>
            </a:r>
            <a:r>
              <a:rPr lang="en-US" dirty="0"/>
              <a:t>in 2002, the SOX Act aims to protect investors and the public by increasing the accuracy and reliability of corporate disclosures. </a:t>
            </a:r>
            <a:endParaRPr lang="en-US" dirty="0" smtClean="0"/>
          </a:p>
          <a:p>
            <a:pPr lvl="1"/>
            <a:r>
              <a:rPr lang="en-US" dirty="0"/>
              <a:t>T</a:t>
            </a:r>
            <a:r>
              <a:rPr lang="en-US" dirty="0" smtClean="0"/>
              <a:t>he </a:t>
            </a:r>
            <a:r>
              <a:rPr lang="en-US" dirty="0"/>
              <a:t>rules and enforcement policies outlined by the SOX Act amend or supplement existing legislation on security regulations. </a:t>
            </a:r>
            <a:endParaRPr lang="en-US" dirty="0" smtClean="0"/>
          </a:p>
          <a:p>
            <a:pPr lvl="1"/>
            <a:r>
              <a:rPr lang="en-US" b="1" dirty="0" smtClean="0"/>
              <a:t>This </a:t>
            </a:r>
            <a:r>
              <a:rPr lang="en-US" b="1" dirty="0"/>
              <a:t>Act does not explain how an organization needs to store records, but describes records that organizations need to store and the duration of the storage</a:t>
            </a:r>
            <a:r>
              <a:rPr lang="en-US" dirty="0"/>
              <a:t>. </a:t>
            </a:r>
            <a:endParaRPr lang="en-US" dirty="0" smtClean="0"/>
          </a:p>
          <a:p>
            <a:pPr lvl="1"/>
            <a:r>
              <a:rPr lang="en-US" dirty="0" smtClean="0"/>
              <a:t>The </a:t>
            </a:r>
            <a:r>
              <a:rPr lang="en-US" dirty="0"/>
              <a:t>Act mandates a number of reforms to enhance corporate responsibility, improve financial disclosures, and combat corporate and accounting fraud.</a:t>
            </a:r>
            <a:endParaRPr lang="en-US" dirty="0" smtClean="0"/>
          </a:p>
        </p:txBody>
      </p:sp>
    </p:spTree>
    <p:extLst>
      <p:ext uri="{BB962C8B-B14F-4D97-AF65-F5344CB8AC3E}">
        <p14:creationId xmlns:p14="http://schemas.microsoft.com/office/powerpoint/2010/main" val="1857765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526"/>
            <a:ext cx="10515600" cy="5236437"/>
          </a:xfrm>
        </p:spPr>
        <p:txBody>
          <a:bodyPr>
            <a:normAutofit/>
          </a:bodyPr>
          <a:lstStyle/>
          <a:p>
            <a:pPr marL="457200" lvl="1" indent="0" algn="ctr">
              <a:buNone/>
            </a:pPr>
            <a:r>
              <a:rPr lang="en-US" b="1" dirty="0" smtClean="0"/>
              <a:t> </a:t>
            </a:r>
            <a:r>
              <a:rPr lang="en-US" b="1" dirty="0"/>
              <a:t>Gramm-Leach-Bliley Act (GLBA</a:t>
            </a:r>
            <a:r>
              <a:rPr lang="en-US" b="1" dirty="0" smtClean="0"/>
              <a:t>)</a:t>
            </a:r>
          </a:p>
          <a:p>
            <a:pPr lvl="1" algn="just"/>
            <a:r>
              <a:rPr lang="en-US" dirty="0" smtClean="0"/>
              <a:t>The </a:t>
            </a:r>
            <a:r>
              <a:rPr lang="en-US" dirty="0"/>
              <a:t>Gramm-Leach-Bliley Act (GLB Act or GLBA) is a United States federal law that requires financial institutions to explain how they share and protect their customers’ private information. </a:t>
            </a:r>
            <a:endParaRPr lang="en-US" dirty="0" smtClean="0"/>
          </a:p>
          <a:p>
            <a:pPr lvl="1" algn="just"/>
            <a:endParaRPr lang="en-US" dirty="0" smtClean="0"/>
          </a:p>
          <a:p>
            <a:pPr lvl="1" algn="just"/>
            <a:r>
              <a:rPr lang="en-US" dirty="0" smtClean="0"/>
              <a:t>The </a:t>
            </a:r>
            <a:r>
              <a:rPr lang="en-US" dirty="0"/>
              <a:t>Act requires </a:t>
            </a:r>
            <a:r>
              <a:rPr lang="en-US" b="1" dirty="0"/>
              <a:t>financial institutions—companies </a:t>
            </a:r>
            <a:r>
              <a:rPr lang="en-US" dirty="0"/>
              <a:t>that offer consumers financial products or services such as loans, financial or investment advice, or insurance—to explain their information-sharing practices to their customers and to safeguard sensitive data. </a:t>
            </a:r>
            <a:endParaRPr lang="en-US" dirty="0" smtClean="0"/>
          </a:p>
          <a:p>
            <a:pPr lvl="1" algn="just"/>
            <a:endParaRPr lang="en-US" dirty="0" smtClean="0"/>
          </a:p>
          <a:p>
            <a:pPr lvl="1" algn="just"/>
            <a:r>
              <a:rPr lang="en-US" dirty="0" smtClean="0"/>
              <a:t>The </a:t>
            </a:r>
            <a:r>
              <a:rPr lang="en-US" dirty="0"/>
              <a:t>objective of the GLBA is to ease the transfer of financial information between institutions and banks, while making the rights of the individual through security requirements more specific.</a:t>
            </a:r>
            <a:endParaRPr lang="en-US" dirty="0"/>
          </a:p>
        </p:txBody>
      </p:sp>
    </p:spTree>
    <p:extLst>
      <p:ext uri="{BB962C8B-B14F-4D97-AF65-F5344CB8AC3E}">
        <p14:creationId xmlns:p14="http://schemas.microsoft.com/office/powerpoint/2010/main" val="3366827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646"/>
            <a:ext cx="10515600" cy="5419317"/>
          </a:xfrm>
        </p:spPr>
        <p:txBody>
          <a:bodyPr>
            <a:normAutofit/>
          </a:bodyPr>
          <a:lstStyle/>
          <a:p>
            <a:r>
              <a:rPr lang="en-US" b="1" dirty="0"/>
              <a:t>ISO Information Security Standards </a:t>
            </a:r>
            <a:endParaRPr lang="en-US" b="1" dirty="0" smtClean="0"/>
          </a:p>
          <a:p>
            <a:endParaRPr lang="en-US" b="1" dirty="0"/>
          </a:p>
          <a:p>
            <a:r>
              <a:rPr lang="en-US" sz="2400" dirty="0" smtClean="0"/>
              <a:t>ISO/IEC </a:t>
            </a:r>
            <a:r>
              <a:rPr lang="en-US" sz="2400" dirty="0"/>
              <a:t>27001 formally specifies an </a:t>
            </a:r>
            <a:r>
              <a:rPr lang="en-US" sz="2400" b="1" dirty="0"/>
              <a:t>Information Security Management System (ISMS), </a:t>
            </a:r>
            <a:r>
              <a:rPr lang="en-US" sz="2400" dirty="0"/>
              <a:t>a suite of activities concerning the management of information security risks. </a:t>
            </a:r>
            <a:endParaRPr lang="en-US" sz="2400" dirty="0" smtClean="0"/>
          </a:p>
          <a:p>
            <a:r>
              <a:rPr lang="en-US" sz="2400" dirty="0" smtClean="0"/>
              <a:t>The </a:t>
            </a:r>
            <a:r>
              <a:rPr lang="en-US" sz="2400" dirty="0"/>
              <a:t>ISMS is an overarching management framework through which an organization identifies, analyzes, and addresses its information security risks. </a:t>
            </a:r>
            <a:r>
              <a:rPr lang="en-US" sz="2400" b="1" dirty="0"/>
              <a:t>The ISMS ensures that the security arrangements are fine-tuned to keep pace with changes to the security threats, vulnerabilities, and business impacts</a:t>
            </a:r>
            <a:r>
              <a:rPr lang="en-US" sz="2400" dirty="0"/>
              <a:t>—an important aspect in such a dynamic field and a key advantage of ISO27k’s flexible risk-driven approach compared with, for example, PCI–DSS</a:t>
            </a:r>
            <a:endParaRPr lang="en-US" sz="2400" dirty="0" smtClean="0"/>
          </a:p>
          <a:p>
            <a:r>
              <a:rPr lang="en-US" dirty="0" smtClean="0"/>
              <a:t> </a:t>
            </a:r>
            <a:endParaRPr lang="en-US" dirty="0"/>
          </a:p>
        </p:txBody>
      </p:sp>
      <p:pic>
        <p:nvPicPr>
          <p:cNvPr id="2" name="Picture 1"/>
          <p:cNvPicPr>
            <a:picLocks noChangeAspect="1"/>
          </p:cNvPicPr>
          <p:nvPr/>
        </p:nvPicPr>
        <p:blipFill>
          <a:blip r:embed="rId2"/>
          <a:stretch>
            <a:fillRect/>
          </a:stretch>
        </p:blipFill>
        <p:spPr>
          <a:xfrm>
            <a:off x="7988403" y="0"/>
            <a:ext cx="1806097" cy="1752752"/>
          </a:xfrm>
          <a:prstGeom prst="rect">
            <a:avLst/>
          </a:prstGeom>
        </p:spPr>
      </p:pic>
    </p:spTree>
    <p:extLst>
      <p:ext uri="{BB962C8B-B14F-4D97-AF65-F5344CB8AC3E}">
        <p14:creationId xmlns:p14="http://schemas.microsoft.com/office/powerpoint/2010/main" val="1580478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937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CYB 307: Information Security Engineering</vt:lpstr>
      <vt:lpstr>Information Security Framework, Laws and 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be Continued next lectures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 307: Information Security Engineering</dc:title>
  <dc:creator>Microsoft account</dc:creator>
  <cp:lastModifiedBy>Microsoft account</cp:lastModifiedBy>
  <cp:revision>18</cp:revision>
  <dcterms:created xsi:type="dcterms:W3CDTF">2023-10-24T08:40:53Z</dcterms:created>
  <dcterms:modified xsi:type="dcterms:W3CDTF">2023-11-07T10:20:20Z</dcterms:modified>
</cp:coreProperties>
</file>