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9"/>
  </p:notesMasterIdLst>
  <p:sldIdLst>
    <p:sldId id="256" r:id="rId2"/>
    <p:sldId id="270" r:id="rId3"/>
    <p:sldId id="329" r:id="rId4"/>
    <p:sldId id="271" r:id="rId5"/>
    <p:sldId id="330" r:id="rId6"/>
    <p:sldId id="331" r:id="rId7"/>
    <p:sldId id="332" r:id="rId8"/>
    <p:sldId id="333" r:id="rId9"/>
    <p:sldId id="381" r:id="rId10"/>
    <p:sldId id="362" r:id="rId11"/>
    <p:sldId id="325" r:id="rId12"/>
    <p:sldId id="336" r:id="rId13"/>
    <p:sldId id="366" r:id="rId14"/>
    <p:sldId id="337" r:id="rId15"/>
    <p:sldId id="364" r:id="rId16"/>
    <p:sldId id="339" r:id="rId17"/>
    <p:sldId id="373" r:id="rId18"/>
    <p:sldId id="382" r:id="rId19"/>
    <p:sldId id="365" r:id="rId20"/>
    <p:sldId id="338" r:id="rId21"/>
    <p:sldId id="361" r:id="rId22"/>
    <p:sldId id="384" r:id="rId23"/>
    <p:sldId id="368" r:id="rId24"/>
    <p:sldId id="367" r:id="rId25"/>
    <p:sldId id="369" r:id="rId26"/>
    <p:sldId id="371" r:id="rId27"/>
    <p:sldId id="370" r:id="rId28"/>
    <p:sldId id="372" r:id="rId29"/>
    <p:sldId id="326" r:id="rId30"/>
    <p:sldId id="374" r:id="rId31"/>
    <p:sldId id="383" r:id="rId32"/>
    <p:sldId id="376" r:id="rId33"/>
    <p:sldId id="377" r:id="rId34"/>
    <p:sldId id="378" r:id="rId35"/>
    <p:sldId id="379" r:id="rId36"/>
    <p:sldId id="380" r:id="rId37"/>
    <p:sldId id="358" r:id="rId38"/>
  </p:sldIdLst>
  <p:sldSz cx="12619038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FA015-C89B-42EA-8898-BDE388605E1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1E93F5-B714-4025-B169-F9BCF6EE6822}">
      <dgm:prSet phldrT="[Text]"/>
      <dgm:spPr/>
      <dgm:t>
        <a:bodyPr/>
        <a:lstStyle/>
        <a:p>
          <a:r>
            <a:rPr lang="en-US" dirty="0"/>
            <a:t>Root</a:t>
          </a:r>
        </a:p>
      </dgm:t>
    </dgm:pt>
    <dgm:pt modelId="{9C7905D7-8797-4CB4-A3B3-EDE25A653E3B}" type="parTrans" cxnId="{9871AAC9-7046-447D-BC1A-2DABC923DE35}">
      <dgm:prSet/>
      <dgm:spPr/>
      <dgm:t>
        <a:bodyPr/>
        <a:lstStyle/>
        <a:p>
          <a:endParaRPr lang="en-US"/>
        </a:p>
      </dgm:t>
    </dgm:pt>
    <dgm:pt modelId="{894BB3C6-2DB6-4520-BB66-C40620A753A3}" type="sibTrans" cxnId="{9871AAC9-7046-447D-BC1A-2DABC923DE35}">
      <dgm:prSet/>
      <dgm:spPr/>
      <dgm:t>
        <a:bodyPr/>
        <a:lstStyle/>
        <a:p>
          <a:endParaRPr lang="en-US"/>
        </a:p>
      </dgm:t>
    </dgm:pt>
    <dgm:pt modelId="{8ACE58F1-A2A5-4608-AC9C-48FB0B708079}">
      <dgm:prSet phldrT="[Text]"/>
      <dgm:spPr/>
      <dgm:t>
        <a:bodyPr/>
        <a:lstStyle/>
        <a:p>
          <a:r>
            <a:rPr lang="en-US" dirty="0"/>
            <a:t>T</a:t>
          </a:r>
          <a:r>
            <a:rPr lang="en-US" baseline="-25000" dirty="0"/>
            <a:t>L</a:t>
          </a:r>
        </a:p>
      </dgm:t>
    </dgm:pt>
    <dgm:pt modelId="{D122B34A-1633-49B0-8A35-1A1C6D483F3F}" type="parTrans" cxnId="{A2AB5228-F0FC-40F6-B218-A0EFC85BCA2D}">
      <dgm:prSet/>
      <dgm:spPr/>
      <dgm:t>
        <a:bodyPr/>
        <a:lstStyle/>
        <a:p>
          <a:endParaRPr lang="en-US"/>
        </a:p>
      </dgm:t>
    </dgm:pt>
    <dgm:pt modelId="{694C9703-E48B-40DC-A518-5953F76EE77D}" type="sibTrans" cxnId="{A2AB5228-F0FC-40F6-B218-A0EFC85BCA2D}">
      <dgm:prSet/>
      <dgm:spPr/>
      <dgm:t>
        <a:bodyPr/>
        <a:lstStyle/>
        <a:p>
          <a:endParaRPr lang="en-US"/>
        </a:p>
      </dgm:t>
    </dgm:pt>
    <dgm:pt modelId="{46BDD2D5-6E75-486B-898B-0F6AA8FF1316}">
      <dgm:prSet phldrT="[Text]"/>
      <dgm:spPr/>
      <dgm:t>
        <a:bodyPr/>
        <a:lstStyle/>
        <a:p>
          <a:r>
            <a:rPr lang="en-US" dirty="0"/>
            <a:t>T</a:t>
          </a:r>
          <a:r>
            <a:rPr lang="en-US" baseline="-25000" dirty="0"/>
            <a:t>R</a:t>
          </a:r>
        </a:p>
      </dgm:t>
    </dgm:pt>
    <dgm:pt modelId="{1982F24C-B94A-4799-93B4-5657C3E39631}" type="parTrans" cxnId="{2F156859-EF00-41F4-A7D7-9FE18CDA4C23}">
      <dgm:prSet/>
      <dgm:spPr/>
      <dgm:t>
        <a:bodyPr/>
        <a:lstStyle/>
        <a:p>
          <a:endParaRPr lang="en-US"/>
        </a:p>
      </dgm:t>
    </dgm:pt>
    <dgm:pt modelId="{9DFC7819-9BC2-4A36-8E0C-6334A6809D38}" type="sibTrans" cxnId="{2F156859-EF00-41F4-A7D7-9FE18CDA4C23}">
      <dgm:prSet/>
      <dgm:spPr/>
      <dgm:t>
        <a:bodyPr/>
        <a:lstStyle/>
        <a:p>
          <a:endParaRPr lang="en-US"/>
        </a:p>
      </dgm:t>
    </dgm:pt>
    <dgm:pt modelId="{68097202-D358-4E38-9F32-C687E2922AEC}" type="pres">
      <dgm:prSet presAssocID="{C17FA015-C89B-42EA-8898-BDE388605E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8203CB-8947-45A6-BCEE-6CBDF73E79C9}" type="pres">
      <dgm:prSet presAssocID="{321E93F5-B714-4025-B169-F9BCF6EE6822}" presName="hierRoot1" presStyleCnt="0">
        <dgm:presLayoutVars>
          <dgm:hierBranch val="init"/>
        </dgm:presLayoutVars>
      </dgm:prSet>
      <dgm:spPr/>
    </dgm:pt>
    <dgm:pt modelId="{FBE491FB-8491-41EE-981E-0E324C03C7A4}" type="pres">
      <dgm:prSet presAssocID="{321E93F5-B714-4025-B169-F9BCF6EE6822}" presName="rootComposite1" presStyleCnt="0"/>
      <dgm:spPr/>
    </dgm:pt>
    <dgm:pt modelId="{0D26262F-2306-47EE-B173-1EB574AEDB43}" type="pres">
      <dgm:prSet presAssocID="{321E93F5-B714-4025-B169-F9BCF6EE6822}" presName="rootText1" presStyleLbl="node0" presStyleIdx="0" presStyleCnt="1">
        <dgm:presLayoutVars>
          <dgm:chPref val="3"/>
        </dgm:presLayoutVars>
      </dgm:prSet>
      <dgm:spPr/>
    </dgm:pt>
    <dgm:pt modelId="{DC92A3B7-1EFA-4B0D-AFEB-EA5E4E97067C}" type="pres">
      <dgm:prSet presAssocID="{321E93F5-B714-4025-B169-F9BCF6EE6822}" presName="rootConnector1" presStyleLbl="node1" presStyleIdx="0" presStyleCnt="0"/>
      <dgm:spPr/>
    </dgm:pt>
    <dgm:pt modelId="{6BD973B3-B335-486D-BA6C-4070642DBB42}" type="pres">
      <dgm:prSet presAssocID="{321E93F5-B714-4025-B169-F9BCF6EE6822}" presName="hierChild2" presStyleCnt="0"/>
      <dgm:spPr/>
    </dgm:pt>
    <dgm:pt modelId="{39BC14F3-2D13-4E23-8040-F2F9E6441ED5}" type="pres">
      <dgm:prSet presAssocID="{D122B34A-1633-49B0-8A35-1A1C6D483F3F}" presName="Name37" presStyleLbl="parChTrans1D2" presStyleIdx="0" presStyleCnt="2"/>
      <dgm:spPr/>
    </dgm:pt>
    <dgm:pt modelId="{6FA71F4E-FE83-4C77-A1B9-CA4F20E88ACD}" type="pres">
      <dgm:prSet presAssocID="{8ACE58F1-A2A5-4608-AC9C-48FB0B708079}" presName="hierRoot2" presStyleCnt="0">
        <dgm:presLayoutVars>
          <dgm:hierBranch val="init"/>
        </dgm:presLayoutVars>
      </dgm:prSet>
      <dgm:spPr/>
    </dgm:pt>
    <dgm:pt modelId="{C7B9E591-2896-47F0-A374-068ABB7A4517}" type="pres">
      <dgm:prSet presAssocID="{8ACE58F1-A2A5-4608-AC9C-48FB0B708079}" presName="rootComposite" presStyleCnt="0"/>
      <dgm:spPr/>
    </dgm:pt>
    <dgm:pt modelId="{F1FC84E4-8F4A-41DE-A1E8-4CFADC21D739}" type="pres">
      <dgm:prSet presAssocID="{8ACE58F1-A2A5-4608-AC9C-48FB0B708079}" presName="rootText" presStyleLbl="node2" presStyleIdx="0" presStyleCnt="2">
        <dgm:presLayoutVars>
          <dgm:chPref val="3"/>
        </dgm:presLayoutVars>
      </dgm:prSet>
      <dgm:spPr/>
    </dgm:pt>
    <dgm:pt modelId="{DEB9D001-187C-42F8-A894-77B15503EDF2}" type="pres">
      <dgm:prSet presAssocID="{8ACE58F1-A2A5-4608-AC9C-48FB0B708079}" presName="rootConnector" presStyleLbl="node2" presStyleIdx="0" presStyleCnt="2"/>
      <dgm:spPr/>
    </dgm:pt>
    <dgm:pt modelId="{57282FA2-2F41-411D-BB07-1350D7F263A3}" type="pres">
      <dgm:prSet presAssocID="{8ACE58F1-A2A5-4608-AC9C-48FB0B708079}" presName="hierChild4" presStyleCnt="0"/>
      <dgm:spPr/>
    </dgm:pt>
    <dgm:pt modelId="{07100C94-2437-4E7F-92A3-4B1BD784FEA3}" type="pres">
      <dgm:prSet presAssocID="{8ACE58F1-A2A5-4608-AC9C-48FB0B708079}" presName="hierChild5" presStyleCnt="0"/>
      <dgm:spPr/>
    </dgm:pt>
    <dgm:pt modelId="{C949DD51-503F-402F-97F1-F4A885B5E07B}" type="pres">
      <dgm:prSet presAssocID="{1982F24C-B94A-4799-93B4-5657C3E39631}" presName="Name37" presStyleLbl="parChTrans1D2" presStyleIdx="1" presStyleCnt="2"/>
      <dgm:spPr/>
    </dgm:pt>
    <dgm:pt modelId="{531E4FE5-550E-4007-B131-89678FF33F88}" type="pres">
      <dgm:prSet presAssocID="{46BDD2D5-6E75-486B-898B-0F6AA8FF1316}" presName="hierRoot2" presStyleCnt="0">
        <dgm:presLayoutVars>
          <dgm:hierBranch val="init"/>
        </dgm:presLayoutVars>
      </dgm:prSet>
      <dgm:spPr/>
    </dgm:pt>
    <dgm:pt modelId="{6ACC4F51-750B-408A-83D7-CF072DBCD576}" type="pres">
      <dgm:prSet presAssocID="{46BDD2D5-6E75-486B-898B-0F6AA8FF1316}" presName="rootComposite" presStyleCnt="0"/>
      <dgm:spPr/>
    </dgm:pt>
    <dgm:pt modelId="{EB853D16-41F8-42D5-8010-C31DAAC49BD2}" type="pres">
      <dgm:prSet presAssocID="{46BDD2D5-6E75-486B-898B-0F6AA8FF1316}" presName="rootText" presStyleLbl="node2" presStyleIdx="1" presStyleCnt="2">
        <dgm:presLayoutVars>
          <dgm:chPref val="3"/>
        </dgm:presLayoutVars>
      </dgm:prSet>
      <dgm:spPr/>
    </dgm:pt>
    <dgm:pt modelId="{7EBA71D3-D81F-4DC9-B898-970433F69688}" type="pres">
      <dgm:prSet presAssocID="{46BDD2D5-6E75-486B-898B-0F6AA8FF1316}" presName="rootConnector" presStyleLbl="node2" presStyleIdx="1" presStyleCnt="2"/>
      <dgm:spPr/>
    </dgm:pt>
    <dgm:pt modelId="{42B483E9-C748-4AFA-8F42-1E4D2692C684}" type="pres">
      <dgm:prSet presAssocID="{46BDD2D5-6E75-486B-898B-0F6AA8FF1316}" presName="hierChild4" presStyleCnt="0"/>
      <dgm:spPr/>
    </dgm:pt>
    <dgm:pt modelId="{79767B25-7263-4B78-9CAE-7AACEC61DA04}" type="pres">
      <dgm:prSet presAssocID="{46BDD2D5-6E75-486B-898B-0F6AA8FF1316}" presName="hierChild5" presStyleCnt="0"/>
      <dgm:spPr/>
    </dgm:pt>
    <dgm:pt modelId="{DA4C8AE3-95C2-42F2-9D96-3213D44F4909}" type="pres">
      <dgm:prSet presAssocID="{321E93F5-B714-4025-B169-F9BCF6EE6822}" presName="hierChild3" presStyleCnt="0"/>
      <dgm:spPr/>
    </dgm:pt>
  </dgm:ptLst>
  <dgm:cxnLst>
    <dgm:cxn modelId="{4933BA12-CA2C-48F2-8940-A2D17245CB4B}" type="presOf" srcId="{8ACE58F1-A2A5-4608-AC9C-48FB0B708079}" destId="{F1FC84E4-8F4A-41DE-A1E8-4CFADC21D739}" srcOrd="0" destOrd="0" presId="urn:microsoft.com/office/officeart/2005/8/layout/orgChart1"/>
    <dgm:cxn modelId="{15CCAA14-3940-4AC9-B333-EC937964A3A6}" type="presOf" srcId="{C17FA015-C89B-42EA-8898-BDE388605E1E}" destId="{68097202-D358-4E38-9F32-C687E2922AEC}" srcOrd="0" destOrd="0" presId="urn:microsoft.com/office/officeart/2005/8/layout/orgChart1"/>
    <dgm:cxn modelId="{A2AB5228-F0FC-40F6-B218-A0EFC85BCA2D}" srcId="{321E93F5-B714-4025-B169-F9BCF6EE6822}" destId="{8ACE58F1-A2A5-4608-AC9C-48FB0B708079}" srcOrd="0" destOrd="0" parTransId="{D122B34A-1633-49B0-8A35-1A1C6D483F3F}" sibTransId="{694C9703-E48B-40DC-A518-5953F76EE77D}"/>
    <dgm:cxn modelId="{D9FE4F30-E088-40C7-87B1-5C5CEC1F66D0}" type="presOf" srcId="{46BDD2D5-6E75-486B-898B-0F6AA8FF1316}" destId="{EB853D16-41F8-42D5-8010-C31DAAC49BD2}" srcOrd="0" destOrd="0" presId="urn:microsoft.com/office/officeart/2005/8/layout/orgChart1"/>
    <dgm:cxn modelId="{2F156859-EF00-41F4-A7D7-9FE18CDA4C23}" srcId="{321E93F5-B714-4025-B169-F9BCF6EE6822}" destId="{46BDD2D5-6E75-486B-898B-0F6AA8FF1316}" srcOrd="1" destOrd="0" parTransId="{1982F24C-B94A-4799-93B4-5657C3E39631}" sibTransId="{9DFC7819-9BC2-4A36-8E0C-6334A6809D38}"/>
    <dgm:cxn modelId="{629DC859-2B6F-4BC8-9DC1-52D33D8DA9A3}" type="presOf" srcId="{46BDD2D5-6E75-486B-898B-0F6AA8FF1316}" destId="{7EBA71D3-D81F-4DC9-B898-970433F69688}" srcOrd="1" destOrd="0" presId="urn:microsoft.com/office/officeart/2005/8/layout/orgChart1"/>
    <dgm:cxn modelId="{2B1D737C-DF79-4E5D-B01F-0BCE372DD22B}" type="presOf" srcId="{8ACE58F1-A2A5-4608-AC9C-48FB0B708079}" destId="{DEB9D001-187C-42F8-A894-77B15503EDF2}" srcOrd="1" destOrd="0" presId="urn:microsoft.com/office/officeart/2005/8/layout/orgChart1"/>
    <dgm:cxn modelId="{ECCD0E93-C380-4541-905B-544FE79AD4B8}" type="presOf" srcId="{D122B34A-1633-49B0-8A35-1A1C6D483F3F}" destId="{39BC14F3-2D13-4E23-8040-F2F9E6441ED5}" srcOrd="0" destOrd="0" presId="urn:microsoft.com/office/officeart/2005/8/layout/orgChart1"/>
    <dgm:cxn modelId="{431D03A6-F863-4E29-94A1-3A8C8A184429}" type="presOf" srcId="{321E93F5-B714-4025-B169-F9BCF6EE6822}" destId="{0D26262F-2306-47EE-B173-1EB574AEDB43}" srcOrd="0" destOrd="0" presId="urn:microsoft.com/office/officeart/2005/8/layout/orgChart1"/>
    <dgm:cxn modelId="{7A97A0C4-DF55-49BE-893B-91055A49F8E9}" type="presOf" srcId="{321E93F5-B714-4025-B169-F9BCF6EE6822}" destId="{DC92A3B7-1EFA-4B0D-AFEB-EA5E4E97067C}" srcOrd="1" destOrd="0" presId="urn:microsoft.com/office/officeart/2005/8/layout/orgChart1"/>
    <dgm:cxn modelId="{9871AAC9-7046-447D-BC1A-2DABC923DE35}" srcId="{C17FA015-C89B-42EA-8898-BDE388605E1E}" destId="{321E93F5-B714-4025-B169-F9BCF6EE6822}" srcOrd="0" destOrd="0" parTransId="{9C7905D7-8797-4CB4-A3B3-EDE25A653E3B}" sibTransId="{894BB3C6-2DB6-4520-BB66-C40620A753A3}"/>
    <dgm:cxn modelId="{6C45E3FC-5A60-4310-A08D-CD31ADFA2148}" type="presOf" srcId="{1982F24C-B94A-4799-93B4-5657C3E39631}" destId="{C949DD51-503F-402F-97F1-F4A885B5E07B}" srcOrd="0" destOrd="0" presId="urn:microsoft.com/office/officeart/2005/8/layout/orgChart1"/>
    <dgm:cxn modelId="{023048F3-68E5-49A1-90BF-603862834F66}" type="presParOf" srcId="{68097202-D358-4E38-9F32-C687E2922AEC}" destId="{2E8203CB-8947-45A6-BCEE-6CBDF73E79C9}" srcOrd="0" destOrd="0" presId="urn:microsoft.com/office/officeart/2005/8/layout/orgChart1"/>
    <dgm:cxn modelId="{11399FA7-87D5-489A-9C79-795729EF0325}" type="presParOf" srcId="{2E8203CB-8947-45A6-BCEE-6CBDF73E79C9}" destId="{FBE491FB-8491-41EE-981E-0E324C03C7A4}" srcOrd="0" destOrd="0" presId="urn:microsoft.com/office/officeart/2005/8/layout/orgChart1"/>
    <dgm:cxn modelId="{2E69BA7B-4C67-4FAC-A4B7-F672DDE6EAE2}" type="presParOf" srcId="{FBE491FB-8491-41EE-981E-0E324C03C7A4}" destId="{0D26262F-2306-47EE-B173-1EB574AEDB43}" srcOrd="0" destOrd="0" presId="urn:microsoft.com/office/officeart/2005/8/layout/orgChart1"/>
    <dgm:cxn modelId="{37402AEE-8E22-448A-965D-72526F5852B6}" type="presParOf" srcId="{FBE491FB-8491-41EE-981E-0E324C03C7A4}" destId="{DC92A3B7-1EFA-4B0D-AFEB-EA5E4E97067C}" srcOrd="1" destOrd="0" presId="urn:microsoft.com/office/officeart/2005/8/layout/orgChart1"/>
    <dgm:cxn modelId="{22FE4574-DE42-4AE0-B0A1-BDD6369BC1DD}" type="presParOf" srcId="{2E8203CB-8947-45A6-BCEE-6CBDF73E79C9}" destId="{6BD973B3-B335-486D-BA6C-4070642DBB42}" srcOrd="1" destOrd="0" presId="urn:microsoft.com/office/officeart/2005/8/layout/orgChart1"/>
    <dgm:cxn modelId="{C5B2DFFB-89A2-4B88-A038-CFBC31D5ED47}" type="presParOf" srcId="{6BD973B3-B335-486D-BA6C-4070642DBB42}" destId="{39BC14F3-2D13-4E23-8040-F2F9E6441ED5}" srcOrd="0" destOrd="0" presId="urn:microsoft.com/office/officeart/2005/8/layout/orgChart1"/>
    <dgm:cxn modelId="{47DF0CAB-8B79-43E9-A96F-B90212972176}" type="presParOf" srcId="{6BD973B3-B335-486D-BA6C-4070642DBB42}" destId="{6FA71F4E-FE83-4C77-A1B9-CA4F20E88ACD}" srcOrd="1" destOrd="0" presId="urn:microsoft.com/office/officeart/2005/8/layout/orgChart1"/>
    <dgm:cxn modelId="{53D02C97-3A25-495C-AE25-5F90F5562960}" type="presParOf" srcId="{6FA71F4E-FE83-4C77-A1B9-CA4F20E88ACD}" destId="{C7B9E591-2896-47F0-A374-068ABB7A4517}" srcOrd="0" destOrd="0" presId="urn:microsoft.com/office/officeart/2005/8/layout/orgChart1"/>
    <dgm:cxn modelId="{66F834B2-C4F6-4848-94EB-51EEAF9BE9D6}" type="presParOf" srcId="{C7B9E591-2896-47F0-A374-068ABB7A4517}" destId="{F1FC84E4-8F4A-41DE-A1E8-4CFADC21D739}" srcOrd="0" destOrd="0" presId="urn:microsoft.com/office/officeart/2005/8/layout/orgChart1"/>
    <dgm:cxn modelId="{AEBF8EFA-9092-4893-B4C1-E570B3FE746E}" type="presParOf" srcId="{C7B9E591-2896-47F0-A374-068ABB7A4517}" destId="{DEB9D001-187C-42F8-A894-77B15503EDF2}" srcOrd="1" destOrd="0" presId="urn:microsoft.com/office/officeart/2005/8/layout/orgChart1"/>
    <dgm:cxn modelId="{A18919D6-B237-4CF9-9BA1-60B64952AF96}" type="presParOf" srcId="{6FA71F4E-FE83-4C77-A1B9-CA4F20E88ACD}" destId="{57282FA2-2F41-411D-BB07-1350D7F263A3}" srcOrd="1" destOrd="0" presId="urn:microsoft.com/office/officeart/2005/8/layout/orgChart1"/>
    <dgm:cxn modelId="{E8B04584-9BBF-4319-AC54-433CC50B5C03}" type="presParOf" srcId="{6FA71F4E-FE83-4C77-A1B9-CA4F20E88ACD}" destId="{07100C94-2437-4E7F-92A3-4B1BD784FEA3}" srcOrd="2" destOrd="0" presId="urn:microsoft.com/office/officeart/2005/8/layout/orgChart1"/>
    <dgm:cxn modelId="{5E23D6A4-2E1D-49FC-9E67-3591BB8EC635}" type="presParOf" srcId="{6BD973B3-B335-486D-BA6C-4070642DBB42}" destId="{C949DD51-503F-402F-97F1-F4A885B5E07B}" srcOrd="2" destOrd="0" presId="urn:microsoft.com/office/officeart/2005/8/layout/orgChart1"/>
    <dgm:cxn modelId="{CB9C77E5-B7EB-4B81-8FE6-4761DD60CCC0}" type="presParOf" srcId="{6BD973B3-B335-486D-BA6C-4070642DBB42}" destId="{531E4FE5-550E-4007-B131-89678FF33F88}" srcOrd="3" destOrd="0" presId="urn:microsoft.com/office/officeart/2005/8/layout/orgChart1"/>
    <dgm:cxn modelId="{AD840D54-5E6B-468B-BAFF-B9CD28470762}" type="presParOf" srcId="{531E4FE5-550E-4007-B131-89678FF33F88}" destId="{6ACC4F51-750B-408A-83D7-CF072DBCD576}" srcOrd="0" destOrd="0" presId="urn:microsoft.com/office/officeart/2005/8/layout/orgChart1"/>
    <dgm:cxn modelId="{465F1764-9C51-48D6-AA6F-F71216ED4B80}" type="presParOf" srcId="{6ACC4F51-750B-408A-83D7-CF072DBCD576}" destId="{EB853D16-41F8-42D5-8010-C31DAAC49BD2}" srcOrd="0" destOrd="0" presId="urn:microsoft.com/office/officeart/2005/8/layout/orgChart1"/>
    <dgm:cxn modelId="{919ED7D7-D738-475B-B7C8-BA4D5BF9AB46}" type="presParOf" srcId="{6ACC4F51-750B-408A-83D7-CF072DBCD576}" destId="{7EBA71D3-D81F-4DC9-B898-970433F69688}" srcOrd="1" destOrd="0" presId="urn:microsoft.com/office/officeart/2005/8/layout/orgChart1"/>
    <dgm:cxn modelId="{E2707940-B86B-4707-94FF-268EA5653247}" type="presParOf" srcId="{531E4FE5-550E-4007-B131-89678FF33F88}" destId="{42B483E9-C748-4AFA-8F42-1E4D2692C684}" srcOrd="1" destOrd="0" presId="urn:microsoft.com/office/officeart/2005/8/layout/orgChart1"/>
    <dgm:cxn modelId="{7B7F5D42-01DC-49A9-87B7-7A9461303942}" type="presParOf" srcId="{531E4FE5-550E-4007-B131-89678FF33F88}" destId="{79767B25-7263-4B78-9CAE-7AACEC61DA04}" srcOrd="2" destOrd="0" presId="urn:microsoft.com/office/officeart/2005/8/layout/orgChart1"/>
    <dgm:cxn modelId="{DC617E57-C8ED-4FA9-A018-C1E36A5B660D}" type="presParOf" srcId="{2E8203CB-8947-45A6-BCEE-6CBDF73E79C9}" destId="{DA4C8AE3-95C2-42F2-9D96-3213D44F490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9DD51-503F-402F-97F1-F4A885B5E07B}">
      <dsp:nvSpPr>
        <dsp:cNvPr id="0" name=""/>
        <dsp:cNvSpPr/>
      </dsp:nvSpPr>
      <dsp:spPr>
        <a:xfrm>
          <a:off x="2939842" y="1004808"/>
          <a:ext cx="1213671" cy="421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37"/>
              </a:lnTo>
              <a:lnTo>
                <a:pt x="1213671" y="210637"/>
              </a:lnTo>
              <a:lnTo>
                <a:pt x="1213671" y="4212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C14F3-2D13-4E23-8040-F2F9E6441ED5}">
      <dsp:nvSpPr>
        <dsp:cNvPr id="0" name=""/>
        <dsp:cNvSpPr/>
      </dsp:nvSpPr>
      <dsp:spPr>
        <a:xfrm>
          <a:off x="1726170" y="1004808"/>
          <a:ext cx="1213671" cy="421274"/>
        </a:xfrm>
        <a:custGeom>
          <a:avLst/>
          <a:gdLst/>
          <a:ahLst/>
          <a:cxnLst/>
          <a:rect l="0" t="0" r="0" b="0"/>
          <a:pathLst>
            <a:path>
              <a:moveTo>
                <a:pt x="1213671" y="0"/>
              </a:moveTo>
              <a:lnTo>
                <a:pt x="1213671" y="210637"/>
              </a:lnTo>
              <a:lnTo>
                <a:pt x="0" y="210637"/>
              </a:lnTo>
              <a:lnTo>
                <a:pt x="0" y="4212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26262F-2306-47EE-B173-1EB574AEDB43}">
      <dsp:nvSpPr>
        <dsp:cNvPr id="0" name=""/>
        <dsp:cNvSpPr/>
      </dsp:nvSpPr>
      <dsp:spPr>
        <a:xfrm>
          <a:off x="1936807" y="1773"/>
          <a:ext cx="2006068" cy="1003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Root</a:t>
          </a:r>
        </a:p>
      </dsp:txBody>
      <dsp:txXfrm>
        <a:off x="1936807" y="1773"/>
        <a:ext cx="2006068" cy="1003034"/>
      </dsp:txXfrm>
    </dsp:sp>
    <dsp:sp modelId="{F1FC84E4-8F4A-41DE-A1E8-4CFADC21D739}">
      <dsp:nvSpPr>
        <dsp:cNvPr id="0" name=""/>
        <dsp:cNvSpPr/>
      </dsp:nvSpPr>
      <dsp:spPr>
        <a:xfrm>
          <a:off x="723135" y="1426082"/>
          <a:ext cx="2006068" cy="1003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</a:t>
          </a:r>
          <a:r>
            <a:rPr lang="en-US" sz="6500" kern="1200" baseline="-25000" dirty="0"/>
            <a:t>L</a:t>
          </a:r>
        </a:p>
      </dsp:txBody>
      <dsp:txXfrm>
        <a:off x="723135" y="1426082"/>
        <a:ext cx="2006068" cy="1003034"/>
      </dsp:txXfrm>
    </dsp:sp>
    <dsp:sp modelId="{EB853D16-41F8-42D5-8010-C31DAAC49BD2}">
      <dsp:nvSpPr>
        <dsp:cNvPr id="0" name=""/>
        <dsp:cNvSpPr/>
      </dsp:nvSpPr>
      <dsp:spPr>
        <a:xfrm>
          <a:off x="3150479" y="1426082"/>
          <a:ext cx="2006068" cy="1003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T</a:t>
          </a:r>
          <a:r>
            <a:rPr lang="en-US" sz="6500" kern="1200" baseline="-25000" dirty="0"/>
            <a:t>R</a:t>
          </a:r>
        </a:p>
      </dsp:txBody>
      <dsp:txXfrm>
        <a:off x="3150479" y="1426082"/>
        <a:ext cx="2006068" cy="1003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A8C98-07D6-4E78-B96A-CD133D6AC841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1143000"/>
            <a:ext cx="5324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AF7DC-B9B2-4683-BE48-139D10008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19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5409" y="2239715"/>
            <a:ext cx="9134786" cy="2856158"/>
          </a:xfrm>
        </p:spPr>
        <p:txBody>
          <a:bodyPr anchor="b"/>
          <a:lstStyle>
            <a:lvl1pPr>
              <a:defRPr sz="55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95409" y="5095872"/>
            <a:ext cx="9134786" cy="918848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6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9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92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6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39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12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856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499142" y="1916528"/>
            <a:ext cx="1056639" cy="315475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9204466" y="3447843"/>
            <a:ext cx="4117115" cy="315477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M. Yusuf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15149" y="315445"/>
            <a:ext cx="867558" cy="818866"/>
          </a:xfrm>
        </p:spPr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52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8" y="5301255"/>
            <a:ext cx="9134787" cy="604521"/>
          </a:xfrm>
        </p:spPr>
        <p:txBody>
          <a:bodyPr anchor="b">
            <a:normAutofit/>
          </a:bodyPr>
          <a:lstStyle>
            <a:lvl1pPr algn="l">
              <a:defRPr sz="24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95408" y="731520"/>
            <a:ext cx="9134787" cy="3657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6"/>
            </a:lvl1pPr>
            <a:lvl2pPr marL="473202" indent="0">
              <a:buNone/>
              <a:defRPr sz="1656"/>
            </a:lvl2pPr>
            <a:lvl3pPr marL="946404" indent="0">
              <a:buNone/>
              <a:defRPr sz="1656"/>
            </a:lvl3pPr>
            <a:lvl4pPr marL="1419606" indent="0">
              <a:buNone/>
              <a:defRPr sz="1656"/>
            </a:lvl4pPr>
            <a:lvl5pPr marL="1892808" indent="0">
              <a:buNone/>
              <a:defRPr sz="1656"/>
            </a:lvl5pPr>
            <a:lvl6pPr marL="2366010" indent="0">
              <a:buNone/>
              <a:defRPr sz="1656"/>
            </a:lvl6pPr>
            <a:lvl7pPr marL="2839212" indent="0">
              <a:buNone/>
              <a:defRPr sz="1656"/>
            </a:lvl7pPr>
            <a:lvl8pPr marL="3312414" indent="0">
              <a:buNone/>
              <a:defRPr sz="1656"/>
            </a:lvl8pPr>
            <a:lvl9pPr marL="3785616" indent="0">
              <a:buNone/>
              <a:defRPr sz="16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5408" y="5905776"/>
            <a:ext cx="9134786" cy="526626"/>
          </a:xfrm>
        </p:spPr>
        <p:txBody>
          <a:bodyPr>
            <a:normAutofit/>
          </a:bodyPr>
          <a:lstStyle>
            <a:lvl1pPr marL="0" indent="0">
              <a:buNone/>
              <a:defRPr sz="1242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6" y="1134312"/>
            <a:ext cx="9141160" cy="1464518"/>
          </a:xfrm>
        </p:spPr>
        <p:txBody>
          <a:bodyPr/>
          <a:lstStyle>
            <a:lvl1pPr>
              <a:defRPr sz="41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5408" y="3779520"/>
            <a:ext cx="9134787" cy="2641600"/>
          </a:xfrm>
        </p:spPr>
        <p:txBody>
          <a:bodyPr anchor="ctr">
            <a:normAutofit/>
          </a:bodyPr>
          <a:lstStyle>
            <a:lvl1pPr marL="0" indent="0">
              <a:buNone/>
              <a:defRPr sz="1863"/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912444" y="647826"/>
            <a:ext cx="830000" cy="1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936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0230672" y="2788040"/>
            <a:ext cx="675627" cy="162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936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285" y="1047610"/>
            <a:ext cx="8750013" cy="2876407"/>
          </a:xfrm>
        </p:spPr>
        <p:txBody>
          <a:bodyPr/>
          <a:lstStyle>
            <a:lvl1pPr>
              <a:defRPr sz="41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014105" y="3924017"/>
            <a:ext cx="8002013" cy="364986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49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5408" y="5364479"/>
            <a:ext cx="9568710" cy="1064381"/>
          </a:xfrm>
        </p:spPr>
        <p:txBody>
          <a:bodyPr anchor="ctr">
            <a:normAutofit/>
          </a:bodyPr>
          <a:lstStyle>
            <a:lvl1pPr marL="0" indent="0">
              <a:buNone/>
              <a:defRPr sz="1449"/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5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8" y="2528711"/>
            <a:ext cx="9134788" cy="1944015"/>
          </a:xfrm>
        </p:spPr>
        <p:txBody>
          <a:bodyPr anchor="b"/>
          <a:lstStyle>
            <a:lvl1pPr algn="l">
              <a:defRPr sz="41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408" y="5359965"/>
            <a:ext cx="9134787" cy="917760"/>
          </a:xfrm>
        </p:spPr>
        <p:txBody>
          <a:bodyPr anchor="t"/>
          <a:lstStyle>
            <a:lvl1pPr marL="0" indent="0" algn="l">
              <a:buNone/>
              <a:defRPr sz="207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2pPr>
            <a:lvl3pPr marL="94640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3pPr>
            <a:lvl4pPr marL="1419606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892808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36601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83921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3312414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785616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8" y="1038579"/>
            <a:ext cx="9134787" cy="754095"/>
          </a:xfrm>
        </p:spPr>
        <p:txBody>
          <a:bodyPr/>
          <a:lstStyle>
            <a:lvl1pPr>
              <a:defRPr sz="3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407" y="2777069"/>
            <a:ext cx="3251926" cy="614679"/>
          </a:xfrm>
        </p:spPr>
        <p:txBody>
          <a:bodyPr anchor="b">
            <a:noAutofit/>
          </a:bodyPr>
          <a:lstStyle>
            <a:lvl1pPr marL="0" indent="0">
              <a:buNone/>
              <a:defRPr sz="248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2070" b="1"/>
            </a:lvl2pPr>
            <a:lvl3pPr marL="946404" indent="0">
              <a:buNone/>
              <a:defRPr sz="1863" b="1"/>
            </a:lvl3pPr>
            <a:lvl4pPr marL="1419606" indent="0">
              <a:buNone/>
              <a:defRPr sz="1656" b="1"/>
            </a:lvl4pPr>
            <a:lvl5pPr marL="1892808" indent="0">
              <a:buNone/>
              <a:defRPr sz="1656" b="1"/>
            </a:lvl5pPr>
            <a:lvl6pPr marL="2366010" indent="0">
              <a:buNone/>
              <a:defRPr sz="1656" b="1"/>
            </a:lvl6pPr>
            <a:lvl7pPr marL="2839212" indent="0">
              <a:buNone/>
              <a:defRPr sz="1656" b="1"/>
            </a:lvl7pPr>
            <a:lvl8pPr marL="3312414" indent="0">
              <a:buNone/>
              <a:defRPr sz="1656" b="1"/>
            </a:lvl8pPr>
            <a:lvl9pPr marL="3785616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95407" y="3391749"/>
            <a:ext cx="3251927" cy="3037113"/>
          </a:xfrm>
        </p:spPr>
        <p:txBody>
          <a:bodyPr anchor="t">
            <a:normAutofit/>
          </a:bodyPr>
          <a:lstStyle>
            <a:lvl1pPr marL="0" indent="0">
              <a:buNone/>
              <a:defRPr sz="1449"/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0785" y="2777067"/>
            <a:ext cx="3257236" cy="614679"/>
          </a:xfrm>
        </p:spPr>
        <p:txBody>
          <a:bodyPr anchor="b">
            <a:noAutofit/>
          </a:bodyPr>
          <a:lstStyle>
            <a:lvl1pPr marL="0" indent="0">
              <a:buNone/>
              <a:defRPr sz="248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2070" b="1"/>
            </a:lvl2pPr>
            <a:lvl3pPr marL="946404" indent="0">
              <a:buNone/>
              <a:defRPr sz="1863" b="1"/>
            </a:lvl3pPr>
            <a:lvl4pPr marL="1419606" indent="0">
              <a:buNone/>
              <a:defRPr sz="1656" b="1"/>
            </a:lvl4pPr>
            <a:lvl5pPr marL="1892808" indent="0">
              <a:buNone/>
              <a:defRPr sz="1656" b="1"/>
            </a:lvl5pPr>
            <a:lvl6pPr marL="2366010" indent="0">
              <a:buNone/>
              <a:defRPr sz="1656" b="1"/>
            </a:lvl6pPr>
            <a:lvl7pPr marL="2839212" indent="0">
              <a:buNone/>
              <a:defRPr sz="1656" b="1"/>
            </a:lvl7pPr>
            <a:lvl8pPr marL="3312414" indent="0">
              <a:buNone/>
              <a:defRPr sz="1656" b="1"/>
            </a:lvl8pPr>
            <a:lvl9pPr marL="3785616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70785" y="3391748"/>
            <a:ext cx="3257236" cy="3037113"/>
          </a:xfrm>
        </p:spPr>
        <p:txBody>
          <a:bodyPr anchor="t">
            <a:normAutofit/>
          </a:bodyPr>
          <a:lstStyle>
            <a:lvl1pPr marL="0" indent="0">
              <a:buNone/>
              <a:defRPr sz="1449"/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64425" y="2777068"/>
            <a:ext cx="3255913" cy="614679"/>
          </a:xfrm>
        </p:spPr>
        <p:txBody>
          <a:bodyPr anchor="b">
            <a:noAutofit/>
          </a:bodyPr>
          <a:lstStyle>
            <a:lvl1pPr marL="0" indent="0">
              <a:buNone/>
              <a:defRPr sz="248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2070" b="1"/>
            </a:lvl2pPr>
            <a:lvl3pPr marL="946404" indent="0">
              <a:buNone/>
              <a:defRPr sz="1863" b="1"/>
            </a:lvl3pPr>
            <a:lvl4pPr marL="1419606" indent="0">
              <a:buNone/>
              <a:defRPr sz="1656" b="1"/>
            </a:lvl4pPr>
            <a:lvl5pPr marL="1892808" indent="0">
              <a:buNone/>
              <a:defRPr sz="1656" b="1"/>
            </a:lvl5pPr>
            <a:lvl6pPr marL="2366010" indent="0">
              <a:buNone/>
              <a:defRPr sz="1656" b="1"/>
            </a:lvl6pPr>
            <a:lvl7pPr marL="2839212" indent="0">
              <a:buNone/>
              <a:defRPr sz="1656" b="1"/>
            </a:lvl7pPr>
            <a:lvl8pPr marL="3312414" indent="0">
              <a:buNone/>
              <a:defRPr sz="1656" b="1"/>
            </a:lvl8pPr>
            <a:lvl9pPr marL="3785616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164626" y="3391746"/>
            <a:ext cx="3255712" cy="3037113"/>
          </a:xfrm>
        </p:spPr>
        <p:txBody>
          <a:bodyPr anchor="t">
            <a:normAutofit/>
          </a:bodyPr>
          <a:lstStyle>
            <a:lvl1pPr marL="0" indent="0">
              <a:buNone/>
              <a:defRPr sz="1449"/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558225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044638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76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8" y="1038579"/>
            <a:ext cx="9134787" cy="754095"/>
          </a:xfrm>
        </p:spPr>
        <p:txBody>
          <a:bodyPr/>
          <a:lstStyle>
            <a:lvl1pPr>
              <a:defRPr sz="3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407" y="4835034"/>
            <a:ext cx="3157283" cy="614679"/>
          </a:xfrm>
        </p:spPr>
        <p:txBody>
          <a:bodyPr anchor="b">
            <a:noAutofit/>
          </a:bodyPr>
          <a:lstStyle>
            <a:lvl1pPr marL="0" indent="0">
              <a:buNone/>
              <a:defRPr sz="248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2070" b="1"/>
            </a:lvl2pPr>
            <a:lvl3pPr marL="946404" indent="0">
              <a:buNone/>
              <a:defRPr sz="1863" b="1"/>
            </a:lvl3pPr>
            <a:lvl4pPr marL="1419606" indent="0">
              <a:buNone/>
              <a:defRPr sz="1656" b="1"/>
            </a:lvl4pPr>
            <a:lvl5pPr marL="1892808" indent="0">
              <a:buNone/>
              <a:defRPr sz="1656" b="1"/>
            </a:lvl5pPr>
            <a:lvl6pPr marL="2366010" indent="0">
              <a:buNone/>
              <a:defRPr sz="1656" b="1"/>
            </a:lvl6pPr>
            <a:lvl7pPr marL="2839212" indent="0">
              <a:buNone/>
              <a:defRPr sz="1656" b="1"/>
            </a:lvl7pPr>
            <a:lvl8pPr marL="3312414" indent="0">
              <a:buNone/>
              <a:defRPr sz="1656" b="1"/>
            </a:lvl8pPr>
            <a:lvl9pPr marL="3785616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81297" y="2777067"/>
            <a:ext cx="2785506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6"/>
            </a:lvl1pPr>
            <a:lvl2pPr marL="473202" indent="0">
              <a:buNone/>
              <a:defRPr sz="1656"/>
            </a:lvl2pPr>
            <a:lvl3pPr marL="946404" indent="0">
              <a:buNone/>
              <a:defRPr sz="1656"/>
            </a:lvl3pPr>
            <a:lvl4pPr marL="1419606" indent="0">
              <a:buNone/>
              <a:defRPr sz="1656"/>
            </a:lvl4pPr>
            <a:lvl5pPr marL="1892808" indent="0">
              <a:buNone/>
              <a:defRPr sz="1656"/>
            </a:lvl5pPr>
            <a:lvl6pPr marL="2366010" indent="0">
              <a:buNone/>
              <a:defRPr sz="1656"/>
            </a:lvl6pPr>
            <a:lvl7pPr marL="2839212" indent="0">
              <a:buNone/>
              <a:defRPr sz="1656"/>
            </a:lvl7pPr>
            <a:lvl8pPr marL="3312414" indent="0">
              <a:buNone/>
              <a:defRPr sz="1656"/>
            </a:lvl8pPr>
            <a:lvl9pPr marL="3785616" indent="0">
              <a:buNone/>
              <a:defRPr sz="16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95407" y="5449713"/>
            <a:ext cx="3157283" cy="979149"/>
          </a:xfrm>
        </p:spPr>
        <p:txBody>
          <a:bodyPr anchor="t">
            <a:normAutofit/>
          </a:bodyPr>
          <a:lstStyle>
            <a:lvl1pPr marL="0" indent="0">
              <a:buNone/>
              <a:defRPr sz="1449"/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8894" y="4835034"/>
            <a:ext cx="3157283" cy="614681"/>
          </a:xfrm>
        </p:spPr>
        <p:txBody>
          <a:bodyPr anchor="b">
            <a:noAutofit/>
          </a:bodyPr>
          <a:lstStyle>
            <a:lvl1pPr marL="0" indent="0">
              <a:buNone/>
              <a:defRPr sz="248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2070" b="1"/>
            </a:lvl2pPr>
            <a:lvl3pPr marL="946404" indent="0">
              <a:buNone/>
              <a:defRPr sz="1863" b="1"/>
            </a:lvl3pPr>
            <a:lvl4pPr marL="1419606" indent="0">
              <a:buNone/>
              <a:defRPr sz="1656" b="1"/>
            </a:lvl4pPr>
            <a:lvl5pPr marL="1892808" indent="0">
              <a:buNone/>
              <a:defRPr sz="1656" b="1"/>
            </a:lvl5pPr>
            <a:lvl6pPr marL="2366010" indent="0">
              <a:buNone/>
              <a:defRPr sz="1656" b="1"/>
            </a:lvl6pPr>
            <a:lvl7pPr marL="2839212" indent="0">
              <a:buNone/>
              <a:defRPr sz="1656" b="1"/>
            </a:lvl7pPr>
            <a:lvl8pPr marL="3312414" indent="0">
              <a:buNone/>
              <a:defRPr sz="1656" b="1"/>
            </a:lvl8pPr>
            <a:lvl9pPr marL="3785616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914782" y="2777067"/>
            <a:ext cx="2785507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6"/>
            </a:lvl1pPr>
            <a:lvl2pPr marL="473202" indent="0">
              <a:buNone/>
              <a:defRPr sz="1656"/>
            </a:lvl2pPr>
            <a:lvl3pPr marL="946404" indent="0">
              <a:buNone/>
              <a:defRPr sz="1656"/>
            </a:lvl3pPr>
            <a:lvl4pPr marL="1419606" indent="0">
              <a:buNone/>
              <a:defRPr sz="1656"/>
            </a:lvl4pPr>
            <a:lvl5pPr marL="1892808" indent="0">
              <a:buNone/>
              <a:defRPr sz="1656"/>
            </a:lvl5pPr>
            <a:lvl6pPr marL="2366010" indent="0">
              <a:buNone/>
              <a:defRPr sz="1656"/>
            </a:lvl6pPr>
            <a:lvl7pPr marL="2839212" indent="0">
              <a:buNone/>
              <a:defRPr sz="1656"/>
            </a:lvl7pPr>
            <a:lvl8pPr marL="3312414" indent="0">
              <a:buNone/>
              <a:defRPr sz="1656"/>
            </a:lvl8pPr>
            <a:lvl9pPr marL="3785616" indent="0">
              <a:buNone/>
              <a:defRPr sz="16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30247" y="5449712"/>
            <a:ext cx="3157283" cy="979149"/>
          </a:xfrm>
        </p:spPr>
        <p:txBody>
          <a:bodyPr anchor="t">
            <a:normAutofit/>
          </a:bodyPr>
          <a:lstStyle>
            <a:lvl1pPr marL="0" indent="0">
              <a:buNone/>
              <a:defRPr sz="1449"/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262381" y="4835035"/>
            <a:ext cx="3157963" cy="614679"/>
          </a:xfrm>
        </p:spPr>
        <p:txBody>
          <a:bodyPr anchor="b">
            <a:noAutofit/>
          </a:bodyPr>
          <a:lstStyle>
            <a:lvl1pPr marL="0" indent="0">
              <a:buNone/>
              <a:defRPr sz="2484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2070" b="1"/>
            </a:lvl2pPr>
            <a:lvl3pPr marL="946404" indent="0">
              <a:buNone/>
              <a:defRPr sz="1863" b="1"/>
            </a:lvl3pPr>
            <a:lvl4pPr marL="1419606" indent="0">
              <a:buNone/>
              <a:defRPr sz="1656" b="1"/>
            </a:lvl4pPr>
            <a:lvl5pPr marL="1892808" indent="0">
              <a:buNone/>
              <a:defRPr sz="1656" b="1"/>
            </a:lvl5pPr>
            <a:lvl6pPr marL="2366010" indent="0">
              <a:buNone/>
              <a:defRPr sz="1656" b="1"/>
            </a:lvl6pPr>
            <a:lvl7pPr marL="2839212" indent="0">
              <a:buNone/>
              <a:defRPr sz="1656" b="1"/>
            </a:lvl7pPr>
            <a:lvl8pPr marL="3312414" indent="0">
              <a:buNone/>
              <a:defRPr sz="1656" b="1"/>
            </a:lvl8pPr>
            <a:lvl9pPr marL="3785616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448950" y="2777067"/>
            <a:ext cx="2785506" cy="16976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6"/>
            </a:lvl1pPr>
            <a:lvl2pPr marL="473202" indent="0">
              <a:buNone/>
              <a:defRPr sz="1656"/>
            </a:lvl2pPr>
            <a:lvl3pPr marL="946404" indent="0">
              <a:buNone/>
              <a:defRPr sz="1656"/>
            </a:lvl3pPr>
            <a:lvl4pPr marL="1419606" indent="0">
              <a:buNone/>
              <a:defRPr sz="1656"/>
            </a:lvl4pPr>
            <a:lvl5pPr marL="1892808" indent="0">
              <a:buNone/>
              <a:defRPr sz="1656"/>
            </a:lvl5pPr>
            <a:lvl6pPr marL="2366010" indent="0">
              <a:buNone/>
              <a:defRPr sz="1656"/>
            </a:lvl6pPr>
            <a:lvl7pPr marL="2839212" indent="0">
              <a:buNone/>
              <a:defRPr sz="1656"/>
            </a:lvl7pPr>
            <a:lvl8pPr marL="3312414" indent="0">
              <a:buNone/>
              <a:defRPr sz="1656"/>
            </a:lvl8pPr>
            <a:lvl9pPr marL="3785616" indent="0">
              <a:buNone/>
              <a:defRPr sz="16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262380" y="5449711"/>
            <a:ext cx="3157964" cy="979149"/>
          </a:xfrm>
        </p:spPr>
        <p:txBody>
          <a:bodyPr anchor="t">
            <a:normAutofit/>
          </a:bodyPr>
          <a:lstStyle>
            <a:lvl1pPr marL="0" indent="0">
              <a:buNone/>
              <a:defRPr sz="1449"/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560150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070928" y="2740943"/>
            <a:ext cx="0" cy="372533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0764" y="6817961"/>
            <a:ext cx="3771927" cy="325121"/>
          </a:xfrm>
        </p:spPr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6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8" y="1038579"/>
            <a:ext cx="9134787" cy="7540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5408" y="2777067"/>
            <a:ext cx="9134787" cy="3644053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70059" y="6817961"/>
            <a:ext cx="1025296" cy="325119"/>
          </a:xfrm>
        </p:spPr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28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5942" y="1363698"/>
            <a:ext cx="1459351" cy="506516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5408" y="1363698"/>
            <a:ext cx="6475149" cy="506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26241" y="6817961"/>
            <a:ext cx="1026886" cy="325119"/>
          </a:xfrm>
        </p:spPr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408" y="2777067"/>
            <a:ext cx="9134787" cy="3644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8" y="2856155"/>
            <a:ext cx="4503424" cy="2436079"/>
          </a:xfrm>
        </p:spPr>
        <p:txBody>
          <a:bodyPr anchor="ctr"/>
          <a:lstStyle>
            <a:lvl1pPr algn="l">
              <a:defRPr sz="41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084" y="2856154"/>
            <a:ext cx="3889157" cy="2436079"/>
          </a:xfrm>
        </p:spPr>
        <p:txBody>
          <a:bodyPr anchor="ctr"/>
          <a:lstStyle>
            <a:lvl1pPr marL="0" indent="0" algn="l">
              <a:buNone/>
              <a:defRPr sz="207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1863">
                <a:solidFill>
                  <a:schemeClr val="tx1">
                    <a:tint val="75000"/>
                  </a:schemeClr>
                </a:solidFill>
              </a:defRPr>
            </a:lvl2pPr>
            <a:lvl3pPr marL="946404" indent="0">
              <a:buNone/>
              <a:defRPr sz="1656">
                <a:solidFill>
                  <a:schemeClr val="tx1">
                    <a:tint val="75000"/>
                  </a:schemeClr>
                </a:solidFill>
              </a:defRPr>
            </a:lvl3pPr>
            <a:lvl4pPr marL="1419606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892808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366010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83921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3312414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785616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2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5408" y="2777067"/>
            <a:ext cx="4994164" cy="36440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6180" y="2777067"/>
            <a:ext cx="4994165" cy="364405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408" y="2777067"/>
            <a:ext cx="4994163" cy="614679"/>
          </a:xfrm>
        </p:spPr>
        <p:txBody>
          <a:bodyPr anchor="b">
            <a:noAutofit/>
          </a:bodyPr>
          <a:lstStyle>
            <a:lvl1pPr marL="0" indent="0">
              <a:buNone/>
              <a:defRPr sz="2484" b="0">
                <a:solidFill>
                  <a:schemeClr val="accent1"/>
                </a:solidFill>
              </a:defRPr>
            </a:lvl1pPr>
            <a:lvl2pPr marL="473202" indent="0">
              <a:buNone/>
              <a:defRPr sz="2070" b="1"/>
            </a:lvl2pPr>
            <a:lvl3pPr marL="946404" indent="0">
              <a:buNone/>
              <a:defRPr sz="1863" b="1"/>
            </a:lvl3pPr>
            <a:lvl4pPr marL="1419606" indent="0">
              <a:buNone/>
              <a:defRPr sz="1656" b="1"/>
            </a:lvl4pPr>
            <a:lvl5pPr marL="1892808" indent="0">
              <a:buNone/>
              <a:defRPr sz="1656" b="1"/>
            </a:lvl5pPr>
            <a:lvl6pPr marL="2366010" indent="0">
              <a:buNone/>
              <a:defRPr sz="1656" b="1"/>
            </a:lvl6pPr>
            <a:lvl7pPr marL="2839212" indent="0">
              <a:buNone/>
              <a:defRPr sz="1656" b="1"/>
            </a:lvl7pPr>
            <a:lvl8pPr marL="3312414" indent="0">
              <a:buNone/>
              <a:defRPr sz="1656" b="1"/>
            </a:lvl8pPr>
            <a:lvl9pPr marL="3785616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408" y="3391747"/>
            <a:ext cx="4994164" cy="302937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6180" y="2777067"/>
            <a:ext cx="4994165" cy="614679"/>
          </a:xfrm>
        </p:spPr>
        <p:txBody>
          <a:bodyPr anchor="b">
            <a:noAutofit/>
          </a:bodyPr>
          <a:lstStyle>
            <a:lvl1pPr marL="0" indent="0">
              <a:buNone/>
              <a:defRPr sz="2484" b="0">
                <a:solidFill>
                  <a:schemeClr val="accent1"/>
                </a:solidFill>
              </a:defRPr>
            </a:lvl1pPr>
            <a:lvl2pPr marL="473202" indent="0">
              <a:buNone/>
              <a:defRPr sz="2070" b="1"/>
            </a:lvl2pPr>
            <a:lvl3pPr marL="946404" indent="0">
              <a:buNone/>
              <a:defRPr sz="1863" b="1"/>
            </a:lvl3pPr>
            <a:lvl4pPr marL="1419606" indent="0">
              <a:buNone/>
              <a:defRPr sz="1656" b="1"/>
            </a:lvl4pPr>
            <a:lvl5pPr marL="1892808" indent="0">
              <a:buNone/>
              <a:defRPr sz="1656" b="1"/>
            </a:lvl5pPr>
            <a:lvl6pPr marL="2366010" indent="0">
              <a:buNone/>
              <a:defRPr sz="1656" b="1"/>
            </a:lvl6pPr>
            <a:lvl7pPr marL="2839212" indent="0">
              <a:buNone/>
              <a:defRPr sz="1656" b="1"/>
            </a:lvl7pPr>
            <a:lvl8pPr marL="3312414" indent="0">
              <a:buNone/>
              <a:defRPr sz="1656" b="1"/>
            </a:lvl8pPr>
            <a:lvl9pPr marL="3785616" indent="0">
              <a:buNone/>
              <a:defRPr sz="16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6180" y="3391747"/>
            <a:ext cx="4994165" cy="3029375"/>
          </a:xfrm>
        </p:spPr>
        <p:txBody>
          <a:bodyPr>
            <a:normAutofit/>
          </a:bodyPr>
          <a:lstStyle>
            <a:lvl1pPr>
              <a:defRPr sz="1863"/>
            </a:lvl1pPr>
            <a:lvl2pPr>
              <a:defRPr sz="1656"/>
            </a:lvl2pPr>
            <a:lvl3pPr>
              <a:defRPr sz="1449"/>
            </a:lvl3pPr>
            <a:lvl4pPr>
              <a:defRPr sz="1242"/>
            </a:lvl4pPr>
            <a:lvl5pPr>
              <a:defRPr sz="1242"/>
            </a:lvl5pPr>
            <a:lvl6pPr>
              <a:defRPr sz="1242"/>
            </a:lvl6pPr>
            <a:lvl7pPr>
              <a:defRPr sz="1242"/>
            </a:lvl7pPr>
            <a:lvl8pPr>
              <a:defRPr sz="1242"/>
            </a:lvl8pPr>
            <a:lvl9pPr>
              <a:defRPr sz="12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9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95408" y="1038579"/>
            <a:ext cx="9068291" cy="75409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9" y="1381760"/>
            <a:ext cx="2890991" cy="1706880"/>
          </a:xfrm>
        </p:spPr>
        <p:txBody>
          <a:bodyPr anchor="b"/>
          <a:lstStyle>
            <a:lvl1pPr algn="l">
              <a:defRPr sz="24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3637" y="1544320"/>
            <a:ext cx="5371854" cy="48768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95408" y="3337899"/>
            <a:ext cx="2890991" cy="3088639"/>
          </a:xfrm>
        </p:spPr>
        <p:txBody>
          <a:bodyPr/>
          <a:lstStyle>
            <a:lvl1pPr marL="0" indent="0">
              <a:buNone/>
              <a:defRPr sz="144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8" y="1806222"/>
            <a:ext cx="4000515" cy="1851378"/>
          </a:xfrm>
        </p:spPr>
        <p:txBody>
          <a:bodyPr anchor="b">
            <a:normAutofit/>
          </a:bodyPr>
          <a:lstStyle>
            <a:lvl1pPr algn="l">
              <a:defRPr sz="372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7217" y="1219200"/>
            <a:ext cx="3340229" cy="4876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56"/>
            </a:lvl1pPr>
            <a:lvl2pPr marL="473202" indent="0">
              <a:buNone/>
              <a:defRPr sz="1656"/>
            </a:lvl2pPr>
            <a:lvl3pPr marL="946404" indent="0">
              <a:buNone/>
              <a:defRPr sz="1656"/>
            </a:lvl3pPr>
            <a:lvl4pPr marL="1419606" indent="0">
              <a:buNone/>
              <a:defRPr sz="1656"/>
            </a:lvl4pPr>
            <a:lvl5pPr marL="1892808" indent="0">
              <a:buNone/>
              <a:defRPr sz="1656"/>
            </a:lvl5pPr>
            <a:lvl6pPr marL="2366010" indent="0">
              <a:buNone/>
              <a:defRPr sz="1656"/>
            </a:lvl6pPr>
            <a:lvl7pPr marL="2839212" indent="0">
              <a:buNone/>
              <a:defRPr sz="1656"/>
            </a:lvl7pPr>
            <a:lvl8pPr marL="3312414" indent="0">
              <a:buNone/>
              <a:defRPr sz="1656"/>
            </a:lvl8pPr>
            <a:lvl9pPr marL="3785616" indent="0">
              <a:buNone/>
              <a:defRPr sz="1656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95408" y="3901440"/>
            <a:ext cx="3994385" cy="1463040"/>
          </a:xfrm>
        </p:spPr>
        <p:txBody>
          <a:bodyPr>
            <a:normAutofit/>
          </a:bodyPr>
          <a:lstStyle>
            <a:lvl1pPr marL="0" indent="0">
              <a:buNone/>
              <a:defRPr sz="1449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73202" indent="0">
              <a:buNone/>
              <a:defRPr sz="1242"/>
            </a:lvl2pPr>
            <a:lvl3pPr marL="946404" indent="0">
              <a:buNone/>
              <a:defRPr sz="1035"/>
            </a:lvl3pPr>
            <a:lvl4pPr marL="1419606" indent="0">
              <a:buNone/>
              <a:defRPr sz="932"/>
            </a:lvl4pPr>
            <a:lvl5pPr marL="1892808" indent="0">
              <a:buNone/>
              <a:defRPr sz="932"/>
            </a:lvl5pPr>
            <a:lvl6pPr marL="2366010" indent="0">
              <a:buNone/>
              <a:defRPr sz="932"/>
            </a:lvl6pPr>
            <a:lvl7pPr marL="2839212" indent="0">
              <a:buNone/>
              <a:defRPr sz="932"/>
            </a:lvl7pPr>
            <a:lvl8pPr marL="3312414" indent="0">
              <a:buNone/>
              <a:defRPr sz="932"/>
            </a:lvl8pPr>
            <a:lvl9pPr marL="3785616" indent="0">
              <a:buNone/>
              <a:defRPr sz="9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619038" cy="73152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95408" y="1038579"/>
            <a:ext cx="9068291" cy="754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408" y="2777067"/>
            <a:ext cx="9068291" cy="364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26241" y="6817961"/>
            <a:ext cx="1025296" cy="325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5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0764" y="6817961"/>
            <a:ext cx="3994988" cy="3251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5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M. Yusuf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803408" y="0"/>
            <a:ext cx="70982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715149" y="315445"/>
            <a:ext cx="867558" cy="8188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98" b="0" i="0">
                <a:solidFill>
                  <a:schemeClr val="bg1"/>
                </a:solidFill>
              </a:defRPr>
            </a:lvl1pPr>
          </a:lstStyle>
          <a:p>
            <a:fld id="{69F214AF-4D7B-4155-914F-66C2C8BC9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3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hdr="0"/>
  <p:txStyles>
    <p:titleStyle>
      <a:lvl1pPr algn="l" defTabSz="473202" rtl="0" eaLnBrk="1" latinLnBrk="0" hangingPunct="1">
        <a:spcBef>
          <a:spcPct val="0"/>
        </a:spcBef>
        <a:buNone/>
        <a:defRPr sz="3726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4902" indent="-354902" algn="l" defTabSz="473202" rtl="0" eaLnBrk="1" latinLnBrk="0" hangingPunct="1">
        <a:spcBef>
          <a:spcPts val="103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63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68953" indent="-295751" algn="l" defTabSz="473202" rtl="0" eaLnBrk="1" latinLnBrk="0" hangingPunct="1">
        <a:spcBef>
          <a:spcPts val="103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56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83005" indent="-236601" algn="l" defTabSz="473202" rtl="0" eaLnBrk="1" latinLnBrk="0" hangingPunct="1">
        <a:spcBef>
          <a:spcPts val="103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9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56207" indent="-236601" algn="l" defTabSz="473202" rtl="0" eaLnBrk="1" latinLnBrk="0" hangingPunct="1">
        <a:spcBef>
          <a:spcPts val="103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29409" indent="-236601" algn="l" defTabSz="473202" rtl="0" eaLnBrk="1" latinLnBrk="0" hangingPunct="1">
        <a:spcBef>
          <a:spcPts val="103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02611" indent="-236601" algn="l" defTabSz="473202" rtl="0" eaLnBrk="1" latinLnBrk="0" hangingPunct="1">
        <a:spcBef>
          <a:spcPts val="103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75813" indent="-236601" algn="l" defTabSz="473202" rtl="0" eaLnBrk="1" latinLnBrk="0" hangingPunct="1">
        <a:spcBef>
          <a:spcPts val="103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49015" indent="-236601" algn="l" defTabSz="473202" rtl="0" eaLnBrk="1" latinLnBrk="0" hangingPunct="1">
        <a:spcBef>
          <a:spcPts val="103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22217" indent="-236601" algn="l" defTabSz="473202" rtl="0" eaLnBrk="1" latinLnBrk="0" hangingPunct="1">
        <a:spcBef>
          <a:spcPts val="1035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42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3202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1pPr>
      <a:lvl2pPr marL="473202" algn="l" defTabSz="473202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2pPr>
      <a:lvl3pPr marL="946404" algn="l" defTabSz="473202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3pPr>
      <a:lvl4pPr marL="1419606" algn="l" defTabSz="473202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4pPr>
      <a:lvl5pPr marL="1892808" algn="l" defTabSz="473202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5pPr>
      <a:lvl6pPr marL="2366010" algn="l" defTabSz="473202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6pPr>
      <a:lvl7pPr marL="2839212" algn="l" defTabSz="473202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7pPr>
      <a:lvl8pPr marL="3312414" algn="l" defTabSz="473202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8pPr>
      <a:lvl9pPr marL="3785616" algn="l" defTabSz="473202" rtl="0" eaLnBrk="1" latinLnBrk="0" hangingPunct="1">
        <a:defRPr sz="18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483" y="3071384"/>
            <a:ext cx="9743772" cy="1671856"/>
          </a:xfrm>
        </p:spPr>
        <p:txBody>
          <a:bodyPr/>
          <a:lstStyle/>
          <a:p>
            <a:pPr algn="ctr"/>
            <a:r>
              <a:rPr lang="en-US" sz="3533" dirty="0"/>
              <a:t>CMP329: Algorithm and Complexity Analysis (3 units)</a:t>
            </a:r>
            <a:br>
              <a:rPr lang="en-US" dirty="0"/>
            </a:br>
            <a:br>
              <a:rPr lang="en-US" dirty="0"/>
            </a:br>
            <a:r>
              <a:rPr lang="en-US" sz="3533" dirty="0"/>
              <a:t>Lecture 5: </a:t>
            </a:r>
            <a:r>
              <a:rPr lang="en-US" sz="3600" dirty="0"/>
              <a:t>Divide and Conquer</a:t>
            </a:r>
            <a:endParaRPr lang="en-US" sz="3533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483" y="5675049"/>
            <a:ext cx="9743772" cy="52639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Mr. M. Yusuf</a:t>
            </a:r>
          </a:p>
        </p:txBody>
      </p:sp>
    </p:spTree>
    <p:extLst>
      <p:ext uri="{BB962C8B-B14F-4D97-AF65-F5344CB8AC3E}">
        <p14:creationId xmlns:p14="http://schemas.microsoft.com/office/powerpoint/2010/main" val="363069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2" y="2674103"/>
            <a:ext cx="2890991" cy="1706880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Master Theorem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42354" y="6817961"/>
            <a:ext cx="1025296" cy="325119"/>
          </a:xfrm>
        </p:spPr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5443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5575061" y="546378"/>
                <a:ext cx="5160728" cy="939445"/>
              </a:xfrm>
              <a:prstGeom prst="rect">
                <a:avLst/>
              </a:prstGeom>
            </p:spPr>
            <p:txBody>
              <a:bodyPr/>
              <a:lstStyle>
                <a:lvl1pPr marL="354902" indent="-354902" algn="l" defTabSz="473202" rtl="0" eaLnBrk="1" latinLnBrk="0" hangingPunct="1">
                  <a:spcBef>
                    <a:spcPts val="1035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63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68953" indent="-295751" algn="l" defTabSz="473202" rtl="0" eaLnBrk="1" latinLnBrk="0" hangingPunct="1">
                  <a:spcBef>
                    <a:spcPts val="1035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56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83005" indent="-236601" algn="l" defTabSz="473202" rtl="0" eaLnBrk="1" latinLnBrk="0" hangingPunct="1">
                  <a:spcBef>
                    <a:spcPts val="1035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49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56207" indent="-236601" algn="l" defTabSz="473202" rtl="0" eaLnBrk="1" latinLnBrk="0" hangingPunct="1">
                  <a:spcBef>
                    <a:spcPts val="1035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42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129409" indent="-236601" algn="l" defTabSz="473202" rtl="0" eaLnBrk="1" latinLnBrk="0" hangingPunct="1">
                  <a:spcBef>
                    <a:spcPts val="1035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42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602611" indent="-236601" algn="l" defTabSz="473202" rtl="0" eaLnBrk="1" latinLnBrk="0" hangingPunct="1">
                  <a:spcBef>
                    <a:spcPts val="1035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42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3075813" indent="-236601" algn="l" defTabSz="473202" rtl="0" eaLnBrk="1" latinLnBrk="0" hangingPunct="1">
                  <a:spcBef>
                    <a:spcPts val="1035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42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549015" indent="-236601" algn="l" defTabSz="473202" rtl="0" eaLnBrk="1" latinLnBrk="0" hangingPunct="1">
                  <a:spcBef>
                    <a:spcPts val="1035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42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4022217" indent="-236601" algn="l" defTabSz="473202" rtl="0" eaLnBrk="1" latinLnBrk="0" hangingPunct="1">
                  <a:spcBef>
                    <a:spcPts val="1035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42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US" sz="2400" b="1" dirty="0"/>
                  <a:t>T(n) = </a:t>
                </a:r>
                <a:r>
                  <a:rPr lang="en-US" sz="2400" b="1" dirty="0" err="1"/>
                  <a:t>aT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400" b="1" dirty="0"/>
                  <a:t>)+f(n), a ≥ 1, b &gt; 1</a:t>
                </a:r>
              </a:p>
              <a:p>
                <a:pPr marL="457200" lvl="1" indent="0">
                  <a:buFont typeface="Wingdings 3" charset="2"/>
                  <a:buNone/>
                </a:pPr>
                <a:r>
                  <a:rPr lang="en-US" sz="2400" b="1" dirty="0"/>
                  <a:t>If f(n) </a:t>
                </a:r>
                <a:r>
                  <a:rPr lang="az-Cyrl-AZ" sz="2400" b="1" dirty="0"/>
                  <a:t>є</a:t>
                </a:r>
                <a:r>
                  <a:rPr lang="en-US" sz="2400" b="1" dirty="0"/>
                  <a:t> </a:t>
                </a:r>
                <a:r>
                  <a:rPr lang="el-GR" sz="2400" b="1" dirty="0"/>
                  <a:t>Θ</a:t>
                </a:r>
                <a:r>
                  <a:rPr lang="en-US" sz="2400" b="1" dirty="0"/>
                  <a:t>(</a:t>
                </a:r>
                <a:r>
                  <a:rPr lang="en-US" sz="2400" b="1" dirty="0" err="1"/>
                  <a:t>n</a:t>
                </a:r>
                <a:r>
                  <a:rPr lang="en-US" sz="2400" b="1" baseline="30000" dirty="0" err="1"/>
                  <a:t>d</a:t>
                </a:r>
                <a:r>
                  <a:rPr lang="en-US" sz="2400" b="1" dirty="0"/>
                  <a:t>) where d ≥ 0 then</a:t>
                </a:r>
              </a:p>
              <a:p>
                <a:pPr marL="457200" lvl="1" indent="0">
                  <a:buFont typeface="Wingdings 3" charset="2"/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1" y="546378"/>
                <a:ext cx="5160728" cy="939445"/>
              </a:xfrm>
              <a:prstGeom prst="rect">
                <a:avLst/>
              </a:prstGeom>
              <a:blipFill rotWithShape="0">
                <a:blip r:embed="rId2"/>
                <a:stretch>
                  <a:fillRect t="-1299" r="-591" b="-29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/>
          <p:cNvSpPr/>
          <p:nvPr/>
        </p:nvSpPr>
        <p:spPr bwMode="auto">
          <a:xfrm>
            <a:off x="6617516" y="1999353"/>
            <a:ext cx="685800" cy="1752600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05327" y="2617047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T(n) </a:t>
            </a:r>
            <a:r>
              <a:rPr lang="az-Cyrl-AZ" sz="2800" b="1" dirty="0"/>
              <a:t>є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396031" y="1768520"/>
            <a:ext cx="3183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/>
              <a:t>Θ</a:t>
            </a:r>
            <a:r>
              <a:rPr lang="en-US" sz="2400" b="1" dirty="0"/>
              <a:t>(</a:t>
            </a:r>
            <a:r>
              <a:rPr lang="en-US" sz="2400" b="1" dirty="0" err="1"/>
              <a:t>n</a:t>
            </a:r>
            <a:r>
              <a:rPr lang="en-US" sz="2400" b="1" baseline="30000" dirty="0" err="1"/>
              <a:t>d</a:t>
            </a:r>
            <a:r>
              <a:rPr lang="en-US" sz="2400" b="1" dirty="0"/>
              <a:t>)            if a &lt; 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d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67058" y="2617047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/>
              <a:t>Θ</a:t>
            </a:r>
            <a:r>
              <a:rPr lang="en-US" sz="2400" b="1" dirty="0"/>
              <a:t>(</a:t>
            </a:r>
            <a:r>
              <a:rPr lang="en-US" sz="2400" b="1" dirty="0" err="1"/>
              <a:t>n</a:t>
            </a:r>
            <a:r>
              <a:rPr lang="en-US" sz="2400" b="1" baseline="30000" dirty="0" err="1"/>
              <a:t>d</a:t>
            </a:r>
            <a:r>
              <a:rPr lang="en-US" sz="2400" b="1" dirty="0" err="1"/>
              <a:t>logn</a:t>
            </a:r>
            <a:r>
              <a:rPr lang="en-US" sz="2400" b="1" dirty="0"/>
              <a:t>)       if a = </a:t>
            </a:r>
            <a:r>
              <a:rPr lang="en-US" sz="2400" b="1" dirty="0" err="1"/>
              <a:t>b</a:t>
            </a:r>
            <a:r>
              <a:rPr lang="en-US" sz="2400" b="1" baseline="30000" dirty="0" err="1"/>
              <a:t>d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67058" y="3505883"/>
                <a:ext cx="3615477" cy="475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400" b="1" dirty="0"/>
                  <a:t>Θ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0" smtClean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 b="1" dirty="0"/>
                  <a:t>)      if a &gt; </a:t>
                </a:r>
                <a:r>
                  <a:rPr lang="en-US" sz="2400" b="1" dirty="0" err="1"/>
                  <a:t>b</a:t>
                </a:r>
                <a:r>
                  <a:rPr lang="en-US" sz="2400" b="1" baseline="30000" dirty="0" err="1"/>
                  <a:t>d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58" y="3505883"/>
                <a:ext cx="3615477" cy="475579"/>
              </a:xfrm>
              <a:prstGeom prst="rect">
                <a:avLst/>
              </a:prstGeom>
              <a:blipFill rotWithShape="0">
                <a:blip r:embed="rId3"/>
                <a:stretch>
                  <a:fillRect l="-2698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405327" y="4149249"/>
            <a:ext cx="6662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adding n numbers with divide and conquer technique,</a:t>
            </a:r>
          </a:p>
          <a:p>
            <a:r>
              <a:rPr lang="en-US" b="1" dirty="0"/>
              <a:t>the number of additions A(n) is:</a:t>
            </a:r>
          </a:p>
          <a:p>
            <a:endParaRPr lang="en-US" b="1" dirty="0"/>
          </a:p>
          <a:p>
            <a:pPr algn="ctr"/>
            <a:r>
              <a:rPr lang="en-US" b="1" dirty="0">
                <a:solidFill>
                  <a:srgbClr val="0000CC"/>
                </a:solidFill>
              </a:rPr>
              <a:t>A(n) = 2A(n/2)+1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40046" y="5531197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Here,  a = ?, b = ?, d =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816646" y="554286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a = 2, b = 2, d = 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40046" y="5988397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Which of the 3 cases holds 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948611" y="6000065"/>
            <a:ext cx="286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a = 2 &gt; </a:t>
            </a:r>
            <a:r>
              <a:rPr lang="en-US" b="1" dirty="0" err="1">
                <a:solidFill>
                  <a:srgbClr val="009900"/>
                </a:solidFill>
              </a:rPr>
              <a:t>b</a:t>
            </a:r>
            <a:r>
              <a:rPr lang="en-US" b="1" baseline="30000" dirty="0" err="1">
                <a:solidFill>
                  <a:srgbClr val="009900"/>
                </a:solidFill>
              </a:rPr>
              <a:t>d</a:t>
            </a:r>
            <a:r>
              <a:rPr lang="en-US" b="1" dirty="0">
                <a:solidFill>
                  <a:srgbClr val="009900"/>
                </a:solidFill>
              </a:rPr>
              <a:t> = 2</a:t>
            </a:r>
            <a:r>
              <a:rPr lang="en-US" b="1" baseline="30000" dirty="0">
                <a:solidFill>
                  <a:srgbClr val="009900"/>
                </a:solidFill>
              </a:rPr>
              <a:t>0</a:t>
            </a:r>
            <a:r>
              <a:rPr lang="en-US" b="1" dirty="0">
                <a:solidFill>
                  <a:srgbClr val="009900"/>
                </a:solidFill>
              </a:rPr>
              <a:t>, case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519366" y="6495778"/>
                <a:ext cx="2434321" cy="656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9900"/>
                    </a:solidFill>
                  </a:rPr>
                  <a:t>So, A(n) </a:t>
                </a:r>
                <a:r>
                  <a:rPr lang="az-Cyrl-AZ" b="1" dirty="0">
                    <a:solidFill>
                      <a:srgbClr val="009900"/>
                    </a:solidFill>
                  </a:rPr>
                  <a:t>є</a:t>
                </a:r>
                <a:r>
                  <a:rPr lang="en-US" b="1" dirty="0">
                    <a:solidFill>
                      <a:srgbClr val="009900"/>
                    </a:solidFill>
                  </a:rPr>
                  <a:t> </a:t>
                </a:r>
                <a:r>
                  <a:rPr lang="el-GR" b="1" dirty="0">
                    <a:solidFill>
                      <a:srgbClr val="009900"/>
                    </a:solidFill>
                  </a:rPr>
                  <a:t>Θ</a:t>
                </a:r>
                <a:r>
                  <a:rPr lang="en-US" b="1" dirty="0">
                    <a:solidFill>
                      <a:srgbClr val="0099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990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b="1" dirty="0">
                    <a:solidFill>
                      <a:srgbClr val="009900"/>
                    </a:solidFill>
                  </a:rPr>
                  <a:t>)</a:t>
                </a:r>
              </a:p>
              <a:p>
                <a:pPr algn="ctr"/>
                <a:r>
                  <a:rPr lang="en-US" b="1" dirty="0">
                    <a:solidFill>
                      <a:srgbClr val="009900"/>
                    </a:solidFill>
                  </a:rPr>
                  <a:t>Or, A(n) </a:t>
                </a:r>
                <a:r>
                  <a:rPr lang="az-Cyrl-AZ" b="1" dirty="0">
                    <a:solidFill>
                      <a:srgbClr val="009900"/>
                    </a:solidFill>
                  </a:rPr>
                  <a:t>є</a:t>
                </a:r>
                <a:r>
                  <a:rPr lang="en-US" b="1" dirty="0">
                    <a:solidFill>
                      <a:srgbClr val="009900"/>
                    </a:solidFill>
                  </a:rPr>
                  <a:t> </a:t>
                </a:r>
                <a:r>
                  <a:rPr lang="el-GR" b="1" dirty="0">
                    <a:solidFill>
                      <a:srgbClr val="009900"/>
                    </a:solidFill>
                  </a:rPr>
                  <a:t>Θ</a:t>
                </a:r>
                <a:r>
                  <a:rPr lang="en-US" b="1" dirty="0">
                    <a:solidFill>
                      <a:srgbClr val="009900"/>
                    </a:solidFill>
                  </a:rPr>
                  <a:t>(n)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66" y="6495778"/>
                <a:ext cx="2434321" cy="656783"/>
              </a:xfrm>
              <a:prstGeom prst="rect">
                <a:avLst/>
              </a:prstGeom>
              <a:blipFill rotWithShape="0">
                <a:blip r:embed="rId4"/>
                <a:stretch>
                  <a:fillRect t="-4673" b="-14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84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99" y="318997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938" y="84145"/>
            <a:ext cx="12619038" cy="7540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 Theorem: Example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644316" y="977738"/>
            <a:ext cx="5490535" cy="1312523"/>
            <a:chOff x="304800" y="2362200"/>
            <a:chExt cx="5849682" cy="1766514"/>
          </a:xfrm>
        </p:grpSpPr>
        <p:sp>
          <p:nvSpPr>
            <p:cNvPr id="9" name="Left Brace 8"/>
            <p:cNvSpPr/>
            <p:nvPr/>
          </p:nvSpPr>
          <p:spPr bwMode="auto">
            <a:xfrm>
              <a:off x="1600200" y="2362200"/>
              <a:ext cx="685800" cy="1752600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2895600"/>
              <a:ext cx="12250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T(n) </a:t>
              </a:r>
              <a:r>
                <a:rPr lang="az-Cyrl-AZ" sz="2800" b="1" dirty="0"/>
                <a:t>є</a:t>
              </a:r>
              <a:endParaRPr lang="en-US" sz="28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46785" y="2362200"/>
              <a:ext cx="35718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/>
                <a:t>Θ</a:t>
              </a:r>
              <a:r>
                <a:rPr lang="en-US" sz="2400" b="1" dirty="0"/>
                <a:t>(</a:t>
              </a:r>
              <a:r>
                <a:rPr lang="en-US" sz="2400" b="1" dirty="0" err="1"/>
                <a:t>n</a:t>
              </a:r>
              <a:r>
                <a:rPr lang="en-US" sz="2400" b="1" baseline="30000" dirty="0" err="1"/>
                <a:t>d</a:t>
              </a:r>
              <a:r>
                <a:rPr lang="en-US" sz="2400" b="1" dirty="0"/>
                <a:t>)          if a &lt; </a:t>
              </a:r>
              <a:r>
                <a:rPr lang="en-US" sz="2400" b="1" dirty="0" err="1"/>
                <a:t>b</a:t>
              </a:r>
              <a:r>
                <a:rPr lang="en-US" sz="2400" b="1" baseline="30000" dirty="0" err="1"/>
                <a:t>d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2967335"/>
              <a:ext cx="3716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b="1" dirty="0"/>
                <a:t>Θ</a:t>
              </a:r>
              <a:r>
                <a:rPr lang="en-US" sz="2400" b="1" dirty="0"/>
                <a:t>(</a:t>
              </a:r>
              <a:r>
                <a:rPr lang="en-US" sz="2400" b="1" dirty="0" err="1"/>
                <a:t>n</a:t>
              </a:r>
              <a:r>
                <a:rPr lang="en-US" sz="2400" b="1" baseline="30000" dirty="0" err="1"/>
                <a:t>d</a:t>
              </a:r>
              <a:r>
                <a:rPr lang="en-US" sz="2400" b="1" dirty="0" err="1"/>
                <a:t>lgn</a:t>
              </a:r>
              <a:r>
                <a:rPr lang="en-US" sz="2400" b="1" dirty="0"/>
                <a:t>)       if a = </a:t>
              </a:r>
              <a:r>
                <a:rPr lang="en-US" sz="2400" b="1" dirty="0" err="1"/>
                <a:t>b</a:t>
              </a:r>
              <a:r>
                <a:rPr lang="en-US" sz="2400" b="1" baseline="30000" dirty="0" err="1"/>
                <a:t>d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38400" y="3653135"/>
                  <a:ext cx="3615477" cy="4755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sz="2400" b="1" dirty="0"/>
                    <a:t>Θ</a:t>
                  </a:r>
                  <a:r>
                    <a:rPr lang="en-US" sz="2400" b="1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0" smtClean="0"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a14:m>
                  <a:r>
                    <a:rPr lang="en-US" sz="2400" b="1" dirty="0"/>
                    <a:t>)      if a &gt; </a:t>
                  </a:r>
                  <a:r>
                    <a:rPr lang="en-US" sz="2400" b="1" dirty="0" err="1"/>
                    <a:t>b</a:t>
                  </a:r>
                  <a:r>
                    <a:rPr lang="en-US" sz="2400" b="1" baseline="30000" dirty="0" err="1"/>
                    <a:t>d</a:t>
                  </a:r>
                  <a:endParaRPr lang="en-US" sz="2400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3653135"/>
                  <a:ext cx="3615477" cy="47557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693" t="-8621" r="-6463" b="-7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284846" y="1226140"/>
            <a:ext cx="3980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T(n) = </a:t>
            </a:r>
            <a:r>
              <a:rPr lang="en-US" b="1" dirty="0" err="1">
                <a:solidFill>
                  <a:srgbClr val="0000CC"/>
                </a:solidFill>
              </a:rPr>
              <a:t>aT</a:t>
            </a:r>
            <a:r>
              <a:rPr lang="en-US" b="1" dirty="0">
                <a:solidFill>
                  <a:srgbClr val="0000CC"/>
                </a:solidFill>
              </a:rPr>
              <a:t>(n/b)+f(n), a ≥ 1, b &gt; 1</a:t>
            </a:r>
          </a:p>
          <a:p>
            <a:r>
              <a:rPr lang="en-US" b="1" dirty="0">
                <a:solidFill>
                  <a:srgbClr val="0000CC"/>
                </a:solidFill>
              </a:rPr>
              <a:t>If f(n) </a:t>
            </a:r>
            <a:r>
              <a:rPr lang="az-Cyrl-AZ" b="1" dirty="0">
                <a:solidFill>
                  <a:srgbClr val="0000CC"/>
                </a:solidFill>
              </a:rPr>
              <a:t>є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l-GR" b="1" dirty="0">
                <a:solidFill>
                  <a:srgbClr val="0000CC"/>
                </a:solidFill>
              </a:rPr>
              <a:t>Θ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dirty="0" err="1">
                <a:solidFill>
                  <a:srgbClr val="0000CC"/>
                </a:solidFill>
              </a:rPr>
              <a:t>n</a:t>
            </a:r>
            <a:r>
              <a:rPr lang="en-US" b="1" baseline="30000" dirty="0" err="1">
                <a:solidFill>
                  <a:srgbClr val="0000CC"/>
                </a:solidFill>
              </a:rPr>
              <a:t>d</a:t>
            </a:r>
            <a:r>
              <a:rPr lang="en-US" b="1" dirty="0">
                <a:solidFill>
                  <a:srgbClr val="0000CC"/>
                </a:solidFill>
              </a:rPr>
              <a:t>) where d ≥ 0, then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9004" y="2757231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T(n) = 3 T(n/2) + 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48530" y="2638937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= 3, b = 2, f(n) </a:t>
            </a:r>
            <a:r>
              <a:rPr lang="az-Cyrl-AZ" b="1" dirty="0"/>
              <a:t>є</a:t>
            </a:r>
            <a:r>
              <a:rPr lang="en-US" b="1" dirty="0"/>
              <a:t> </a:t>
            </a:r>
            <a:r>
              <a:rPr lang="el-GR" b="1" dirty="0"/>
              <a:t>Θ</a:t>
            </a:r>
            <a:r>
              <a:rPr lang="en-US" b="1" dirty="0"/>
              <a:t>(n</a:t>
            </a:r>
            <a:r>
              <a:rPr lang="en-US" b="1" baseline="30000" dirty="0"/>
              <a:t>1</a:t>
            </a:r>
            <a:r>
              <a:rPr lang="en-US" b="1" dirty="0"/>
              <a:t>), so d =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50437" y="310492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a=3 &gt; </a:t>
            </a:r>
            <a:r>
              <a:rPr lang="en-US" b="1" dirty="0" err="1"/>
              <a:t>b</a:t>
            </a:r>
            <a:r>
              <a:rPr lang="en-US" b="1" baseline="30000" dirty="0" err="1"/>
              <a:t>d</a:t>
            </a:r>
            <a:r>
              <a:rPr lang="en-US" b="1" dirty="0"/>
              <a:t>=2</a:t>
            </a:r>
            <a:r>
              <a:rPr lang="en-US" b="1" baseline="30000" dirty="0"/>
              <a:t>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39390" y="3011225"/>
                <a:ext cx="4886851" cy="3797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Case 3:   T(n) </a:t>
                </a:r>
                <a:r>
                  <a:rPr lang="az-Cyrl-AZ" b="1" dirty="0"/>
                  <a:t>є</a:t>
                </a:r>
                <a:r>
                  <a:rPr lang="en-US" b="1" dirty="0"/>
                  <a:t> </a:t>
                </a:r>
                <a:r>
                  <a:rPr lang="el-GR" b="1" dirty="0"/>
                  <a:t>Θ</a:t>
                </a:r>
                <a:r>
                  <a:rPr lang="en-US" b="1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b="1" dirty="0"/>
                  <a:t> ) = </a:t>
                </a:r>
                <a:r>
                  <a:rPr lang="el-GR" b="1" dirty="0"/>
                  <a:t>Θ</a:t>
                </a:r>
                <a:r>
                  <a:rPr lang="en-US" b="1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.</m:t>
                        </m:r>
                        <m:r>
                          <a:rPr lang="en-US" b="1" i="1" smtClean="0">
                            <a:latin typeface="Cambria Math"/>
                          </a:rPr>
                          <m:t>𝟓𝟖𝟓𝟎</m:t>
                        </m:r>
                      </m:sup>
                    </m:sSup>
                  </m:oMath>
                </a14:m>
                <a:r>
                  <a:rPr lang="en-US" b="1" dirty="0"/>
                  <a:t> 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90" y="3011225"/>
                <a:ext cx="4886851" cy="379784"/>
              </a:xfrm>
              <a:prstGeom prst="rect">
                <a:avLst/>
              </a:prstGeom>
              <a:blipFill rotWithShape="0">
                <a:blip r:embed="rId3"/>
                <a:stretch>
                  <a:fillRect l="-998" t="-806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708144" y="371972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T(n) = 3 T(n/2) + 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2134" y="3783216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= 3, b = 2, f(n) </a:t>
            </a:r>
            <a:r>
              <a:rPr lang="az-Cyrl-AZ" b="1" dirty="0"/>
              <a:t>є</a:t>
            </a:r>
            <a:r>
              <a:rPr lang="en-US" b="1" dirty="0"/>
              <a:t> </a:t>
            </a:r>
            <a:r>
              <a:rPr lang="el-GR" b="1" dirty="0"/>
              <a:t>Θ</a:t>
            </a:r>
            <a:r>
              <a:rPr lang="en-US" b="1" dirty="0"/>
              <a:t>(n</a:t>
            </a:r>
            <a:r>
              <a:rPr lang="en-US" b="1" baseline="30000" dirty="0"/>
              <a:t>2</a:t>
            </a:r>
            <a:r>
              <a:rPr lang="en-US" b="1" dirty="0"/>
              <a:t>), so d = 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89667" y="4016159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a=3 &lt; </a:t>
            </a:r>
            <a:r>
              <a:rPr lang="en-US" b="1" dirty="0" err="1"/>
              <a:t>b</a:t>
            </a:r>
            <a:r>
              <a:rPr lang="en-US" b="1" baseline="30000" dirty="0" err="1"/>
              <a:t>d</a:t>
            </a:r>
            <a:r>
              <a:rPr lang="en-US" b="1" dirty="0"/>
              <a:t>=2</a:t>
            </a:r>
            <a:r>
              <a:rPr lang="en-US" b="1" baseline="30000" dirty="0"/>
              <a:t>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48530" y="4123556"/>
                <a:ext cx="291611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Case 1:   T(n) </a:t>
                </a:r>
                <a:r>
                  <a:rPr lang="az-Cyrl-AZ" b="1" dirty="0"/>
                  <a:t>є</a:t>
                </a:r>
                <a:r>
                  <a:rPr lang="en-US" b="1" dirty="0"/>
                  <a:t> </a:t>
                </a:r>
                <a:r>
                  <a:rPr lang="el-GR" b="1" dirty="0"/>
                  <a:t>Θ</a:t>
                </a:r>
                <a:r>
                  <a:rPr lang="en-US" b="1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530" y="4123556"/>
                <a:ext cx="2916119" cy="375552"/>
              </a:xfrm>
              <a:prstGeom prst="rect">
                <a:avLst/>
              </a:prstGeom>
              <a:blipFill rotWithShape="0">
                <a:blip r:embed="rId4"/>
                <a:stretch>
                  <a:fillRect l="-1883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619700" y="4623831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T(n) = 4 T(n/2) + 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33824" y="4673958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= 4, b = 2, f(n) </a:t>
            </a:r>
            <a:r>
              <a:rPr lang="az-Cyrl-AZ" b="1" dirty="0"/>
              <a:t>є</a:t>
            </a:r>
            <a:r>
              <a:rPr lang="en-US" b="1" dirty="0"/>
              <a:t> </a:t>
            </a:r>
            <a:r>
              <a:rPr lang="el-GR" b="1" dirty="0"/>
              <a:t>Θ</a:t>
            </a:r>
            <a:r>
              <a:rPr lang="en-US" b="1" dirty="0"/>
              <a:t>(n</a:t>
            </a:r>
            <a:r>
              <a:rPr lang="en-US" b="1" baseline="30000" dirty="0"/>
              <a:t>2</a:t>
            </a:r>
            <a:r>
              <a:rPr lang="en-US" b="1" dirty="0"/>
              <a:t>), so d =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9144" y="4990447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a=4 = </a:t>
            </a:r>
            <a:r>
              <a:rPr lang="en-US" b="1" dirty="0" err="1"/>
              <a:t>b</a:t>
            </a:r>
            <a:r>
              <a:rPr lang="en-US" b="1" baseline="30000" dirty="0" err="1"/>
              <a:t>d</a:t>
            </a:r>
            <a:r>
              <a:rPr lang="en-US" b="1" dirty="0"/>
              <a:t>=2</a:t>
            </a:r>
            <a:r>
              <a:rPr lang="en-US" b="1" baseline="30000" dirty="0"/>
              <a:t>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33824" y="5038692"/>
                <a:ext cx="322069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Case 2:   T(n) </a:t>
                </a:r>
                <a:r>
                  <a:rPr lang="az-Cyrl-AZ" b="1" dirty="0"/>
                  <a:t>є</a:t>
                </a:r>
                <a:r>
                  <a:rPr lang="en-US" b="1" dirty="0"/>
                  <a:t> </a:t>
                </a:r>
                <a:r>
                  <a:rPr lang="el-GR" b="1" dirty="0"/>
                  <a:t>Θ</a:t>
                </a:r>
                <a:r>
                  <a:rPr lang="en-US" b="1" dirty="0"/>
                  <a:t>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 err="1"/>
                  <a:t>lgn</a:t>
                </a:r>
                <a:r>
                  <a:rPr lang="en-US" b="1" dirty="0"/>
                  <a:t> 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24" y="5038692"/>
                <a:ext cx="3220690" cy="375552"/>
              </a:xfrm>
              <a:prstGeom prst="rect">
                <a:avLst/>
              </a:prstGeom>
              <a:blipFill rotWithShape="0">
                <a:blip r:embed="rId5"/>
                <a:stretch>
                  <a:fillRect l="-1512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815447" y="5836189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T(n) = 0.5 T(n/2) + 1/n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93220" y="5836189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Master </a:t>
            </a:r>
            <a:r>
              <a:rPr lang="en-US" dirty="0" err="1">
                <a:solidFill>
                  <a:srgbClr val="FF0000"/>
                </a:solidFill>
              </a:rPr>
              <a:t>th</a:t>
            </a:r>
            <a:r>
              <a:rPr lang="en-US" baseline="30000" dirty="0" err="1">
                <a:solidFill>
                  <a:srgbClr val="FF0000"/>
                </a:solidFill>
              </a:rPr>
              <a:t>m</a:t>
            </a:r>
            <a:r>
              <a:rPr lang="en-US" dirty="0">
                <a:solidFill>
                  <a:srgbClr val="FF0000"/>
                </a:solidFill>
              </a:rPr>
              <a:t> doesn’t </a:t>
            </a:r>
            <a:r>
              <a:rPr lang="en-US" dirty="0" err="1">
                <a:solidFill>
                  <a:srgbClr val="FF0000"/>
                </a:solidFill>
              </a:rPr>
              <a:t>apply,a</a:t>
            </a:r>
            <a:r>
              <a:rPr lang="en-US" dirty="0">
                <a:solidFill>
                  <a:srgbClr val="FF0000"/>
                </a:solidFill>
              </a:rPr>
              <a:t>&lt;1, d&lt;0</a:t>
            </a: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 bwMode="auto">
          <a:xfrm flipH="1">
            <a:off x="4636020" y="6020855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815447" y="6140989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T(n) = 2 T(n/2) + n/</a:t>
            </a:r>
            <a:r>
              <a:rPr lang="en-US" b="1" dirty="0" err="1">
                <a:solidFill>
                  <a:srgbClr val="C00000"/>
                </a:solidFill>
              </a:rPr>
              <a:t>lgn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92047" y="6129321"/>
            <a:ext cx="386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Master </a:t>
            </a:r>
            <a:r>
              <a:rPr lang="en-US" sz="1400" dirty="0" err="1">
                <a:solidFill>
                  <a:srgbClr val="FF0000"/>
                </a:solidFill>
              </a:rPr>
              <a:t>th</a:t>
            </a:r>
            <a:r>
              <a:rPr lang="en-US" sz="1400" baseline="30000" dirty="0" err="1">
                <a:solidFill>
                  <a:srgbClr val="FF0000"/>
                </a:solidFill>
              </a:rPr>
              <a:t>m</a:t>
            </a:r>
            <a:r>
              <a:rPr lang="en-US" sz="1400" dirty="0">
                <a:solidFill>
                  <a:srgbClr val="FF0000"/>
                </a:solidFill>
              </a:rPr>
              <a:t> doesn’t apply f(n) not polynomial</a:t>
            </a: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 bwMode="auto">
          <a:xfrm flipH="1">
            <a:off x="4634847" y="6283210"/>
            <a:ext cx="457200" cy="30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/>
          <p:cNvSpPr txBox="1"/>
          <p:nvPr/>
        </p:nvSpPr>
        <p:spPr>
          <a:xfrm>
            <a:off x="1865681" y="6445789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T(n) = 64 T(n/8) – 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lgn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85081" y="6434121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f(n) is not positive, doesn’t apply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91647" y="6815121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T(n) = 2</a:t>
            </a:r>
            <a:r>
              <a:rPr lang="en-US" b="1" baseline="30000" dirty="0">
                <a:solidFill>
                  <a:srgbClr val="C00000"/>
                </a:solidFill>
              </a:rPr>
              <a:t>n</a:t>
            </a:r>
            <a:r>
              <a:rPr lang="en-US" b="1" dirty="0">
                <a:solidFill>
                  <a:srgbClr val="C00000"/>
                </a:solidFill>
              </a:rPr>
              <a:t> T(n/8) + 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30047" y="6826789"/>
            <a:ext cx="348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is not constant, doesn’t apply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624" y="2065757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T(n) = 2T(n/2)+6n-1?</a:t>
            </a:r>
          </a:p>
        </p:txBody>
      </p:sp>
    </p:spTree>
    <p:extLst>
      <p:ext uri="{BB962C8B-B14F-4D97-AF65-F5344CB8AC3E}">
        <p14:creationId xmlns:p14="http://schemas.microsoft.com/office/powerpoint/2010/main" val="239065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3" grpId="0"/>
      <p:bldP spid="34" grpId="0"/>
      <p:bldP spid="35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316" y="3004403"/>
            <a:ext cx="2890991" cy="170688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First Snippet of Mergesort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5343295" y="655936"/>
                <a:ext cx="5371854" cy="4876800"/>
              </a:xfrm>
            </p:spPr>
            <p:txBody>
              <a:bodyPr/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b="1" dirty="0"/>
                  <a:t>ALGORITHM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Mergesort</a:t>
                </a:r>
                <a:r>
                  <a:rPr lang="en-US" sz="1800" dirty="0"/>
                  <a:t>(A[0..n-1])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//sorts array A[0..n-1] by recursive </a:t>
                </a:r>
                <a:r>
                  <a:rPr lang="en-US" sz="1800" dirty="0" err="1"/>
                  <a:t>mergesort</a:t>
                </a:r>
                <a:endParaRPr lang="en-US" sz="18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//Input: A[0..n-1] to be sorted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//Output: Sorted A[0..n-1]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b="1" dirty="0"/>
                  <a:t>if</a:t>
                </a:r>
                <a:r>
                  <a:rPr lang="en-US" sz="1800" dirty="0"/>
                  <a:t> n &gt; 1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	copy A[0..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-1] to B[0..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-1]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	copy A[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..n-1] to C[0..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-1]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	</a:t>
                </a:r>
                <a:r>
                  <a:rPr lang="en-US" sz="1800" dirty="0" err="1"/>
                  <a:t>Mergesort</a:t>
                </a:r>
                <a:r>
                  <a:rPr lang="en-US" sz="1800" dirty="0"/>
                  <a:t>(B[0..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-1])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	</a:t>
                </a:r>
                <a:r>
                  <a:rPr lang="en-US" sz="1800" dirty="0" err="1"/>
                  <a:t>Mergesort</a:t>
                </a:r>
                <a:r>
                  <a:rPr lang="en-US" sz="1800" dirty="0"/>
                  <a:t>(C[0..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-1])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sz="1800" dirty="0"/>
                  <a:t>	Merge(B, C, A)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3295" y="655936"/>
                <a:ext cx="5371854" cy="4876800"/>
              </a:xfrm>
              <a:blipFill rotWithShape="0">
                <a:blip r:embed="rId2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3678" y="162960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11690" y="740119"/>
            <a:ext cx="5410200" cy="4528568"/>
          </a:xfrm>
          <a:prstGeom prst="rect">
            <a:avLst/>
          </a:prstGeom>
        </p:spPr>
        <p:txBody>
          <a:bodyPr/>
          <a:lstStyle>
            <a:lvl1pPr marL="354902" indent="-354902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6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68953" indent="-29575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5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8300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620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29409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2611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75813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4901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1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15580"/>
              </p:ext>
            </p:extLst>
          </p:nvPr>
        </p:nvGraphicFramePr>
        <p:xfrm>
          <a:off x="5569775" y="6390258"/>
          <a:ext cx="60960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780872"/>
              </p:ext>
            </p:extLst>
          </p:nvPr>
        </p:nvGraphicFramePr>
        <p:xfrm>
          <a:off x="5460611" y="5145376"/>
          <a:ext cx="2971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03269"/>
              </p:ext>
            </p:extLst>
          </p:nvPr>
        </p:nvGraphicFramePr>
        <p:xfrm>
          <a:off x="9460737" y="5133366"/>
          <a:ext cx="2971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 bwMode="auto">
          <a:xfrm flipV="1">
            <a:off x="5689211" y="5526376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 flipV="1">
            <a:off x="9689337" y="5514366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03411" y="514537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1269" y="513336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2575" y="63866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70889" y="6386686"/>
            <a:ext cx="30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Down Arrow 16"/>
          <p:cNvSpPr/>
          <p:nvPr/>
        </p:nvSpPr>
        <p:spPr bwMode="auto">
          <a:xfrm flipV="1">
            <a:off x="10451337" y="5514366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15645" y="63750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Down Arrow 18"/>
          <p:cNvSpPr/>
          <p:nvPr/>
        </p:nvSpPr>
        <p:spPr bwMode="auto">
          <a:xfrm flipV="1">
            <a:off x="6451211" y="5526376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01445" y="63750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Down Arrow 20"/>
          <p:cNvSpPr/>
          <p:nvPr/>
        </p:nvSpPr>
        <p:spPr bwMode="auto">
          <a:xfrm flipV="1">
            <a:off x="7213211" y="5526376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3445" y="63750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Down Arrow 22"/>
          <p:cNvSpPr/>
          <p:nvPr/>
        </p:nvSpPr>
        <p:spPr bwMode="auto">
          <a:xfrm flipV="1">
            <a:off x="11213337" y="5514366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01645" y="63750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5" name="Down Arrow 24"/>
          <p:cNvSpPr/>
          <p:nvPr/>
        </p:nvSpPr>
        <p:spPr bwMode="auto">
          <a:xfrm flipV="1">
            <a:off x="11899137" y="5514366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663645" y="63750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49445" y="63750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8" name="Down Arrow 27"/>
          <p:cNvSpPr/>
          <p:nvPr/>
        </p:nvSpPr>
        <p:spPr bwMode="auto">
          <a:xfrm flipV="1">
            <a:off x="7899011" y="5526376"/>
            <a:ext cx="304800" cy="457200"/>
          </a:xfrm>
          <a:prstGeom prst="down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32375" y="6375018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3187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/>
      <p:bldP spid="14" grpId="0"/>
      <p:bldP spid="15" grpId="0"/>
      <p:bldP spid="16" grpId="0"/>
      <p:bldP spid="17" grpId="0" animBg="1"/>
      <p:bldP spid="17" grpId="1" animBg="1"/>
      <p:bldP spid="18" grpId="0"/>
      <p:bldP spid="19" grpId="0" animBg="1"/>
      <p:bldP spid="19" grpId="1" animBg="1"/>
      <p:bldP spid="20" grpId="0"/>
      <p:bldP spid="21" grpId="0" animBg="1"/>
      <p:bldP spid="21" grpId="1" animBg="1"/>
      <p:bldP spid="22" grpId="0"/>
      <p:bldP spid="23" grpId="0" animBg="1"/>
      <p:bldP spid="23" grpId="1" animBg="1"/>
      <p:bldP spid="24" grpId="0"/>
      <p:bldP spid="25" grpId="0" animBg="1"/>
      <p:bldP spid="25" grpId="1" animBg="1"/>
      <p:bldP spid="26" grpId="0"/>
      <p:bldP spid="27" grpId="0"/>
      <p:bldP spid="28" grpId="0" animBg="1"/>
      <p:bldP spid="28" grpId="1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368" y="2993646"/>
            <a:ext cx="2890991" cy="170688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Second Snippet of Mergesort Algorithm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5109029" y="1134311"/>
            <a:ext cx="7170057" cy="542555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ALGORITHM</a:t>
            </a:r>
            <a:r>
              <a:rPr lang="en-US" sz="1800" dirty="0"/>
              <a:t> Merge(B[0..p-1], C[0..q-1], A[0..p+q-1])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//Merges two sorted arrays into one sorted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//Input: Arrays B[0..p-1] and C[0..q-1] both sorted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//Output: Sorted array A[0..p+q-1] of elements of B and 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err="1"/>
              <a:t>i</a:t>
            </a:r>
            <a:r>
              <a:rPr lang="en-US" sz="1800" dirty="0"/>
              <a:t> &lt;- 0; j &lt;- 0; k &lt;- 0;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while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&lt; p </a:t>
            </a:r>
            <a:r>
              <a:rPr lang="en-US" sz="1800" b="1" dirty="0"/>
              <a:t>and</a:t>
            </a:r>
            <a:r>
              <a:rPr lang="en-US" sz="1800" dirty="0"/>
              <a:t> j &lt; q 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B[</a:t>
            </a:r>
            <a:r>
              <a:rPr lang="en-US" sz="1800" dirty="0" err="1"/>
              <a:t>i</a:t>
            </a:r>
            <a:r>
              <a:rPr lang="en-US" sz="1800" dirty="0"/>
              <a:t>] ≤ C[j]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		A[k] &lt;- B[</a:t>
            </a:r>
            <a:r>
              <a:rPr lang="en-US" sz="1800" dirty="0" err="1"/>
              <a:t>i</a:t>
            </a:r>
            <a:r>
              <a:rPr lang="en-US" sz="1800" dirty="0"/>
              <a:t>]; </a:t>
            </a:r>
            <a:r>
              <a:rPr lang="en-US" sz="1800" dirty="0" err="1"/>
              <a:t>i</a:t>
            </a:r>
            <a:r>
              <a:rPr lang="en-US" sz="1800" dirty="0"/>
              <a:t> &lt;- i+1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	</a:t>
            </a:r>
            <a:r>
              <a:rPr lang="en-US" sz="1800" b="1" dirty="0"/>
              <a:t>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		A[k] &lt;- C[j]; j &lt;- j+1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	k &lt;- k+1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if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	copy C[j..q-1] to A[k..p+q-1]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/>
              <a:t>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	copy B[i..p-1] to A[k..p+q-1]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192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11690" y="740119"/>
            <a:ext cx="5410200" cy="4528568"/>
          </a:xfrm>
          <a:prstGeom prst="rect">
            <a:avLst/>
          </a:prstGeom>
        </p:spPr>
        <p:txBody>
          <a:bodyPr/>
          <a:lstStyle>
            <a:lvl1pPr marL="354902" indent="-354902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6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68953" indent="-29575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5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8300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620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29409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2611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75813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4901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1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912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4" y="1299836"/>
            <a:ext cx="11572373" cy="754095"/>
          </a:xfrm>
        </p:spPr>
        <p:txBody>
          <a:bodyPr/>
          <a:lstStyle/>
          <a:p>
            <a:pPr algn="ctr"/>
            <a:r>
              <a:rPr lang="en-US" dirty="0"/>
              <a:t>Mergesort Algorithm Comparison…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0764" y="2569030"/>
                <a:ext cx="5608808" cy="424893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ALGORITHM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Mergesort</a:t>
                </a:r>
                <a:r>
                  <a:rPr lang="en-US" sz="2400" dirty="0"/>
                  <a:t>(A[0..n-1])</a:t>
                </a:r>
              </a:p>
              <a:p>
                <a:pPr marL="0" indent="0">
                  <a:buNone/>
                </a:pPr>
                <a:r>
                  <a:rPr lang="en-US" sz="2400" dirty="0"/>
                  <a:t>//sorts array A[0..n-1] by recursive </a:t>
                </a:r>
                <a:r>
                  <a:rPr lang="en-US" sz="2400" dirty="0" err="1"/>
                  <a:t>mergesort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//Input: A[0..n-1] to be sorted</a:t>
                </a:r>
              </a:p>
              <a:p>
                <a:pPr marL="0" indent="0">
                  <a:buNone/>
                </a:pPr>
                <a:r>
                  <a:rPr lang="en-US" sz="2400" dirty="0"/>
                  <a:t>//Output: Sorted A[0..n-1]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if</a:t>
                </a:r>
                <a:r>
                  <a:rPr lang="en-US" sz="2400" dirty="0"/>
                  <a:t> n &gt; a</a:t>
                </a:r>
              </a:p>
              <a:p>
                <a:pPr marL="0" indent="0">
                  <a:buNone/>
                </a:pPr>
                <a:r>
                  <a:rPr lang="en-US" sz="2400" dirty="0"/>
                  <a:t>	copy A[0..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-1] to B[0..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-1]</a:t>
                </a:r>
              </a:p>
              <a:p>
                <a:pPr marL="0" indent="0">
                  <a:buNone/>
                </a:pPr>
                <a:r>
                  <a:rPr lang="en-US" sz="2400" dirty="0"/>
                  <a:t>	copy A[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..n-1] to C[0..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-1]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Mergesort</a:t>
                </a:r>
                <a:r>
                  <a:rPr lang="en-US" sz="2400" dirty="0"/>
                  <a:t>(B[0..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-1])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Mergesort</a:t>
                </a:r>
                <a:r>
                  <a:rPr lang="en-US" sz="2400" dirty="0"/>
                  <a:t>(C[0..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-1])</a:t>
                </a:r>
              </a:p>
              <a:p>
                <a:pPr marL="0" indent="0">
                  <a:buNone/>
                </a:pPr>
                <a:r>
                  <a:rPr lang="en-US" sz="2400" dirty="0"/>
                  <a:t>	Merge(B, C, A)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0764" y="2569030"/>
                <a:ext cx="5608808" cy="4248932"/>
              </a:xfrm>
              <a:blipFill rotWithShape="0">
                <a:blip r:embed="rId2"/>
                <a:stretch>
                  <a:fillRect l="-1413" t="-2439" b="-8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426180" y="2569030"/>
            <a:ext cx="5625357" cy="4574050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ALGORITHM</a:t>
            </a:r>
            <a:r>
              <a:rPr lang="en-US" sz="2000" dirty="0"/>
              <a:t> Merge(B[0..p-1], C[0..q-1], A[0..p+q-1])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//Merges two sorted arrays into one sorted array //Input: Arrays B[0..p-1] and C[0..q-1] both sorted  //Output: Sorted array A[0..p+q-1] of elements of B //and C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 err="1"/>
              <a:t>i</a:t>
            </a:r>
            <a:r>
              <a:rPr lang="en-US" sz="2000" dirty="0"/>
              <a:t> &lt;- 0; j &lt;- 0; k &lt;- 0;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while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&lt; p </a:t>
            </a:r>
            <a:r>
              <a:rPr lang="en-US" sz="2000" b="1" dirty="0"/>
              <a:t>and</a:t>
            </a:r>
            <a:r>
              <a:rPr lang="en-US" sz="2000" dirty="0"/>
              <a:t> j &lt; q do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B[</a:t>
            </a:r>
            <a:r>
              <a:rPr lang="en-US" sz="2000" dirty="0" err="1"/>
              <a:t>i</a:t>
            </a:r>
            <a:r>
              <a:rPr lang="en-US" sz="2000" dirty="0"/>
              <a:t>] ≤ C[j]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A[k] &lt;- B[</a:t>
            </a:r>
            <a:r>
              <a:rPr lang="en-US" sz="2000" dirty="0" err="1"/>
              <a:t>i</a:t>
            </a:r>
            <a:r>
              <a:rPr lang="en-US" sz="2000" dirty="0"/>
              <a:t>]; </a:t>
            </a:r>
            <a:r>
              <a:rPr lang="en-US" sz="2000" dirty="0" err="1"/>
              <a:t>i</a:t>
            </a:r>
            <a:r>
              <a:rPr lang="en-US" sz="2000" dirty="0"/>
              <a:t> &lt;- i+1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/>
              <a:t>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	A[k] &lt;- C[j]; j &lt;- j+1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/>
              <a:t>	k &lt;- k+1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copy C[j..q-1] to A[k..p+q-1]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	copy B[i..p-1] to A[k..p+q-1]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9164" y="121229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023428" y="2569030"/>
            <a:ext cx="14515" cy="4574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8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7486" y="137657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69135" y="-29185"/>
            <a:ext cx="12619038" cy="7540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Merge Sort Algorithm: Example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794284"/>
              </p:ext>
            </p:extLst>
          </p:nvPr>
        </p:nvGraphicFramePr>
        <p:xfrm>
          <a:off x="4107543" y="1337212"/>
          <a:ext cx="426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83803"/>
              </p:ext>
            </p:extLst>
          </p:nvPr>
        </p:nvGraphicFramePr>
        <p:xfrm>
          <a:off x="2881991" y="2241452"/>
          <a:ext cx="2597152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90612"/>
              </p:ext>
            </p:extLst>
          </p:nvPr>
        </p:nvGraphicFramePr>
        <p:xfrm>
          <a:off x="7301591" y="2241452"/>
          <a:ext cx="2597152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930653"/>
              </p:ext>
            </p:extLst>
          </p:nvPr>
        </p:nvGraphicFramePr>
        <p:xfrm>
          <a:off x="2354943" y="300345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7165"/>
              </p:ext>
            </p:extLst>
          </p:nvPr>
        </p:nvGraphicFramePr>
        <p:xfrm>
          <a:off x="4717143" y="300345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0551"/>
              </p:ext>
            </p:extLst>
          </p:nvPr>
        </p:nvGraphicFramePr>
        <p:xfrm>
          <a:off x="7003143" y="300345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2148"/>
              </p:ext>
            </p:extLst>
          </p:nvPr>
        </p:nvGraphicFramePr>
        <p:xfrm>
          <a:off x="9365343" y="300345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980158"/>
              </p:ext>
            </p:extLst>
          </p:nvPr>
        </p:nvGraphicFramePr>
        <p:xfrm>
          <a:off x="2126343" y="3775612"/>
          <a:ext cx="45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005459"/>
              </p:ext>
            </p:extLst>
          </p:nvPr>
        </p:nvGraphicFramePr>
        <p:xfrm>
          <a:off x="3040743" y="3765452"/>
          <a:ext cx="45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40103"/>
              </p:ext>
            </p:extLst>
          </p:nvPr>
        </p:nvGraphicFramePr>
        <p:xfrm>
          <a:off x="4488543" y="3765452"/>
          <a:ext cx="45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900202"/>
              </p:ext>
            </p:extLst>
          </p:nvPr>
        </p:nvGraphicFramePr>
        <p:xfrm>
          <a:off x="5479143" y="3765452"/>
          <a:ext cx="45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740940"/>
              </p:ext>
            </p:extLst>
          </p:nvPr>
        </p:nvGraphicFramePr>
        <p:xfrm>
          <a:off x="6774543" y="3765452"/>
          <a:ext cx="45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62535"/>
              </p:ext>
            </p:extLst>
          </p:nvPr>
        </p:nvGraphicFramePr>
        <p:xfrm>
          <a:off x="7841343" y="3775612"/>
          <a:ext cx="45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93675"/>
              </p:ext>
            </p:extLst>
          </p:nvPr>
        </p:nvGraphicFramePr>
        <p:xfrm>
          <a:off x="9136743" y="3765452"/>
          <a:ext cx="45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3092"/>
              </p:ext>
            </p:extLst>
          </p:nvPr>
        </p:nvGraphicFramePr>
        <p:xfrm>
          <a:off x="10127343" y="3765452"/>
          <a:ext cx="45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717016"/>
              </p:ext>
            </p:extLst>
          </p:nvPr>
        </p:nvGraphicFramePr>
        <p:xfrm>
          <a:off x="2354943" y="460365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25562"/>
              </p:ext>
            </p:extLst>
          </p:nvPr>
        </p:nvGraphicFramePr>
        <p:xfrm>
          <a:off x="4717143" y="460365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52646"/>
              </p:ext>
            </p:extLst>
          </p:nvPr>
        </p:nvGraphicFramePr>
        <p:xfrm>
          <a:off x="7003143" y="460365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62965"/>
              </p:ext>
            </p:extLst>
          </p:nvPr>
        </p:nvGraphicFramePr>
        <p:xfrm>
          <a:off x="9365343" y="460365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28043"/>
              </p:ext>
            </p:extLst>
          </p:nvPr>
        </p:nvGraphicFramePr>
        <p:xfrm>
          <a:off x="2812143" y="5452012"/>
          <a:ext cx="2597152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841178"/>
              </p:ext>
            </p:extLst>
          </p:nvPr>
        </p:nvGraphicFramePr>
        <p:xfrm>
          <a:off x="7231743" y="5452012"/>
          <a:ext cx="2597152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857801"/>
              </p:ext>
            </p:extLst>
          </p:nvPr>
        </p:nvGraphicFramePr>
        <p:xfrm>
          <a:off x="4183743" y="6442612"/>
          <a:ext cx="4267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Arrow Connector 29"/>
          <p:cNvCxnSpPr>
            <a:endCxn id="9" idx="0"/>
          </p:cNvCxnSpPr>
          <p:nvPr/>
        </p:nvCxnSpPr>
        <p:spPr bwMode="auto">
          <a:xfrm flipH="1">
            <a:off x="4180567" y="1708052"/>
            <a:ext cx="993776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endCxn id="10" idx="0"/>
          </p:cNvCxnSpPr>
          <p:nvPr/>
        </p:nvCxnSpPr>
        <p:spPr bwMode="auto">
          <a:xfrm>
            <a:off x="7307943" y="1708052"/>
            <a:ext cx="1292224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endCxn id="11" idx="0"/>
          </p:cNvCxnSpPr>
          <p:nvPr/>
        </p:nvCxnSpPr>
        <p:spPr bwMode="auto">
          <a:xfrm flipH="1">
            <a:off x="2850243" y="2622452"/>
            <a:ext cx="6477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endCxn id="12" idx="0"/>
          </p:cNvCxnSpPr>
          <p:nvPr/>
        </p:nvCxnSpPr>
        <p:spPr bwMode="auto">
          <a:xfrm>
            <a:off x="4869543" y="2622452"/>
            <a:ext cx="3429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13" idx="0"/>
          </p:cNvCxnSpPr>
          <p:nvPr/>
        </p:nvCxnSpPr>
        <p:spPr bwMode="auto">
          <a:xfrm flipH="1">
            <a:off x="7498443" y="2622452"/>
            <a:ext cx="455612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endCxn id="14" idx="0"/>
          </p:cNvCxnSpPr>
          <p:nvPr/>
        </p:nvCxnSpPr>
        <p:spPr bwMode="auto">
          <a:xfrm>
            <a:off x="9212943" y="2622452"/>
            <a:ext cx="6477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endCxn id="15" idx="0"/>
          </p:cNvCxnSpPr>
          <p:nvPr/>
        </p:nvCxnSpPr>
        <p:spPr bwMode="auto">
          <a:xfrm flipH="1">
            <a:off x="2354943" y="3308252"/>
            <a:ext cx="304800" cy="4673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endCxn id="16" idx="0"/>
          </p:cNvCxnSpPr>
          <p:nvPr/>
        </p:nvCxnSpPr>
        <p:spPr bwMode="auto">
          <a:xfrm>
            <a:off x="3040743" y="3308252"/>
            <a:ext cx="2286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H="1">
            <a:off x="4677455" y="3308252"/>
            <a:ext cx="192088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endCxn id="18" idx="0"/>
          </p:cNvCxnSpPr>
          <p:nvPr/>
        </p:nvCxnSpPr>
        <p:spPr bwMode="auto">
          <a:xfrm>
            <a:off x="5479143" y="3308252"/>
            <a:ext cx="2286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endCxn id="19" idx="0"/>
          </p:cNvCxnSpPr>
          <p:nvPr/>
        </p:nvCxnSpPr>
        <p:spPr bwMode="auto">
          <a:xfrm flipH="1">
            <a:off x="7003143" y="3308252"/>
            <a:ext cx="2286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endCxn id="20" idx="0"/>
          </p:cNvCxnSpPr>
          <p:nvPr/>
        </p:nvCxnSpPr>
        <p:spPr bwMode="auto">
          <a:xfrm>
            <a:off x="7726249" y="3308252"/>
            <a:ext cx="343694" cy="46736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endCxn id="21" idx="0"/>
          </p:cNvCxnSpPr>
          <p:nvPr/>
        </p:nvCxnSpPr>
        <p:spPr bwMode="auto">
          <a:xfrm flipH="1">
            <a:off x="9365343" y="3308252"/>
            <a:ext cx="17145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10127343" y="3308252"/>
            <a:ext cx="304800" cy="533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23" idx="0"/>
          </p:cNvCxnSpPr>
          <p:nvPr/>
        </p:nvCxnSpPr>
        <p:spPr bwMode="auto">
          <a:xfrm>
            <a:off x="2354943" y="4070252"/>
            <a:ext cx="4953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endCxn id="23" idx="0"/>
          </p:cNvCxnSpPr>
          <p:nvPr/>
        </p:nvCxnSpPr>
        <p:spPr bwMode="auto">
          <a:xfrm flipH="1">
            <a:off x="2850243" y="4070252"/>
            <a:ext cx="4191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endCxn id="24" idx="0"/>
          </p:cNvCxnSpPr>
          <p:nvPr/>
        </p:nvCxnSpPr>
        <p:spPr bwMode="auto">
          <a:xfrm>
            <a:off x="4677455" y="4070252"/>
            <a:ext cx="534988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endCxn id="24" idx="0"/>
          </p:cNvCxnSpPr>
          <p:nvPr/>
        </p:nvCxnSpPr>
        <p:spPr bwMode="auto">
          <a:xfrm flipH="1">
            <a:off x="5212443" y="4070252"/>
            <a:ext cx="4953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endCxn id="25" idx="0"/>
          </p:cNvCxnSpPr>
          <p:nvPr/>
        </p:nvCxnSpPr>
        <p:spPr bwMode="auto">
          <a:xfrm>
            <a:off x="7003143" y="4070252"/>
            <a:ext cx="4953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endCxn id="25" idx="0"/>
          </p:cNvCxnSpPr>
          <p:nvPr/>
        </p:nvCxnSpPr>
        <p:spPr bwMode="auto">
          <a:xfrm flipH="1">
            <a:off x="7498443" y="4070252"/>
            <a:ext cx="5715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>
            <a:endCxn id="26" idx="0"/>
          </p:cNvCxnSpPr>
          <p:nvPr/>
        </p:nvCxnSpPr>
        <p:spPr bwMode="auto">
          <a:xfrm>
            <a:off x="9365343" y="4070252"/>
            <a:ext cx="4953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>
            <a:endCxn id="26" idx="0"/>
          </p:cNvCxnSpPr>
          <p:nvPr/>
        </p:nvCxnSpPr>
        <p:spPr bwMode="auto">
          <a:xfrm flipH="1">
            <a:off x="9860643" y="4070252"/>
            <a:ext cx="5715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>
            <a:endCxn id="27" idx="0"/>
          </p:cNvCxnSpPr>
          <p:nvPr/>
        </p:nvCxnSpPr>
        <p:spPr bwMode="auto">
          <a:xfrm>
            <a:off x="2850243" y="4908452"/>
            <a:ext cx="1260476" cy="543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Arrow Connector 52"/>
          <p:cNvCxnSpPr>
            <a:endCxn id="27" idx="0"/>
          </p:cNvCxnSpPr>
          <p:nvPr/>
        </p:nvCxnSpPr>
        <p:spPr bwMode="auto">
          <a:xfrm flipH="1">
            <a:off x="4110719" y="4908452"/>
            <a:ext cx="1101724" cy="543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>
            <a:endCxn id="28" idx="0"/>
          </p:cNvCxnSpPr>
          <p:nvPr/>
        </p:nvCxnSpPr>
        <p:spPr bwMode="auto">
          <a:xfrm>
            <a:off x="7498443" y="4908452"/>
            <a:ext cx="1031876" cy="543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>
            <a:endCxn id="28" idx="0"/>
          </p:cNvCxnSpPr>
          <p:nvPr/>
        </p:nvCxnSpPr>
        <p:spPr bwMode="auto">
          <a:xfrm flipH="1">
            <a:off x="8530319" y="4908452"/>
            <a:ext cx="1330324" cy="5435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endCxn id="29" idx="0"/>
          </p:cNvCxnSpPr>
          <p:nvPr/>
        </p:nvCxnSpPr>
        <p:spPr bwMode="auto">
          <a:xfrm>
            <a:off x="4110719" y="5822852"/>
            <a:ext cx="2206624" cy="619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Arrow Connector 56"/>
          <p:cNvCxnSpPr>
            <a:endCxn id="29" idx="0"/>
          </p:cNvCxnSpPr>
          <p:nvPr/>
        </p:nvCxnSpPr>
        <p:spPr bwMode="auto">
          <a:xfrm flipH="1">
            <a:off x="6317343" y="5822852"/>
            <a:ext cx="2212976" cy="619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678543" y="1134311"/>
            <a:ext cx="1295400" cy="685800"/>
            <a:chOff x="1973943" y="1174652"/>
            <a:chExt cx="1295400" cy="685800"/>
          </a:xfrm>
        </p:grpSpPr>
        <p:cxnSp>
          <p:nvCxnSpPr>
            <p:cNvPr id="58" name="Straight Arrow Connector 57"/>
            <p:cNvCxnSpPr/>
            <p:nvPr/>
          </p:nvCxnSpPr>
          <p:spPr bwMode="auto">
            <a:xfrm>
              <a:off x="2888343" y="1354348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2888343" y="1708052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TextBox 59"/>
            <p:cNvSpPr txBox="1"/>
            <p:nvPr/>
          </p:nvSpPr>
          <p:spPr>
            <a:xfrm>
              <a:off x="1987878" y="1174652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Divide: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73943" y="1491120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3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8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50426"/>
            <a:ext cx="12619038" cy="754095"/>
          </a:xfrm>
        </p:spPr>
        <p:txBody>
          <a:bodyPr/>
          <a:lstStyle/>
          <a:p>
            <a:pPr algn="ctr"/>
            <a:r>
              <a:rPr lang="en-US" dirty="0"/>
              <a:t>Summary of Mergesort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4" y="2475560"/>
            <a:ext cx="11550983" cy="46897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CC"/>
                </a:solidFill>
              </a:rPr>
              <a:t>Worst</a:t>
            </a:r>
            <a:r>
              <a:rPr lang="en-US" sz="2400" dirty="0"/>
              <a:t>-case of Mergesort is </a:t>
            </a:r>
            <a:r>
              <a:rPr lang="el-GR" sz="2400" dirty="0">
                <a:solidFill>
                  <a:srgbClr val="0000CC"/>
                </a:solidFill>
              </a:rPr>
              <a:t>Θ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dirty="0" err="1">
                <a:solidFill>
                  <a:srgbClr val="0000CC"/>
                </a:solidFill>
              </a:rPr>
              <a:t>nlogn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</a:p>
          <a:p>
            <a:r>
              <a:rPr lang="en-US" sz="2400" dirty="0">
                <a:solidFill>
                  <a:srgbClr val="0000CC"/>
                </a:solidFill>
              </a:rPr>
              <a:t>Average</a:t>
            </a:r>
            <a:r>
              <a:rPr lang="en-US" sz="2400" dirty="0"/>
              <a:t>-case is also </a:t>
            </a:r>
            <a:r>
              <a:rPr lang="el-GR" sz="2400" dirty="0">
                <a:solidFill>
                  <a:srgbClr val="0000CC"/>
                </a:solidFill>
              </a:rPr>
              <a:t>Θ</a:t>
            </a:r>
            <a:r>
              <a:rPr lang="en-US" sz="2400" dirty="0">
                <a:solidFill>
                  <a:srgbClr val="0000CC"/>
                </a:solidFill>
              </a:rPr>
              <a:t>(</a:t>
            </a:r>
            <a:r>
              <a:rPr lang="en-US" sz="2400" dirty="0" err="1">
                <a:solidFill>
                  <a:srgbClr val="0000CC"/>
                </a:solidFill>
              </a:rPr>
              <a:t>nlogn</a:t>
            </a:r>
            <a:r>
              <a:rPr lang="en-US" sz="2400" dirty="0">
                <a:solidFill>
                  <a:srgbClr val="0000CC"/>
                </a:solidFill>
              </a:rPr>
              <a:t>)</a:t>
            </a:r>
          </a:p>
          <a:p>
            <a:r>
              <a:rPr lang="en-US" sz="2400" dirty="0"/>
              <a:t>It is </a:t>
            </a:r>
            <a:r>
              <a:rPr lang="en-US" sz="2400" dirty="0">
                <a:solidFill>
                  <a:srgbClr val="0000CC"/>
                </a:solidFill>
              </a:rPr>
              <a:t>stable</a:t>
            </a:r>
            <a:r>
              <a:rPr lang="en-US" sz="2400" dirty="0"/>
              <a:t> but quicksort and heapsort are not</a:t>
            </a:r>
          </a:p>
          <a:p>
            <a:r>
              <a:rPr lang="en-US" sz="2400" dirty="0"/>
              <a:t>Possible </a:t>
            </a:r>
            <a:r>
              <a:rPr lang="en-US" sz="2400" dirty="0">
                <a:solidFill>
                  <a:srgbClr val="0000CC"/>
                </a:solidFill>
              </a:rPr>
              <a:t>improvements</a:t>
            </a:r>
          </a:p>
          <a:p>
            <a:pPr lvl="1"/>
            <a:r>
              <a:rPr lang="en-US" sz="2000" dirty="0"/>
              <a:t>Implement </a:t>
            </a:r>
            <a:r>
              <a:rPr lang="en-US" sz="2000" dirty="0">
                <a:solidFill>
                  <a:srgbClr val="0000CC"/>
                </a:solidFill>
              </a:rPr>
              <a:t>bottom-up</a:t>
            </a:r>
            <a:r>
              <a:rPr lang="en-US" sz="2000" dirty="0"/>
              <a:t>. Merge pairs of elements, merge the sorted pairs, so on… (does not require recursion-stack anymore)</a:t>
            </a:r>
          </a:p>
          <a:p>
            <a:pPr lvl="1"/>
            <a:r>
              <a:rPr lang="en-US" sz="2000" dirty="0"/>
              <a:t>Could divide into </a:t>
            </a:r>
            <a:r>
              <a:rPr lang="en-US" sz="2000" dirty="0">
                <a:solidFill>
                  <a:srgbClr val="0000CC"/>
                </a:solidFill>
              </a:rPr>
              <a:t>more than two parts</a:t>
            </a:r>
            <a:r>
              <a:rPr lang="en-US" sz="2000" dirty="0"/>
              <a:t>, particularly useful for sorting large files that cannot be loaded into main memory at once: this version is called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“multiway 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mergesort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”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in-place</a:t>
            </a:r>
            <a:r>
              <a:rPr lang="en-US" sz="2400" dirty="0"/>
              <a:t>, needs </a:t>
            </a:r>
            <a:r>
              <a:rPr lang="en-US" sz="2400" dirty="0">
                <a:solidFill>
                  <a:srgbClr val="0000CC"/>
                </a:solidFill>
              </a:rPr>
              <a:t>linear</a:t>
            </a:r>
            <a:r>
              <a:rPr lang="en-US" sz="2400" dirty="0"/>
              <a:t> amount of </a:t>
            </a:r>
            <a:r>
              <a:rPr lang="en-US" sz="2400" dirty="0">
                <a:solidFill>
                  <a:srgbClr val="0000CC"/>
                </a:solidFill>
              </a:rPr>
              <a:t>extra memory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Though we could make it in-place, adds a bit more “complexity” to the algorithm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1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64" y="2777067"/>
            <a:ext cx="11470773" cy="36440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Attempt question 1, 2 and 6 of exercise 5.1 on page 174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0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60577"/>
            <a:ext cx="12619037" cy="754095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4" y="2475560"/>
            <a:ext cx="11550983" cy="4689739"/>
          </a:xfrm>
        </p:spPr>
        <p:txBody>
          <a:bodyPr>
            <a:normAutofit/>
          </a:bodyPr>
          <a:lstStyle/>
          <a:p>
            <a:pPr marL="354013" indent="-354013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Mergesort</a:t>
            </a:r>
          </a:p>
          <a:p>
            <a:pPr marL="354013" indent="-354013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Master Theorem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Quicksort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Hoare Partition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Binary Tree Traversals Related Properties</a:t>
            </a:r>
          </a:p>
          <a:p>
            <a:pPr lvl="1"/>
            <a:r>
              <a:rPr lang="en-US" sz="2993" dirty="0">
                <a:solidFill>
                  <a:schemeClr val="bg1">
                    <a:lumMod val="75000"/>
                  </a:schemeClr>
                </a:solidFill>
              </a:rPr>
              <a:t>Binary Tree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61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50426"/>
            <a:ext cx="12619038" cy="754095"/>
          </a:xfrm>
        </p:spPr>
        <p:txBody>
          <a:bodyPr/>
          <a:lstStyle/>
          <a:p>
            <a:pPr algn="ctr"/>
            <a:r>
              <a:rPr lang="en-US" dirty="0"/>
              <a:t>Quicksort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4" y="2475560"/>
            <a:ext cx="11550983" cy="4689739"/>
          </a:xfrm>
        </p:spPr>
        <p:txBody>
          <a:bodyPr>
            <a:normAutofit/>
          </a:bodyPr>
          <a:lstStyle/>
          <a:p>
            <a:r>
              <a:rPr lang="en-US" sz="2400" dirty="0"/>
              <a:t>A divide and conquer based sorting algorithm, discovered by </a:t>
            </a:r>
            <a:r>
              <a:rPr lang="en-US" sz="2400" b="1" dirty="0"/>
              <a:t>C. A. R. Hoare (British)</a:t>
            </a:r>
            <a:r>
              <a:rPr lang="en-US" sz="2400" dirty="0"/>
              <a:t> in </a:t>
            </a:r>
            <a:r>
              <a:rPr lang="en-US" sz="2400" b="1" dirty="0"/>
              <a:t>1960</a:t>
            </a:r>
            <a:r>
              <a:rPr lang="en-US" sz="2400" dirty="0"/>
              <a:t> while trying to sort words for a machine translation project from Russian to English</a:t>
            </a:r>
          </a:p>
          <a:p>
            <a:r>
              <a:rPr lang="en-US" sz="2400" dirty="0"/>
              <a:t>Instead of “Merge” in Mergesort, Quicksort </a:t>
            </a:r>
            <a:r>
              <a:rPr lang="en-US" sz="2400" b="1" dirty="0">
                <a:solidFill>
                  <a:srgbClr val="0000CC"/>
                </a:solidFill>
              </a:rPr>
              <a:t>uses the idea of partitioning</a:t>
            </a:r>
            <a:r>
              <a:rPr lang="en-US" sz="2400" dirty="0"/>
              <a:t> which we already have seen with “</a:t>
            </a:r>
            <a:r>
              <a:rPr lang="en-US" sz="2400" dirty="0" err="1"/>
              <a:t>Lomuto</a:t>
            </a:r>
            <a:r>
              <a:rPr lang="en-US" sz="2400" dirty="0"/>
              <a:t> Partition”</a:t>
            </a:r>
          </a:p>
          <a:p>
            <a:r>
              <a:rPr lang="en-US" sz="2400" dirty="0"/>
              <a:t>In </a:t>
            </a:r>
            <a:r>
              <a:rPr lang="en-US" sz="2400" dirty="0">
                <a:solidFill>
                  <a:srgbClr val="0000CC"/>
                </a:solidFill>
              </a:rPr>
              <a:t>Mergesort </a:t>
            </a:r>
            <a:r>
              <a:rPr lang="en-US" sz="2400" dirty="0"/>
              <a:t>all work is in combining the partial solutions. </a:t>
            </a:r>
          </a:p>
          <a:p>
            <a:r>
              <a:rPr lang="en-US" sz="2400" dirty="0"/>
              <a:t>In </a:t>
            </a:r>
            <a:r>
              <a:rPr lang="en-US" sz="2400" dirty="0">
                <a:solidFill>
                  <a:srgbClr val="0000CC"/>
                </a:solidFill>
              </a:rPr>
              <a:t>Quicksort</a:t>
            </a:r>
            <a:r>
              <a:rPr lang="en-US" sz="2400" dirty="0"/>
              <a:t> all work is in dividing the problem, Combining does not require much work!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60577"/>
            <a:ext cx="12619037" cy="754095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4" y="2475560"/>
            <a:ext cx="11550983" cy="4689739"/>
          </a:xfrm>
        </p:spPr>
        <p:txBody>
          <a:bodyPr>
            <a:normAutofit/>
          </a:bodyPr>
          <a:lstStyle/>
          <a:p>
            <a:pPr marL="354013" indent="-354013"/>
            <a:r>
              <a:rPr lang="en-US" sz="3200" dirty="0">
                <a:solidFill>
                  <a:schemeClr val="tx1"/>
                </a:solidFill>
              </a:rPr>
              <a:t>Mergesort</a:t>
            </a:r>
          </a:p>
          <a:p>
            <a:pPr marL="354013" indent="-354013"/>
            <a:r>
              <a:rPr lang="en-US" sz="3200" dirty="0">
                <a:solidFill>
                  <a:schemeClr val="tx1"/>
                </a:solidFill>
              </a:rPr>
              <a:t>Master Theorem</a:t>
            </a:r>
          </a:p>
          <a:p>
            <a:r>
              <a:rPr lang="en-US" sz="3200" dirty="0">
                <a:solidFill>
                  <a:schemeClr val="tx1"/>
                </a:solidFill>
              </a:rPr>
              <a:t>Quicksort</a:t>
            </a:r>
          </a:p>
          <a:p>
            <a:r>
              <a:rPr lang="en-US" sz="3200" dirty="0">
                <a:solidFill>
                  <a:schemeClr val="tx1"/>
                </a:solidFill>
              </a:rPr>
              <a:t>Hoare Partition</a:t>
            </a:r>
          </a:p>
          <a:p>
            <a:r>
              <a:rPr lang="en-US" sz="3200" dirty="0">
                <a:solidFill>
                  <a:schemeClr val="tx1"/>
                </a:solidFill>
              </a:rPr>
              <a:t>Binary Tree Traversals Related Properties</a:t>
            </a:r>
          </a:p>
          <a:p>
            <a:pPr lvl="1"/>
            <a:r>
              <a:rPr lang="en-US" sz="2993" dirty="0">
                <a:solidFill>
                  <a:schemeClr val="tx1"/>
                </a:solidFill>
              </a:rPr>
              <a:t>Binary Tree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8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65" y="1134312"/>
            <a:ext cx="11470772" cy="1464518"/>
          </a:xfrm>
        </p:spPr>
        <p:txBody>
          <a:bodyPr/>
          <a:lstStyle/>
          <a:p>
            <a:pPr algn="ctr"/>
            <a:r>
              <a:rPr lang="en-US" dirty="0"/>
              <a:t>How to Quicksort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20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079173" y="372653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A[0]…A[n-1]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4072565" y="3802739"/>
            <a:ext cx="978408" cy="2423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27173" y="3722074"/>
            <a:ext cx="506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A[0]…A[s-1] A[s] A[s+1]…A[n-1]</a:t>
            </a:r>
          </a:p>
        </p:txBody>
      </p:sp>
      <p:sp>
        <p:nvSpPr>
          <p:cNvPr id="25" name="Left Brace 24"/>
          <p:cNvSpPr/>
          <p:nvPr/>
        </p:nvSpPr>
        <p:spPr bwMode="auto">
          <a:xfrm rot="16200000">
            <a:off x="5873171" y="3590141"/>
            <a:ext cx="489204" cy="1676400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6" name="Left Brace 25"/>
          <p:cNvSpPr/>
          <p:nvPr/>
        </p:nvSpPr>
        <p:spPr bwMode="auto">
          <a:xfrm rot="16200000">
            <a:off x="8768771" y="3437742"/>
            <a:ext cx="489204" cy="1981200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03373" y="4652607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are ≤ A[s]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52069" y="4640939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 are ≥ A[s]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03573" y="5250539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A[s] is in it’s </a:t>
            </a:r>
          </a:p>
          <a:p>
            <a:r>
              <a:rPr lang="en-US" b="1" dirty="0"/>
              <a:t>final position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 bwMode="auto">
          <a:xfrm flipH="1" flipV="1">
            <a:off x="7489373" y="4188204"/>
            <a:ext cx="181585" cy="106233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4441373" y="6393539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Now continue working with </a:t>
            </a:r>
          </a:p>
          <a:p>
            <a:pPr algn="ctr"/>
            <a:r>
              <a:rPr lang="en-US" b="1" dirty="0"/>
              <a:t>these two parts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6062169" y="5021939"/>
            <a:ext cx="55604" cy="137160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Freeform 32"/>
          <p:cNvSpPr/>
          <p:nvPr/>
        </p:nvSpPr>
        <p:spPr bwMode="auto">
          <a:xfrm>
            <a:off x="7553063" y="5062882"/>
            <a:ext cx="1504661" cy="1569493"/>
          </a:xfrm>
          <a:custGeom>
            <a:avLst/>
            <a:gdLst>
              <a:gd name="connsiteX0" fmla="*/ 0 w 1504661"/>
              <a:gd name="connsiteY0" fmla="*/ 1569493 h 1569493"/>
              <a:gd name="connsiteX1" fmla="*/ 1269241 w 1504661"/>
              <a:gd name="connsiteY1" fmla="*/ 1173708 h 1569493"/>
              <a:gd name="connsiteX2" fmla="*/ 1501253 w 1504661"/>
              <a:gd name="connsiteY2" fmla="*/ 0 h 15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661" h="1569493">
                <a:moveTo>
                  <a:pt x="0" y="1569493"/>
                </a:moveTo>
                <a:cubicBezTo>
                  <a:pt x="509516" y="1502391"/>
                  <a:pt x="1019032" y="1435290"/>
                  <a:pt x="1269241" y="1173708"/>
                </a:cubicBezTo>
                <a:cubicBezTo>
                  <a:pt x="1519450" y="912126"/>
                  <a:pt x="1510351" y="456063"/>
                  <a:pt x="1501253" y="0"/>
                </a:cubicBezTo>
              </a:path>
            </a:pathLst>
          </a:cu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4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6" grpId="0" animBg="1"/>
      <p:bldP spid="27" grpId="0"/>
      <p:bldP spid="28" grpId="0"/>
      <p:bldP spid="29" grpId="0"/>
      <p:bldP spid="31" grpId="0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76" y="910007"/>
            <a:ext cx="3306981" cy="1474729"/>
          </a:xfrm>
        </p:spPr>
        <p:txBody>
          <a:bodyPr/>
          <a:lstStyle/>
          <a:p>
            <a:pPr algn="ctr"/>
            <a:r>
              <a:rPr lang="en-US" sz="4000" dirty="0"/>
              <a:t>Quicksort Algorithm…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1543" y="1134311"/>
            <a:ext cx="6231948" cy="4876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ALGORITHM</a:t>
            </a:r>
            <a:r>
              <a:rPr lang="en-US" sz="2400" dirty="0"/>
              <a:t> Quicksort(A[</a:t>
            </a:r>
            <a:r>
              <a:rPr lang="en-US" sz="2400" dirty="0" err="1"/>
              <a:t>l..r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r>
              <a:rPr lang="en-US" sz="2400" dirty="0"/>
              <a:t>//Sorts a subarray by quicksort</a:t>
            </a:r>
          </a:p>
          <a:p>
            <a:pPr marL="0" indent="0">
              <a:buNone/>
            </a:pPr>
            <a:r>
              <a:rPr lang="en-US" sz="2400" dirty="0"/>
              <a:t>//Input: Subarray of A[0..n-1] defined by its </a:t>
            </a:r>
          </a:p>
          <a:p>
            <a:pPr marL="0" indent="0">
              <a:buNone/>
            </a:pPr>
            <a:r>
              <a:rPr lang="en-US" sz="2400" dirty="0"/>
              <a:t>//left and right indices l and r</a:t>
            </a:r>
          </a:p>
          <a:p>
            <a:pPr marL="0" indent="0">
              <a:buNone/>
            </a:pPr>
            <a:r>
              <a:rPr lang="en-US" sz="2400" dirty="0"/>
              <a:t>//Output: Subarray A[</a:t>
            </a:r>
            <a:r>
              <a:rPr lang="en-US" sz="2400" dirty="0" err="1"/>
              <a:t>l..r</a:t>
            </a:r>
            <a:r>
              <a:rPr lang="en-US" sz="2400" dirty="0"/>
              <a:t>] sorted in </a:t>
            </a:r>
            <a:r>
              <a:rPr lang="en-US" sz="2400" dirty="0" err="1"/>
              <a:t>nondecreasing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//order</a:t>
            </a:r>
          </a:p>
          <a:p>
            <a:pPr marL="0" indent="0">
              <a:buNone/>
            </a:pPr>
            <a:r>
              <a:rPr lang="en-US" sz="2400" b="1" dirty="0"/>
              <a:t>if</a:t>
            </a:r>
            <a:r>
              <a:rPr lang="en-US" sz="2400" dirty="0"/>
              <a:t> l &lt; r</a:t>
            </a:r>
          </a:p>
          <a:p>
            <a:pPr marL="0" indent="0">
              <a:buNone/>
            </a:pPr>
            <a:r>
              <a:rPr lang="en-US" sz="2400" dirty="0"/>
              <a:t>	s &lt;- </a:t>
            </a:r>
            <a:r>
              <a:rPr lang="en-US" sz="2400" b="1" dirty="0"/>
              <a:t>Partition</a:t>
            </a:r>
            <a:r>
              <a:rPr lang="en-US" sz="2400" dirty="0"/>
              <a:t>( A[</a:t>
            </a:r>
            <a:r>
              <a:rPr lang="en-US" sz="2400" dirty="0" err="1"/>
              <a:t>l..r</a:t>
            </a:r>
            <a:r>
              <a:rPr lang="en-US" sz="2400" dirty="0"/>
              <a:t>] ) // s is a split position</a:t>
            </a:r>
          </a:p>
          <a:p>
            <a:pPr marL="0" indent="0">
              <a:buNone/>
            </a:pPr>
            <a:r>
              <a:rPr lang="en-US" sz="2400" dirty="0"/>
              <a:t>	Quicksort( A[l..s-1] )</a:t>
            </a:r>
          </a:p>
          <a:p>
            <a:pPr marL="0" indent="0">
              <a:buNone/>
            </a:pPr>
            <a:r>
              <a:rPr lang="en-US" sz="2400" dirty="0"/>
              <a:t>	Quicksort( A[s+1]..r )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580764" y="2847510"/>
            <a:ext cx="4267007" cy="350767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As a partition algorithm we could use “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Lomuto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Partition”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But we shall use the more sophisticated “Hoare Partition” instead</a:t>
            </a:r>
          </a:p>
          <a:p>
            <a:pPr>
              <a:lnSpc>
                <a:spcPct val="110000"/>
              </a:lnSpc>
            </a:pPr>
            <a:endParaRPr lang="en-US" sz="1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940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2602" y="6313696"/>
            <a:ext cx="5562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replace the partition part with any partitioning algorithm like </a:t>
            </a:r>
            <a:r>
              <a:rPr lang="en-US" b="1" dirty="0" err="1"/>
              <a:t>Lomuto</a:t>
            </a:r>
            <a:r>
              <a:rPr lang="en-US" b="1" dirty="0"/>
              <a:t> Partition or Hoare Partition  </a:t>
            </a:r>
          </a:p>
        </p:txBody>
      </p:sp>
      <p:sp>
        <p:nvSpPr>
          <p:cNvPr id="11" name="Freeform 10"/>
          <p:cNvSpPr/>
          <p:nvPr/>
        </p:nvSpPr>
        <p:spPr>
          <a:xfrm>
            <a:off x="5364029" y="4876800"/>
            <a:ext cx="1501228" cy="1509486"/>
          </a:xfrm>
          <a:custGeom>
            <a:avLst/>
            <a:gdLst>
              <a:gd name="connsiteX0" fmla="*/ 1501228 w 1501228"/>
              <a:gd name="connsiteY0" fmla="*/ 0 h 1509486"/>
              <a:gd name="connsiteX1" fmla="*/ 64314 w 1501228"/>
              <a:gd name="connsiteY1" fmla="*/ 362857 h 1509486"/>
              <a:gd name="connsiteX2" fmla="*/ 383628 w 1501228"/>
              <a:gd name="connsiteY2" fmla="*/ 1509486 h 150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28" h="1509486">
                <a:moveTo>
                  <a:pt x="1501228" y="0"/>
                </a:moveTo>
                <a:cubicBezTo>
                  <a:pt x="875904" y="55638"/>
                  <a:pt x="250581" y="111276"/>
                  <a:pt x="64314" y="362857"/>
                </a:cubicBezTo>
                <a:cubicBezTo>
                  <a:pt x="-121953" y="614438"/>
                  <a:pt x="130837" y="1061962"/>
                  <a:pt x="383628" y="1509486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51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60577"/>
            <a:ext cx="12619037" cy="754095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4" y="2475560"/>
            <a:ext cx="11550983" cy="4689739"/>
          </a:xfrm>
        </p:spPr>
        <p:txBody>
          <a:bodyPr>
            <a:normAutofit/>
          </a:bodyPr>
          <a:lstStyle/>
          <a:p>
            <a:pPr marL="354013" indent="-354013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Mergesort</a:t>
            </a:r>
          </a:p>
          <a:p>
            <a:pPr marL="354013" indent="-354013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Master Theorem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Quicksort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Hoare Partition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Binary Tree Traversals Related Properties</a:t>
            </a:r>
          </a:p>
          <a:p>
            <a:pPr lvl="1"/>
            <a:r>
              <a:rPr lang="en-US" sz="2993" dirty="0">
                <a:solidFill>
                  <a:schemeClr val="bg1">
                    <a:lumMod val="85000"/>
                  </a:schemeClr>
                </a:solidFill>
              </a:rPr>
              <a:t>Binary Tree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527" y="1835555"/>
            <a:ext cx="4323831" cy="1474729"/>
          </a:xfrm>
        </p:spPr>
        <p:txBody>
          <a:bodyPr/>
          <a:lstStyle/>
          <a:p>
            <a:pPr algn="ctr"/>
            <a:r>
              <a:rPr lang="en-US" sz="4000" dirty="0"/>
              <a:t>Quicksort Algorithm: Hoare Partitioning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589" y="1352025"/>
            <a:ext cx="6231948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HoarePartition</a:t>
            </a:r>
            <a:r>
              <a:rPr lang="en-US" sz="2400" dirty="0"/>
              <a:t>(A[</a:t>
            </a:r>
            <a:r>
              <a:rPr lang="en-US" sz="2400" dirty="0" err="1"/>
              <a:t>l..r</a:t>
            </a:r>
            <a:r>
              <a:rPr lang="en-US" sz="2400" dirty="0"/>
              <a:t>])</a:t>
            </a:r>
          </a:p>
          <a:p>
            <a:pPr marL="0" indent="0">
              <a:buNone/>
            </a:pPr>
            <a:r>
              <a:rPr lang="en-US" sz="2400" dirty="0"/>
              <a:t>//Output: the split position</a:t>
            </a:r>
          </a:p>
          <a:p>
            <a:pPr marL="0" indent="0">
              <a:buNone/>
            </a:pPr>
            <a:r>
              <a:rPr lang="en-US" sz="2400" dirty="0"/>
              <a:t>p &lt;- A[l]</a:t>
            </a:r>
          </a:p>
          <a:p>
            <a:pPr marL="0" indent="0">
              <a:buNone/>
            </a:pPr>
            <a:r>
              <a:rPr lang="en-US" sz="2400" dirty="0" err="1"/>
              <a:t>i</a:t>
            </a:r>
            <a:r>
              <a:rPr lang="en-US" sz="2400" dirty="0"/>
              <a:t> &lt;- l; j &lt;- r+1</a:t>
            </a:r>
          </a:p>
          <a:p>
            <a:pPr marL="0" indent="0">
              <a:buNone/>
            </a:pPr>
            <a:r>
              <a:rPr lang="en-US" sz="2400" b="1" dirty="0"/>
              <a:t>repeat</a:t>
            </a:r>
          </a:p>
          <a:p>
            <a:pPr marL="0" indent="0">
              <a:buNone/>
            </a:pPr>
            <a:r>
              <a:rPr lang="en-US" sz="2400" b="1" dirty="0"/>
              <a:t>	repeat </a:t>
            </a:r>
            <a:r>
              <a:rPr lang="en-US" sz="2400" dirty="0" err="1"/>
              <a:t>i</a:t>
            </a:r>
            <a:r>
              <a:rPr lang="en-US" sz="2400" dirty="0"/>
              <a:t> &lt;- i+1 </a:t>
            </a:r>
            <a:r>
              <a:rPr lang="en-US" sz="2400" b="1" dirty="0"/>
              <a:t>until</a:t>
            </a:r>
            <a:r>
              <a:rPr lang="en-US" sz="2400" dirty="0"/>
              <a:t> A[</a:t>
            </a:r>
            <a:r>
              <a:rPr lang="en-US" sz="2400" dirty="0" err="1"/>
              <a:t>i</a:t>
            </a:r>
            <a:r>
              <a:rPr lang="en-US" sz="2400" dirty="0"/>
              <a:t>] ≥ p</a:t>
            </a:r>
          </a:p>
          <a:p>
            <a:pPr marL="0" indent="0">
              <a:buNone/>
            </a:pPr>
            <a:r>
              <a:rPr lang="en-US" sz="2400" b="1" dirty="0"/>
              <a:t>	repeat </a:t>
            </a:r>
            <a:r>
              <a:rPr lang="en-US" sz="2400" dirty="0"/>
              <a:t>j &lt;- j-1 </a:t>
            </a:r>
            <a:r>
              <a:rPr lang="en-US" sz="2400" b="1" dirty="0"/>
              <a:t>until</a:t>
            </a:r>
            <a:r>
              <a:rPr lang="en-US" sz="2400" dirty="0"/>
              <a:t> A[j] ≤ p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swap( A[</a:t>
            </a:r>
            <a:r>
              <a:rPr lang="en-US" sz="2400" dirty="0" err="1"/>
              <a:t>i</a:t>
            </a:r>
            <a:r>
              <a:rPr lang="en-US" sz="2400" dirty="0"/>
              <a:t>], A[j] 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until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≥ j</a:t>
            </a:r>
          </a:p>
          <a:p>
            <a:pPr marL="0" indent="0">
              <a:buNone/>
            </a:pPr>
            <a:r>
              <a:rPr lang="en-US" sz="2400" dirty="0"/>
              <a:t>swap( A[</a:t>
            </a:r>
            <a:r>
              <a:rPr lang="en-US" sz="2400" dirty="0" err="1"/>
              <a:t>i</a:t>
            </a:r>
            <a:r>
              <a:rPr lang="en-US" sz="2400" dirty="0"/>
              <a:t>], A[j] )  // undo last swap when </a:t>
            </a:r>
            <a:r>
              <a:rPr lang="en-US" sz="2400" dirty="0" err="1"/>
              <a:t>i</a:t>
            </a:r>
            <a:r>
              <a:rPr lang="en-US" sz="2400" dirty="0"/>
              <a:t> ≥ j</a:t>
            </a:r>
          </a:p>
          <a:p>
            <a:pPr marL="0" indent="0">
              <a:buNone/>
            </a:pPr>
            <a:r>
              <a:rPr lang="en-US" sz="2400" dirty="0"/>
              <a:t>swap( A[l], A[j] )</a:t>
            </a:r>
          </a:p>
          <a:p>
            <a:pPr marL="0" indent="0">
              <a:buNone/>
            </a:pPr>
            <a:r>
              <a:rPr lang="en-US" sz="2400" b="1" dirty="0"/>
              <a:t>return</a:t>
            </a:r>
            <a:r>
              <a:rPr lang="en-US" sz="2400" dirty="0"/>
              <a:t> j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552351" y="3310284"/>
            <a:ext cx="4267007" cy="350767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When using “Hoare Partition”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start by selecting a “pivot”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There are various strategies to select the pivot,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shall use the simplest: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shall select pivot, p =A[l], the first element of A[</a:t>
            </a:r>
            <a:r>
              <a:rPr lang="en-US" sz="18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l..r</a:t>
            </a:r>
            <a:r>
              <a:rPr lang="en-US" sz="1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]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3940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1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35742" y="433941"/>
            <a:ext cx="12619038" cy="7540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How to Sort with Quicksort Algorithm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235177" y="1627660"/>
            <a:ext cx="7391400" cy="423924"/>
            <a:chOff x="457200" y="642876"/>
            <a:chExt cx="7391400" cy="423924"/>
          </a:xfrm>
        </p:grpSpPr>
        <p:sp>
          <p:nvSpPr>
            <p:cNvPr id="39" name="Rectangle 38"/>
            <p:cNvSpPr/>
            <p:nvPr/>
          </p:nvSpPr>
          <p:spPr bwMode="auto">
            <a:xfrm>
              <a:off x="457200" y="685800"/>
              <a:ext cx="2819400" cy="3810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838200" y="6858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ight Arrow 40"/>
            <p:cNvSpPr/>
            <p:nvPr/>
          </p:nvSpPr>
          <p:spPr bwMode="auto">
            <a:xfrm>
              <a:off x="3581400" y="762000"/>
              <a:ext cx="1066800" cy="190500"/>
            </a:xfrm>
            <a:prstGeom prst="rightArrow">
              <a:avLst/>
            </a:prstGeom>
            <a:solidFill>
              <a:srgbClr val="C7E6A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5029200" y="685800"/>
              <a:ext cx="2819400" cy="3810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6172200" y="6858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553200" y="6858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530102" y="642876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45102" y="656524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2208" y="65652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≤ p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926208" y="65054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≥ p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5177" y="2356384"/>
            <a:ext cx="7393954" cy="762000"/>
            <a:chOff x="457200" y="1371600"/>
            <a:chExt cx="7393954" cy="762000"/>
          </a:xfrm>
        </p:grpSpPr>
        <p:sp>
          <p:nvSpPr>
            <p:cNvPr id="50" name="Rectangle 49"/>
            <p:cNvSpPr/>
            <p:nvPr/>
          </p:nvSpPr>
          <p:spPr bwMode="auto">
            <a:xfrm>
              <a:off x="457200" y="1752600"/>
              <a:ext cx="7391400" cy="38100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914400" y="1752600"/>
              <a:ext cx="0" cy="3810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Box 51"/>
            <p:cNvSpPr txBox="1"/>
            <p:nvPr/>
          </p:nvSpPr>
          <p:spPr>
            <a:xfrm>
              <a:off x="533400" y="1688068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11102" y="1371600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20000" y="1371600"/>
              <a:ext cx="231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</p:grpSp>
      <p:cxnSp>
        <p:nvCxnSpPr>
          <p:cNvPr id="55" name="Straight Arrow Connector 54"/>
          <p:cNvCxnSpPr/>
          <p:nvPr/>
        </p:nvCxnSpPr>
        <p:spPr bwMode="auto">
          <a:xfrm>
            <a:off x="2937865" y="2541050"/>
            <a:ext cx="51651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>
            <a:stCxn id="54" idx="1"/>
          </p:cNvCxnSpPr>
          <p:nvPr/>
        </p:nvCxnSpPr>
        <p:spPr bwMode="auto">
          <a:xfrm flipH="1">
            <a:off x="8936781" y="2541050"/>
            <a:ext cx="4611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2920977" y="3270784"/>
            <a:ext cx="652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A[</a:t>
            </a:r>
            <a:r>
              <a:rPr lang="en-US" b="1" dirty="0" err="1"/>
              <a:t>i</a:t>
            </a:r>
            <a:r>
              <a:rPr lang="en-US" b="1" dirty="0"/>
              <a:t>] &lt; p, we continue incrementing </a:t>
            </a:r>
            <a:r>
              <a:rPr lang="en-US" b="1" dirty="0" err="1"/>
              <a:t>i</a:t>
            </a:r>
            <a:r>
              <a:rPr lang="en-US" b="1" dirty="0"/>
              <a:t>, stop when A[</a:t>
            </a:r>
            <a:r>
              <a:rPr lang="en-US" b="1" dirty="0" err="1"/>
              <a:t>i</a:t>
            </a:r>
            <a:r>
              <a:rPr lang="en-US" b="1" dirty="0"/>
              <a:t>] ≥ 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920977" y="3651784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 A[j] &gt; p, we continue decrementing j, stop when A[j] ≤ p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2235177" y="4566184"/>
            <a:ext cx="73914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>
            <a:off x="2692377" y="45661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311377" y="45016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62" name="Straight Connector 61"/>
          <p:cNvCxnSpPr/>
          <p:nvPr/>
        </p:nvCxnSpPr>
        <p:spPr bwMode="auto">
          <a:xfrm>
            <a:off x="4825977" y="45661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5206977" y="45661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4790721" y="450165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≥ p</a:t>
            </a:r>
          </a:p>
        </p:txBody>
      </p:sp>
      <p:cxnSp>
        <p:nvCxnSpPr>
          <p:cNvPr id="65" name="Straight Connector 64"/>
          <p:cNvCxnSpPr/>
          <p:nvPr/>
        </p:nvCxnSpPr>
        <p:spPr bwMode="auto">
          <a:xfrm>
            <a:off x="6758241" y="45661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7139241" y="45661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6"/>
          <p:cNvSpPr txBox="1"/>
          <p:nvPr/>
        </p:nvSpPr>
        <p:spPr>
          <a:xfrm>
            <a:off x="6722985" y="450165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≤ 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902177" y="4196852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863191" y="418518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023317" y="4947184"/>
            <a:ext cx="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5026570" y="5175784"/>
            <a:ext cx="197544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7002011" y="4947184"/>
            <a:ext cx="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72"/>
          <p:cNvCxnSpPr>
            <a:stCxn id="68" idx="3"/>
          </p:cNvCxnSpPr>
          <p:nvPr/>
        </p:nvCxnSpPr>
        <p:spPr bwMode="auto">
          <a:xfrm>
            <a:off x="5133331" y="4381518"/>
            <a:ext cx="37844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>
            <a:stCxn id="69" idx="1"/>
          </p:cNvCxnSpPr>
          <p:nvPr/>
        </p:nvCxnSpPr>
        <p:spPr bwMode="auto">
          <a:xfrm flipH="1">
            <a:off x="6426177" y="4369850"/>
            <a:ext cx="43701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Rectangle 74"/>
          <p:cNvSpPr/>
          <p:nvPr/>
        </p:nvSpPr>
        <p:spPr bwMode="auto">
          <a:xfrm>
            <a:off x="2844777" y="5556784"/>
            <a:ext cx="73914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76" name="Straight Connector 75"/>
          <p:cNvCxnSpPr/>
          <p:nvPr/>
        </p:nvCxnSpPr>
        <p:spPr bwMode="auto">
          <a:xfrm>
            <a:off x="3301977" y="55567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76"/>
          <p:cNvSpPr txBox="1"/>
          <p:nvPr/>
        </p:nvSpPr>
        <p:spPr>
          <a:xfrm>
            <a:off x="2920977" y="54922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78" name="Straight Connector 77"/>
          <p:cNvCxnSpPr/>
          <p:nvPr/>
        </p:nvCxnSpPr>
        <p:spPr bwMode="auto">
          <a:xfrm>
            <a:off x="6004233" y="55567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6385233" y="55567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TextBox 79"/>
          <p:cNvSpPr txBox="1"/>
          <p:nvPr/>
        </p:nvSpPr>
        <p:spPr>
          <a:xfrm>
            <a:off x="5968977" y="549225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≤ p</a:t>
            </a:r>
          </a:p>
        </p:txBody>
      </p:sp>
      <p:cxnSp>
        <p:nvCxnSpPr>
          <p:cNvPr id="81" name="Straight Connector 80"/>
          <p:cNvCxnSpPr/>
          <p:nvPr/>
        </p:nvCxnSpPr>
        <p:spPr bwMode="auto">
          <a:xfrm>
            <a:off x="6385233" y="55567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6766233" y="55567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6349977" y="5492252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≥ 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6177" y="5187452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01191" y="517578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>
            <a:off x="3073377" y="5937784"/>
            <a:ext cx="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/>
          <p:nvPr/>
        </p:nvCxnSpPr>
        <p:spPr bwMode="auto">
          <a:xfrm>
            <a:off x="3073377" y="6178052"/>
            <a:ext cx="32004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 flipV="1">
            <a:off x="6273777" y="5937784"/>
            <a:ext cx="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/>
          <p:cNvCxnSpPr>
            <a:stCxn id="84" idx="3"/>
          </p:cNvCxnSpPr>
          <p:nvPr/>
        </p:nvCxnSpPr>
        <p:spPr bwMode="auto">
          <a:xfrm>
            <a:off x="6657331" y="5372118"/>
            <a:ext cx="37844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/>
          <p:cNvCxnSpPr>
            <a:stCxn id="85" idx="1"/>
          </p:cNvCxnSpPr>
          <p:nvPr/>
        </p:nvCxnSpPr>
        <p:spPr bwMode="auto">
          <a:xfrm flipH="1">
            <a:off x="5664177" y="5360450"/>
            <a:ext cx="43701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Rectangle 90"/>
          <p:cNvSpPr/>
          <p:nvPr/>
        </p:nvSpPr>
        <p:spPr bwMode="auto">
          <a:xfrm>
            <a:off x="3225777" y="6547384"/>
            <a:ext cx="7391400" cy="38100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2" name="Straight Connector 91"/>
          <p:cNvCxnSpPr/>
          <p:nvPr/>
        </p:nvCxnSpPr>
        <p:spPr bwMode="auto">
          <a:xfrm>
            <a:off x="3682977" y="65473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TextBox 92"/>
          <p:cNvSpPr txBox="1"/>
          <p:nvPr/>
        </p:nvSpPr>
        <p:spPr>
          <a:xfrm>
            <a:off x="3301977" y="6482852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</a:p>
        </p:txBody>
      </p:sp>
      <p:cxnSp>
        <p:nvCxnSpPr>
          <p:cNvPr id="94" name="Straight Connector 93"/>
          <p:cNvCxnSpPr/>
          <p:nvPr/>
        </p:nvCxnSpPr>
        <p:spPr bwMode="auto">
          <a:xfrm>
            <a:off x="6578577" y="65473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Straight Connector 94"/>
          <p:cNvCxnSpPr/>
          <p:nvPr/>
        </p:nvCxnSpPr>
        <p:spPr bwMode="auto">
          <a:xfrm>
            <a:off x="7111977" y="6547384"/>
            <a:ext cx="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Box 95"/>
          <p:cNvSpPr txBox="1"/>
          <p:nvPr/>
        </p:nvSpPr>
        <p:spPr>
          <a:xfrm>
            <a:off x="6646785" y="6482852"/>
            <a:ext cx="50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= 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634591" y="61780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j=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8" name="Straight Arrow Connector 97"/>
          <p:cNvCxnSpPr>
            <a:stCxn id="97" idx="3"/>
          </p:cNvCxnSpPr>
          <p:nvPr/>
        </p:nvCxnSpPr>
        <p:spPr bwMode="auto">
          <a:xfrm>
            <a:off x="7051693" y="6362718"/>
            <a:ext cx="36108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>
            <a:stCxn id="97" idx="1"/>
          </p:cNvCxnSpPr>
          <p:nvPr/>
        </p:nvCxnSpPr>
        <p:spPr bwMode="auto">
          <a:xfrm flipH="1">
            <a:off x="6378831" y="6362718"/>
            <a:ext cx="25576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99"/>
          <p:cNvSpPr txBox="1"/>
          <p:nvPr/>
        </p:nvSpPr>
        <p:spPr>
          <a:xfrm>
            <a:off x="3225777" y="457785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≤ p 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131670" y="556845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≤ p 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436470" y="655905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≤ p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941670" y="456618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≥ p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094070" y="556845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≥ p 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246470" y="655905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 ≥ p 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2689079" y="232995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9397977" y="2329952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1465" y="296085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</p:spTree>
    <p:extLst>
      <p:ext uri="{BB962C8B-B14F-4D97-AF65-F5344CB8AC3E}">
        <p14:creationId xmlns:p14="http://schemas.microsoft.com/office/powerpoint/2010/main" val="40705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 animBg="1"/>
      <p:bldP spid="61" grpId="0"/>
      <p:bldP spid="64" grpId="0"/>
      <p:bldP spid="67" grpId="0"/>
      <p:bldP spid="68" grpId="0"/>
      <p:bldP spid="69" grpId="0"/>
      <p:bldP spid="75" grpId="0" animBg="1"/>
      <p:bldP spid="77" grpId="0"/>
      <p:bldP spid="80" grpId="0"/>
      <p:bldP spid="83" grpId="0"/>
      <p:bldP spid="84" grpId="0"/>
      <p:bldP spid="85" grpId="0"/>
      <p:bldP spid="91" grpId="0" animBg="1"/>
      <p:bldP spid="93" grpId="0"/>
      <p:bldP spid="96" grpId="0"/>
      <p:bldP spid="97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881435" y="111931"/>
            <a:ext cx="12619038" cy="7540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Quicksort Example</a:t>
            </a:r>
          </a:p>
        </p:txBody>
      </p:sp>
      <p:graphicFrame>
        <p:nvGraphicFramePr>
          <p:cNvPr id="10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337042"/>
              </p:ext>
            </p:extLst>
          </p:nvPr>
        </p:nvGraphicFramePr>
        <p:xfrm>
          <a:off x="2663362" y="12813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42768"/>
              </p:ext>
            </p:extLst>
          </p:nvPr>
        </p:nvGraphicFramePr>
        <p:xfrm>
          <a:off x="2663362" y="19671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687865"/>
              </p:ext>
            </p:extLst>
          </p:nvPr>
        </p:nvGraphicFramePr>
        <p:xfrm>
          <a:off x="2663362" y="27291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101131"/>
              </p:ext>
            </p:extLst>
          </p:nvPr>
        </p:nvGraphicFramePr>
        <p:xfrm>
          <a:off x="2663362" y="34911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487779"/>
              </p:ext>
            </p:extLst>
          </p:nvPr>
        </p:nvGraphicFramePr>
        <p:xfrm>
          <a:off x="2663362" y="41769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604766"/>
              </p:ext>
            </p:extLst>
          </p:nvPr>
        </p:nvGraphicFramePr>
        <p:xfrm>
          <a:off x="2663362" y="49389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20324"/>
              </p:ext>
            </p:extLst>
          </p:nvPr>
        </p:nvGraphicFramePr>
        <p:xfrm>
          <a:off x="2663362" y="57009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3153435"/>
              </p:ext>
            </p:extLst>
          </p:nvPr>
        </p:nvGraphicFramePr>
        <p:xfrm>
          <a:off x="5406562" y="127117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320331"/>
              </p:ext>
            </p:extLst>
          </p:nvPr>
        </p:nvGraphicFramePr>
        <p:xfrm>
          <a:off x="5406562" y="19671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337240"/>
              </p:ext>
            </p:extLst>
          </p:nvPr>
        </p:nvGraphicFramePr>
        <p:xfrm>
          <a:off x="5406562" y="27291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841041"/>
              </p:ext>
            </p:extLst>
          </p:nvPr>
        </p:nvGraphicFramePr>
        <p:xfrm>
          <a:off x="5406562" y="34911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063523"/>
              </p:ext>
            </p:extLst>
          </p:nvPr>
        </p:nvGraphicFramePr>
        <p:xfrm>
          <a:off x="5406562" y="41769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522006"/>
              </p:ext>
            </p:extLst>
          </p:nvPr>
        </p:nvGraphicFramePr>
        <p:xfrm>
          <a:off x="5406562" y="49389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911395"/>
              </p:ext>
            </p:extLst>
          </p:nvPr>
        </p:nvGraphicFramePr>
        <p:xfrm>
          <a:off x="5406562" y="570093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452792"/>
              </p:ext>
            </p:extLst>
          </p:nvPr>
        </p:nvGraphicFramePr>
        <p:xfrm>
          <a:off x="5406562" y="630037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2410362"/>
              </p:ext>
            </p:extLst>
          </p:nvPr>
        </p:nvGraphicFramePr>
        <p:xfrm>
          <a:off x="8225962" y="210937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625708"/>
              </p:ext>
            </p:extLst>
          </p:nvPr>
        </p:nvGraphicFramePr>
        <p:xfrm>
          <a:off x="8225962" y="287137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242435"/>
              </p:ext>
            </p:extLst>
          </p:nvPr>
        </p:nvGraphicFramePr>
        <p:xfrm>
          <a:off x="8225962" y="363337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457922"/>
              </p:ext>
            </p:extLst>
          </p:nvPr>
        </p:nvGraphicFramePr>
        <p:xfrm>
          <a:off x="8225962" y="431917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822802"/>
              </p:ext>
            </p:extLst>
          </p:nvPr>
        </p:nvGraphicFramePr>
        <p:xfrm>
          <a:off x="8225962" y="508117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518473"/>
              </p:ext>
            </p:extLst>
          </p:nvPr>
        </p:nvGraphicFramePr>
        <p:xfrm>
          <a:off x="8225962" y="584317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264541"/>
              </p:ext>
            </p:extLst>
          </p:nvPr>
        </p:nvGraphicFramePr>
        <p:xfrm>
          <a:off x="8225962" y="6442612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CC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3044362" y="9780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005376" y="966372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709976" y="16638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4630778" y="1644212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02866" y="243380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4339762" y="31878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014776" y="317617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4339762" y="38736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041936" y="386197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4319576" y="46356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985922" y="46356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787562" y="99964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6424322" y="966372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787562" y="16638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6092362" y="163654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787562" y="24258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46" name="TextBox 145"/>
          <p:cNvSpPr txBox="1"/>
          <p:nvPr/>
        </p:nvSpPr>
        <p:spPr>
          <a:xfrm>
            <a:off x="6092362" y="24258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072176" y="31878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738522" y="31878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320962" y="539764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=j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6453176" y="60072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092362" y="60072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207162" y="25782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10539122" y="2566572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0207162" y="33402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55" name="TextBox 154"/>
          <p:cNvSpPr txBox="1"/>
          <p:nvPr/>
        </p:nvSpPr>
        <p:spPr>
          <a:xfrm>
            <a:off x="10511962" y="33402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0567976" y="40260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0207162" y="40260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671722" y="2425840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52" y="5340853"/>
            <a:ext cx="24834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ever j and j crosses each other, we swap pivot element with element at j</a:t>
            </a:r>
          </a:p>
        </p:txBody>
      </p:sp>
      <p:sp>
        <p:nvSpPr>
          <p:cNvPr id="5" name="Freeform 4"/>
          <p:cNvSpPr/>
          <p:nvPr/>
        </p:nvSpPr>
        <p:spPr>
          <a:xfrm>
            <a:off x="1132116" y="5123419"/>
            <a:ext cx="1461202" cy="217434"/>
          </a:xfrm>
          <a:custGeom>
            <a:avLst/>
            <a:gdLst>
              <a:gd name="connsiteX0" fmla="*/ 0 w 1417658"/>
              <a:gd name="connsiteY0" fmla="*/ 174295 h 174295"/>
              <a:gd name="connsiteX1" fmla="*/ 1306286 w 1417658"/>
              <a:gd name="connsiteY1" fmla="*/ 29152 h 174295"/>
              <a:gd name="connsiteX2" fmla="*/ 1349829 w 1417658"/>
              <a:gd name="connsiteY2" fmla="*/ 124 h 174295"/>
              <a:gd name="connsiteX3" fmla="*/ 1335315 w 1417658"/>
              <a:gd name="connsiteY3" fmla="*/ 14638 h 17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7658" h="174295">
                <a:moveTo>
                  <a:pt x="0" y="174295"/>
                </a:moveTo>
                <a:lnTo>
                  <a:pt x="1306286" y="29152"/>
                </a:lnTo>
                <a:cubicBezTo>
                  <a:pt x="1531258" y="123"/>
                  <a:pt x="1344991" y="2543"/>
                  <a:pt x="1349829" y="124"/>
                </a:cubicBezTo>
                <a:cubicBezTo>
                  <a:pt x="1354667" y="-2295"/>
                  <a:pt x="1320801" y="31571"/>
                  <a:pt x="1335315" y="14638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899886" y="3875314"/>
            <a:ext cx="4941939" cy="1553029"/>
          </a:xfrm>
          <a:custGeom>
            <a:avLst/>
            <a:gdLst>
              <a:gd name="connsiteX0" fmla="*/ 0 w 4941939"/>
              <a:gd name="connsiteY0" fmla="*/ 1553029 h 1553029"/>
              <a:gd name="connsiteX1" fmla="*/ 1611085 w 4941939"/>
              <a:gd name="connsiteY1" fmla="*/ 116115 h 1553029"/>
              <a:gd name="connsiteX2" fmla="*/ 4717143 w 4941939"/>
              <a:gd name="connsiteY2" fmla="*/ 87086 h 1553029"/>
              <a:gd name="connsiteX3" fmla="*/ 4717143 w 4941939"/>
              <a:gd name="connsiteY3" fmla="*/ 0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1939" h="1553029">
                <a:moveTo>
                  <a:pt x="0" y="1553029"/>
                </a:moveTo>
                <a:cubicBezTo>
                  <a:pt x="412447" y="956734"/>
                  <a:pt x="824895" y="360439"/>
                  <a:pt x="1611085" y="116115"/>
                </a:cubicBezTo>
                <a:cubicBezTo>
                  <a:pt x="2397275" y="-128209"/>
                  <a:pt x="4199467" y="106439"/>
                  <a:pt x="4717143" y="87086"/>
                </a:cubicBezTo>
                <a:cubicBezTo>
                  <a:pt x="5234819" y="67733"/>
                  <a:pt x="4692953" y="2419"/>
                  <a:pt x="4717143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640114" y="6328229"/>
            <a:ext cx="3730172" cy="203200"/>
          </a:xfrm>
          <a:custGeom>
            <a:avLst/>
            <a:gdLst>
              <a:gd name="connsiteX0" fmla="*/ 0 w 3730172"/>
              <a:gd name="connsiteY0" fmla="*/ 0 h 203200"/>
              <a:gd name="connsiteX1" fmla="*/ 3730172 w 3730172"/>
              <a:gd name="connsiteY1" fmla="*/ 20320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30172" h="203200">
                <a:moveTo>
                  <a:pt x="0" y="0"/>
                </a:moveTo>
                <a:lnTo>
                  <a:pt x="3730172" y="2032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24000" y="4659086"/>
            <a:ext cx="9849066" cy="2605222"/>
          </a:xfrm>
          <a:custGeom>
            <a:avLst/>
            <a:gdLst>
              <a:gd name="connsiteX0" fmla="*/ 0 w 9849066"/>
              <a:gd name="connsiteY0" fmla="*/ 2002971 h 2605222"/>
              <a:gd name="connsiteX1" fmla="*/ 9071429 w 9849066"/>
              <a:gd name="connsiteY1" fmla="*/ 2481943 h 2605222"/>
              <a:gd name="connsiteX2" fmla="*/ 9361714 w 9849066"/>
              <a:gd name="connsiteY2" fmla="*/ 0 h 2605222"/>
              <a:gd name="connsiteX3" fmla="*/ 9361714 w 9849066"/>
              <a:gd name="connsiteY3" fmla="*/ 0 h 2605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9066" h="2605222">
                <a:moveTo>
                  <a:pt x="0" y="2002971"/>
                </a:moveTo>
                <a:cubicBezTo>
                  <a:pt x="3755571" y="2409371"/>
                  <a:pt x="7511143" y="2815772"/>
                  <a:pt x="9071429" y="2481943"/>
                </a:cubicBezTo>
                <a:cubicBezTo>
                  <a:pt x="10631715" y="2148114"/>
                  <a:pt x="9361714" y="0"/>
                  <a:pt x="9361714" y="0"/>
                </a:cubicBezTo>
                <a:lnTo>
                  <a:pt x="9361714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594" y="358502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68002" y="1239684"/>
            <a:ext cx="19483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A[</a:t>
            </a:r>
            <a:r>
              <a:rPr lang="en-US" b="1" dirty="0" err="1"/>
              <a:t>i</a:t>
            </a:r>
            <a:r>
              <a:rPr lang="en-US" b="1" dirty="0"/>
              <a:t>] &lt; p, we continue incrementing </a:t>
            </a:r>
            <a:r>
              <a:rPr lang="en-US" b="1" dirty="0" err="1"/>
              <a:t>i</a:t>
            </a:r>
            <a:r>
              <a:rPr lang="en-US" b="1" dirty="0"/>
              <a:t>, stop when A[</a:t>
            </a:r>
            <a:r>
              <a:rPr lang="en-US" b="1" dirty="0" err="1"/>
              <a:t>i</a:t>
            </a:r>
            <a:r>
              <a:rPr lang="en-US" b="1" dirty="0"/>
              <a:t>] ≥ p</a:t>
            </a:r>
          </a:p>
        </p:txBody>
      </p:sp>
      <p:sp>
        <p:nvSpPr>
          <p:cNvPr id="11" name="Freeform 10"/>
          <p:cNvSpPr/>
          <p:nvPr/>
        </p:nvSpPr>
        <p:spPr>
          <a:xfrm>
            <a:off x="1509486" y="2728686"/>
            <a:ext cx="1074057" cy="783771"/>
          </a:xfrm>
          <a:custGeom>
            <a:avLst/>
            <a:gdLst>
              <a:gd name="connsiteX0" fmla="*/ 0 w 1074057"/>
              <a:gd name="connsiteY0" fmla="*/ 0 h 783771"/>
              <a:gd name="connsiteX1" fmla="*/ 1074057 w 1074057"/>
              <a:gd name="connsiteY1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4057" h="783771">
                <a:moveTo>
                  <a:pt x="0" y="0"/>
                </a:moveTo>
                <a:lnTo>
                  <a:pt x="1074057" y="783771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8362920" y="268677"/>
            <a:ext cx="2333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A[j] &gt; p, we continue decrementing j, stop when A[j] ≤ p</a:t>
            </a:r>
          </a:p>
        </p:txBody>
      </p:sp>
      <p:sp>
        <p:nvSpPr>
          <p:cNvPr id="12" name="Freeform 11"/>
          <p:cNvSpPr/>
          <p:nvPr/>
        </p:nvSpPr>
        <p:spPr>
          <a:xfrm>
            <a:off x="5069101" y="928914"/>
            <a:ext cx="330213" cy="2525486"/>
          </a:xfrm>
          <a:custGeom>
            <a:avLst/>
            <a:gdLst>
              <a:gd name="connsiteX0" fmla="*/ 170556 w 330213"/>
              <a:gd name="connsiteY0" fmla="*/ 2525486 h 2525486"/>
              <a:gd name="connsiteX1" fmla="*/ 330213 w 330213"/>
              <a:gd name="connsiteY1" fmla="*/ 0 h 25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13" h="2525486">
                <a:moveTo>
                  <a:pt x="170556" y="2525486"/>
                </a:moveTo>
                <a:cubicBezTo>
                  <a:pt x="1222" y="1462314"/>
                  <a:pt x="-168111" y="399143"/>
                  <a:pt x="330213" y="0"/>
                </a:cubicBezTo>
              </a:path>
            </a:pathLst>
          </a:custGeom>
          <a:noFill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5091805" y="1422465"/>
            <a:ext cx="6645798" cy="1988457"/>
          </a:xfrm>
          <a:custGeom>
            <a:avLst/>
            <a:gdLst>
              <a:gd name="connsiteX0" fmla="*/ 0 w 6645798"/>
              <a:gd name="connsiteY0" fmla="*/ 1988457 h 1988457"/>
              <a:gd name="connsiteX1" fmla="*/ 6255657 w 6645798"/>
              <a:gd name="connsiteY1" fmla="*/ 1814286 h 1988457"/>
              <a:gd name="connsiteX2" fmla="*/ 5457372 w 6645798"/>
              <a:gd name="connsiteY2" fmla="*/ 0 h 198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45798" h="1988457">
                <a:moveTo>
                  <a:pt x="0" y="1988457"/>
                </a:moveTo>
                <a:lnTo>
                  <a:pt x="6255657" y="1814286"/>
                </a:lnTo>
                <a:cubicBezTo>
                  <a:pt x="7165219" y="1482876"/>
                  <a:pt x="6311295" y="741438"/>
                  <a:pt x="5457372" y="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669143" y="1683658"/>
            <a:ext cx="3889828" cy="217714"/>
          </a:xfrm>
          <a:custGeom>
            <a:avLst/>
            <a:gdLst>
              <a:gd name="connsiteX0" fmla="*/ 3889828 w 3889828"/>
              <a:gd name="connsiteY0" fmla="*/ 217714 h 217714"/>
              <a:gd name="connsiteX1" fmla="*/ 0 w 3889828"/>
              <a:gd name="connsiteY1" fmla="*/ 0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89828" h="217714">
                <a:moveTo>
                  <a:pt x="3889828" y="217714"/>
                </a:moveTo>
                <a:lnTo>
                  <a:pt x="0" y="0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939314" y="1393371"/>
            <a:ext cx="551543" cy="493486"/>
          </a:xfrm>
          <a:custGeom>
            <a:avLst/>
            <a:gdLst>
              <a:gd name="connsiteX0" fmla="*/ 0 w 551543"/>
              <a:gd name="connsiteY0" fmla="*/ 493486 h 493486"/>
              <a:gd name="connsiteX1" fmla="*/ 551543 w 551543"/>
              <a:gd name="connsiteY1" fmla="*/ 0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1543" h="493486">
                <a:moveTo>
                  <a:pt x="0" y="493486"/>
                </a:moveTo>
                <a:lnTo>
                  <a:pt x="551543" y="0"/>
                </a:ln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3" grpId="0"/>
      <p:bldP spid="5" grpId="0" animBg="1"/>
      <p:bldP spid="7" grpId="0" animBg="1"/>
      <p:bldP spid="8" grpId="0" animBg="1"/>
      <p:bldP spid="10" grpId="0" animBg="1"/>
      <p:bldP spid="160" grpId="0"/>
      <p:bldP spid="11" grpId="0" animBg="1"/>
      <p:bldP spid="161" grpId="0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4" y="1154691"/>
            <a:ext cx="11572373" cy="754095"/>
          </a:xfrm>
        </p:spPr>
        <p:txBody>
          <a:bodyPr/>
          <a:lstStyle/>
          <a:p>
            <a:pPr algn="ctr"/>
            <a:r>
              <a:rPr lang="en-US" dirty="0"/>
              <a:t>Quicksort Algorithm…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2"/>
          </p:nvPr>
        </p:nvSpPr>
        <p:spPr>
          <a:xfrm>
            <a:off x="580764" y="2569030"/>
            <a:ext cx="5608808" cy="4248932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b="1" dirty="0"/>
              <a:t>ALGORITHM</a:t>
            </a:r>
            <a:r>
              <a:rPr lang="en-US" sz="2400" dirty="0"/>
              <a:t> Quicksort(A[</a:t>
            </a:r>
            <a:r>
              <a:rPr lang="en-US" sz="2400" dirty="0" err="1"/>
              <a:t>l..r</a:t>
            </a:r>
            <a:r>
              <a:rPr lang="en-US" sz="2400" dirty="0"/>
              <a:t>])</a:t>
            </a:r>
          </a:p>
          <a:p>
            <a:pPr marL="0" indent="0">
              <a:buFontTx/>
              <a:buNone/>
            </a:pPr>
            <a:r>
              <a:rPr lang="en-US" sz="2400" b="1" dirty="0"/>
              <a:t>if</a:t>
            </a:r>
            <a:r>
              <a:rPr lang="en-US" sz="2400" dirty="0"/>
              <a:t> l &lt; r</a:t>
            </a:r>
          </a:p>
          <a:p>
            <a:pPr marL="0" indent="0">
              <a:buFontTx/>
              <a:buNone/>
            </a:pPr>
            <a:r>
              <a:rPr lang="en-US" sz="2400" dirty="0"/>
              <a:t>	s &lt;- </a:t>
            </a:r>
            <a:r>
              <a:rPr lang="en-US" sz="2400" dirty="0" err="1"/>
              <a:t>HoarePartition</a:t>
            </a:r>
            <a:r>
              <a:rPr lang="en-US" sz="2400" dirty="0"/>
              <a:t> ( A[</a:t>
            </a:r>
            <a:r>
              <a:rPr lang="en-US" sz="2400" dirty="0" err="1"/>
              <a:t>l..r</a:t>
            </a:r>
            <a:r>
              <a:rPr lang="en-US" sz="2400" dirty="0"/>
              <a:t>] )</a:t>
            </a:r>
          </a:p>
          <a:p>
            <a:pPr marL="0" indent="0">
              <a:buFontTx/>
              <a:buNone/>
            </a:pPr>
            <a:r>
              <a:rPr lang="en-US" sz="2400" dirty="0"/>
              <a:t>	Quicksort( A[l..s-1] )</a:t>
            </a:r>
          </a:p>
          <a:p>
            <a:pPr marL="0" indent="0">
              <a:buFontTx/>
              <a:buNone/>
            </a:pPr>
            <a:r>
              <a:rPr lang="en-US" sz="2400" dirty="0"/>
              <a:t>	Quicksort( A[s+1]..r )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426180" y="2569030"/>
            <a:ext cx="5625357" cy="4574050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sz="2000" b="1" dirty="0"/>
              <a:t>ALGORITHM</a:t>
            </a:r>
            <a:r>
              <a:rPr lang="en-US" sz="2000" dirty="0"/>
              <a:t> </a:t>
            </a:r>
            <a:r>
              <a:rPr lang="en-US" sz="2000" dirty="0" err="1"/>
              <a:t>HoarePartition</a:t>
            </a:r>
            <a:r>
              <a:rPr lang="en-US" sz="2000" dirty="0"/>
              <a:t>(A[</a:t>
            </a:r>
            <a:r>
              <a:rPr lang="en-US" sz="2000" dirty="0" err="1"/>
              <a:t>l..r</a:t>
            </a:r>
            <a:r>
              <a:rPr lang="en-US" sz="2000" dirty="0"/>
              <a:t>])</a:t>
            </a:r>
          </a:p>
          <a:p>
            <a:pPr marL="0" indent="0">
              <a:buFontTx/>
              <a:buNone/>
            </a:pPr>
            <a:r>
              <a:rPr lang="en-US" sz="2000" dirty="0"/>
              <a:t>//Output: the split position</a:t>
            </a:r>
          </a:p>
          <a:p>
            <a:pPr marL="0" indent="0">
              <a:buFontTx/>
              <a:buNone/>
            </a:pPr>
            <a:r>
              <a:rPr lang="en-US" sz="2000" dirty="0"/>
              <a:t>p &lt;- A[l]</a:t>
            </a:r>
          </a:p>
          <a:p>
            <a:pPr marL="0" indent="0">
              <a:buFontTx/>
              <a:buNone/>
            </a:pPr>
            <a:r>
              <a:rPr lang="en-US" sz="2000" dirty="0" err="1"/>
              <a:t>i</a:t>
            </a:r>
            <a:r>
              <a:rPr lang="en-US" sz="2000" dirty="0"/>
              <a:t> &lt;- l; j &lt;- r+1</a:t>
            </a:r>
          </a:p>
          <a:p>
            <a:pPr marL="0" indent="0">
              <a:buFontTx/>
              <a:buNone/>
            </a:pPr>
            <a:r>
              <a:rPr lang="en-US" sz="2000" b="1" dirty="0"/>
              <a:t>repeat</a:t>
            </a:r>
          </a:p>
          <a:p>
            <a:pPr marL="0" indent="0">
              <a:buFontTx/>
              <a:buNone/>
            </a:pPr>
            <a:r>
              <a:rPr lang="en-US" sz="2000" b="1" dirty="0"/>
              <a:t>	repeat </a:t>
            </a:r>
            <a:r>
              <a:rPr lang="en-US" sz="2000" dirty="0" err="1"/>
              <a:t>i</a:t>
            </a:r>
            <a:r>
              <a:rPr lang="en-US" sz="2000" dirty="0"/>
              <a:t> &lt;- i+1 </a:t>
            </a:r>
            <a:r>
              <a:rPr lang="en-US" sz="2000" b="1" dirty="0"/>
              <a:t>until</a:t>
            </a:r>
            <a:r>
              <a:rPr lang="en-US" sz="2000" dirty="0"/>
              <a:t> A[</a:t>
            </a:r>
            <a:r>
              <a:rPr lang="en-US" sz="2000" dirty="0" err="1"/>
              <a:t>i</a:t>
            </a:r>
            <a:r>
              <a:rPr lang="en-US" sz="2000" dirty="0"/>
              <a:t>] ≥ p</a:t>
            </a:r>
          </a:p>
          <a:p>
            <a:pPr marL="0" indent="0">
              <a:buFontTx/>
              <a:buNone/>
            </a:pPr>
            <a:r>
              <a:rPr lang="en-US" sz="2000" b="1" dirty="0"/>
              <a:t>	repeat </a:t>
            </a:r>
            <a:r>
              <a:rPr lang="en-US" sz="2000" dirty="0"/>
              <a:t>j &lt;- j-1 </a:t>
            </a:r>
            <a:r>
              <a:rPr lang="en-US" sz="2000" b="1" dirty="0"/>
              <a:t>until</a:t>
            </a:r>
            <a:r>
              <a:rPr lang="en-US" sz="2000" dirty="0"/>
              <a:t> A[j] ≤ p</a:t>
            </a:r>
          </a:p>
          <a:p>
            <a:pPr marL="0" indent="0">
              <a:buFontTx/>
              <a:buNone/>
            </a:pPr>
            <a:r>
              <a:rPr lang="en-US" sz="2000" b="1" dirty="0"/>
              <a:t>	</a:t>
            </a:r>
            <a:r>
              <a:rPr lang="en-US" sz="2000" dirty="0"/>
              <a:t>swap( A[</a:t>
            </a:r>
            <a:r>
              <a:rPr lang="en-US" sz="2000" dirty="0" err="1"/>
              <a:t>i</a:t>
            </a:r>
            <a:r>
              <a:rPr lang="en-US" sz="2000" dirty="0"/>
              <a:t>], A[j] )</a:t>
            </a:r>
            <a:endParaRPr lang="en-US" sz="2000" b="1" dirty="0"/>
          </a:p>
          <a:p>
            <a:pPr marL="0" indent="0">
              <a:buFontTx/>
              <a:buNone/>
            </a:pPr>
            <a:r>
              <a:rPr lang="en-US" sz="2000" b="1" dirty="0"/>
              <a:t>until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≥ j</a:t>
            </a:r>
          </a:p>
          <a:p>
            <a:pPr marL="0" indent="0">
              <a:buFontTx/>
              <a:buNone/>
            </a:pPr>
            <a:r>
              <a:rPr lang="en-US" sz="2000" dirty="0"/>
              <a:t>swap( A[</a:t>
            </a:r>
            <a:r>
              <a:rPr lang="en-US" sz="2000" dirty="0" err="1"/>
              <a:t>i</a:t>
            </a:r>
            <a:r>
              <a:rPr lang="en-US" sz="2000" dirty="0"/>
              <a:t>], A[j] )  // undo last swap when </a:t>
            </a:r>
            <a:r>
              <a:rPr lang="en-US" sz="2000" dirty="0" err="1"/>
              <a:t>i</a:t>
            </a:r>
            <a:r>
              <a:rPr lang="en-US" sz="2000" dirty="0"/>
              <a:t> ≥ j</a:t>
            </a:r>
          </a:p>
          <a:p>
            <a:pPr marL="0" indent="0">
              <a:buFontTx/>
              <a:buNone/>
            </a:pPr>
            <a:r>
              <a:rPr lang="en-US" sz="2000" dirty="0"/>
              <a:t>swap( A[l], A[j] )</a:t>
            </a:r>
          </a:p>
          <a:p>
            <a:pPr marL="0" indent="0">
              <a:buFontTx/>
              <a:buNone/>
            </a:pPr>
            <a:r>
              <a:rPr lang="en-US" sz="2000" b="1" dirty="0"/>
              <a:t>return</a:t>
            </a:r>
            <a:r>
              <a:rPr lang="en-US" sz="2000" dirty="0"/>
              <a:t> j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9164" y="121229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2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02824"/>
            <a:ext cx="12619038" cy="75406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Quicksort Operation 	</a:t>
            </a:r>
          </a:p>
        </p:txBody>
      </p:sp>
      <p:graphicFrame>
        <p:nvGraphicFramePr>
          <p:cNvPr id="6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568984"/>
              </p:ext>
            </p:extLst>
          </p:nvPr>
        </p:nvGraphicFramePr>
        <p:xfrm>
          <a:off x="7114664" y="1539997"/>
          <a:ext cx="199772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106658"/>
              </p:ext>
            </p:extLst>
          </p:nvPr>
        </p:nvGraphicFramePr>
        <p:xfrm>
          <a:off x="7114664" y="1214877"/>
          <a:ext cx="19977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4" name="Group 63"/>
          <p:cNvGrpSpPr/>
          <p:nvPr/>
        </p:nvGrpSpPr>
        <p:grpSpPr>
          <a:xfrm>
            <a:off x="4191660" y="2591905"/>
            <a:ext cx="748356" cy="631686"/>
            <a:chOff x="3171524" y="1849364"/>
            <a:chExt cx="1629076" cy="1041185"/>
          </a:xfrm>
        </p:grpSpPr>
        <p:sp>
          <p:nvSpPr>
            <p:cNvPr id="65" name="Rounded Rectangle 64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TextBox 66"/>
            <p:cNvSpPr txBox="1"/>
            <p:nvPr/>
          </p:nvSpPr>
          <p:spPr>
            <a:xfrm>
              <a:off x="3171524" y="1849364"/>
              <a:ext cx="1612862" cy="50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l=0,r=7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39241" y="2281793"/>
              <a:ext cx="1180161" cy="608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s=4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217582" y="3382158"/>
            <a:ext cx="740908" cy="603433"/>
            <a:chOff x="3252411" y="1905000"/>
            <a:chExt cx="1612860" cy="994616"/>
          </a:xfrm>
        </p:grpSpPr>
        <p:sp>
          <p:nvSpPr>
            <p:cNvPr id="70" name="Rounded Rectangle 69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TextBox 71"/>
            <p:cNvSpPr txBox="1"/>
            <p:nvPr/>
          </p:nvSpPr>
          <p:spPr>
            <a:xfrm>
              <a:off x="3252411" y="1914067"/>
              <a:ext cx="1612860" cy="50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l=0,r=3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418286" y="2290860"/>
              <a:ext cx="1180159" cy="608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s=1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113216" y="3371815"/>
            <a:ext cx="740908" cy="613776"/>
            <a:chOff x="3230295" y="1887953"/>
            <a:chExt cx="1612860" cy="1011665"/>
          </a:xfrm>
        </p:grpSpPr>
        <p:sp>
          <p:nvSpPr>
            <p:cNvPr id="75" name="Rounded Rectangle 74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76" name="Straight Connector 75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TextBox 76"/>
            <p:cNvSpPr txBox="1"/>
            <p:nvPr/>
          </p:nvSpPr>
          <p:spPr>
            <a:xfrm>
              <a:off x="3230295" y="1887953"/>
              <a:ext cx="1612860" cy="50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l=5,r=7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16559" y="2290861"/>
              <a:ext cx="1180159" cy="6087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s=6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655980" y="4073459"/>
            <a:ext cx="854720" cy="569530"/>
            <a:chOff x="3141823" y="1880665"/>
            <a:chExt cx="1860616" cy="938735"/>
          </a:xfrm>
        </p:grpSpPr>
        <p:sp>
          <p:nvSpPr>
            <p:cNvPr id="80" name="Rounded Rectangle 79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TextBox 81"/>
            <p:cNvSpPr txBox="1"/>
            <p:nvPr/>
          </p:nvSpPr>
          <p:spPr>
            <a:xfrm>
              <a:off x="3141823" y="1880665"/>
              <a:ext cx="1860616" cy="55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l=7,r=7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760620" y="4057614"/>
            <a:ext cx="854721" cy="585373"/>
            <a:chOff x="3140073" y="1854550"/>
            <a:chExt cx="1860619" cy="964850"/>
          </a:xfrm>
        </p:grpSpPr>
        <p:sp>
          <p:nvSpPr>
            <p:cNvPr id="84" name="Rounded Rectangle 83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TextBox 85"/>
            <p:cNvSpPr txBox="1"/>
            <p:nvPr/>
          </p:nvSpPr>
          <p:spPr>
            <a:xfrm>
              <a:off x="3140073" y="1854550"/>
              <a:ext cx="1860619" cy="5580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l=5,r=5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3847501" y="4073459"/>
            <a:ext cx="742475" cy="597932"/>
            <a:chOff x="3184329" y="1880665"/>
            <a:chExt cx="1616271" cy="985549"/>
          </a:xfrm>
        </p:grpSpPr>
        <p:sp>
          <p:nvSpPr>
            <p:cNvPr id="88" name="Rounded Rectangle 87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TextBox 89"/>
            <p:cNvSpPr txBox="1"/>
            <p:nvPr/>
          </p:nvSpPr>
          <p:spPr>
            <a:xfrm>
              <a:off x="3184329" y="1880665"/>
              <a:ext cx="1612861" cy="507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l=2,r=3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471850" y="2257458"/>
              <a:ext cx="1180159" cy="6087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s=2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674816" y="4057614"/>
            <a:ext cx="740908" cy="585373"/>
            <a:chOff x="3256214" y="1854550"/>
            <a:chExt cx="1612861" cy="964850"/>
          </a:xfrm>
        </p:grpSpPr>
        <p:sp>
          <p:nvSpPr>
            <p:cNvPr id="93" name="Rounded Rectangle 92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TextBox 94"/>
            <p:cNvSpPr txBox="1"/>
            <p:nvPr/>
          </p:nvSpPr>
          <p:spPr>
            <a:xfrm>
              <a:off x="3256214" y="1854550"/>
              <a:ext cx="1612861" cy="50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l=0,r=0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336888" y="4855778"/>
            <a:ext cx="854721" cy="594142"/>
            <a:chOff x="3173445" y="1840097"/>
            <a:chExt cx="1860613" cy="979303"/>
          </a:xfrm>
        </p:grpSpPr>
        <p:sp>
          <p:nvSpPr>
            <p:cNvPr id="97" name="Rounded Rectangle 96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9" name="TextBox 98"/>
            <p:cNvSpPr txBox="1"/>
            <p:nvPr/>
          </p:nvSpPr>
          <p:spPr>
            <a:xfrm>
              <a:off x="3173445" y="1840097"/>
              <a:ext cx="1860613" cy="55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l=2,r=1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387016" y="4877904"/>
            <a:ext cx="854722" cy="572016"/>
            <a:chOff x="3173445" y="1876567"/>
            <a:chExt cx="1860616" cy="942833"/>
          </a:xfrm>
        </p:grpSpPr>
        <p:sp>
          <p:nvSpPr>
            <p:cNvPr id="101" name="Rounded Rectangle 100"/>
            <p:cNvSpPr/>
            <p:nvPr/>
          </p:nvSpPr>
          <p:spPr bwMode="auto">
            <a:xfrm>
              <a:off x="3276600" y="1905000"/>
              <a:ext cx="1524000" cy="914400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 bwMode="auto">
            <a:xfrm>
              <a:off x="3276600" y="2362200"/>
              <a:ext cx="1524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TextBox 102"/>
            <p:cNvSpPr txBox="1"/>
            <p:nvPr/>
          </p:nvSpPr>
          <p:spPr>
            <a:xfrm>
              <a:off x="3173445" y="1876567"/>
              <a:ext cx="1860616" cy="558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l=3,r=3</a:t>
              </a:r>
            </a:p>
          </p:txBody>
        </p:sp>
      </p:grpSp>
      <p:cxnSp>
        <p:nvCxnSpPr>
          <p:cNvPr id="104" name="Straight Connector 103"/>
          <p:cNvCxnSpPr>
            <a:stCxn id="65" idx="1"/>
            <a:endCxn id="70" idx="0"/>
          </p:cNvCxnSpPr>
          <p:nvPr/>
        </p:nvCxnSpPr>
        <p:spPr bwMode="auto">
          <a:xfrm flipH="1">
            <a:off x="3578737" y="2903042"/>
            <a:ext cx="661194" cy="4791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>
            <a:stCxn id="70" idx="1"/>
            <a:endCxn id="93" idx="0"/>
          </p:cNvCxnSpPr>
          <p:nvPr/>
        </p:nvCxnSpPr>
        <p:spPr bwMode="auto">
          <a:xfrm flipH="1">
            <a:off x="3034224" y="3659540"/>
            <a:ext cx="194469" cy="4286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>
            <a:stCxn id="70" idx="3"/>
            <a:endCxn id="88" idx="0"/>
          </p:cNvCxnSpPr>
          <p:nvPr/>
        </p:nvCxnSpPr>
        <p:spPr bwMode="auto">
          <a:xfrm>
            <a:off x="3928781" y="3659540"/>
            <a:ext cx="311150" cy="4286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>
            <a:stCxn id="88" idx="1"/>
            <a:endCxn id="97" idx="0"/>
          </p:cNvCxnSpPr>
          <p:nvPr/>
        </p:nvCxnSpPr>
        <p:spPr bwMode="auto">
          <a:xfrm flipH="1">
            <a:off x="3734312" y="4365606"/>
            <a:ext cx="155575" cy="5295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Straight Connector 158"/>
          <p:cNvCxnSpPr>
            <a:stCxn id="88" idx="3"/>
            <a:endCxn id="101" idx="0"/>
          </p:cNvCxnSpPr>
          <p:nvPr/>
        </p:nvCxnSpPr>
        <p:spPr bwMode="auto">
          <a:xfrm>
            <a:off x="4589974" y="4365606"/>
            <a:ext cx="194469" cy="52954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Straight Connector 159"/>
          <p:cNvCxnSpPr>
            <a:stCxn id="65" idx="3"/>
            <a:endCxn id="75" idx="0"/>
          </p:cNvCxnSpPr>
          <p:nvPr/>
        </p:nvCxnSpPr>
        <p:spPr bwMode="auto">
          <a:xfrm>
            <a:off x="4940018" y="2903042"/>
            <a:ext cx="544513" cy="4791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Straight Connector 160"/>
          <p:cNvCxnSpPr>
            <a:stCxn id="75" idx="1"/>
          </p:cNvCxnSpPr>
          <p:nvPr/>
        </p:nvCxnSpPr>
        <p:spPr bwMode="auto">
          <a:xfrm flipH="1">
            <a:off x="4970342" y="3659540"/>
            <a:ext cx="164145" cy="4286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Straight Connector 161"/>
          <p:cNvCxnSpPr>
            <a:stCxn id="75" idx="3"/>
            <a:endCxn id="80" idx="0"/>
          </p:cNvCxnSpPr>
          <p:nvPr/>
        </p:nvCxnSpPr>
        <p:spPr bwMode="auto">
          <a:xfrm>
            <a:off x="5834574" y="3659540"/>
            <a:ext cx="233363" cy="42868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630574"/>
              </p:ext>
            </p:extLst>
          </p:nvPr>
        </p:nvGraphicFramePr>
        <p:xfrm>
          <a:off x="7114664" y="2530597"/>
          <a:ext cx="199772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32585"/>
              </p:ext>
            </p:extLst>
          </p:nvPr>
        </p:nvGraphicFramePr>
        <p:xfrm>
          <a:off x="7114664" y="2205477"/>
          <a:ext cx="19977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013378"/>
              </p:ext>
            </p:extLst>
          </p:nvPr>
        </p:nvGraphicFramePr>
        <p:xfrm>
          <a:off x="7114664" y="3521197"/>
          <a:ext cx="99886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182051"/>
              </p:ext>
            </p:extLst>
          </p:nvPr>
        </p:nvGraphicFramePr>
        <p:xfrm>
          <a:off x="7114664" y="3196077"/>
          <a:ext cx="99886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796548"/>
              </p:ext>
            </p:extLst>
          </p:nvPr>
        </p:nvGraphicFramePr>
        <p:xfrm>
          <a:off x="7114664" y="4435597"/>
          <a:ext cx="249715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43613"/>
              </p:ext>
            </p:extLst>
          </p:nvPr>
        </p:nvGraphicFramePr>
        <p:xfrm>
          <a:off x="7114664" y="4110477"/>
          <a:ext cx="2497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034667"/>
              </p:ext>
            </p:extLst>
          </p:nvPr>
        </p:nvGraphicFramePr>
        <p:xfrm>
          <a:off x="7605834" y="5121397"/>
          <a:ext cx="49943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u="none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343391"/>
              </p:ext>
            </p:extLst>
          </p:nvPr>
        </p:nvGraphicFramePr>
        <p:xfrm>
          <a:off x="7605834" y="4796277"/>
          <a:ext cx="49943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210034"/>
              </p:ext>
            </p:extLst>
          </p:nvPr>
        </p:nvGraphicFramePr>
        <p:xfrm>
          <a:off x="7855549" y="6035797"/>
          <a:ext cx="249715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120283"/>
              </p:ext>
            </p:extLst>
          </p:nvPr>
        </p:nvGraphicFramePr>
        <p:xfrm>
          <a:off x="7855549" y="5710677"/>
          <a:ext cx="2497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Down Arrow 172"/>
          <p:cNvSpPr/>
          <p:nvPr/>
        </p:nvSpPr>
        <p:spPr bwMode="auto">
          <a:xfrm>
            <a:off x="8018904" y="1956557"/>
            <a:ext cx="242316" cy="335280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4" name="Down Arrow 173"/>
          <p:cNvSpPr/>
          <p:nvPr/>
        </p:nvSpPr>
        <p:spPr bwMode="auto">
          <a:xfrm>
            <a:off x="7558148" y="2947157"/>
            <a:ext cx="242316" cy="335280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5" name="Down Arrow 174"/>
          <p:cNvSpPr/>
          <p:nvPr/>
        </p:nvSpPr>
        <p:spPr bwMode="auto">
          <a:xfrm>
            <a:off x="7156828" y="3891735"/>
            <a:ext cx="242316" cy="228902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6" name="Down Arrow 175"/>
          <p:cNvSpPr/>
          <p:nvPr/>
        </p:nvSpPr>
        <p:spPr bwMode="auto">
          <a:xfrm>
            <a:off x="7786748" y="3937757"/>
            <a:ext cx="232156" cy="900958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7" name="Down Arrow 176"/>
          <p:cNvSpPr/>
          <p:nvPr/>
        </p:nvSpPr>
        <p:spPr bwMode="auto">
          <a:xfrm>
            <a:off x="7876664" y="5527495"/>
            <a:ext cx="242316" cy="228902"/>
          </a:xfrm>
          <a:prstGeom prst="downArrow">
            <a:avLst/>
          </a:prstGeom>
          <a:solidFill>
            <a:srgbClr val="C7E6A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7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2492262"/>
              </p:ext>
            </p:extLst>
          </p:nvPr>
        </p:nvGraphicFramePr>
        <p:xfrm>
          <a:off x="8317344" y="3521197"/>
          <a:ext cx="749145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027356"/>
              </p:ext>
            </p:extLst>
          </p:nvPr>
        </p:nvGraphicFramePr>
        <p:xfrm>
          <a:off x="8317344" y="3196077"/>
          <a:ext cx="74914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699554"/>
              </p:ext>
            </p:extLst>
          </p:nvPr>
        </p:nvGraphicFramePr>
        <p:xfrm>
          <a:off x="8312749" y="4420357"/>
          <a:ext cx="249715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838996"/>
              </p:ext>
            </p:extLst>
          </p:nvPr>
        </p:nvGraphicFramePr>
        <p:xfrm>
          <a:off x="8312749" y="4095237"/>
          <a:ext cx="2497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300763"/>
              </p:ext>
            </p:extLst>
          </p:nvPr>
        </p:nvGraphicFramePr>
        <p:xfrm>
          <a:off x="8846149" y="5121397"/>
          <a:ext cx="249715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311245"/>
              </p:ext>
            </p:extLst>
          </p:nvPr>
        </p:nvGraphicFramePr>
        <p:xfrm>
          <a:off x="8846149" y="4796277"/>
          <a:ext cx="2497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Down Arrow 183"/>
          <p:cNvSpPr/>
          <p:nvPr/>
        </p:nvSpPr>
        <p:spPr bwMode="auto">
          <a:xfrm>
            <a:off x="8333864" y="3892037"/>
            <a:ext cx="242316" cy="228902"/>
          </a:xfrm>
          <a:prstGeom prst="downArrow">
            <a:avLst/>
          </a:prstGeom>
          <a:solidFill>
            <a:srgbClr val="A5A5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5" name="Down Arrow 184"/>
          <p:cNvSpPr/>
          <p:nvPr/>
        </p:nvSpPr>
        <p:spPr bwMode="auto">
          <a:xfrm>
            <a:off x="8853548" y="3892037"/>
            <a:ext cx="242316" cy="946678"/>
          </a:xfrm>
          <a:prstGeom prst="downArrow">
            <a:avLst/>
          </a:prstGeom>
          <a:solidFill>
            <a:srgbClr val="A5A5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6" name="Down Arrow 185"/>
          <p:cNvSpPr/>
          <p:nvPr/>
        </p:nvSpPr>
        <p:spPr bwMode="auto">
          <a:xfrm>
            <a:off x="8624948" y="2901437"/>
            <a:ext cx="242316" cy="335280"/>
          </a:xfrm>
          <a:prstGeom prst="downArrow">
            <a:avLst/>
          </a:prstGeom>
          <a:solidFill>
            <a:srgbClr val="A5A5E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87" name="Oval 186"/>
          <p:cNvSpPr/>
          <p:nvPr/>
        </p:nvSpPr>
        <p:spPr bwMode="auto">
          <a:xfrm>
            <a:off x="8118980" y="2589293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8" name="Oval 187"/>
          <p:cNvSpPr/>
          <p:nvPr/>
        </p:nvSpPr>
        <p:spPr bwMode="auto">
          <a:xfrm>
            <a:off x="7373134" y="3587237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89" name="Oval 188"/>
          <p:cNvSpPr/>
          <p:nvPr/>
        </p:nvSpPr>
        <p:spPr bwMode="auto">
          <a:xfrm>
            <a:off x="7114664" y="4543021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omic Sans MS" pitchFamily="66" charset="0"/>
            </a:endParaRPr>
          </a:p>
        </p:txBody>
      </p:sp>
      <p:sp>
        <p:nvSpPr>
          <p:cNvPr id="190" name="Oval 189"/>
          <p:cNvSpPr/>
          <p:nvPr/>
        </p:nvSpPr>
        <p:spPr bwMode="auto">
          <a:xfrm>
            <a:off x="7601734" y="5161694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1" name="Oval 190"/>
          <p:cNvSpPr/>
          <p:nvPr/>
        </p:nvSpPr>
        <p:spPr bwMode="auto">
          <a:xfrm>
            <a:off x="7881439" y="6109171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2" name="Oval 191"/>
          <p:cNvSpPr/>
          <p:nvPr/>
        </p:nvSpPr>
        <p:spPr bwMode="auto">
          <a:xfrm>
            <a:off x="8592334" y="3587237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93" name="Oval 192"/>
          <p:cNvSpPr/>
          <p:nvPr/>
        </p:nvSpPr>
        <p:spPr bwMode="auto">
          <a:xfrm>
            <a:off x="8317557" y="4477302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94" name="Oval 193"/>
          <p:cNvSpPr/>
          <p:nvPr/>
        </p:nvSpPr>
        <p:spPr bwMode="auto">
          <a:xfrm>
            <a:off x="8867264" y="5161694"/>
            <a:ext cx="274930" cy="228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aphicFrame>
        <p:nvGraphicFramePr>
          <p:cNvPr id="19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1950841"/>
              </p:ext>
            </p:extLst>
          </p:nvPr>
        </p:nvGraphicFramePr>
        <p:xfrm>
          <a:off x="3141380" y="1569019"/>
          <a:ext cx="25908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900592"/>
              </p:ext>
            </p:extLst>
          </p:nvPr>
        </p:nvGraphicFramePr>
        <p:xfrm>
          <a:off x="3167020" y="1254059"/>
          <a:ext cx="26007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5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pattFill prst="pct5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2028" y="592536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289809" y="2302054"/>
            <a:ext cx="319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If all splits happen in the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middle, it is the best-case!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028" y="6576113"/>
            <a:ext cx="11711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(a) Array’s transformations with pivots shown in bold. 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(b) 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</a:rPr>
              <a:t>Tree of recursive calls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to </a:t>
            </a:r>
            <a:r>
              <a:rPr lang="en-US" i="1" dirty="0">
                <a:solidFill>
                  <a:srgbClr val="000000"/>
                </a:solidFill>
                <a:latin typeface="Calibri Light" panose="020F0302020204030204" pitchFamily="34" charset="0"/>
              </a:rPr>
              <a:t>Quicksort with input values </a:t>
            </a:r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l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and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of subarray bounds and split position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of a partition obtained.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22372" y="351691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</a:rPr>
              <a:t>(a)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753384" y="3530569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</a:rPr>
              <a:t>(b)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298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  <p:bldP spid="175" grpId="0" animBg="1"/>
      <p:bldP spid="176" grpId="0" animBg="1"/>
      <p:bldP spid="177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1198233"/>
            <a:ext cx="11625943" cy="75409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Solving Quicksort with Master Theorem </a:t>
            </a:r>
          </a:p>
        </p:txBody>
      </p:sp>
      <p:sp>
        <p:nvSpPr>
          <p:cNvPr id="1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1685989" y="3598822"/>
            <a:ext cx="4313928" cy="1881168"/>
            <a:chOff x="900341" y="2248460"/>
            <a:chExt cx="4313928" cy="1881168"/>
          </a:xfrm>
        </p:grpSpPr>
        <p:sp>
          <p:nvSpPr>
            <p:cNvPr id="109" name="Left Brace 108"/>
            <p:cNvSpPr/>
            <p:nvPr/>
          </p:nvSpPr>
          <p:spPr bwMode="auto">
            <a:xfrm>
              <a:off x="1828800" y="2438400"/>
              <a:ext cx="685800" cy="1524000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900341" y="2971800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T(n) </a:t>
              </a:r>
              <a:r>
                <a:rPr lang="az-Cyrl-AZ" sz="2000" b="1" dirty="0"/>
                <a:t>є</a:t>
              </a:r>
              <a:endParaRPr lang="en-US" sz="2000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444812" y="2248460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/>
                <a:t>Θ</a:t>
              </a:r>
              <a:r>
                <a:rPr lang="en-US" b="1" dirty="0"/>
                <a:t>(</a:t>
              </a:r>
              <a:r>
                <a:rPr lang="en-US" b="1" dirty="0" err="1"/>
                <a:t>n</a:t>
              </a:r>
              <a:r>
                <a:rPr lang="en-US" b="1" baseline="30000" dirty="0" err="1"/>
                <a:t>d</a:t>
              </a:r>
              <a:r>
                <a:rPr lang="en-US" b="1" dirty="0"/>
                <a:t>)            if a &lt; </a:t>
              </a:r>
              <a:r>
                <a:rPr lang="en-US" b="1" dirty="0" err="1"/>
                <a:t>b</a:t>
              </a:r>
              <a:r>
                <a:rPr lang="en-US" b="1" baseline="30000" dirty="0" err="1"/>
                <a:t>d</a:t>
              </a:r>
              <a:endParaRPr lang="en-US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438400" y="2967335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b="1" dirty="0"/>
                <a:t>Θ</a:t>
              </a:r>
              <a:r>
                <a:rPr lang="en-US" b="1" dirty="0"/>
                <a:t>(</a:t>
              </a:r>
              <a:r>
                <a:rPr lang="en-US" b="1" dirty="0" err="1"/>
                <a:t>n</a:t>
              </a:r>
              <a:r>
                <a:rPr lang="en-US" b="1" baseline="30000" dirty="0" err="1"/>
                <a:t>d</a:t>
              </a:r>
              <a:r>
                <a:rPr lang="en-US" b="1" dirty="0" err="1"/>
                <a:t>lgn</a:t>
              </a:r>
              <a:r>
                <a:rPr lang="en-US" b="1" dirty="0"/>
                <a:t>)       if a = </a:t>
              </a:r>
              <a:r>
                <a:rPr lang="en-US" b="1" dirty="0" err="1"/>
                <a:t>b</a:t>
              </a:r>
              <a:r>
                <a:rPr lang="en-US" b="1" baseline="30000" dirty="0" err="1"/>
                <a:t>d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2462554" y="3749844"/>
                  <a:ext cx="2751715" cy="3797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l-GR" b="1" dirty="0"/>
                    <a:t>Θ</a:t>
                  </a:r>
                  <a:r>
                    <a:rPr lang="en-US" b="1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a14:m>
                  <a:r>
                    <a:rPr lang="en-US" b="1" dirty="0"/>
                    <a:t>)      if a &gt; </a:t>
                  </a:r>
                  <a:r>
                    <a:rPr lang="en-US" b="1" dirty="0" err="1"/>
                    <a:t>b</a:t>
                  </a:r>
                  <a:r>
                    <a:rPr lang="en-US" b="1" baseline="30000" dirty="0" err="1"/>
                    <a:t>d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554" y="3749844"/>
                  <a:ext cx="2751715" cy="37978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996" t="-806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TextBox 113"/>
          <p:cNvSpPr txBox="1"/>
          <p:nvPr/>
        </p:nvSpPr>
        <p:spPr>
          <a:xfrm>
            <a:off x="5082302" y="2600870"/>
            <a:ext cx="3573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T(n) = </a:t>
            </a:r>
            <a:r>
              <a:rPr lang="en-US" sz="1600" b="1" dirty="0" err="1"/>
              <a:t>aT</a:t>
            </a:r>
            <a:r>
              <a:rPr lang="en-US" sz="1600" b="1" dirty="0"/>
              <a:t>(n/b)+f(n), a ≥ 1, b &gt; 1</a:t>
            </a:r>
          </a:p>
          <a:p>
            <a:r>
              <a:rPr lang="en-US" sz="1600" b="1" dirty="0"/>
              <a:t>If f(n) </a:t>
            </a:r>
            <a:r>
              <a:rPr lang="az-Cyrl-AZ" sz="1600" b="1" dirty="0"/>
              <a:t>є</a:t>
            </a:r>
            <a:r>
              <a:rPr lang="en-US" sz="1600" b="1" dirty="0"/>
              <a:t> </a:t>
            </a:r>
            <a:r>
              <a:rPr lang="en-US" sz="1600" b="1" dirty="0" err="1"/>
              <a:t>n</a:t>
            </a:r>
            <a:r>
              <a:rPr lang="en-US" sz="1600" b="1" baseline="30000" dirty="0" err="1"/>
              <a:t>d</a:t>
            </a:r>
            <a:r>
              <a:rPr lang="en-US" sz="1600" b="1" dirty="0"/>
              <a:t> with d ≥ 0, then</a:t>
            </a:r>
          </a:p>
        </p:txBody>
      </p:sp>
      <p:sp>
        <p:nvSpPr>
          <p:cNvPr id="115" name="Content Placeholder 2"/>
          <p:cNvSpPr txBox="1">
            <a:spLocks/>
          </p:cNvSpPr>
          <p:nvPr/>
        </p:nvSpPr>
        <p:spPr bwMode="auto">
          <a:xfrm>
            <a:off x="7562370" y="3664055"/>
            <a:ext cx="3733800" cy="1716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dirty="0"/>
              <a:t>ALGORITHM</a:t>
            </a:r>
            <a:r>
              <a:rPr lang="en-US" sz="1600" dirty="0"/>
              <a:t> Quicksort(A[</a:t>
            </a:r>
            <a:r>
              <a:rPr lang="en-US" sz="1600" dirty="0" err="1"/>
              <a:t>l..r</a:t>
            </a:r>
            <a:r>
              <a:rPr lang="en-US" sz="1600" dirty="0"/>
              <a:t>])</a:t>
            </a:r>
          </a:p>
          <a:p>
            <a:pPr marL="0" indent="0">
              <a:buFontTx/>
              <a:buNone/>
            </a:pPr>
            <a:r>
              <a:rPr lang="en-US" sz="1600" b="1" dirty="0"/>
              <a:t>if</a:t>
            </a:r>
            <a:r>
              <a:rPr lang="en-US" sz="1600" dirty="0"/>
              <a:t> l &lt; r</a:t>
            </a:r>
          </a:p>
          <a:p>
            <a:pPr marL="0" indent="0">
              <a:buFontTx/>
              <a:buNone/>
            </a:pPr>
            <a:r>
              <a:rPr lang="en-US" sz="1600" dirty="0"/>
              <a:t>	s &lt;- Partition( A[</a:t>
            </a:r>
            <a:r>
              <a:rPr lang="en-US" sz="1600" dirty="0" err="1"/>
              <a:t>l..r</a:t>
            </a:r>
            <a:r>
              <a:rPr lang="en-US" sz="1600" dirty="0"/>
              <a:t>] )</a:t>
            </a:r>
          </a:p>
          <a:p>
            <a:pPr marL="0" indent="0">
              <a:buFontTx/>
              <a:buNone/>
            </a:pPr>
            <a:r>
              <a:rPr lang="en-US" sz="1600" dirty="0"/>
              <a:t>	Quicksort( A[l..s-1] )</a:t>
            </a:r>
          </a:p>
          <a:p>
            <a:pPr marL="0" indent="0">
              <a:buFontTx/>
              <a:buNone/>
            </a:pPr>
            <a:r>
              <a:rPr lang="en-US" sz="1600" dirty="0"/>
              <a:t>	Quicksort( A[s+1]..r 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632717" y="6133684"/>
                <a:ext cx="6325688" cy="106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 err="1"/>
                  <a:t>worst</a:t>
                </a:r>
                <a:r>
                  <a:rPr lang="en-US" dirty="0"/>
                  <a:t>(n) = (n+1) + (n-1+1) + … + (2+1) = (n+1) + … + 3</a:t>
                </a:r>
              </a:p>
              <a:p>
                <a:r>
                  <a:rPr lang="en-US" dirty="0"/>
                  <a:t>             = (n+1) + … + 3 + 2 + 1 – (2 + 1)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- 3</a:t>
                </a:r>
              </a:p>
              <a:p>
                <a:r>
                  <a:rPr lang="en-US" dirty="0"/>
                  <a:t>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- 3 </a:t>
                </a:r>
                <a:r>
                  <a:rPr lang="az-Cyrl-AZ" dirty="0"/>
                  <a:t>є</a:t>
                </a:r>
                <a:r>
                  <a:rPr lang="en-US" dirty="0"/>
                  <a:t> </a:t>
                </a:r>
                <a:r>
                  <a:rPr lang="el-GR" dirty="0"/>
                  <a:t>Θ</a:t>
                </a:r>
                <a:r>
                  <a:rPr lang="en-US" dirty="0"/>
                  <a:t>(n</a:t>
                </a:r>
                <a:r>
                  <a:rPr lang="en-US" baseline="30000" dirty="0"/>
                  <a:t>2</a:t>
                </a:r>
                <a:r>
                  <a:rPr lang="en-US" dirty="0"/>
                  <a:t>) !</a:t>
                </a: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717" y="6133684"/>
                <a:ext cx="6325688" cy="1066574"/>
              </a:xfrm>
              <a:prstGeom prst="rect">
                <a:avLst/>
              </a:prstGeom>
              <a:blipFill rotWithShape="0">
                <a:blip r:embed="rId3"/>
                <a:stretch>
                  <a:fillRect l="-867" t="-14857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/>
          <p:cNvSpPr txBox="1"/>
          <p:nvPr/>
        </p:nvSpPr>
        <p:spPr>
          <a:xfrm>
            <a:off x="9958404" y="6133684"/>
            <a:ext cx="2381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So, Quicksort’s fate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depends on its average-case!</a:t>
            </a:r>
          </a:p>
        </p:txBody>
      </p:sp>
    </p:spTree>
    <p:extLst>
      <p:ext uri="{BB962C8B-B14F-4D97-AF65-F5344CB8AC3E}">
        <p14:creationId xmlns:p14="http://schemas.microsoft.com/office/powerpoint/2010/main" val="19380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99" y="1134311"/>
            <a:ext cx="11552238" cy="754095"/>
          </a:xfrm>
        </p:spPr>
        <p:txBody>
          <a:bodyPr/>
          <a:lstStyle/>
          <a:p>
            <a:pPr algn="ctr"/>
            <a:r>
              <a:rPr lang="en-US" dirty="0"/>
              <a:t>How can we Improve the Performance of Quicksort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9299" y="2289458"/>
            <a:ext cx="11552238" cy="4691062"/>
          </a:xfrm>
        </p:spPr>
        <p:txBody>
          <a:bodyPr>
            <a:normAutofit/>
          </a:bodyPr>
          <a:lstStyle/>
          <a:p>
            <a:r>
              <a:rPr lang="en-US" sz="2400" dirty="0"/>
              <a:t>Recall that for Quicksort, </a:t>
            </a:r>
            <a:r>
              <a:rPr lang="en-US" sz="2400" dirty="0" err="1"/>
              <a:t>C</a:t>
            </a:r>
            <a:r>
              <a:rPr lang="en-US" sz="2400" baseline="-25000" dirty="0" err="1"/>
              <a:t>best</a:t>
            </a:r>
            <a:r>
              <a:rPr lang="en-US" sz="2400" dirty="0"/>
              <a:t>(n) ≈ </a:t>
            </a:r>
            <a:r>
              <a:rPr lang="en-US" sz="2400" dirty="0" err="1"/>
              <a:t>nlgn</a:t>
            </a:r>
            <a:endParaRPr lang="en-US" sz="2400" dirty="0"/>
          </a:p>
          <a:p>
            <a:r>
              <a:rPr lang="en-US" sz="2400" dirty="0"/>
              <a:t>Quicksort is usually </a:t>
            </a:r>
            <a:r>
              <a:rPr lang="en-US" sz="2400" b="1" i="1" dirty="0"/>
              <a:t>faster</a:t>
            </a:r>
            <a:r>
              <a:rPr lang="en-US" sz="2400" dirty="0"/>
              <a:t> than Mergesort or Heapsort on randomly ordered arrays of nontrivial sizes</a:t>
            </a:r>
          </a:p>
          <a:p>
            <a:r>
              <a:rPr lang="en-US" sz="2400" dirty="0"/>
              <a:t>Some possible improvements</a:t>
            </a:r>
          </a:p>
          <a:p>
            <a:pPr lvl="2"/>
            <a:r>
              <a:rPr lang="en-US" sz="1800" b="1" dirty="0"/>
              <a:t>Randomized quicksort</a:t>
            </a:r>
            <a:r>
              <a:rPr lang="en-US" sz="1800" dirty="0"/>
              <a:t>: selects a random element as pivot</a:t>
            </a:r>
          </a:p>
          <a:p>
            <a:pPr lvl="2"/>
            <a:r>
              <a:rPr lang="en-US" sz="1800" b="1" dirty="0"/>
              <a:t>Median-of-three</a:t>
            </a:r>
            <a:r>
              <a:rPr lang="en-US" sz="1800" dirty="0"/>
              <a:t>: selects median of left-most, middle, and right-most elements as pivot</a:t>
            </a:r>
          </a:p>
          <a:p>
            <a:pPr lvl="2"/>
            <a:r>
              <a:rPr lang="en-US" sz="1800" b="1" dirty="0"/>
              <a:t>Switching to insertion sort</a:t>
            </a:r>
            <a:r>
              <a:rPr lang="en-US" sz="1800" dirty="0"/>
              <a:t> on very small subarrays, or not sorting small subarrays at all and finish the algorithm with insertion sort applied to the entire nearly sorted array</a:t>
            </a:r>
          </a:p>
          <a:p>
            <a:pPr lvl="2"/>
            <a:r>
              <a:rPr lang="en-US" sz="1800" b="1" dirty="0"/>
              <a:t>Modify partitioning</a:t>
            </a:r>
            <a:r>
              <a:rPr lang="en-US" sz="1800" dirty="0"/>
              <a:t>: three-way partition</a:t>
            </a:r>
          </a:p>
          <a:p>
            <a:pPr lvl="2"/>
            <a:r>
              <a:rPr lang="en-US" sz="2000" b="1" dirty="0">
                <a:solidFill>
                  <a:srgbClr val="0000CC"/>
                </a:solidFill>
              </a:rPr>
              <a:t>These improvements can speed up by 20% to 30%</a:t>
            </a:r>
          </a:p>
          <a:p>
            <a:r>
              <a:rPr lang="en-US" sz="2414" b="1" dirty="0">
                <a:solidFill>
                  <a:srgbClr val="0000CC"/>
                </a:solidFill>
              </a:rPr>
              <a:t>Weaknesses - Not Stable</a:t>
            </a:r>
          </a:p>
          <a:p>
            <a:endParaRPr lang="en-US" sz="2000" dirty="0"/>
          </a:p>
          <a:p>
            <a:pPr lvl="2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35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50426"/>
            <a:ext cx="12619038" cy="754095"/>
          </a:xfrm>
        </p:spPr>
        <p:txBody>
          <a:bodyPr/>
          <a:lstStyle/>
          <a:p>
            <a:pPr algn="ctr"/>
            <a:r>
              <a:rPr lang="en-US" dirty="0"/>
              <a:t>What is Divide and Conquer (</a:t>
            </a:r>
            <a:r>
              <a:rPr lang="en-US" dirty="0" err="1"/>
              <a:t>DnC</a:t>
            </a:r>
            <a:r>
              <a:rPr lang="en-US" dirty="0"/>
              <a:t>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4" y="2475560"/>
            <a:ext cx="11550983" cy="4689739"/>
          </a:xfrm>
        </p:spPr>
        <p:txBody>
          <a:bodyPr>
            <a:normAutofit/>
          </a:bodyPr>
          <a:lstStyle/>
          <a:p>
            <a:r>
              <a:rPr lang="en-US" sz="2400" dirty="0" err="1"/>
              <a:t>DnC</a:t>
            </a:r>
            <a:r>
              <a:rPr lang="en-US" sz="2400" dirty="0"/>
              <a:t> is probably the best-known general algorithm design technique. </a:t>
            </a:r>
          </a:p>
          <a:p>
            <a:r>
              <a:rPr lang="en-US" sz="2400" dirty="0"/>
              <a:t>Thus, not every </a:t>
            </a:r>
            <a:r>
              <a:rPr lang="en-US" sz="2400" dirty="0" err="1"/>
              <a:t>DnC</a:t>
            </a:r>
            <a:r>
              <a:rPr lang="en-US" sz="2400" dirty="0"/>
              <a:t> algorithm is necessarily more efﬁcient than even a brute-force solution. </a:t>
            </a:r>
          </a:p>
          <a:p>
            <a:r>
              <a:rPr lang="en-US" sz="2400" dirty="0"/>
              <a:t>The time spent on executing the </a:t>
            </a:r>
            <a:r>
              <a:rPr lang="en-US" sz="2400" dirty="0" err="1"/>
              <a:t>DnC</a:t>
            </a:r>
            <a:r>
              <a:rPr lang="en-US" sz="2400" dirty="0"/>
              <a:t> plan turns out to be signiﬁcantly smaller than solving a problem by a different method. </a:t>
            </a:r>
          </a:p>
          <a:p>
            <a:r>
              <a:rPr lang="en-US" sz="2400" dirty="0" err="1"/>
              <a:t>DnC</a:t>
            </a:r>
            <a:r>
              <a:rPr lang="en-US" sz="2400" dirty="0"/>
              <a:t> yields some of the most important and efﬁcient algorithms in computer science.</a:t>
            </a:r>
          </a:p>
          <a:p>
            <a:r>
              <a:rPr lang="en-US" sz="2400" dirty="0" err="1"/>
              <a:t>DnC</a:t>
            </a:r>
            <a:r>
              <a:rPr lang="en-US" sz="2400" dirty="0"/>
              <a:t> ideally suited for parallel computations, in which each </a:t>
            </a:r>
            <a:r>
              <a:rPr lang="en-US" sz="2400" dirty="0" err="1"/>
              <a:t>subproblem</a:t>
            </a:r>
            <a:r>
              <a:rPr lang="en-US" sz="2400" dirty="0"/>
              <a:t> can be solved simultaneously by its own processor.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8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0764" y="2777067"/>
                <a:ext cx="11470773" cy="3644053"/>
              </a:xfrm>
            </p:spPr>
            <p:txBody>
              <a:bodyPr>
                <a:normAutofit/>
              </a:bodyPr>
              <a:lstStyle/>
              <a:p>
                <a:pPr marL="682625" indent="-682625">
                  <a:buFont typeface="+mj-lt"/>
                  <a:buAutoNum type="arabicPeriod"/>
                </a:pPr>
                <a:r>
                  <a:rPr lang="en-US" sz="2400" dirty="0"/>
                  <a:t>Attempt question 1, of exercise 5.2 on page 181</a:t>
                </a:r>
              </a:p>
              <a:p>
                <a:pPr marL="682625" indent="-682625">
                  <a:buFont typeface="+mj-lt"/>
                  <a:buAutoNum type="arabicPeriod"/>
                </a:pPr>
                <a:r>
                  <a:rPr lang="en-US" sz="2400" dirty="0"/>
                  <a:t>Given that T(n) = 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 + 1, T(1) = 1, Derive the complexity class of the algorithm</a:t>
                </a:r>
              </a:p>
              <a:p>
                <a:pPr marL="682625" indent="-682625">
                  <a:buFont typeface="+mj-lt"/>
                  <a:buAutoNum type="arabicPeriod"/>
                </a:pPr>
                <a:r>
                  <a:rPr lang="en-US" sz="2400" dirty="0"/>
                  <a:t>Use master theorem to compute the following </a:t>
                </a:r>
              </a:p>
              <a:p>
                <a:pPr marL="1096676" lvl="1" indent="-682625">
                  <a:buFont typeface="+mj-lt"/>
                  <a:buAutoNum type="alphaLcParenR"/>
                </a:pPr>
                <a:r>
                  <a:rPr lang="en-US" sz="2000" dirty="0"/>
                  <a:t>T(n) = 9T(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) + 1,</a:t>
                </a:r>
              </a:p>
              <a:p>
                <a:pPr marL="1096676" lvl="1" indent="-682625">
                  <a:buFont typeface="+mj-lt"/>
                  <a:buAutoNum type="alphaLcParenR"/>
                </a:pPr>
                <a:r>
                  <a:rPr lang="en-US" sz="2000" dirty="0"/>
                  <a:t>T(n) = 3T(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2000" dirty="0"/>
                  <a:t>) + n</a:t>
                </a:r>
                <a:r>
                  <a:rPr lang="en-US" sz="2000" baseline="30000" dirty="0"/>
                  <a:t>3</a:t>
                </a:r>
                <a:r>
                  <a:rPr lang="en-US" sz="2000" dirty="0"/>
                  <a:t>,</a:t>
                </a:r>
              </a:p>
              <a:p>
                <a:pPr marL="1096676" lvl="1" indent="-682625">
                  <a:buFont typeface="+mj-lt"/>
                  <a:buAutoNum type="alphaLcParenR"/>
                </a:pPr>
                <a:r>
                  <a:rPr lang="en-US" sz="2000" dirty="0"/>
                  <a:t>T(n) = 4T(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) + n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,</a:t>
                </a:r>
                <a:endParaRPr lang="en-US" sz="2193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64" y="2777067"/>
                <a:ext cx="11470773" cy="3644053"/>
              </a:xfrm>
              <a:blipFill rotWithShape="0">
                <a:blip r:embed="rId2"/>
                <a:stretch>
                  <a:fillRect l="-478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3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60577"/>
            <a:ext cx="12619037" cy="754095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4" y="2475560"/>
            <a:ext cx="11550983" cy="4689739"/>
          </a:xfrm>
        </p:spPr>
        <p:txBody>
          <a:bodyPr>
            <a:normAutofit/>
          </a:bodyPr>
          <a:lstStyle/>
          <a:p>
            <a:pPr marL="354013" indent="-354013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Mergesort</a:t>
            </a:r>
          </a:p>
          <a:p>
            <a:pPr marL="354013" indent="-354013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Master Theorem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Quicksort</a:t>
            </a:r>
          </a:p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Hoare Partition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Binary Tree Traversals Related Properties</a:t>
            </a:r>
          </a:p>
          <a:p>
            <a:pPr lvl="1"/>
            <a:r>
              <a:rPr lang="en-US" sz="2993" dirty="0">
                <a:solidFill>
                  <a:schemeClr val="bg1">
                    <a:lumMod val="85000"/>
                  </a:schemeClr>
                </a:solidFill>
              </a:rPr>
              <a:t>Binary Tree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07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299" y="1134311"/>
            <a:ext cx="11552238" cy="754095"/>
          </a:xfrm>
        </p:spPr>
        <p:txBody>
          <a:bodyPr/>
          <a:lstStyle/>
          <a:p>
            <a:pPr algn="ctr"/>
            <a:r>
              <a:rPr lang="en-US" dirty="0"/>
              <a:t>Binary Tree Traversals and Related Properties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9299" y="2510970"/>
            <a:ext cx="11552238" cy="4306991"/>
          </a:xfrm>
        </p:spPr>
        <p:txBody>
          <a:bodyPr>
            <a:normAutofit/>
          </a:bodyPr>
          <a:lstStyle/>
          <a:p>
            <a:r>
              <a:rPr lang="en-US" sz="2400" dirty="0"/>
              <a:t>We discuss how the divide-and-conquer technique can be applied to binary trees.</a:t>
            </a:r>
          </a:p>
          <a:p>
            <a:r>
              <a:rPr lang="en-US" sz="2400" dirty="0"/>
              <a:t>A </a:t>
            </a:r>
            <a:r>
              <a:rPr lang="en-US" sz="2400" b="1" i="1" dirty="0"/>
              <a:t>binary tree T</a:t>
            </a:r>
            <a:r>
              <a:rPr lang="en-US" sz="2400" i="1" dirty="0"/>
              <a:t> is deﬁned as a ﬁnite set of nodes that is either empty </a:t>
            </a:r>
            <a:r>
              <a:rPr lang="en-US" sz="2400" dirty="0"/>
              <a:t>or consists of a </a:t>
            </a:r>
            <a:r>
              <a:rPr lang="en-US" sz="2400" b="1" i="1" dirty="0"/>
              <a:t>root</a:t>
            </a:r>
            <a:r>
              <a:rPr lang="en-US" sz="2400" dirty="0"/>
              <a:t> and </a:t>
            </a:r>
            <a:r>
              <a:rPr lang="en-US" sz="2400" b="1" i="1" dirty="0"/>
              <a:t>two disjoint </a:t>
            </a:r>
            <a:r>
              <a:rPr lang="en-US" sz="2400" dirty="0"/>
              <a:t>binary trees 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L</a:t>
            </a:r>
            <a:r>
              <a:rPr lang="en-US" sz="2400" dirty="0"/>
              <a:t> and </a:t>
            </a:r>
            <a:r>
              <a:rPr lang="en-US" sz="2400" b="1" i="1" dirty="0"/>
              <a:t>T</a:t>
            </a:r>
            <a:r>
              <a:rPr lang="en-US" sz="2400" b="1" i="1" baseline="-25000" dirty="0"/>
              <a:t>R</a:t>
            </a:r>
            <a:r>
              <a:rPr lang="en-US" sz="2400" dirty="0"/>
              <a:t> called, respectively, the left and right subtree of the root.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86522546"/>
              </p:ext>
            </p:extLst>
          </p:nvPr>
        </p:nvGraphicFramePr>
        <p:xfrm>
          <a:off x="3335576" y="4664465"/>
          <a:ext cx="5879684" cy="243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233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92" y="2886373"/>
            <a:ext cx="4542779" cy="170688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Binary Search Tree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5236861" y="1396425"/>
            <a:ext cx="7170057" cy="468677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b="1" dirty="0"/>
              <a:t>ALGORITHM</a:t>
            </a:r>
            <a:r>
              <a:rPr lang="en-US" sz="2200" dirty="0"/>
              <a:t> </a:t>
            </a:r>
            <a:r>
              <a:rPr lang="en-US" sz="2200" i="1" dirty="0"/>
              <a:t>Height(T)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//Compute recursively the height of a binary tree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//Input: A binary tree 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//Output: The height of tree 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If T = 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	return -1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/>
              <a:t>else</a:t>
            </a: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	</a:t>
            </a:r>
            <a:r>
              <a:rPr lang="en-US" sz="2200" b="1" dirty="0"/>
              <a:t>return </a:t>
            </a:r>
            <a:r>
              <a:rPr lang="en-US" sz="2200" dirty="0"/>
              <a:t>max{height(</a:t>
            </a:r>
            <a:r>
              <a:rPr lang="en-US" sz="2200" dirty="0" err="1"/>
              <a:t>T</a:t>
            </a:r>
            <a:r>
              <a:rPr lang="en-US" sz="2200" baseline="-25000" dirty="0" err="1"/>
              <a:t>left</a:t>
            </a:r>
            <a:r>
              <a:rPr lang="en-US" sz="2200" dirty="0"/>
              <a:t>), Height(</a:t>
            </a:r>
            <a:r>
              <a:rPr lang="en-US" sz="2200" dirty="0" err="1"/>
              <a:t>T</a:t>
            </a:r>
            <a:r>
              <a:rPr lang="en-US" sz="2200" baseline="-25000" dirty="0" err="1"/>
              <a:t>right</a:t>
            </a:r>
            <a:r>
              <a:rPr lang="en-US" sz="2200" dirty="0"/>
              <a:t>)} + 1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192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11690" y="740119"/>
            <a:ext cx="5410200" cy="4528568"/>
          </a:xfrm>
          <a:prstGeom prst="rect">
            <a:avLst/>
          </a:prstGeom>
        </p:spPr>
        <p:txBody>
          <a:bodyPr/>
          <a:lstStyle>
            <a:lvl1pPr marL="354902" indent="-354902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6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68953" indent="-29575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5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8300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620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29409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2611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75813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4901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1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7015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92" y="2886373"/>
            <a:ext cx="4542779" cy="170688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Divide and Conquer: Binary Search Tree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5236861" y="1541568"/>
            <a:ext cx="7170057" cy="4396490"/>
          </a:xfrm>
        </p:spPr>
        <p:txBody>
          <a:bodyPr>
            <a:normAutofit/>
          </a:bodyPr>
          <a:lstStyle/>
          <a:p>
            <a:r>
              <a:rPr lang="en-US" sz="2400" dirty="0"/>
              <a:t>The most important divide-and-conquer algorithms for binary trees are the three classic traversals namely;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i="1" dirty="0"/>
              <a:t>preorder</a:t>
            </a:r>
            <a:r>
              <a:rPr lang="en-US" sz="2400" i="1" dirty="0"/>
              <a:t> traversal, the root is visited before the left and right subtrees </a:t>
            </a:r>
            <a:r>
              <a:rPr lang="en-US" sz="2400" dirty="0"/>
              <a:t>are visited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i="1" dirty="0" err="1"/>
              <a:t>inorder</a:t>
            </a:r>
            <a:r>
              <a:rPr lang="en-US" sz="2400" i="1" dirty="0"/>
              <a:t> traversal, the root is visited after visiting its left subtree but </a:t>
            </a:r>
            <a:r>
              <a:rPr lang="en-US" sz="2400" dirty="0"/>
              <a:t>before visiting the right subtree.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b="1" i="1" dirty="0" err="1"/>
              <a:t>postorder</a:t>
            </a:r>
            <a:r>
              <a:rPr lang="en-US" sz="2400" i="1" dirty="0"/>
              <a:t> traversal, the root is visited after visiting the left and right </a:t>
            </a:r>
            <a:r>
              <a:rPr lang="en-US" sz="2400" dirty="0"/>
              <a:t>subtrees.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192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11690" y="740119"/>
            <a:ext cx="5410200" cy="4528568"/>
          </a:xfrm>
          <a:prstGeom prst="rect">
            <a:avLst/>
          </a:prstGeom>
        </p:spPr>
        <p:txBody>
          <a:bodyPr/>
          <a:lstStyle>
            <a:lvl1pPr marL="354902" indent="-354902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6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68953" indent="-29575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5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8300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620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29409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2611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75813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4901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1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788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192" y="2886373"/>
            <a:ext cx="4542779" cy="170688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Binary Tree Traversal: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8192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411690" y="740119"/>
            <a:ext cx="5410200" cy="4528568"/>
          </a:xfrm>
          <a:prstGeom prst="rect">
            <a:avLst/>
          </a:prstGeom>
        </p:spPr>
        <p:txBody>
          <a:bodyPr/>
          <a:lstStyle>
            <a:lvl1pPr marL="354902" indent="-354902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63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68953" indent="-29575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56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8300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9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5620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29409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02611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75813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49015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17" indent="-236601" algn="l" defTabSz="473202" rtl="0" eaLnBrk="1" latinLnBrk="0" hangingPunct="1">
              <a:spcBef>
                <a:spcPts val="1035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42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3" charset="2"/>
              <a:buNone/>
            </a:pP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68825" t="38951" r="9134" b="42432"/>
          <a:stretch/>
        </p:blipFill>
        <p:spPr>
          <a:xfrm>
            <a:off x="6987060" y="4608287"/>
            <a:ext cx="2781459" cy="1320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8417" t="28314" r="30762" b="31997"/>
          <a:stretch/>
        </p:blipFill>
        <p:spPr>
          <a:xfrm>
            <a:off x="6433194" y="1478487"/>
            <a:ext cx="3889189" cy="281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0764" y="2777067"/>
                <a:ext cx="11470773" cy="3644053"/>
              </a:xfrm>
            </p:spPr>
            <p:txBody>
              <a:bodyPr>
                <a:normAutofit/>
              </a:bodyPr>
              <a:lstStyle/>
              <a:p>
                <a:pPr marL="682625" indent="-682625">
                  <a:buFont typeface="+mj-lt"/>
                  <a:buAutoNum type="arabicPeriod"/>
                </a:pPr>
                <a:r>
                  <a:rPr lang="en-US" sz="2400" dirty="0"/>
                  <a:t>Attempt question 1, of exercise 5.2 on page 181</a:t>
                </a:r>
              </a:p>
              <a:p>
                <a:pPr marL="682625" indent="-682625">
                  <a:buFont typeface="+mj-lt"/>
                  <a:buAutoNum type="arabicPeriod"/>
                </a:pPr>
                <a:r>
                  <a:rPr lang="en-US" sz="2400" dirty="0"/>
                  <a:t>Given that T(n) =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 + 1, T(1) = 0, Derive the complexity class of the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64" y="2777067"/>
                <a:ext cx="11470773" cy="3644053"/>
              </a:xfrm>
              <a:blipFill rotWithShape="0">
                <a:blip r:embed="rId2"/>
                <a:stretch>
                  <a:fillRect l="-478" t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2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454" y="2733524"/>
            <a:ext cx="9134787" cy="36440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2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50426"/>
            <a:ext cx="12619038" cy="754095"/>
          </a:xfrm>
        </p:spPr>
        <p:txBody>
          <a:bodyPr/>
          <a:lstStyle/>
          <a:p>
            <a:pPr algn="ctr"/>
            <a:r>
              <a:rPr lang="en-US" dirty="0"/>
              <a:t>How Divide and Conquer Techniques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4" y="2475560"/>
            <a:ext cx="11550983" cy="46897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 problem is divided into several </a:t>
            </a:r>
            <a:r>
              <a:rPr lang="en-US" sz="2400" dirty="0" err="1"/>
              <a:t>subproblems</a:t>
            </a:r>
            <a:r>
              <a:rPr lang="en-US" sz="2400" dirty="0"/>
              <a:t> of the same type, ideally of about equal size.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dirty="0" err="1"/>
              <a:t>subproblems</a:t>
            </a:r>
            <a:r>
              <a:rPr lang="en-US" sz="2400" dirty="0"/>
              <a:t> are solved (typically recursively, though sometimes a different algorithm is employed, especially when </a:t>
            </a:r>
            <a:r>
              <a:rPr lang="en-US" sz="2400" dirty="0" err="1"/>
              <a:t>subproblems</a:t>
            </a:r>
            <a:r>
              <a:rPr lang="en-US" sz="2400" dirty="0"/>
              <a:t> become small enough).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If necessary, the solutions to the </a:t>
            </a:r>
            <a:r>
              <a:rPr lang="en-US" sz="2400" dirty="0" err="1"/>
              <a:t>subproblems</a:t>
            </a:r>
            <a:r>
              <a:rPr lang="en-US" sz="2400" dirty="0"/>
              <a:t> are combined to get a solution to the original problem.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50426"/>
            <a:ext cx="12619038" cy="754095"/>
          </a:xfrm>
        </p:spPr>
        <p:txBody>
          <a:bodyPr/>
          <a:lstStyle/>
          <a:p>
            <a:pPr algn="ctr"/>
            <a:r>
              <a:rPr lang="en-US" dirty="0"/>
              <a:t>A Typical Case of Divide-and-conquer technique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6536" y="2598058"/>
            <a:ext cx="9502086" cy="4458353"/>
            <a:chOff x="-118607" y="2053776"/>
            <a:chExt cx="9502086" cy="5525423"/>
          </a:xfrm>
        </p:grpSpPr>
        <p:grpSp>
          <p:nvGrpSpPr>
            <p:cNvPr id="25" name="Group 24"/>
            <p:cNvGrpSpPr/>
            <p:nvPr/>
          </p:nvGrpSpPr>
          <p:grpSpPr>
            <a:xfrm>
              <a:off x="4201879" y="2053776"/>
              <a:ext cx="3505200" cy="914400"/>
              <a:chOff x="2590800" y="762000"/>
              <a:chExt cx="3505200" cy="914400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2590800" y="762000"/>
                <a:ext cx="3505200" cy="91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omic Sans MS" pitchFamily="66" charset="0"/>
                  </a:rPr>
                  <a:t>Problem    of size n</a:t>
                </a:r>
              </a:p>
            </p:txBody>
          </p:sp>
          <p:cxnSp>
            <p:nvCxnSpPr>
              <p:cNvPr id="27" name="Straight Connector 26"/>
              <p:cNvCxnSpPr>
                <a:endCxn id="26" idx="4"/>
              </p:cNvCxnSpPr>
              <p:nvPr/>
            </p:nvCxnSpPr>
            <p:spPr bwMode="auto">
              <a:xfrm>
                <a:off x="4343400" y="762000"/>
                <a:ext cx="0" cy="91440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" name="Rounded Rectangle 27"/>
            <p:cNvSpPr/>
            <p:nvPr/>
          </p:nvSpPr>
          <p:spPr bwMode="auto">
            <a:xfrm>
              <a:off x="2982679" y="5025576"/>
              <a:ext cx="1828800" cy="819329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mic Sans MS" pitchFamily="66" charset="0"/>
                </a:rPr>
                <a:t>Solution to </a:t>
              </a:r>
              <a:r>
                <a:rPr kumimoji="0" lang="en-US" sz="18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Comic Sans MS" pitchFamily="66" charset="0"/>
                </a:rPr>
                <a:t>subproblem</a:t>
              </a:r>
              <a:r>
                <a:rPr kumimoji="0" lang="en-US" sz="18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mic Sans MS" pitchFamily="66" charset="0"/>
                </a:rPr>
                <a:t> 1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7249879" y="5025576"/>
              <a:ext cx="1828800" cy="79380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mic Sans MS" pitchFamily="66" charset="0"/>
                </a:rPr>
                <a:t>Solution to </a:t>
              </a:r>
              <a:r>
                <a:rPr kumimoji="0" lang="en-US" sz="18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Comic Sans MS" pitchFamily="66" charset="0"/>
                </a:rPr>
                <a:t>subproblem</a:t>
              </a:r>
              <a:r>
                <a:rPr kumimoji="0" lang="en-US" sz="18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mic Sans MS" pitchFamily="66" charset="0"/>
                </a:rPr>
                <a:t> 2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5040079" y="6778176"/>
              <a:ext cx="2057400" cy="76200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mic Sans MS" pitchFamily="66" charset="0"/>
                </a:rPr>
                <a:t>Solution to the</a:t>
              </a:r>
              <a:r>
                <a:rPr kumimoji="0" lang="en-US" sz="1800" b="1" i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mic Sans MS" pitchFamily="66" charset="0"/>
                </a:rPr>
                <a:t> original </a:t>
              </a:r>
              <a:r>
                <a:rPr kumimoji="0" lang="en-US" sz="1800" b="1" i="0" u="none" strike="noStrike" cap="none" normalizeH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Comic Sans MS" pitchFamily="66" charset="0"/>
                </a:rPr>
                <a:t>probelm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mic Sans MS" pitchFamily="66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2601679" y="2834265"/>
              <a:ext cx="6781800" cy="1657913"/>
              <a:chOff x="990600" y="1542489"/>
              <a:chExt cx="6781800" cy="1657913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990600" y="2286000"/>
                <a:ext cx="2438400" cy="91440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omic Sans MS" pitchFamily="66" charset="0"/>
                  </a:rPr>
                  <a:t>Subproblem</a:t>
                </a:r>
                <a: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omic Sans MS" pitchFamily="66" charset="0"/>
                  </a:rPr>
                  <a:t> 1 of size n/2</a:t>
                </a: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5334000" y="2286000"/>
                <a:ext cx="2438400" cy="914401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omic Sans MS" pitchFamily="66" charset="0"/>
                  </a:rPr>
                  <a:t>Subproblem</a:t>
                </a:r>
                <a: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omic Sans MS" pitchFamily="66" charset="0"/>
                  </a:rPr>
                  <a:t> 2 of size n/2</a:t>
                </a:r>
              </a:p>
            </p:txBody>
          </p:sp>
          <p:cxnSp>
            <p:nvCxnSpPr>
              <p:cNvPr id="34" name="Straight Arrow Connector 33"/>
              <p:cNvCxnSpPr>
                <a:stCxn id="26" idx="3"/>
                <a:endCxn id="32" idx="0"/>
              </p:cNvCxnSpPr>
              <p:nvPr/>
            </p:nvCxnSpPr>
            <p:spPr bwMode="auto">
              <a:xfrm flipH="1">
                <a:off x="2209800" y="1542489"/>
                <a:ext cx="894325" cy="74351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Arrow Connector 34"/>
              <p:cNvCxnSpPr>
                <a:stCxn id="26" idx="5"/>
                <a:endCxn id="33" idx="0"/>
              </p:cNvCxnSpPr>
              <p:nvPr/>
            </p:nvCxnSpPr>
            <p:spPr bwMode="auto">
              <a:xfrm>
                <a:off x="5582675" y="1542489"/>
                <a:ext cx="970525" cy="74351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6" name="Straight Arrow Connector 35"/>
            <p:cNvCxnSpPr>
              <a:stCxn id="32" idx="4"/>
            </p:cNvCxnSpPr>
            <p:nvPr/>
          </p:nvCxnSpPr>
          <p:spPr bwMode="auto">
            <a:xfrm>
              <a:off x="3820879" y="4492177"/>
              <a:ext cx="0" cy="5333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33" idx="4"/>
              <a:endCxn id="29" idx="0"/>
            </p:cNvCxnSpPr>
            <p:nvPr/>
          </p:nvCxnSpPr>
          <p:spPr bwMode="auto">
            <a:xfrm>
              <a:off x="8164279" y="4492177"/>
              <a:ext cx="0" cy="5333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>
              <a:stCxn id="28" idx="2"/>
            </p:cNvCxnSpPr>
            <p:nvPr/>
          </p:nvCxnSpPr>
          <p:spPr bwMode="auto">
            <a:xfrm>
              <a:off x="3897079" y="5844905"/>
              <a:ext cx="0" cy="39987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3897079" y="6244776"/>
              <a:ext cx="42672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/>
            <p:cNvCxnSpPr/>
            <p:nvPr/>
          </p:nvCxnSpPr>
          <p:spPr bwMode="auto">
            <a:xfrm flipV="1">
              <a:off x="8164279" y="5787576"/>
              <a:ext cx="0" cy="45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6030679" y="6244776"/>
              <a:ext cx="0" cy="609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-118607" y="6778174"/>
              <a:ext cx="4091887" cy="801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Don’t assume always breaks up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into 2, could be &gt; 2 </a:t>
              </a:r>
              <a:r>
                <a:rPr lang="en-US" b="1" dirty="0" err="1">
                  <a:solidFill>
                    <a:srgbClr val="FF0000"/>
                  </a:solidFill>
                </a:rPr>
                <a:t>subproblems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1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to Add n Numbers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8869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3857" y="3630017"/>
            <a:ext cx="3084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r>
              <a:rPr lang="en-US" sz="2400" b="1" baseline="-25000" dirty="0"/>
              <a:t>0</a:t>
            </a:r>
            <a:r>
              <a:rPr lang="en-US" sz="2400" b="1" dirty="0"/>
              <a:t> + a</a:t>
            </a:r>
            <a:r>
              <a:rPr lang="en-US" sz="2400" b="1" baseline="-25000" dirty="0"/>
              <a:t>1</a:t>
            </a:r>
            <a:r>
              <a:rPr lang="en-US" sz="2400" b="1" dirty="0"/>
              <a:t> + …… + a</a:t>
            </a:r>
            <a:r>
              <a:rPr lang="en-US" sz="2400" b="1" baseline="-25000" dirty="0"/>
              <a:t>n-1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55758" y="4897035"/>
                <a:ext cx="2803524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/>
                          </a:rPr>
                          <m:t>𝒂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400" b="1" i="1" dirty="0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en-US" sz="2400" b="1" dirty="0"/>
                  <a:t> + …… + a</a:t>
                </a:r>
                <a:r>
                  <a:rPr lang="en-US" sz="2400" b="1" baseline="-25000" dirty="0"/>
                  <a:t>n-1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58" y="4897035"/>
                <a:ext cx="2803524" cy="485582"/>
              </a:xfrm>
              <a:prstGeom prst="rect">
                <a:avLst/>
              </a:prstGeom>
              <a:blipFill rotWithShape="0">
                <a:blip r:embed="rId2"/>
                <a:stretch>
                  <a:fillRect t="-53750" r="-217" b="-13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96457" y="4897035"/>
                <a:ext cx="2869247" cy="485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a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+ ……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d>
                          <m:dPr>
                            <m:begChr m:val="⌊"/>
                            <m:endChr m:val="⌋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457" y="4897035"/>
                <a:ext cx="2869247" cy="485582"/>
              </a:xfrm>
              <a:prstGeom prst="rect">
                <a:avLst/>
              </a:prstGeom>
              <a:blipFill rotWithShape="0">
                <a:blip r:embed="rId3"/>
                <a:stretch>
                  <a:fillRect l="-3404" t="-53750" r="-4043" b="-13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12" idx="0"/>
          </p:cNvCxnSpPr>
          <p:nvPr/>
        </p:nvCxnSpPr>
        <p:spPr bwMode="auto">
          <a:xfrm flipH="1">
            <a:off x="3931081" y="4091682"/>
            <a:ext cx="1232376" cy="8053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11" idx="0"/>
          </p:cNvCxnSpPr>
          <p:nvPr/>
        </p:nvCxnSpPr>
        <p:spPr bwMode="auto">
          <a:xfrm>
            <a:off x="6955758" y="4091682"/>
            <a:ext cx="1401762" cy="80535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172857" y="5839817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Is it more efficient than brute force 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82457" y="6525617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Let’s see with an example</a:t>
            </a:r>
          </a:p>
        </p:txBody>
      </p:sp>
    </p:spTree>
    <p:extLst>
      <p:ext uri="{BB962C8B-B14F-4D97-AF65-F5344CB8AC3E}">
        <p14:creationId xmlns:p14="http://schemas.microsoft.com/office/powerpoint/2010/main" val="23072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2535" y="219911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6382328"/>
              </p:ext>
            </p:extLst>
          </p:nvPr>
        </p:nvGraphicFramePr>
        <p:xfrm>
          <a:off x="1654629" y="1216162"/>
          <a:ext cx="7696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62706"/>
              </p:ext>
            </p:extLst>
          </p:nvPr>
        </p:nvGraphicFramePr>
        <p:xfrm>
          <a:off x="1654629" y="758962"/>
          <a:ext cx="7696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20269"/>
              </p:ext>
            </p:extLst>
          </p:nvPr>
        </p:nvGraphicFramePr>
        <p:xfrm>
          <a:off x="1654629" y="2293122"/>
          <a:ext cx="3124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62579"/>
              </p:ext>
            </p:extLst>
          </p:nvPr>
        </p:nvGraphicFramePr>
        <p:xfrm>
          <a:off x="6226629" y="2282962"/>
          <a:ext cx="3124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58001"/>
              </p:ext>
            </p:extLst>
          </p:nvPr>
        </p:nvGraphicFramePr>
        <p:xfrm>
          <a:off x="1654629" y="1901962"/>
          <a:ext cx="3124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73280"/>
              </p:ext>
            </p:extLst>
          </p:nvPr>
        </p:nvGraphicFramePr>
        <p:xfrm>
          <a:off x="6226629" y="1978162"/>
          <a:ext cx="31242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49472"/>
              </p:ext>
            </p:extLst>
          </p:nvPr>
        </p:nvGraphicFramePr>
        <p:xfrm>
          <a:off x="1654629" y="334976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99993"/>
              </p:ext>
            </p:extLst>
          </p:nvPr>
        </p:nvGraphicFramePr>
        <p:xfrm>
          <a:off x="2950029" y="3349762"/>
          <a:ext cx="1752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57825"/>
              </p:ext>
            </p:extLst>
          </p:nvPr>
        </p:nvGraphicFramePr>
        <p:xfrm>
          <a:off x="2950029" y="4035562"/>
          <a:ext cx="3810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69995"/>
              </p:ext>
            </p:extLst>
          </p:nvPr>
        </p:nvGraphicFramePr>
        <p:xfrm>
          <a:off x="3712029" y="404572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37573"/>
              </p:ext>
            </p:extLst>
          </p:nvPr>
        </p:nvGraphicFramePr>
        <p:xfrm>
          <a:off x="4016829" y="4731522"/>
          <a:ext cx="5334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82392"/>
              </p:ext>
            </p:extLst>
          </p:nvPr>
        </p:nvGraphicFramePr>
        <p:xfrm>
          <a:off x="3331029" y="5417322"/>
          <a:ext cx="5334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85287"/>
              </p:ext>
            </p:extLst>
          </p:nvPr>
        </p:nvGraphicFramePr>
        <p:xfrm>
          <a:off x="1883229" y="4035562"/>
          <a:ext cx="5334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07309"/>
              </p:ext>
            </p:extLst>
          </p:nvPr>
        </p:nvGraphicFramePr>
        <p:xfrm>
          <a:off x="2264229" y="5874522"/>
          <a:ext cx="5334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56935"/>
              </p:ext>
            </p:extLst>
          </p:nvPr>
        </p:nvGraphicFramePr>
        <p:xfrm>
          <a:off x="6226629" y="334976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11151"/>
              </p:ext>
            </p:extLst>
          </p:nvPr>
        </p:nvGraphicFramePr>
        <p:xfrm>
          <a:off x="7522029" y="3349762"/>
          <a:ext cx="1752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20303"/>
              </p:ext>
            </p:extLst>
          </p:nvPr>
        </p:nvGraphicFramePr>
        <p:xfrm>
          <a:off x="7445829" y="4035562"/>
          <a:ext cx="5334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69781"/>
              </p:ext>
            </p:extLst>
          </p:nvPr>
        </p:nvGraphicFramePr>
        <p:xfrm>
          <a:off x="8284029" y="4045722"/>
          <a:ext cx="9906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31421"/>
              </p:ext>
            </p:extLst>
          </p:nvPr>
        </p:nvGraphicFramePr>
        <p:xfrm>
          <a:off x="8588829" y="4731522"/>
          <a:ext cx="5334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98077"/>
              </p:ext>
            </p:extLst>
          </p:nvPr>
        </p:nvGraphicFramePr>
        <p:xfrm>
          <a:off x="7903029" y="5407162"/>
          <a:ext cx="5334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27955"/>
              </p:ext>
            </p:extLst>
          </p:nvPr>
        </p:nvGraphicFramePr>
        <p:xfrm>
          <a:off x="6455229" y="4035562"/>
          <a:ext cx="5334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61749"/>
              </p:ext>
            </p:extLst>
          </p:nvPr>
        </p:nvGraphicFramePr>
        <p:xfrm>
          <a:off x="6836229" y="5788162"/>
          <a:ext cx="533400" cy="375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40052"/>
              </p:ext>
            </p:extLst>
          </p:nvPr>
        </p:nvGraphicFramePr>
        <p:xfrm>
          <a:off x="4778829" y="6321562"/>
          <a:ext cx="762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5" name="Straight Arrow Connector 94"/>
          <p:cNvCxnSpPr>
            <a:endCxn id="76" idx="0"/>
          </p:cNvCxnSpPr>
          <p:nvPr/>
        </p:nvCxnSpPr>
        <p:spPr bwMode="auto">
          <a:xfrm flipH="1">
            <a:off x="3216729" y="1597162"/>
            <a:ext cx="4953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/>
          <p:nvPr/>
        </p:nvCxnSpPr>
        <p:spPr bwMode="auto">
          <a:xfrm>
            <a:off x="7598229" y="1597162"/>
            <a:ext cx="6858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/>
          <p:nvPr/>
        </p:nvCxnSpPr>
        <p:spPr bwMode="auto">
          <a:xfrm flipH="1">
            <a:off x="2035629" y="2740162"/>
            <a:ext cx="228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/>
          <p:nvPr/>
        </p:nvCxnSpPr>
        <p:spPr bwMode="auto">
          <a:xfrm>
            <a:off x="3712029" y="2740162"/>
            <a:ext cx="304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Straight Arrow Connector 98"/>
          <p:cNvCxnSpPr/>
          <p:nvPr/>
        </p:nvCxnSpPr>
        <p:spPr bwMode="auto">
          <a:xfrm flipH="1">
            <a:off x="6683829" y="2740162"/>
            <a:ext cx="2286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Straight Arrow Connector 99"/>
          <p:cNvCxnSpPr/>
          <p:nvPr/>
        </p:nvCxnSpPr>
        <p:spPr bwMode="auto">
          <a:xfrm>
            <a:off x="8131629" y="2740162"/>
            <a:ext cx="3048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>
            <a:endCxn id="84" idx="0"/>
          </p:cNvCxnSpPr>
          <p:nvPr/>
        </p:nvCxnSpPr>
        <p:spPr bwMode="auto">
          <a:xfrm>
            <a:off x="2149929" y="3806962"/>
            <a:ext cx="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>
            <a:endCxn id="80" idx="0"/>
          </p:cNvCxnSpPr>
          <p:nvPr/>
        </p:nvCxnSpPr>
        <p:spPr bwMode="auto">
          <a:xfrm flipH="1">
            <a:off x="3140529" y="3806962"/>
            <a:ext cx="1905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4016829" y="3806962"/>
            <a:ext cx="30480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4169229" y="4416562"/>
            <a:ext cx="0" cy="304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5" name="Straight Connector 104"/>
          <p:cNvCxnSpPr/>
          <p:nvPr/>
        </p:nvCxnSpPr>
        <p:spPr bwMode="auto">
          <a:xfrm>
            <a:off x="3140529" y="4416562"/>
            <a:ext cx="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" name="Straight Connector 105"/>
          <p:cNvCxnSpPr/>
          <p:nvPr/>
        </p:nvCxnSpPr>
        <p:spPr bwMode="auto">
          <a:xfrm>
            <a:off x="4169229" y="5026162"/>
            <a:ext cx="0" cy="152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3140529" y="5178562"/>
            <a:ext cx="10287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3597729" y="5168402"/>
            <a:ext cx="0" cy="3149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9" name="Straight Connector 108"/>
          <p:cNvCxnSpPr/>
          <p:nvPr/>
        </p:nvCxnSpPr>
        <p:spPr bwMode="auto">
          <a:xfrm>
            <a:off x="2149929" y="4416562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/>
          <p:nvPr/>
        </p:nvCxnSpPr>
        <p:spPr bwMode="auto">
          <a:xfrm flipH="1">
            <a:off x="2149929" y="5483362"/>
            <a:ext cx="11811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Straight Arrow Connector 110"/>
          <p:cNvCxnSpPr>
            <a:endCxn id="85" idx="0"/>
          </p:cNvCxnSpPr>
          <p:nvPr/>
        </p:nvCxnSpPr>
        <p:spPr bwMode="auto">
          <a:xfrm>
            <a:off x="2149929" y="5483362"/>
            <a:ext cx="381000" cy="391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endCxn id="93" idx="1"/>
          </p:cNvCxnSpPr>
          <p:nvPr/>
        </p:nvCxnSpPr>
        <p:spPr bwMode="auto">
          <a:xfrm flipV="1">
            <a:off x="2740479" y="5975836"/>
            <a:ext cx="4095750" cy="40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5083629" y="5973582"/>
            <a:ext cx="0" cy="4241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Arrow Connector 113"/>
          <p:cNvCxnSpPr>
            <a:endCxn id="90" idx="0"/>
          </p:cNvCxnSpPr>
          <p:nvPr/>
        </p:nvCxnSpPr>
        <p:spPr bwMode="auto">
          <a:xfrm>
            <a:off x="8817429" y="4416562"/>
            <a:ext cx="38100" cy="3149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/>
          <p:nvPr/>
        </p:nvCxnSpPr>
        <p:spPr bwMode="auto">
          <a:xfrm>
            <a:off x="7674429" y="4416562"/>
            <a:ext cx="0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/>
          <p:nvPr/>
        </p:nvCxnSpPr>
        <p:spPr bwMode="auto">
          <a:xfrm>
            <a:off x="7674429" y="5026162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Arrow Connector 116"/>
          <p:cNvCxnSpPr/>
          <p:nvPr/>
        </p:nvCxnSpPr>
        <p:spPr bwMode="auto">
          <a:xfrm>
            <a:off x="8131629" y="5026162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/>
          <p:nvPr/>
        </p:nvCxnSpPr>
        <p:spPr bwMode="auto">
          <a:xfrm>
            <a:off x="6683829" y="4416562"/>
            <a:ext cx="0" cy="1066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/>
          <p:nvPr/>
        </p:nvCxnSpPr>
        <p:spPr bwMode="auto">
          <a:xfrm>
            <a:off x="6683829" y="5483362"/>
            <a:ext cx="1257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Arrow Connector 119"/>
          <p:cNvCxnSpPr/>
          <p:nvPr/>
        </p:nvCxnSpPr>
        <p:spPr bwMode="auto">
          <a:xfrm>
            <a:off x="7064829" y="5483362"/>
            <a:ext cx="0" cy="391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/>
          <p:nvPr/>
        </p:nvCxnSpPr>
        <p:spPr bwMode="auto">
          <a:xfrm>
            <a:off x="6683829" y="3654562"/>
            <a:ext cx="0" cy="457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Arrow Connector 121"/>
          <p:cNvCxnSpPr>
            <a:endCxn id="88" idx="0"/>
          </p:cNvCxnSpPr>
          <p:nvPr/>
        </p:nvCxnSpPr>
        <p:spPr bwMode="auto">
          <a:xfrm flipH="1">
            <a:off x="7712529" y="3654562"/>
            <a:ext cx="22860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Arrow Connector 122"/>
          <p:cNvCxnSpPr>
            <a:endCxn id="89" idx="0"/>
          </p:cNvCxnSpPr>
          <p:nvPr/>
        </p:nvCxnSpPr>
        <p:spPr bwMode="auto">
          <a:xfrm>
            <a:off x="8588829" y="3654562"/>
            <a:ext cx="190500" cy="391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" name="TextBox 123"/>
          <p:cNvSpPr txBox="1"/>
          <p:nvPr/>
        </p:nvSpPr>
        <p:spPr>
          <a:xfrm>
            <a:off x="6614887" y="6373754"/>
            <a:ext cx="5319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# of additions is same as in brute force, needs stack for recursion…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6762" y="6514887"/>
            <a:ext cx="261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Bad! not all divide</a:t>
            </a:r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and conquer works!!</a:t>
            </a:r>
          </a:p>
        </p:txBody>
      </p:sp>
    </p:spTree>
    <p:extLst>
      <p:ext uri="{BB962C8B-B14F-4D97-AF65-F5344CB8AC3E}">
        <p14:creationId xmlns:p14="http://schemas.microsoft.com/office/powerpoint/2010/main" val="111385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1204876"/>
            <a:ext cx="11601594" cy="754095"/>
          </a:xfrm>
        </p:spPr>
        <p:txBody>
          <a:bodyPr/>
          <a:lstStyle/>
          <a:p>
            <a:pPr algn="ctr"/>
            <a:r>
              <a:rPr lang="en-US" dirty="0"/>
              <a:t>Using Divide-and-Conquer Recurrence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0764" y="2438400"/>
                <a:ext cx="11470773" cy="4379561"/>
              </a:xfrm>
            </p:spPr>
            <p:txBody>
              <a:bodyPr/>
              <a:lstStyle/>
              <a:p>
                <a:r>
                  <a:rPr lang="en-US" sz="2400" dirty="0"/>
                  <a:t>Usually in </a:t>
                </a:r>
                <a:r>
                  <a:rPr lang="en-US" sz="2400" dirty="0" err="1"/>
                  <a:t>DnC</a:t>
                </a:r>
                <a:r>
                  <a:rPr lang="en-US" sz="2400" dirty="0"/>
                  <a:t> a problem instance of size n is divided into two instances of size n/2</a:t>
                </a:r>
              </a:p>
              <a:p>
                <a:r>
                  <a:rPr lang="en-US" sz="2400" dirty="0"/>
                  <a:t>More generally, an instance of size </a:t>
                </a:r>
                <a:r>
                  <a:rPr lang="en-US" sz="2400" b="1" i="1" dirty="0"/>
                  <a:t>n</a:t>
                </a:r>
                <a:r>
                  <a:rPr lang="en-US" sz="2400" dirty="0"/>
                  <a:t> can be divided into </a:t>
                </a:r>
                <a:r>
                  <a:rPr lang="en-US" sz="2400" b="1" i="1" dirty="0"/>
                  <a:t>b</a:t>
                </a:r>
                <a:r>
                  <a:rPr lang="en-US" sz="2400" dirty="0"/>
                  <a:t> instances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400" dirty="0"/>
                  <a:t>, with </a:t>
                </a:r>
                <a:r>
                  <a:rPr lang="en-US" sz="2400" b="1" i="1" dirty="0"/>
                  <a:t>a</a:t>
                </a:r>
                <a:r>
                  <a:rPr lang="en-US" sz="2400" dirty="0"/>
                  <a:t> of them needing to be solved</a:t>
                </a:r>
              </a:p>
              <a:p>
                <a:r>
                  <a:rPr lang="en-US" sz="2400" dirty="0"/>
                  <a:t>Assuming that n is a power of b (n = </a:t>
                </a:r>
                <a:r>
                  <a:rPr lang="en-US" sz="2400" dirty="0" err="1"/>
                  <a:t>b</a:t>
                </a:r>
                <a:r>
                  <a:rPr lang="en-US" sz="2400" baseline="30000" dirty="0" err="1"/>
                  <a:t>m</a:t>
                </a:r>
                <a:r>
                  <a:rPr lang="en-US" sz="2400" dirty="0"/>
                  <a:t>), we get</a:t>
                </a:r>
              </a:p>
              <a:p>
                <a:pPr lvl="1"/>
                <a:r>
                  <a:rPr lang="en-US" sz="2000" dirty="0"/>
                  <a:t>T(n) = </a:t>
                </a:r>
                <a:r>
                  <a:rPr lang="en-US" sz="2000" dirty="0" err="1"/>
                  <a:t>aT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000" dirty="0"/>
                  <a:t>) + f(n)</a:t>
                </a:r>
              </a:p>
              <a:p>
                <a:pPr lvl="1"/>
                <a:r>
                  <a:rPr lang="en-US" sz="2000" dirty="0"/>
                  <a:t>Here, f(n) accounts for the time spent in dividing an instance of size n into </a:t>
                </a:r>
                <a:r>
                  <a:rPr lang="en-US" sz="2000" dirty="0" err="1"/>
                  <a:t>subproblems</a:t>
                </a:r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and</a:t>
                </a:r>
                <a:r>
                  <a:rPr lang="en-US" sz="2000" dirty="0"/>
                  <a:t> combining their solution</a:t>
                </a:r>
              </a:p>
              <a:p>
                <a:pPr lvl="1"/>
                <a:r>
                  <a:rPr lang="en-US" sz="2000" dirty="0"/>
                  <a:t>For adding n numbers, a = b = 2 and f(n)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64" y="2438400"/>
                <a:ext cx="11470773" cy="4379561"/>
              </a:xfrm>
              <a:blipFill rotWithShape="0">
                <a:blip r:embed="rId2"/>
                <a:stretch>
                  <a:fillRect l="-425" t="-1114" r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8972" y="128575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8</a:t>
            </a:fld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08260" y="4648591"/>
            <a:ext cx="501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This the general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DnC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recurrence Relation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 flipV="1">
            <a:off x="3806240" y="4814893"/>
            <a:ext cx="3668617" cy="183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42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3474" y="1260577"/>
            <a:ext cx="12619037" cy="754095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54" y="2475560"/>
            <a:ext cx="11550983" cy="4689739"/>
          </a:xfrm>
        </p:spPr>
        <p:txBody>
          <a:bodyPr>
            <a:normAutofit/>
          </a:bodyPr>
          <a:lstStyle/>
          <a:p>
            <a:pPr marL="354013" indent="-354013"/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Mergesort</a:t>
            </a:r>
          </a:p>
          <a:p>
            <a:pPr marL="354013" indent="-354013"/>
            <a:r>
              <a:rPr lang="en-US" sz="3200" dirty="0">
                <a:solidFill>
                  <a:schemeClr val="tx1"/>
                </a:solidFill>
              </a:rPr>
              <a:t>Master Theorem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Quicksort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Hoare Partition</a:t>
            </a:r>
          </a:p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Binary Tree Traversals Related Properties</a:t>
            </a:r>
          </a:p>
          <a:p>
            <a:pPr lvl="1"/>
            <a:r>
              <a:rPr lang="en-US" sz="2993" dirty="0">
                <a:solidFill>
                  <a:schemeClr val="bg1">
                    <a:lumMod val="75000"/>
                  </a:schemeClr>
                </a:solidFill>
              </a:rPr>
              <a:t>Binary Tree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554" y="152884"/>
            <a:ext cx="3994988" cy="325121"/>
          </a:xfrm>
        </p:spPr>
        <p:txBody>
          <a:bodyPr/>
          <a:lstStyle/>
          <a:p>
            <a:r>
              <a:rPr lang="en-US" dirty="0"/>
              <a:t>M. Yusuf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214AF-4D7B-4155-914F-66C2C8BC97E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91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>
    <a:spDef>
      <a:spPr/>
      <a:bodyPr wrap="none">
        <a:spAutoFit/>
      </a:bodyPr>
      <a:lstStyle>
        <a:defPPr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3830</TotalTime>
  <Words>3863</Words>
  <Application>Microsoft Office PowerPoint</Application>
  <PresentationFormat>Custom</PresentationFormat>
  <Paragraphs>890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Century Gothic</vt:lpstr>
      <vt:lpstr>Comic Sans MS</vt:lpstr>
      <vt:lpstr>Wingdings 3</vt:lpstr>
      <vt:lpstr>Ion Boardroom</vt:lpstr>
      <vt:lpstr>CMP329: Algorithm and Complexity Analysis (3 units)  Lecture 5: Divide and Conquer</vt:lpstr>
      <vt:lpstr>Outline</vt:lpstr>
      <vt:lpstr>What is Divide and Conquer (DnC)?</vt:lpstr>
      <vt:lpstr>How Divide and Conquer Techniques Works</vt:lpstr>
      <vt:lpstr>A Typical Case of Divide-and-conquer technique</vt:lpstr>
      <vt:lpstr>Case Study to Add n Numbers</vt:lpstr>
      <vt:lpstr>PowerPoint Presentation</vt:lpstr>
      <vt:lpstr>Using Divide-and-Conquer Recurrence Relation</vt:lpstr>
      <vt:lpstr>Outline</vt:lpstr>
      <vt:lpstr>Master Theorem</vt:lpstr>
      <vt:lpstr>Master Theorem: Example</vt:lpstr>
      <vt:lpstr>First Snippet of Mergesort Algorithm </vt:lpstr>
      <vt:lpstr>Second Snippet of Mergesort Algorithm</vt:lpstr>
      <vt:lpstr>Mergesort Algorithm Comparison…</vt:lpstr>
      <vt:lpstr>Merge Sort Algorithm: Example</vt:lpstr>
      <vt:lpstr>Summary of Mergesort Algorithm</vt:lpstr>
      <vt:lpstr>Exercise</vt:lpstr>
      <vt:lpstr>Outline</vt:lpstr>
      <vt:lpstr>Quicksort Algorithm</vt:lpstr>
      <vt:lpstr>How to Quicksort</vt:lpstr>
      <vt:lpstr>Quicksort Algorithm…</vt:lpstr>
      <vt:lpstr>Outline</vt:lpstr>
      <vt:lpstr>Quicksort Algorithm: Hoare Partitioning </vt:lpstr>
      <vt:lpstr>How to Sort with Quicksort Algorithm</vt:lpstr>
      <vt:lpstr>Quicksort Example</vt:lpstr>
      <vt:lpstr>Quicksort Algorithm…</vt:lpstr>
      <vt:lpstr>Quicksort Operation  </vt:lpstr>
      <vt:lpstr>Solving Quicksort with Master Theorem </vt:lpstr>
      <vt:lpstr>How can we Improve the Performance of Quicksort Algorithm</vt:lpstr>
      <vt:lpstr>Exercise</vt:lpstr>
      <vt:lpstr>Outline</vt:lpstr>
      <vt:lpstr>Binary Tree Traversals and Related Properties</vt:lpstr>
      <vt:lpstr>Binary Search Tree</vt:lpstr>
      <vt:lpstr>Divide and Conquer: Binary Search Tree</vt:lpstr>
      <vt:lpstr>Binary Tree Traversal: Example</vt:lpstr>
      <vt:lpstr>Exercise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Bingham_Data</dc:creator>
  <cp:lastModifiedBy>musapaghi@gmail.com</cp:lastModifiedBy>
  <cp:revision>791</cp:revision>
  <dcterms:created xsi:type="dcterms:W3CDTF">2020-04-14T22:17:35Z</dcterms:created>
  <dcterms:modified xsi:type="dcterms:W3CDTF">2023-01-16T09:04:22Z</dcterms:modified>
</cp:coreProperties>
</file>