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6" r:id="rId3"/>
    <p:sldId id="258" r:id="rId4"/>
    <p:sldId id="259" r:id="rId5"/>
    <p:sldId id="260" r:id="rId6"/>
    <p:sldId id="541" r:id="rId7"/>
    <p:sldId id="540" r:id="rId8"/>
    <p:sldId id="435" r:id="rId9"/>
    <p:sldId id="261" r:id="rId10"/>
    <p:sldId id="542" r:id="rId11"/>
    <p:sldId id="543" r:id="rId12"/>
    <p:sldId id="54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5" d="100"/>
          <a:sy n="65" d="100"/>
        </p:scale>
        <p:origin x="85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88EF0-DA77-4537-8EA6-14F41A59A419}" type="datetimeFigureOut">
              <a:rPr lang="en-GB" smtClean="0"/>
              <a:t>19/10/2022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BF3424-89A5-42D9-8559-3CC182CCCAED}" type="slidenum">
              <a:rPr lang="en-GB" smtClean="0"/>
              <a:t>‹#›</a:t>
            </a:fld>
            <a:endParaRPr lang="en-GB"/>
          </a:p>
        </p:txBody>
      </p:sp>
    </p:spTree>
    <p:extLst>
      <p:ext uri="{BB962C8B-B14F-4D97-AF65-F5344CB8AC3E}">
        <p14:creationId xmlns:p14="http://schemas.microsoft.com/office/powerpoint/2010/main" val="683495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sz="1200" b="0" i="0" u="none" strike="noStrike" kern="1200" baseline="0" dirty="0">
                <a:solidFill>
                  <a:schemeClr val="tx1"/>
                </a:solidFill>
                <a:latin typeface="+mn-lt"/>
                <a:ea typeface="+mn-ea"/>
                <a:cs typeface="+mn-cs"/>
              </a:rPr>
              <a:t>The modern computer </a:t>
            </a:r>
            <a:r>
              <a:rPr lang="en-US" sz="1200" b="0" i="0" u="none" strike="noStrike" kern="1200" baseline="0" dirty="0">
                <a:solidFill>
                  <a:schemeClr val="tx1"/>
                </a:solidFill>
                <a:latin typeface="+mn-lt"/>
                <a:ea typeface="+mn-ea"/>
                <a:cs typeface="+mn-cs"/>
              </a:rPr>
              <a:t>network has evolved into a complex beast that is challenging to manage and which struggles to scale to the requirements of some of today’s environments. </a:t>
            </a:r>
          </a:p>
          <a:p>
            <a:pPr algn="just"/>
            <a:endParaRPr lang="en-US" sz="1200" b="0" i="0" u="none" strike="noStrike" kern="1200" baseline="0" dirty="0">
              <a:solidFill>
                <a:schemeClr val="tx1"/>
              </a:solidFill>
              <a:latin typeface="+mn-lt"/>
              <a:ea typeface="+mn-ea"/>
              <a:cs typeface="+mn-cs"/>
            </a:endParaRPr>
          </a:p>
          <a:p>
            <a:pPr algn="just"/>
            <a:r>
              <a:rPr lang="en-US" sz="1200" b="0" i="0" u="none" strike="noStrike" kern="1200" baseline="0" dirty="0">
                <a:solidFill>
                  <a:schemeClr val="tx1"/>
                </a:solidFill>
                <a:latin typeface="+mn-lt"/>
                <a:ea typeface="+mn-ea"/>
                <a:cs typeface="+mn-cs"/>
              </a:rPr>
              <a:t>SDN represents a new approach to computer networking that attempts to address these weaknesses of the current paradigm. </a:t>
            </a:r>
          </a:p>
          <a:p>
            <a:pPr algn="just"/>
            <a:endParaRPr lang="en-US" sz="1200" b="0" i="0" u="none" strike="noStrike" kern="1200" baseline="0" dirty="0">
              <a:solidFill>
                <a:schemeClr val="tx1"/>
              </a:solidFill>
              <a:latin typeface="+mn-lt"/>
              <a:ea typeface="+mn-ea"/>
              <a:cs typeface="+mn-cs"/>
            </a:endParaRPr>
          </a:p>
          <a:p>
            <a:pPr algn="just"/>
            <a:r>
              <a:rPr lang="en-US" sz="1200" b="0" i="0" u="none" strike="noStrike" kern="1200" baseline="0" dirty="0">
                <a:solidFill>
                  <a:schemeClr val="tx1"/>
                </a:solidFill>
                <a:latin typeface="+mn-lt"/>
                <a:ea typeface="+mn-ea"/>
                <a:cs typeface="+mn-cs"/>
              </a:rPr>
              <a:t>SDN is a fundamentally novel way to program the switches utilized in modern data networks.</a:t>
            </a:r>
          </a:p>
          <a:p>
            <a:pPr algn="just"/>
            <a:endParaRPr lang="en-US" sz="1200" b="0" i="0" u="none" strike="noStrike" kern="1200" baseline="0" dirty="0">
              <a:solidFill>
                <a:schemeClr val="tx1"/>
              </a:solidFill>
              <a:latin typeface="+mn-lt"/>
              <a:ea typeface="+mn-ea"/>
              <a:cs typeface="+mn-cs"/>
            </a:endParaRPr>
          </a:p>
          <a:p>
            <a:pPr algn="just"/>
            <a:endParaRPr lang="en-GB" dirty="0"/>
          </a:p>
        </p:txBody>
      </p:sp>
      <p:sp>
        <p:nvSpPr>
          <p:cNvPr id="4" name="Slide Number Placeholder 3"/>
          <p:cNvSpPr>
            <a:spLocks noGrp="1"/>
          </p:cNvSpPr>
          <p:nvPr>
            <p:ph type="sldNum" sz="quarter" idx="5"/>
          </p:nvPr>
        </p:nvSpPr>
        <p:spPr/>
        <p:txBody>
          <a:bodyPr/>
          <a:lstStyle/>
          <a:p>
            <a:fld id="{01BF3424-89A5-42D9-8559-3CC182CCCAED}" type="slidenum">
              <a:rPr lang="en-GB" smtClean="0"/>
              <a:t>5</a:t>
            </a:fld>
            <a:endParaRPr lang="en-GB"/>
          </a:p>
        </p:txBody>
      </p:sp>
    </p:spTree>
    <p:extLst>
      <p:ext uri="{BB962C8B-B14F-4D97-AF65-F5344CB8AC3E}">
        <p14:creationId xmlns:p14="http://schemas.microsoft.com/office/powerpoint/2010/main" val="4098406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Such a closed structure of the system enables the access only to the vendors, to modify the network according to customer requirements.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SDN overcomes all of these hurdles and offers an approach where the control plane and the data plane are separated providing a central control point (called controller) for centrally coordinating </a:t>
            </a:r>
            <a:r>
              <a:rPr lang="en-GB" sz="1200" b="0" i="0" u="none" strike="noStrike" kern="1200" baseline="0" dirty="0">
                <a:solidFill>
                  <a:schemeClr val="tx1"/>
                </a:solidFill>
                <a:latin typeface="+mn-lt"/>
                <a:ea typeface="+mn-ea"/>
                <a:cs typeface="+mn-cs"/>
              </a:rPr>
              <a:t>and managing a network.</a:t>
            </a:r>
            <a:endParaRPr lang="en-GB" dirty="0"/>
          </a:p>
        </p:txBody>
      </p:sp>
      <p:sp>
        <p:nvSpPr>
          <p:cNvPr id="4" name="Slide Number Placeholder 3"/>
          <p:cNvSpPr>
            <a:spLocks noGrp="1"/>
          </p:cNvSpPr>
          <p:nvPr>
            <p:ph type="sldNum" sz="quarter" idx="5"/>
          </p:nvPr>
        </p:nvSpPr>
        <p:spPr/>
        <p:txBody>
          <a:bodyPr/>
          <a:lstStyle/>
          <a:p>
            <a:fld id="{01BF3424-89A5-42D9-8559-3CC182CCCAED}" type="slidenum">
              <a:rPr lang="en-GB" smtClean="0"/>
              <a:t>6</a:t>
            </a:fld>
            <a:endParaRPr lang="en-GB"/>
          </a:p>
        </p:txBody>
      </p:sp>
    </p:spTree>
    <p:extLst>
      <p:ext uri="{BB962C8B-B14F-4D97-AF65-F5344CB8AC3E}">
        <p14:creationId xmlns:p14="http://schemas.microsoft.com/office/powerpoint/2010/main" val="144743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p:cNvSpPr>
          <p:nvPr>
            <p:ph type="sldImg"/>
          </p:nvPr>
        </p:nvSpPr>
        <p:spPr>
          <a:ln/>
        </p:spPr>
      </p:sp>
      <p:sp>
        <p:nvSpPr>
          <p:cNvPr id="43010" name="Rectangle 3"/>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r>
              <a:rPr lang="en-US" dirty="0">
                <a:latin typeface="Arial" charset="0"/>
                <a:ea typeface="ＭＳ Ｐゴシック" charset="0"/>
                <a:cs typeface="ＭＳ Ｐゴシック" charset="0"/>
              </a:rPr>
              <a:t>Talk about forwarding &amp; control planes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r>
              <a:rPr lang="en-US" sz="1200" b="1" i="0" kern="1200" dirty="0">
                <a:solidFill>
                  <a:schemeClr val="tx1"/>
                </a:solidFill>
                <a:effectLst/>
                <a:latin typeface="+mn-lt"/>
                <a:ea typeface="+mn-ea"/>
                <a:cs typeface="+mn-cs"/>
              </a:rPr>
              <a:t>Time to affect changes</a:t>
            </a:r>
            <a:r>
              <a:rPr lang="en-US" sz="1200" b="0" i="0" kern="1200" dirty="0">
                <a:solidFill>
                  <a:schemeClr val="tx1"/>
                </a:solidFill>
                <a:effectLst/>
                <a:latin typeface="+mn-lt"/>
                <a:ea typeface="+mn-ea"/>
                <a:cs typeface="+mn-cs"/>
              </a:rPr>
              <a:t>: The distributed nature of a network makes it difficult and time-consuming to effect changes in settings of all network elements. It increases with the geographical span of the network and directly impacts the cost of operations.  </a:t>
            </a:r>
          </a:p>
          <a:p>
            <a:pPr rtl="0"/>
            <a:endParaRPr lang="en-US" sz="1200" b="1" i="0" kern="1200" dirty="0">
              <a:solidFill>
                <a:schemeClr val="tx1"/>
              </a:solidFill>
              <a:effectLst/>
              <a:latin typeface="+mn-lt"/>
              <a:ea typeface="+mn-ea"/>
              <a:cs typeface="+mn-cs"/>
            </a:endParaRPr>
          </a:p>
          <a:p>
            <a:pPr rtl="0"/>
            <a:endParaRPr lang="en-US" sz="1200" b="1" i="0" kern="1200" dirty="0">
              <a:solidFill>
                <a:schemeClr val="tx1"/>
              </a:solidFill>
              <a:effectLst/>
              <a:latin typeface="+mn-lt"/>
              <a:ea typeface="+mn-ea"/>
              <a:cs typeface="+mn-cs"/>
            </a:endParaRPr>
          </a:p>
          <a:p>
            <a:pPr algn="just" rtl="0"/>
            <a:r>
              <a:rPr lang="en-US" sz="1200" b="1" i="0" kern="1200" dirty="0">
                <a:solidFill>
                  <a:schemeClr val="tx1"/>
                </a:solidFill>
                <a:effectLst/>
                <a:latin typeface="+mn-lt"/>
                <a:ea typeface="+mn-ea"/>
                <a:cs typeface="+mn-cs"/>
              </a:rPr>
              <a:t>Risk of malfunctioning</a:t>
            </a:r>
            <a:r>
              <a:rPr lang="en-US" sz="1200" b="0" i="0" kern="1200" dirty="0">
                <a:solidFill>
                  <a:schemeClr val="tx1"/>
                </a:solidFill>
                <a:effectLst/>
                <a:latin typeface="+mn-lt"/>
                <a:ea typeface="+mn-ea"/>
                <a:cs typeface="+mn-cs"/>
              </a:rPr>
              <a:t>: This is somewhat related to the first challenge. Because of the time and effort involved in provisioning, it is increasingly cumbersome to retract those changes should there be an issue in the network caused by that. Ultimately, this is the reason for lack of innovation on the part of the network administrator to optimize the network performance.</a:t>
            </a:r>
          </a:p>
          <a:p>
            <a:pPr algn="just"/>
            <a:endParaRPr lang="en-GB" dirty="0"/>
          </a:p>
        </p:txBody>
      </p:sp>
      <p:sp>
        <p:nvSpPr>
          <p:cNvPr id="4" name="Slide Number Placeholder 3"/>
          <p:cNvSpPr>
            <a:spLocks noGrp="1"/>
          </p:cNvSpPr>
          <p:nvPr>
            <p:ph type="sldNum" sz="quarter" idx="5"/>
          </p:nvPr>
        </p:nvSpPr>
        <p:spPr/>
        <p:txBody>
          <a:bodyPr/>
          <a:lstStyle/>
          <a:p>
            <a:fld id="{01BF3424-89A5-42D9-8559-3CC182CCCAED}" type="slidenum">
              <a:rPr lang="en-GB" smtClean="0"/>
              <a:t>9</a:t>
            </a:fld>
            <a:endParaRPr lang="en-GB"/>
          </a:p>
        </p:txBody>
      </p:sp>
    </p:spTree>
    <p:extLst>
      <p:ext uri="{BB962C8B-B14F-4D97-AF65-F5344CB8AC3E}">
        <p14:creationId xmlns:p14="http://schemas.microsoft.com/office/powerpoint/2010/main" val="3773006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b="1" dirty="0"/>
              <a:t>    Cost reduction:</a:t>
            </a:r>
          </a:p>
          <a:p>
            <a:pPr lvl="1"/>
            <a:r>
              <a:rPr lang="en-US" sz="2000" dirty="0"/>
              <a:t>Because it keeps traffic flowing smoothly and assists with near-instant problem resolution, the IT department is likely to see cost savings happen in a short time.</a:t>
            </a:r>
          </a:p>
          <a:p>
            <a:pPr lvl="1"/>
            <a:endParaRPr lang="en-US" sz="2000" dirty="0"/>
          </a:p>
          <a:p>
            <a:pPr lvl="1"/>
            <a:r>
              <a:rPr lang="en-US" sz="2000" dirty="0"/>
              <a:t>Tailor-made hardware, for example, tends to be a pretty high investment. By barring limitations and allowing costs to be proportional to consumption, SDN tends to generate savings in the long run. </a:t>
            </a:r>
          </a:p>
          <a:p>
            <a:pPr lvl="1"/>
            <a:endParaRPr lang="en-US" sz="2000" dirty="0"/>
          </a:p>
          <a:p>
            <a:pPr lvl="1"/>
            <a:r>
              <a:rPr lang="en-US" sz="2000" dirty="0"/>
              <a:t>It also helps to improve the quality of services and/or products offered by the organization to the final consumer.</a:t>
            </a:r>
          </a:p>
          <a:p>
            <a:pPr lvl="1"/>
            <a:endParaRPr lang="en-US" sz="2000" dirty="0"/>
          </a:p>
          <a:p>
            <a:endParaRPr lang="en-GB" b="1" dirty="0"/>
          </a:p>
          <a:p>
            <a:pPr marL="285750" lvl="1" algn="just"/>
            <a:r>
              <a:rPr lang="en-GB" sz="2000" b="1" dirty="0"/>
              <a:t>Control over traffic:</a:t>
            </a:r>
          </a:p>
          <a:p>
            <a:pPr lvl="1" algn="just"/>
            <a:r>
              <a:rPr lang="en-US" dirty="0"/>
              <a:t>Through the SDN management console, administrators can establish rules on how traffic will occur. Thus improving the overall content deliver and  ensuring a pleasant browsing experience for users.</a:t>
            </a:r>
          </a:p>
          <a:p>
            <a:pPr algn="just"/>
            <a:endParaRPr lang="en-US" dirty="0"/>
          </a:p>
          <a:p>
            <a:pPr lvl="1" algn="just"/>
            <a:r>
              <a:rPr lang="en-US" dirty="0"/>
              <a:t>It also allows network behavior to be controlled by software located beyond the devices that provide physical connectivity. The most obvious result is that operators can adjust the behavior of their SDNs to support new services, which also extends to individual customers.</a:t>
            </a:r>
          </a:p>
          <a:p>
            <a:pPr algn="just"/>
            <a:endParaRPr lang="en-US" dirty="0"/>
          </a:p>
          <a:p>
            <a:pPr lvl="1" algn="just"/>
            <a:r>
              <a:rPr lang="en-US" dirty="0"/>
              <a:t>Therefore, by decoupling software from hardware, it is perfectly feasible to present innovative services with agility, without the restrictions that we usually see in closed platforms.</a:t>
            </a:r>
          </a:p>
          <a:p>
            <a:pPr algn="just"/>
            <a:endParaRPr lang="en-US" b="1" dirty="0"/>
          </a:p>
          <a:p>
            <a:pPr algn="just"/>
            <a:r>
              <a:rPr lang="en-US" b="1" dirty="0"/>
              <a:t>     Smarter networks:</a:t>
            </a:r>
          </a:p>
          <a:p>
            <a:pPr lvl="1" algn="just"/>
            <a:r>
              <a:rPr lang="en-US" dirty="0"/>
              <a:t>SDN helps responsible employees or service providers to create solutions to reduce downtime to allow for adequate recovery planning. It is necessary in extreme cases.</a:t>
            </a:r>
          </a:p>
          <a:p>
            <a:pPr lvl="1" algn="just"/>
            <a:endParaRPr lang="en-US" dirty="0"/>
          </a:p>
          <a:p>
            <a:pPr lvl="1" algn="just"/>
            <a:r>
              <a:rPr lang="en-US" dirty="0"/>
              <a:t>Resource management in SDN can be innovative and more intelligent. In an SDN, devices operate autonomously with limited recognition of the network. Now, control, restoration, security and bandwidth policies are optimizable. This allows service providers to gain a complete overview of the network and choose how to use it according to their needs.</a:t>
            </a:r>
          </a:p>
          <a:p>
            <a:pPr lvl="1" algn="just"/>
            <a:endParaRPr lang="en-US" dirty="0"/>
          </a:p>
          <a:p>
            <a:pPr lvl="1" algn="just"/>
            <a:endParaRPr lang="en-US" dirty="0"/>
          </a:p>
          <a:p>
            <a:pPr marL="685800" lvl="2" algn="just"/>
            <a:endParaRPr lang="en-GB" sz="1800" dirty="0"/>
          </a:p>
          <a:p>
            <a:endParaRPr lang="en-GB" b="1" dirty="0"/>
          </a:p>
        </p:txBody>
      </p:sp>
      <p:sp>
        <p:nvSpPr>
          <p:cNvPr id="4" name="Slide Number Placeholder 3"/>
          <p:cNvSpPr>
            <a:spLocks noGrp="1"/>
          </p:cNvSpPr>
          <p:nvPr>
            <p:ph type="sldNum" sz="quarter" idx="5"/>
          </p:nvPr>
        </p:nvSpPr>
        <p:spPr/>
        <p:txBody>
          <a:bodyPr/>
          <a:lstStyle/>
          <a:p>
            <a:fld id="{01BF3424-89A5-42D9-8559-3CC182CCCAED}" type="slidenum">
              <a:rPr lang="en-GB" smtClean="0"/>
              <a:t>11</a:t>
            </a:fld>
            <a:endParaRPr lang="en-GB"/>
          </a:p>
        </p:txBody>
      </p:sp>
    </p:spTree>
    <p:extLst>
      <p:ext uri="{BB962C8B-B14F-4D97-AF65-F5344CB8AC3E}">
        <p14:creationId xmlns:p14="http://schemas.microsoft.com/office/powerpoint/2010/main" val="4048321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1BF3424-89A5-42D9-8559-3CC182CCCAED}" type="slidenum">
              <a:rPr lang="en-GB" smtClean="0"/>
              <a:t>12</a:t>
            </a:fld>
            <a:endParaRPr lang="en-GB"/>
          </a:p>
        </p:txBody>
      </p:sp>
    </p:spTree>
    <p:extLst>
      <p:ext uri="{BB962C8B-B14F-4D97-AF65-F5344CB8AC3E}">
        <p14:creationId xmlns:p14="http://schemas.microsoft.com/office/powerpoint/2010/main" val="1326230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198396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650205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03059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19/10/2022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730710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19/10/2022</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3794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19/10/2022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54196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261512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54789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815633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19/10/2022</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126573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910086-ECD1-4273-BC0A-02990D5D5A20}" type="datetimeFigureOut">
              <a:rPr lang="en-GB" smtClean="0"/>
              <a:t>19/10/2022</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4266537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910086-ECD1-4273-BC0A-02990D5D5A20}" type="datetimeFigureOut">
              <a:rPr lang="en-GB" smtClean="0"/>
              <a:t>19/10/2022</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484068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910086-ECD1-4273-BC0A-02990D5D5A20}" type="datetimeFigureOut">
              <a:rPr lang="en-GB" smtClean="0"/>
              <a:t>19/10/2022</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815761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10086-ECD1-4273-BC0A-02990D5D5A20}" type="datetimeFigureOut">
              <a:rPr lang="en-GB" smtClean="0"/>
              <a:t>19/10/2022</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895563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19/10/2022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676310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19/10/2022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494260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0910086-ECD1-4273-BC0A-02990D5D5A20}" type="datetimeFigureOut">
              <a:rPr lang="en-GB" smtClean="0"/>
              <a:t>19/10/2022</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59CAE70-B2C8-4A4A-9721-5B5DC6EE2FF2}" type="slidenum">
              <a:rPr lang="en-GB" smtClean="0"/>
              <a:t>‹#›</a:t>
            </a:fld>
            <a:endParaRPr lang="en-GB"/>
          </a:p>
        </p:txBody>
      </p:sp>
    </p:spTree>
    <p:extLst>
      <p:ext uri="{BB962C8B-B14F-4D97-AF65-F5344CB8AC3E}">
        <p14:creationId xmlns:p14="http://schemas.microsoft.com/office/powerpoint/2010/main" val="14738370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C1698-AD8C-419F-B746-D7EB96BE9BED}"/>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55E45098-A3DF-4DF5-8DFC-287D91E4365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951809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FBC3-EDA6-44A2-B256-F1ACF7C32FFB}"/>
              </a:ext>
            </a:extLst>
          </p:cNvPr>
          <p:cNvSpPr>
            <a:spLocks noGrp="1"/>
          </p:cNvSpPr>
          <p:nvPr>
            <p:ph type="title"/>
          </p:nvPr>
        </p:nvSpPr>
        <p:spPr/>
        <p:txBody>
          <a:bodyPr/>
          <a:lstStyle/>
          <a:p>
            <a:r>
              <a:rPr lang="en-GB" dirty="0"/>
              <a:t>Motivations of SDN</a:t>
            </a:r>
          </a:p>
        </p:txBody>
      </p:sp>
      <p:sp>
        <p:nvSpPr>
          <p:cNvPr id="3" name="Content Placeholder 2">
            <a:extLst>
              <a:ext uri="{FF2B5EF4-FFF2-40B4-BE49-F238E27FC236}">
                <a16:creationId xmlns:a16="http://schemas.microsoft.com/office/drawing/2014/main" id="{0F579498-10D1-459B-8482-0FE712820210}"/>
              </a:ext>
            </a:extLst>
          </p:cNvPr>
          <p:cNvSpPr>
            <a:spLocks noGrp="1"/>
          </p:cNvSpPr>
          <p:nvPr>
            <p:ph idx="1"/>
          </p:nvPr>
        </p:nvSpPr>
        <p:spPr/>
        <p:txBody>
          <a:bodyPr/>
          <a:lstStyle/>
          <a:p>
            <a:pPr algn="just"/>
            <a:r>
              <a:rPr lang="en-US" dirty="0"/>
              <a:t>The idea behind SDN is straightforward. It shifts the configuration functions of network devices to a central system, instead of configuring each intermediate device individually. </a:t>
            </a:r>
          </a:p>
          <a:p>
            <a:pPr algn="just"/>
            <a:endParaRPr lang="en-US" dirty="0"/>
          </a:p>
          <a:p>
            <a:pPr algn="just"/>
            <a:r>
              <a:rPr lang="en-US" dirty="0"/>
              <a:t>In a computer network, the configuration functions mainly involve the control plane settings for packet routing. </a:t>
            </a:r>
          </a:p>
          <a:p>
            <a:pPr algn="just"/>
            <a:endParaRPr lang="en-US" dirty="0"/>
          </a:p>
          <a:p>
            <a:pPr algn="just"/>
            <a:r>
              <a:rPr lang="en-US" dirty="0"/>
              <a:t>By shifting the control plane of every router to a central controller, it is possible to manage the network devices remotely.</a:t>
            </a:r>
            <a:endParaRPr lang="en-GB" dirty="0"/>
          </a:p>
        </p:txBody>
      </p:sp>
    </p:spTree>
    <p:extLst>
      <p:ext uri="{BB962C8B-B14F-4D97-AF65-F5344CB8AC3E}">
        <p14:creationId xmlns:p14="http://schemas.microsoft.com/office/powerpoint/2010/main" val="2803862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AB5C-9300-4BBA-981E-90C99E1D7E67}"/>
              </a:ext>
            </a:extLst>
          </p:cNvPr>
          <p:cNvSpPr>
            <a:spLocks noGrp="1"/>
          </p:cNvSpPr>
          <p:nvPr>
            <p:ph type="title"/>
          </p:nvPr>
        </p:nvSpPr>
        <p:spPr/>
        <p:txBody>
          <a:bodyPr/>
          <a:lstStyle/>
          <a:p>
            <a:r>
              <a:rPr lang="en-GB" dirty="0"/>
              <a:t>Benefits of SDN</a:t>
            </a:r>
          </a:p>
        </p:txBody>
      </p:sp>
      <p:sp>
        <p:nvSpPr>
          <p:cNvPr id="3" name="Content Placeholder 2">
            <a:extLst>
              <a:ext uri="{FF2B5EF4-FFF2-40B4-BE49-F238E27FC236}">
                <a16:creationId xmlns:a16="http://schemas.microsoft.com/office/drawing/2014/main" id="{A7EF8CD3-32BA-42C9-A927-9533FBC985EF}"/>
              </a:ext>
            </a:extLst>
          </p:cNvPr>
          <p:cNvSpPr>
            <a:spLocks noGrp="1"/>
          </p:cNvSpPr>
          <p:nvPr>
            <p:ph idx="1"/>
          </p:nvPr>
        </p:nvSpPr>
        <p:spPr/>
        <p:txBody>
          <a:bodyPr/>
          <a:lstStyle/>
          <a:p>
            <a:r>
              <a:rPr lang="en-GB" dirty="0"/>
              <a:t>By implementing SDN, organisations stand to gain these benefits:</a:t>
            </a:r>
          </a:p>
          <a:p>
            <a:pPr lvl="1"/>
            <a:r>
              <a:rPr lang="en-GB" dirty="0"/>
              <a:t>Cost reduction.</a:t>
            </a:r>
          </a:p>
          <a:p>
            <a:pPr lvl="1"/>
            <a:endParaRPr lang="en-GB" dirty="0"/>
          </a:p>
          <a:p>
            <a:pPr lvl="1"/>
            <a:r>
              <a:rPr lang="en-GB" dirty="0"/>
              <a:t>Control over traffic.</a:t>
            </a:r>
          </a:p>
          <a:p>
            <a:pPr lvl="1"/>
            <a:endParaRPr lang="en-GB" dirty="0"/>
          </a:p>
          <a:p>
            <a:pPr lvl="1"/>
            <a:r>
              <a:rPr lang="en-GB" dirty="0"/>
              <a:t>Smarter network.</a:t>
            </a:r>
          </a:p>
          <a:p>
            <a:endParaRPr lang="en-GB" dirty="0"/>
          </a:p>
        </p:txBody>
      </p:sp>
    </p:spTree>
    <p:extLst>
      <p:ext uri="{BB962C8B-B14F-4D97-AF65-F5344CB8AC3E}">
        <p14:creationId xmlns:p14="http://schemas.microsoft.com/office/powerpoint/2010/main" val="2496069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D2046-7538-4107-BB0C-21233E2AEA06}"/>
              </a:ext>
            </a:extLst>
          </p:cNvPr>
          <p:cNvSpPr>
            <a:spLocks noGrp="1"/>
          </p:cNvSpPr>
          <p:nvPr>
            <p:ph type="title"/>
          </p:nvPr>
        </p:nvSpPr>
        <p:spPr>
          <a:xfrm>
            <a:off x="1988241" y="2788555"/>
            <a:ext cx="8911687" cy="1280890"/>
          </a:xfrm>
        </p:spPr>
        <p:txBody>
          <a:bodyPr anchor="b"/>
          <a:lstStyle/>
          <a:p>
            <a:pPr algn="ctr"/>
            <a:r>
              <a:rPr lang="en-GB" dirty="0"/>
              <a:t>Questions!!!</a:t>
            </a:r>
          </a:p>
        </p:txBody>
      </p:sp>
    </p:spTree>
    <p:extLst>
      <p:ext uri="{BB962C8B-B14F-4D97-AF65-F5344CB8AC3E}">
        <p14:creationId xmlns:p14="http://schemas.microsoft.com/office/powerpoint/2010/main" val="2740844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1285-B24E-4050-B5C8-B5816D2FB502}"/>
              </a:ext>
            </a:extLst>
          </p:cNvPr>
          <p:cNvSpPr>
            <a:spLocks noGrp="1"/>
          </p:cNvSpPr>
          <p:nvPr>
            <p:ph type="ctrTitle"/>
          </p:nvPr>
        </p:nvSpPr>
        <p:spPr>
          <a:xfrm>
            <a:off x="2441729" y="2297609"/>
            <a:ext cx="8915399" cy="2262781"/>
          </a:xfrm>
        </p:spPr>
        <p:txBody>
          <a:bodyPr>
            <a:normAutofit fontScale="90000"/>
          </a:bodyPr>
          <a:lstStyle/>
          <a:p>
            <a:pPr algn="ctr"/>
            <a:r>
              <a:rPr lang="en-GB" dirty="0"/>
              <a:t>Software Defined Networks</a:t>
            </a:r>
            <a:br>
              <a:rPr lang="en-GB" dirty="0"/>
            </a:br>
            <a:r>
              <a:rPr lang="en-GB" dirty="0"/>
              <a:t>CYB 301</a:t>
            </a:r>
            <a:br>
              <a:rPr lang="en-GB" dirty="0"/>
            </a:br>
            <a:r>
              <a:rPr lang="en-GB" dirty="0"/>
              <a:t>Introduction</a:t>
            </a:r>
          </a:p>
        </p:txBody>
      </p:sp>
      <p:sp>
        <p:nvSpPr>
          <p:cNvPr id="3" name="Subtitle 2">
            <a:extLst>
              <a:ext uri="{FF2B5EF4-FFF2-40B4-BE49-F238E27FC236}">
                <a16:creationId xmlns:a16="http://schemas.microsoft.com/office/drawing/2014/main" id="{243558D5-B251-4E80-9DE2-F11603EEEB05}"/>
              </a:ext>
            </a:extLst>
          </p:cNvPr>
          <p:cNvSpPr>
            <a:spLocks noGrp="1"/>
          </p:cNvSpPr>
          <p:nvPr>
            <p:ph type="subTitle" idx="1"/>
          </p:nvPr>
        </p:nvSpPr>
        <p:spPr/>
        <p:txBody>
          <a:bodyPr>
            <a:normAutofit lnSpcReduction="10000"/>
          </a:bodyPr>
          <a:lstStyle/>
          <a:p>
            <a:r>
              <a:rPr lang="en-GB" dirty="0"/>
              <a:t>Egena Onu, PhD.</a:t>
            </a:r>
          </a:p>
          <a:p>
            <a:r>
              <a:rPr lang="en-GB" dirty="0"/>
              <a:t>Computer Science Department,</a:t>
            </a:r>
          </a:p>
          <a:p>
            <a:r>
              <a:rPr lang="en-GB" dirty="0"/>
              <a:t>Bingham University.</a:t>
            </a:r>
          </a:p>
        </p:txBody>
      </p:sp>
    </p:spTree>
    <p:extLst>
      <p:ext uri="{BB962C8B-B14F-4D97-AF65-F5344CB8AC3E}">
        <p14:creationId xmlns:p14="http://schemas.microsoft.com/office/powerpoint/2010/main" val="796197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F8F4F-9B37-475F-AB56-2C0EE9052771}"/>
              </a:ext>
            </a:extLst>
          </p:cNvPr>
          <p:cNvSpPr>
            <a:spLocks noGrp="1"/>
          </p:cNvSpPr>
          <p:nvPr>
            <p:ph type="title"/>
          </p:nvPr>
        </p:nvSpPr>
        <p:spPr/>
        <p:txBody>
          <a:bodyPr/>
          <a:lstStyle/>
          <a:p>
            <a:r>
              <a:rPr lang="en-GB" dirty="0"/>
              <a:t>Course Content</a:t>
            </a:r>
          </a:p>
        </p:txBody>
      </p:sp>
      <p:sp>
        <p:nvSpPr>
          <p:cNvPr id="3" name="Content Placeholder 2">
            <a:extLst>
              <a:ext uri="{FF2B5EF4-FFF2-40B4-BE49-F238E27FC236}">
                <a16:creationId xmlns:a16="http://schemas.microsoft.com/office/drawing/2014/main" id="{69D107B9-986D-40A1-91CF-9168EF695ABE}"/>
              </a:ext>
            </a:extLst>
          </p:cNvPr>
          <p:cNvSpPr>
            <a:spLocks noGrp="1"/>
          </p:cNvSpPr>
          <p:nvPr>
            <p:ph sz="half" idx="1"/>
          </p:nvPr>
        </p:nvSpPr>
        <p:spPr/>
        <p:txBody>
          <a:bodyPr>
            <a:normAutofit lnSpcReduction="10000"/>
          </a:bodyPr>
          <a:lstStyle/>
          <a:p>
            <a:pPr lvl="0">
              <a:buFont typeface="+mj-lt"/>
              <a:buAutoNum type="arabicPeriod"/>
            </a:pPr>
            <a:r>
              <a:rPr lang="en-GB" dirty="0"/>
              <a:t>SDN</a:t>
            </a:r>
          </a:p>
          <a:p>
            <a:pPr lvl="1"/>
            <a:r>
              <a:rPr lang="en-GB" dirty="0"/>
              <a:t>History</a:t>
            </a:r>
          </a:p>
          <a:p>
            <a:pPr lvl="1"/>
            <a:r>
              <a:rPr lang="en-GB" dirty="0"/>
              <a:t>Motivation </a:t>
            </a:r>
          </a:p>
          <a:p>
            <a:pPr lvl="1"/>
            <a:r>
              <a:rPr lang="en-GB" dirty="0"/>
              <a:t>Concept of SDN</a:t>
            </a:r>
          </a:p>
          <a:p>
            <a:pPr lvl="0">
              <a:buFont typeface="+mj-lt"/>
              <a:buAutoNum type="arabicPeriod"/>
            </a:pPr>
            <a:r>
              <a:rPr lang="en-GB" dirty="0"/>
              <a:t>SDN Architecture</a:t>
            </a:r>
          </a:p>
          <a:p>
            <a:pPr lvl="0">
              <a:buFont typeface="+mj-lt"/>
              <a:buAutoNum type="arabicPeriod"/>
            </a:pPr>
            <a:r>
              <a:rPr lang="en-GB" dirty="0"/>
              <a:t>SDN Application </a:t>
            </a:r>
          </a:p>
          <a:p>
            <a:pPr lvl="0">
              <a:buFont typeface="+mj-lt"/>
              <a:buAutoNum type="arabicPeriod"/>
            </a:pPr>
            <a:r>
              <a:rPr lang="en-GB" dirty="0"/>
              <a:t>SDN Planes</a:t>
            </a:r>
          </a:p>
          <a:p>
            <a:pPr lvl="1"/>
            <a:r>
              <a:rPr lang="en-GB" dirty="0"/>
              <a:t>Control Plane</a:t>
            </a:r>
          </a:p>
          <a:p>
            <a:pPr lvl="1"/>
            <a:r>
              <a:rPr lang="en-GB" dirty="0"/>
              <a:t>Data Plane</a:t>
            </a:r>
          </a:p>
          <a:p>
            <a:pPr lvl="1"/>
            <a:r>
              <a:rPr lang="en-GB" dirty="0"/>
              <a:t>Management Plane</a:t>
            </a:r>
          </a:p>
          <a:p>
            <a:pPr lvl="0"/>
            <a:endParaRPr lang="en-GB" dirty="0"/>
          </a:p>
        </p:txBody>
      </p:sp>
      <p:sp>
        <p:nvSpPr>
          <p:cNvPr id="4" name="Content Placeholder 3">
            <a:extLst>
              <a:ext uri="{FF2B5EF4-FFF2-40B4-BE49-F238E27FC236}">
                <a16:creationId xmlns:a16="http://schemas.microsoft.com/office/drawing/2014/main" id="{21BA6936-B127-4E99-86D9-02C26C5A4E1C}"/>
              </a:ext>
            </a:extLst>
          </p:cNvPr>
          <p:cNvSpPr>
            <a:spLocks noGrp="1"/>
          </p:cNvSpPr>
          <p:nvPr>
            <p:ph sz="half" idx="2"/>
          </p:nvPr>
        </p:nvSpPr>
        <p:spPr/>
        <p:txBody>
          <a:bodyPr/>
          <a:lstStyle/>
          <a:p>
            <a:pPr lvl="0">
              <a:buFont typeface="+mj-lt"/>
              <a:buAutoNum type="arabicPeriod" startAt="5"/>
            </a:pPr>
            <a:r>
              <a:rPr lang="en-GB" dirty="0"/>
              <a:t>SDN Datapath</a:t>
            </a:r>
          </a:p>
          <a:p>
            <a:pPr lvl="0">
              <a:buFont typeface="+mj-lt"/>
              <a:buAutoNum type="arabicPeriod" startAt="6"/>
            </a:pPr>
            <a:r>
              <a:rPr lang="en-GB" dirty="0"/>
              <a:t>Control to Data-plane Interface (CDPI)</a:t>
            </a:r>
          </a:p>
          <a:p>
            <a:pPr lvl="0">
              <a:buFont typeface="+mj-lt"/>
              <a:buAutoNum type="arabicPeriod" startAt="7"/>
            </a:pPr>
            <a:r>
              <a:rPr lang="en-GB" dirty="0"/>
              <a:t>SDN Interfaces</a:t>
            </a:r>
          </a:p>
          <a:p>
            <a:pPr lvl="1"/>
            <a:r>
              <a:rPr lang="en-GB" dirty="0"/>
              <a:t> Northbound Interface (NBI)</a:t>
            </a:r>
          </a:p>
          <a:p>
            <a:pPr lvl="1"/>
            <a:r>
              <a:rPr lang="en-GB" dirty="0"/>
              <a:t>Southbound Interface (SBI)</a:t>
            </a:r>
          </a:p>
          <a:p>
            <a:pPr lvl="0">
              <a:buFont typeface="+mj-lt"/>
              <a:buAutoNum type="arabicPeriod" startAt="8"/>
            </a:pPr>
            <a:r>
              <a:rPr lang="en-GB" dirty="0"/>
              <a:t>Deployment models</a:t>
            </a:r>
          </a:p>
          <a:p>
            <a:pPr lvl="0">
              <a:buFont typeface="+mj-lt"/>
              <a:buAutoNum type="arabicPeriod" startAt="9"/>
            </a:pPr>
            <a:r>
              <a:rPr lang="en-GB" dirty="0"/>
              <a:t>Application areas of SDN</a:t>
            </a:r>
          </a:p>
          <a:p>
            <a:pPr lvl="0">
              <a:buFont typeface="+mj-lt"/>
              <a:buAutoNum type="arabicPeriod" startAt="10"/>
            </a:pPr>
            <a:r>
              <a:rPr lang="en-GB" dirty="0"/>
              <a:t>Security using SDN paradigm</a:t>
            </a:r>
          </a:p>
        </p:txBody>
      </p:sp>
    </p:spTree>
    <p:extLst>
      <p:ext uri="{BB962C8B-B14F-4D97-AF65-F5344CB8AC3E}">
        <p14:creationId xmlns:p14="http://schemas.microsoft.com/office/powerpoint/2010/main" val="2582584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B58CD-0D09-4437-96F2-7CF1BA581538}"/>
              </a:ext>
            </a:extLst>
          </p:cNvPr>
          <p:cNvSpPr>
            <a:spLocks noGrp="1"/>
          </p:cNvSpPr>
          <p:nvPr>
            <p:ph type="title"/>
          </p:nvPr>
        </p:nvSpPr>
        <p:spPr/>
        <p:txBody>
          <a:bodyPr/>
          <a:lstStyle/>
          <a:p>
            <a:r>
              <a:rPr lang="en-GB" dirty="0"/>
              <a:t>Delivery</a:t>
            </a:r>
          </a:p>
        </p:txBody>
      </p:sp>
      <p:sp>
        <p:nvSpPr>
          <p:cNvPr id="3" name="Content Placeholder 2">
            <a:extLst>
              <a:ext uri="{FF2B5EF4-FFF2-40B4-BE49-F238E27FC236}">
                <a16:creationId xmlns:a16="http://schemas.microsoft.com/office/drawing/2014/main" id="{9BEEB85E-6C70-478D-AF90-42C1AD77150C}"/>
              </a:ext>
            </a:extLst>
          </p:cNvPr>
          <p:cNvSpPr>
            <a:spLocks noGrp="1"/>
          </p:cNvSpPr>
          <p:nvPr>
            <p:ph idx="1"/>
          </p:nvPr>
        </p:nvSpPr>
        <p:spPr/>
        <p:txBody>
          <a:bodyPr/>
          <a:lstStyle/>
          <a:p>
            <a:r>
              <a:rPr lang="en-GB"/>
              <a:t>Total Contact Hour:	45</a:t>
            </a:r>
            <a:endParaRPr lang="en-GB" dirty="0"/>
          </a:p>
          <a:p>
            <a:endParaRPr lang="en-GB" dirty="0"/>
          </a:p>
          <a:p>
            <a:r>
              <a:rPr lang="en-GB" dirty="0"/>
              <a:t>Exam:				60%</a:t>
            </a:r>
          </a:p>
          <a:p>
            <a:endParaRPr lang="en-GB" dirty="0"/>
          </a:p>
          <a:p>
            <a:r>
              <a:rPr lang="en-GB" dirty="0"/>
              <a:t>Tests:					30%</a:t>
            </a:r>
          </a:p>
          <a:p>
            <a:endParaRPr lang="en-GB" dirty="0"/>
          </a:p>
          <a:p>
            <a:r>
              <a:rPr lang="en-GB" dirty="0"/>
              <a:t>Attendance (80%):	10%</a:t>
            </a:r>
          </a:p>
        </p:txBody>
      </p:sp>
    </p:spTree>
    <p:extLst>
      <p:ext uri="{BB962C8B-B14F-4D97-AF65-F5344CB8AC3E}">
        <p14:creationId xmlns:p14="http://schemas.microsoft.com/office/powerpoint/2010/main" val="1615670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A98F-F20D-4452-BF46-3E951B84A88D}"/>
              </a:ext>
            </a:extLst>
          </p:cNvPr>
          <p:cNvSpPr>
            <a:spLocks noGrp="1"/>
          </p:cNvSpPr>
          <p:nvPr>
            <p:ph type="title"/>
          </p:nvPr>
        </p:nvSpPr>
        <p:spPr>
          <a:xfrm>
            <a:off x="1640156" y="5402587"/>
            <a:ext cx="8911687" cy="1280890"/>
          </a:xfrm>
        </p:spPr>
        <p:txBody>
          <a:bodyPr/>
          <a:lstStyle/>
          <a:p>
            <a:r>
              <a:rPr lang="en-GB" dirty="0"/>
              <a:t>Software Defined Networks (SDN)</a:t>
            </a:r>
          </a:p>
        </p:txBody>
      </p:sp>
    </p:spTree>
    <p:extLst>
      <p:ext uri="{BB962C8B-B14F-4D97-AF65-F5344CB8AC3E}">
        <p14:creationId xmlns:p14="http://schemas.microsoft.com/office/powerpoint/2010/main" val="1645690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5114E-4C8F-4360-B27D-D84168B9A52B}"/>
              </a:ext>
            </a:extLst>
          </p:cNvPr>
          <p:cNvSpPr>
            <a:spLocks noGrp="1"/>
          </p:cNvSpPr>
          <p:nvPr>
            <p:ph type="title"/>
          </p:nvPr>
        </p:nvSpPr>
        <p:spPr/>
        <p:txBody>
          <a:bodyPr/>
          <a:lstStyle/>
          <a:p>
            <a:r>
              <a:rPr lang="en-GB" dirty="0"/>
              <a:t>Introduction to SDN</a:t>
            </a:r>
          </a:p>
        </p:txBody>
      </p:sp>
      <p:sp>
        <p:nvSpPr>
          <p:cNvPr id="3" name="Content Placeholder 2">
            <a:extLst>
              <a:ext uri="{FF2B5EF4-FFF2-40B4-BE49-F238E27FC236}">
                <a16:creationId xmlns:a16="http://schemas.microsoft.com/office/drawing/2014/main" id="{5096D8B8-4195-4AB0-81B0-5B81C00BDC9B}"/>
              </a:ext>
            </a:extLst>
          </p:cNvPr>
          <p:cNvSpPr>
            <a:spLocks noGrp="1"/>
          </p:cNvSpPr>
          <p:nvPr>
            <p:ph idx="1"/>
          </p:nvPr>
        </p:nvSpPr>
        <p:spPr/>
        <p:txBody>
          <a:bodyPr>
            <a:normAutofit/>
          </a:bodyPr>
          <a:lstStyle/>
          <a:p>
            <a:pPr algn="just"/>
            <a:r>
              <a:rPr lang="en-US" sz="2000" dirty="0"/>
              <a:t>Computing has greatly evolved in the last two decades. </a:t>
            </a:r>
          </a:p>
          <a:p>
            <a:pPr algn="just"/>
            <a:endParaRPr lang="en-US" sz="2000" dirty="0"/>
          </a:p>
          <a:p>
            <a:pPr algn="just"/>
            <a:r>
              <a:rPr lang="en-US" sz="2000" dirty="0"/>
              <a:t>Former communication networks (for example, 1G/2G/3G mobile networks, industrial networks, enterprise networks) used specialized and thus costly equipment which make it expensive/difficult to make an experiment at a large scale.</a:t>
            </a:r>
          </a:p>
          <a:p>
            <a:pPr algn="just"/>
            <a:endParaRPr lang="en-US" sz="2000" dirty="0"/>
          </a:p>
          <a:p>
            <a:pPr algn="just"/>
            <a:r>
              <a:rPr lang="en-US" sz="2000" dirty="0"/>
              <a:t>In addition, traditionally the data and control plane elements were bounded in one network element (switch/router) and vendor specific.</a:t>
            </a:r>
            <a:endParaRPr lang="en-GB" sz="2000" dirty="0"/>
          </a:p>
        </p:txBody>
      </p:sp>
    </p:spTree>
    <p:extLst>
      <p:ext uri="{BB962C8B-B14F-4D97-AF65-F5344CB8AC3E}">
        <p14:creationId xmlns:p14="http://schemas.microsoft.com/office/powerpoint/2010/main" val="919527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9AD4E-DD37-4AA4-BFD5-D2C8D8078B2F}"/>
              </a:ext>
            </a:extLst>
          </p:cNvPr>
          <p:cNvSpPr>
            <a:spLocks noGrp="1"/>
          </p:cNvSpPr>
          <p:nvPr>
            <p:ph type="title"/>
          </p:nvPr>
        </p:nvSpPr>
        <p:spPr/>
        <p:txBody>
          <a:bodyPr/>
          <a:lstStyle/>
          <a:p>
            <a:r>
              <a:rPr lang="en-US" dirty="0">
                <a:latin typeface="Arial" charset="0"/>
                <a:ea typeface="ＭＳ Ｐゴシック" charset="0"/>
                <a:cs typeface="ＭＳ Ｐゴシック" charset="0"/>
              </a:rPr>
              <a:t>SDN</a:t>
            </a:r>
            <a:endParaRPr lang="en-GB" dirty="0"/>
          </a:p>
        </p:txBody>
      </p:sp>
      <p:sp>
        <p:nvSpPr>
          <p:cNvPr id="3" name="Content Placeholder 2">
            <a:extLst>
              <a:ext uri="{FF2B5EF4-FFF2-40B4-BE49-F238E27FC236}">
                <a16:creationId xmlns:a16="http://schemas.microsoft.com/office/drawing/2014/main" id="{BACA0CF7-4F76-43BF-88A3-962C052D4762}"/>
              </a:ext>
            </a:extLst>
          </p:cNvPr>
          <p:cNvSpPr>
            <a:spLocks noGrp="1"/>
          </p:cNvSpPr>
          <p:nvPr>
            <p:ph idx="1"/>
          </p:nvPr>
        </p:nvSpPr>
        <p:spPr>
          <a:xfrm>
            <a:off x="2422958" y="2662735"/>
            <a:ext cx="8915400" cy="2974714"/>
          </a:xfrm>
        </p:spPr>
        <p:txBody>
          <a:bodyPr>
            <a:normAutofit/>
          </a:bodyPr>
          <a:lstStyle/>
          <a:p>
            <a:r>
              <a:rPr lang="en-US" sz="2000" dirty="0"/>
              <a:t>A network in which the control plane is physically separate from the data plane.</a:t>
            </a:r>
          </a:p>
          <a:p>
            <a:endParaRPr lang="en-GB" sz="2000" dirty="0"/>
          </a:p>
          <a:p>
            <a:r>
              <a:rPr lang="en-US" sz="2000" dirty="0"/>
              <a:t>A single (logically centralized) control plane controls several forwarding devices.</a:t>
            </a:r>
            <a:endParaRPr lang="en-US" sz="2000" dirty="0">
              <a:solidFill>
                <a:schemeClr val="tx1">
                  <a:lumMod val="75000"/>
                </a:schemeClr>
              </a:solidFill>
            </a:endParaRPr>
          </a:p>
          <a:p>
            <a:endParaRPr lang="en-GB" sz="2000" dirty="0"/>
          </a:p>
          <a:p>
            <a:endParaRPr lang="en-GB" sz="2000" dirty="0"/>
          </a:p>
        </p:txBody>
      </p:sp>
    </p:spTree>
    <p:extLst>
      <p:ext uri="{BB962C8B-B14F-4D97-AF65-F5344CB8AC3E}">
        <p14:creationId xmlns:p14="http://schemas.microsoft.com/office/powerpoint/2010/main" val="3254747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31"/>
          <p:cNvSpPr>
            <a:spLocks noGrp="1"/>
          </p:cNvSpPr>
          <p:nvPr>
            <p:ph type="title"/>
          </p:nvPr>
        </p:nvSpPr>
        <p:spPr>
          <a:xfrm>
            <a:off x="1981200" y="-153988"/>
            <a:ext cx="8229600" cy="1143001"/>
          </a:xfrm>
        </p:spPr>
        <p:txBody>
          <a:bodyPr/>
          <a:lstStyle/>
          <a:p>
            <a:pPr eaLnBrk="1" hangingPunct="1"/>
            <a:r>
              <a:rPr lang="en-US" sz="4000" dirty="0">
                <a:latin typeface="Calibri" charset="0"/>
                <a:ea typeface="ＭＳ Ｐゴシック" charset="0"/>
                <a:cs typeface="ＭＳ Ｐゴシック" charset="0"/>
              </a:rPr>
              <a:t>Concept of SDN</a:t>
            </a:r>
          </a:p>
        </p:txBody>
      </p:sp>
      <p:cxnSp>
        <p:nvCxnSpPr>
          <p:cNvPr id="44" name="Straight Connector 43"/>
          <p:cNvCxnSpPr>
            <a:stCxn id="34" idx="0"/>
            <a:endCxn id="51" idx="3"/>
          </p:cNvCxnSpPr>
          <p:nvPr/>
        </p:nvCxnSpPr>
        <p:spPr bwMode="auto">
          <a:xfrm flipV="1">
            <a:off x="3395663" y="4437064"/>
            <a:ext cx="1700212" cy="1455737"/>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bwMode="auto">
          <a:xfrm>
            <a:off x="5538789" y="4554539"/>
            <a:ext cx="1106487" cy="738187"/>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bwMode="auto">
          <a:xfrm flipV="1">
            <a:off x="5626101" y="5792788"/>
            <a:ext cx="1285875" cy="74295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bwMode="auto">
          <a:xfrm>
            <a:off x="3273426" y="6003926"/>
            <a:ext cx="1566863" cy="531813"/>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bwMode="auto">
          <a:xfrm flipV="1">
            <a:off x="7283451" y="5048250"/>
            <a:ext cx="1198563" cy="496888"/>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34" name="AutoShape 7"/>
          <p:cNvSpPr>
            <a:spLocks noChangeArrowheads="1"/>
          </p:cNvSpPr>
          <p:nvPr/>
        </p:nvSpPr>
        <p:spPr bwMode="auto">
          <a:xfrm>
            <a:off x="2820988" y="5600701"/>
            <a:ext cx="1147762" cy="669925"/>
          </a:xfrm>
          <a:prstGeom prst="can">
            <a:avLst>
              <a:gd name="adj" fmla="val 43620"/>
            </a:avLst>
          </a:prstGeom>
          <a:solidFill>
            <a:schemeClr val="tx2">
              <a:lumMod val="75000"/>
            </a:schemeClr>
          </a:solidFill>
          <a:ln w="9525">
            <a:noFill/>
            <a:round/>
            <a:headEnd/>
            <a:tailEnd/>
          </a:ln>
          <a:effectLst>
            <a:outerShdw blurRad="63500" dist="38099" dir="2700000" algn="ctr" rotWithShape="0">
              <a:schemeClr val="bg2">
                <a:alpha val="74998"/>
              </a:schemeClr>
            </a:outerShdw>
          </a:effectLst>
        </p:spPr>
        <p:txBody>
          <a:bodyPr wrap="none" lIns="91435" tIns="45718" rIns="91435" bIns="45718" anchor="ctr"/>
          <a:lstStyle/>
          <a:p>
            <a:pPr algn="ctr">
              <a:defRPr/>
            </a:pPr>
            <a:r>
              <a:rPr lang="en-US" sz="1700" dirty="0">
                <a:solidFill>
                  <a:schemeClr val="bg1"/>
                </a:solidFill>
              </a:rPr>
              <a:t>Packet</a:t>
            </a:r>
          </a:p>
          <a:p>
            <a:pPr algn="ctr">
              <a:defRPr/>
            </a:pPr>
            <a:r>
              <a:rPr lang="en-US" sz="1700" dirty="0">
                <a:solidFill>
                  <a:schemeClr val="bg1"/>
                </a:solidFill>
              </a:rPr>
              <a:t>Forwarding </a:t>
            </a:r>
          </a:p>
          <a:p>
            <a:pPr algn="ctr">
              <a:defRPr/>
            </a:pPr>
            <a:endParaRPr lang="en-US" sz="1700" dirty="0">
              <a:solidFill>
                <a:schemeClr val="bg1"/>
              </a:solidFill>
            </a:endParaRPr>
          </a:p>
        </p:txBody>
      </p:sp>
      <p:sp>
        <p:nvSpPr>
          <p:cNvPr id="35" name="AutoShape 7"/>
          <p:cNvSpPr>
            <a:spLocks noChangeArrowheads="1"/>
          </p:cNvSpPr>
          <p:nvPr/>
        </p:nvSpPr>
        <p:spPr bwMode="auto">
          <a:xfrm>
            <a:off x="4651376" y="6103939"/>
            <a:ext cx="1147763" cy="669925"/>
          </a:xfrm>
          <a:prstGeom prst="can">
            <a:avLst>
              <a:gd name="adj" fmla="val 43620"/>
            </a:avLst>
          </a:prstGeom>
          <a:solidFill>
            <a:schemeClr val="tx2">
              <a:lumMod val="75000"/>
            </a:schemeClr>
          </a:solidFill>
          <a:ln w="9525">
            <a:noFill/>
            <a:round/>
            <a:headEnd/>
            <a:tailEnd/>
          </a:ln>
          <a:effectLst>
            <a:outerShdw blurRad="63500" dist="38099" dir="2700000" algn="ctr" rotWithShape="0">
              <a:schemeClr val="bg2">
                <a:alpha val="74998"/>
              </a:schemeClr>
            </a:outerShdw>
          </a:effectLst>
        </p:spPr>
        <p:txBody>
          <a:bodyPr wrap="none" lIns="91435" tIns="45718" rIns="91435" bIns="45718" anchor="ctr"/>
          <a:lstStyle/>
          <a:p>
            <a:pPr algn="ctr">
              <a:defRPr/>
            </a:pPr>
            <a:r>
              <a:rPr lang="en-US" sz="1700">
                <a:solidFill>
                  <a:schemeClr val="bg1"/>
                </a:solidFill>
              </a:rPr>
              <a:t>Packet</a:t>
            </a:r>
          </a:p>
          <a:p>
            <a:pPr algn="ctr">
              <a:defRPr/>
            </a:pPr>
            <a:r>
              <a:rPr lang="en-US" sz="1700">
                <a:solidFill>
                  <a:schemeClr val="bg1"/>
                </a:solidFill>
              </a:rPr>
              <a:t>Forwarding </a:t>
            </a:r>
          </a:p>
          <a:p>
            <a:pPr algn="ctr">
              <a:defRPr/>
            </a:pPr>
            <a:endParaRPr lang="en-US" sz="1700">
              <a:solidFill>
                <a:schemeClr val="bg1"/>
              </a:solidFill>
            </a:endParaRPr>
          </a:p>
        </p:txBody>
      </p:sp>
      <p:sp>
        <p:nvSpPr>
          <p:cNvPr id="36" name="AutoShape 7"/>
          <p:cNvSpPr>
            <a:spLocks noChangeArrowheads="1"/>
          </p:cNvSpPr>
          <p:nvPr/>
        </p:nvSpPr>
        <p:spPr bwMode="auto">
          <a:xfrm>
            <a:off x="4522788" y="4168776"/>
            <a:ext cx="1147762" cy="669925"/>
          </a:xfrm>
          <a:prstGeom prst="can">
            <a:avLst>
              <a:gd name="adj" fmla="val 43620"/>
            </a:avLst>
          </a:prstGeom>
          <a:solidFill>
            <a:schemeClr val="tx2">
              <a:lumMod val="75000"/>
            </a:schemeClr>
          </a:solidFill>
          <a:ln w="9525">
            <a:noFill/>
            <a:round/>
            <a:headEnd/>
            <a:tailEnd/>
          </a:ln>
          <a:effectLst>
            <a:outerShdw blurRad="63500" dist="38099" dir="2700000" algn="ctr" rotWithShape="0">
              <a:schemeClr val="bg2">
                <a:alpha val="74998"/>
              </a:schemeClr>
            </a:outerShdw>
          </a:effectLst>
        </p:spPr>
        <p:txBody>
          <a:bodyPr wrap="none" lIns="91435" tIns="45718" rIns="91435" bIns="45718" anchor="ctr"/>
          <a:lstStyle/>
          <a:p>
            <a:pPr algn="ctr">
              <a:defRPr/>
            </a:pPr>
            <a:r>
              <a:rPr lang="en-US" sz="1700" dirty="0">
                <a:solidFill>
                  <a:schemeClr val="bg1"/>
                </a:solidFill>
              </a:rPr>
              <a:t>Packet</a:t>
            </a:r>
          </a:p>
          <a:p>
            <a:pPr algn="ctr">
              <a:defRPr/>
            </a:pPr>
            <a:r>
              <a:rPr lang="en-US" sz="1700" dirty="0">
                <a:solidFill>
                  <a:schemeClr val="bg1"/>
                </a:solidFill>
              </a:rPr>
              <a:t>Forwarding </a:t>
            </a:r>
          </a:p>
          <a:p>
            <a:pPr algn="ctr">
              <a:defRPr/>
            </a:pPr>
            <a:endParaRPr lang="en-US" sz="1700" dirty="0">
              <a:solidFill>
                <a:schemeClr val="bg1"/>
              </a:solidFill>
            </a:endParaRPr>
          </a:p>
        </p:txBody>
      </p:sp>
      <p:sp>
        <p:nvSpPr>
          <p:cNvPr id="37" name="AutoShape 7"/>
          <p:cNvSpPr>
            <a:spLocks noChangeArrowheads="1"/>
          </p:cNvSpPr>
          <p:nvPr/>
        </p:nvSpPr>
        <p:spPr bwMode="auto">
          <a:xfrm>
            <a:off x="6338888" y="5265739"/>
            <a:ext cx="1147762" cy="669925"/>
          </a:xfrm>
          <a:prstGeom prst="can">
            <a:avLst>
              <a:gd name="adj" fmla="val 43620"/>
            </a:avLst>
          </a:prstGeom>
          <a:solidFill>
            <a:schemeClr val="tx2">
              <a:lumMod val="75000"/>
            </a:schemeClr>
          </a:solidFill>
          <a:ln w="9525">
            <a:noFill/>
            <a:round/>
            <a:headEnd/>
            <a:tailEnd/>
          </a:ln>
          <a:effectLst>
            <a:outerShdw blurRad="63500" dist="38099" dir="2700000" algn="ctr" rotWithShape="0">
              <a:schemeClr val="bg2">
                <a:alpha val="74998"/>
              </a:schemeClr>
            </a:outerShdw>
          </a:effectLst>
        </p:spPr>
        <p:txBody>
          <a:bodyPr wrap="none" lIns="91435" tIns="45718" rIns="91435" bIns="45718" anchor="ctr"/>
          <a:lstStyle/>
          <a:p>
            <a:pPr algn="ctr">
              <a:defRPr/>
            </a:pPr>
            <a:r>
              <a:rPr lang="en-US" sz="1700">
                <a:solidFill>
                  <a:schemeClr val="bg1"/>
                </a:solidFill>
              </a:rPr>
              <a:t>Packet</a:t>
            </a:r>
          </a:p>
          <a:p>
            <a:pPr algn="ctr">
              <a:defRPr/>
            </a:pPr>
            <a:r>
              <a:rPr lang="en-US" sz="1700">
                <a:solidFill>
                  <a:schemeClr val="bg1"/>
                </a:solidFill>
              </a:rPr>
              <a:t>Forwarding </a:t>
            </a:r>
          </a:p>
          <a:p>
            <a:pPr algn="ctr">
              <a:defRPr/>
            </a:pPr>
            <a:endParaRPr lang="en-US" sz="1700">
              <a:solidFill>
                <a:schemeClr val="bg1"/>
              </a:solidFill>
            </a:endParaRPr>
          </a:p>
        </p:txBody>
      </p:sp>
      <p:sp>
        <p:nvSpPr>
          <p:cNvPr id="38" name="AutoShape 7"/>
          <p:cNvSpPr>
            <a:spLocks noChangeArrowheads="1"/>
          </p:cNvSpPr>
          <p:nvPr/>
        </p:nvSpPr>
        <p:spPr bwMode="auto">
          <a:xfrm>
            <a:off x="7996238" y="4503739"/>
            <a:ext cx="1147762" cy="669925"/>
          </a:xfrm>
          <a:prstGeom prst="can">
            <a:avLst>
              <a:gd name="adj" fmla="val 43620"/>
            </a:avLst>
          </a:prstGeom>
          <a:solidFill>
            <a:schemeClr val="tx2">
              <a:lumMod val="75000"/>
            </a:schemeClr>
          </a:solidFill>
          <a:ln w="9525">
            <a:noFill/>
            <a:round/>
            <a:headEnd/>
            <a:tailEnd/>
          </a:ln>
          <a:effectLst>
            <a:outerShdw blurRad="63500" dist="38099" dir="2700000" algn="ctr" rotWithShape="0">
              <a:schemeClr val="bg2">
                <a:alpha val="74998"/>
              </a:schemeClr>
            </a:outerShdw>
          </a:effectLst>
        </p:spPr>
        <p:txBody>
          <a:bodyPr wrap="none" lIns="91435" tIns="45718" rIns="91435" bIns="45718" anchor="ctr"/>
          <a:lstStyle/>
          <a:p>
            <a:pPr algn="ctr">
              <a:defRPr/>
            </a:pPr>
            <a:r>
              <a:rPr lang="en-US" sz="1700">
                <a:solidFill>
                  <a:schemeClr val="bg1"/>
                </a:solidFill>
              </a:rPr>
              <a:t>Packet</a:t>
            </a:r>
          </a:p>
          <a:p>
            <a:pPr algn="ctr">
              <a:defRPr/>
            </a:pPr>
            <a:r>
              <a:rPr lang="en-US" sz="1700">
                <a:solidFill>
                  <a:schemeClr val="bg1"/>
                </a:solidFill>
              </a:rPr>
              <a:t>Forwarding </a:t>
            </a:r>
          </a:p>
          <a:p>
            <a:pPr algn="ctr">
              <a:defRPr/>
            </a:pPr>
            <a:endParaRPr lang="en-US" sz="1700">
              <a:solidFill>
                <a:schemeClr val="bg1"/>
              </a:solidFill>
            </a:endParaRPr>
          </a:p>
        </p:txBody>
      </p:sp>
      <p:grpSp>
        <p:nvGrpSpPr>
          <p:cNvPr id="25" name="Group 24"/>
          <p:cNvGrpSpPr>
            <a:grpSpLocks/>
          </p:cNvGrpSpPr>
          <p:nvPr/>
        </p:nvGrpSpPr>
        <p:grpSpPr bwMode="auto">
          <a:xfrm>
            <a:off x="2820988" y="3767139"/>
            <a:ext cx="6323012" cy="2605087"/>
            <a:chOff x="2073951" y="4520139"/>
            <a:chExt cx="10116819" cy="3126104"/>
          </a:xfrm>
        </p:grpSpPr>
        <p:sp>
          <p:nvSpPr>
            <p:cNvPr id="45" name="AutoShape 7"/>
            <p:cNvSpPr>
              <a:spLocks noChangeArrowheads="1"/>
            </p:cNvSpPr>
            <p:nvPr/>
          </p:nvSpPr>
          <p:spPr bwMode="auto">
            <a:xfrm>
              <a:off x="2073951" y="6238449"/>
              <a:ext cx="1836419" cy="803910"/>
            </a:xfrm>
            <a:prstGeom prst="can">
              <a:avLst>
                <a:gd name="adj" fmla="val 43620"/>
              </a:avLst>
            </a:prstGeom>
            <a:solidFill>
              <a:srgbClr val="FF0000"/>
            </a:solidFill>
            <a:ln w="9525">
              <a:noFill/>
              <a:round/>
              <a:headEnd/>
              <a:tailEnd/>
            </a:ln>
            <a:effectLst>
              <a:outerShdw blurRad="63500" dist="38099" dir="2700000" algn="ctr" rotWithShape="0">
                <a:schemeClr val="bg2">
                  <a:alpha val="74998"/>
                </a:schemeClr>
              </a:outerShdw>
            </a:effectLst>
          </p:spPr>
          <p:txBody>
            <a:bodyPr wrap="none" lIns="130622" tIns="65311" rIns="130622" bIns="65311" anchor="ctr"/>
            <a:lstStyle/>
            <a:p>
              <a:pPr algn="ctr">
                <a:defRPr/>
              </a:pPr>
              <a:r>
                <a:rPr lang="en-US" sz="1700" dirty="0"/>
                <a:t>Control</a:t>
              </a:r>
            </a:p>
          </p:txBody>
        </p:sp>
        <p:sp>
          <p:nvSpPr>
            <p:cNvPr id="49" name="AutoShape 7"/>
            <p:cNvSpPr>
              <a:spLocks noChangeArrowheads="1"/>
            </p:cNvSpPr>
            <p:nvPr/>
          </p:nvSpPr>
          <p:spPr bwMode="auto">
            <a:xfrm>
              <a:off x="5002570" y="6842333"/>
              <a:ext cx="1836421" cy="803910"/>
            </a:xfrm>
            <a:prstGeom prst="can">
              <a:avLst>
                <a:gd name="adj" fmla="val 43620"/>
              </a:avLst>
            </a:prstGeom>
            <a:solidFill>
              <a:srgbClr val="FF0000"/>
            </a:solidFill>
            <a:ln w="9525">
              <a:noFill/>
              <a:round/>
              <a:headEnd/>
              <a:tailEnd/>
            </a:ln>
            <a:effectLst>
              <a:outerShdw blurRad="63500" dist="38099" dir="2700000" algn="ctr" rotWithShape="0">
                <a:schemeClr val="bg2">
                  <a:alpha val="74998"/>
                </a:schemeClr>
              </a:outerShdw>
            </a:effectLst>
          </p:spPr>
          <p:txBody>
            <a:bodyPr wrap="none" lIns="130622" tIns="65311" rIns="130622" bIns="65311" anchor="ctr"/>
            <a:lstStyle/>
            <a:p>
              <a:pPr algn="ctr">
                <a:defRPr/>
              </a:pPr>
              <a:endParaRPr lang="en-US" sz="1700" dirty="0"/>
            </a:p>
            <a:p>
              <a:pPr algn="ctr">
                <a:defRPr/>
              </a:pPr>
              <a:r>
                <a:rPr lang="en-US" sz="1700" dirty="0"/>
                <a:t>Control</a:t>
              </a:r>
            </a:p>
            <a:p>
              <a:pPr algn="ctr">
                <a:defRPr/>
              </a:pPr>
              <a:endParaRPr lang="en-US" sz="1700" dirty="0"/>
            </a:p>
          </p:txBody>
        </p:sp>
        <p:sp>
          <p:nvSpPr>
            <p:cNvPr id="51" name="AutoShape 7"/>
            <p:cNvSpPr>
              <a:spLocks noChangeArrowheads="1"/>
            </p:cNvSpPr>
            <p:nvPr/>
          </p:nvSpPr>
          <p:spPr bwMode="auto">
            <a:xfrm>
              <a:off x="4796831" y="4520139"/>
              <a:ext cx="1836419" cy="803910"/>
            </a:xfrm>
            <a:prstGeom prst="can">
              <a:avLst>
                <a:gd name="adj" fmla="val 43620"/>
              </a:avLst>
            </a:prstGeom>
            <a:solidFill>
              <a:srgbClr val="FF0000"/>
            </a:solidFill>
            <a:ln w="9525">
              <a:noFill/>
              <a:round/>
              <a:headEnd/>
              <a:tailEnd/>
            </a:ln>
            <a:effectLst>
              <a:outerShdw blurRad="63500" dist="38099" dir="2700000" algn="ctr" rotWithShape="0">
                <a:schemeClr val="bg2">
                  <a:alpha val="74998"/>
                </a:schemeClr>
              </a:outerShdw>
            </a:effectLst>
          </p:spPr>
          <p:txBody>
            <a:bodyPr wrap="none" lIns="130622" tIns="65311" rIns="130622" bIns="65311" anchor="ctr"/>
            <a:lstStyle/>
            <a:p>
              <a:pPr algn="ctr">
                <a:defRPr/>
              </a:pPr>
              <a:endParaRPr lang="en-US" sz="1700" dirty="0"/>
            </a:p>
            <a:p>
              <a:pPr algn="ctr">
                <a:defRPr/>
              </a:pPr>
              <a:r>
                <a:rPr lang="en-US" sz="1700" dirty="0"/>
                <a:t>Control</a:t>
              </a:r>
            </a:p>
            <a:p>
              <a:pPr algn="ctr">
                <a:defRPr/>
              </a:pPr>
              <a:endParaRPr lang="en-US" sz="1700" dirty="0"/>
            </a:p>
          </p:txBody>
        </p:sp>
        <p:sp>
          <p:nvSpPr>
            <p:cNvPr id="53" name="AutoShape 7"/>
            <p:cNvSpPr>
              <a:spLocks noChangeArrowheads="1"/>
            </p:cNvSpPr>
            <p:nvPr/>
          </p:nvSpPr>
          <p:spPr bwMode="auto">
            <a:xfrm>
              <a:off x="7702591" y="5836493"/>
              <a:ext cx="1836419" cy="803910"/>
            </a:xfrm>
            <a:prstGeom prst="can">
              <a:avLst>
                <a:gd name="adj" fmla="val 43620"/>
              </a:avLst>
            </a:prstGeom>
            <a:solidFill>
              <a:srgbClr val="FF0000"/>
            </a:solidFill>
            <a:ln w="9525">
              <a:noFill/>
              <a:round/>
              <a:headEnd/>
              <a:tailEnd/>
            </a:ln>
            <a:effectLst>
              <a:outerShdw blurRad="63500" dist="38099" dir="2700000" algn="ctr" rotWithShape="0">
                <a:schemeClr val="bg2">
                  <a:alpha val="74998"/>
                </a:schemeClr>
              </a:outerShdw>
            </a:effectLst>
          </p:spPr>
          <p:txBody>
            <a:bodyPr wrap="none" lIns="130622" tIns="65311" rIns="130622" bIns="65311" anchor="ctr"/>
            <a:lstStyle/>
            <a:p>
              <a:pPr algn="ctr">
                <a:defRPr/>
              </a:pPr>
              <a:endParaRPr lang="en-US" sz="1700" dirty="0"/>
            </a:p>
            <a:p>
              <a:pPr algn="ctr">
                <a:defRPr/>
              </a:pPr>
              <a:r>
                <a:rPr lang="en-US" sz="1700" dirty="0"/>
                <a:t>Control</a:t>
              </a:r>
            </a:p>
            <a:p>
              <a:pPr algn="ctr">
                <a:defRPr/>
              </a:pPr>
              <a:endParaRPr lang="en-US" sz="1700" dirty="0"/>
            </a:p>
          </p:txBody>
        </p:sp>
        <p:sp>
          <p:nvSpPr>
            <p:cNvPr id="54" name="AutoShape 7"/>
            <p:cNvSpPr>
              <a:spLocks noChangeArrowheads="1"/>
            </p:cNvSpPr>
            <p:nvPr/>
          </p:nvSpPr>
          <p:spPr bwMode="auto">
            <a:xfrm>
              <a:off x="10354351" y="4922093"/>
              <a:ext cx="1836419" cy="803910"/>
            </a:xfrm>
            <a:prstGeom prst="can">
              <a:avLst>
                <a:gd name="adj" fmla="val 43620"/>
              </a:avLst>
            </a:prstGeom>
            <a:solidFill>
              <a:srgbClr val="FF0000"/>
            </a:solidFill>
            <a:ln w="9525">
              <a:noFill/>
              <a:round/>
              <a:headEnd/>
              <a:tailEnd/>
            </a:ln>
            <a:effectLst>
              <a:outerShdw blurRad="63500" dist="38099" dir="2700000" algn="ctr" rotWithShape="0">
                <a:schemeClr val="bg2">
                  <a:alpha val="74998"/>
                </a:schemeClr>
              </a:outerShdw>
            </a:effectLst>
          </p:spPr>
          <p:txBody>
            <a:bodyPr wrap="none" lIns="130622" tIns="65311" rIns="130622" bIns="65311" anchor="ctr"/>
            <a:lstStyle/>
            <a:p>
              <a:pPr algn="ctr">
                <a:defRPr/>
              </a:pPr>
              <a:endParaRPr lang="en-US" sz="1700" dirty="0"/>
            </a:p>
            <a:p>
              <a:pPr algn="ctr">
                <a:defRPr/>
              </a:pPr>
              <a:r>
                <a:rPr lang="en-US" sz="1700" dirty="0"/>
                <a:t>Control</a:t>
              </a:r>
            </a:p>
            <a:p>
              <a:pPr algn="ctr">
                <a:defRPr/>
              </a:pPr>
              <a:endParaRPr lang="en-US" sz="1700" dirty="0"/>
            </a:p>
          </p:txBody>
        </p:sp>
      </p:grpSp>
      <p:sp>
        <p:nvSpPr>
          <p:cNvPr id="24" name="Rectangle 23"/>
          <p:cNvSpPr/>
          <p:nvPr/>
        </p:nvSpPr>
        <p:spPr>
          <a:xfrm>
            <a:off x="2590800" y="742950"/>
            <a:ext cx="6662738" cy="2833688"/>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64008" tIns="32004" rIns="64008" bIns="32004" anchor="ctr"/>
          <a:lstStyle/>
          <a:p>
            <a:pPr algn="ctr">
              <a:defRPr/>
            </a:pPr>
            <a:endParaRPr lang="en-US"/>
          </a:p>
        </p:txBody>
      </p:sp>
      <p:sp>
        <p:nvSpPr>
          <p:cNvPr id="21512" name="TextBox 44"/>
          <p:cNvSpPr txBox="1">
            <a:spLocks noChangeArrowheads="1"/>
          </p:cNvSpPr>
          <p:nvPr/>
        </p:nvSpPr>
        <p:spPr bwMode="auto">
          <a:xfrm>
            <a:off x="4900614" y="2513014"/>
            <a:ext cx="227647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5" tIns="45718" rIns="91435" bIns="45718">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Global Network Map</a:t>
            </a:r>
          </a:p>
        </p:txBody>
      </p:sp>
      <p:sp>
        <p:nvSpPr>
          <p:cNvPr id="79" name="Rounded Rectangle 78"/>
          <p:cNvSpPr/>
          <p:nvPr/>
        </p:nvSpPr>
        <p:spPr>
          <a:xfrm>
            <a:off x="2590800" y="2959538"/>
            <a:ext cx="6663266" cy="437554"/>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lIns="91435" tIns="45718" rIns="91435" bIns="45718" anchor="ctr"/>
          <a:lstStyle/>
          <a:p>
            <a:pPr algn="ctr">
              <a:defRPr/>
            </a:pPr>
            <a:r>
              <a:rPr lang="en-US" sz="2400" dirty="0">
                <a:solidFill>
                  <a:srgbClr val="FFFFFF"/>
                </a:solidFill>
                <a:latin typeface="+mj-lt"/>
              </a:rPr>
              <a:t>Control Plane</a:t>
            </a:r>
          </a:p>
        </p:txBody>
      </p:sp>
      <p:grpSp>
        <p:nvGrpSpPr>
          <p:cNvPr id="10" name="Group 1"/>
          <p:cNvGrpSpPr/>
          <p:nvPr/>
        </p:nvGrpSpPr>
        <p:grpSpPr>
          <a:xfrm>
            <a:off x="7315200" y="2426139"/>
            <a:ext cx="1158240" cy="547255"/>
            <a:chOff x="5257800" y="3124200"/>
            <a:chExt cx="1158240" cy="547255"/>
          </a:xfrm>
          <a:effectLst>
            <a:outerShdw blurRad="50800" dist="50800" dir="10260000" algn="tl" rotWithShape="0">
              <a:srgbClr val="000000">
                <a:alpha val="54000"/>
              </a:srgbClr>
            </a:outerShdw>
          </a:effectLst>
        </p:grpSpPr>
        <p:sp>
          <p:nvSpPr>
            <p:cNvPr id="33" name="Oval 32"/>
            <p:cNvSpPr/>
            <p:nvPr/>
          </p:nvSpPr>
          <p:spPr>
            <a:xfrm>
              <a:off x="5257800" y="3352800"/>
              <a:ext cx="167640" cy="166255"/>
            </a:xfrm>
            <a:prstGeom prst="ellipse">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0" name="Oval 39"/>
            <p:cNvSpPr/>
            <p:nvPr/>
          </p:nvSpPr>
          <p:spPr>
            <a:xfrm>
              <a:off x="5562600" y="3124200"/>
              <a:ext cx="167640" cy="166255"/>
            </a:xfrm>
            <a:prstGeom prst="ellipse">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1" name="Oval 40"/>
            <p:cNvSpPr/>
            <p:nvPr/>
          </p:nvSpPr>
          <p:spPr>
            <a:xfrm>
              <a:off x="5943600" y="3352800"/>
              <a:ext cx="167640" cy="166255"/>
            </a:xfrm>
            <a:prstGeom prst="ellipse">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2" name="Oval 41"/>
            <p:cNvSpPr/>
            <p:nvPr/>
          </p:nvSpPr>
          <p:spPr>
            <a:xfrm>
              <a:off x="6248400" y="3200400"/>
              <a:ext cx="167640" cy="166255"/>
            </a:xfrm>
            <a:prstGeom prst="ellipse">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 name="Oval 42"/>
            <p:cNvSpPr/>
            <p:nvPr/>
          </p:nvSpPr>
          <p:spPr>
            <a:xfrm>
              <a:off x="5638800" y="3505200"/>
              <a:ext cx="167640" cy="166255"/>
            </a:xfrm>
            <a:prstGeom prst="ellipse">
              <a:avLst/>
            </a:prstGeom>
            <a:solidFill>
              <a:srgbClr val="FFFF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7" name="Straight Connector 46"/>
            <p:cNvCxnSpPr>
              <a:stCxn id="33" idx="7"/>
              <a:endCxn id="40" idx="3"/>
            </p:cNvCxnSpPr>
            <p:nvPr/>
          </p:nvCxnSpPr>
          <p:spPr>
            <a:xfrm flipV="1">
              <a:off x="5400890" y="3266108"/>
              <a:ext cx="186260" cy="111039"/>
            </a:xfrm>
            <a:prstGeom prst="line">
              <a:avLst/>
            </a:prstGeom>
            <a:solidFill>
              <a:schemeClr val="bg1"/>
            </a:solidFill>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43" idx="2"/>
              <a:endCxn id="33" idx="5"/>
            </p:cNvCxnSpPr>
            <p:nvPr/>
          </p:nvCxnSpPr>
          <p:spPr>
            <a:xfrm flipH="1" flipV="1">
              <a:off x="5400890" y="3494708"/>
              <a:ext cx="237910" cy="93620"/>
            </a:xfrm>
            <a:prstGeom prst="line">
              <a:avLst/>
            </a:prstGeom>
            <a:solidFill>
              <a:schemeClr val="bg1"/>
            </a:solidFill>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a:stCxn id="41" idx="1"/>
              <a:endCxn id="40" idx="5"/>
            </p:cNvCxnSpPr>
            <p:nvPr/>
          </p:nvCxnSpPr>
          <p:spPr>
            <a:xfrm flipH="1" flipV="1">
              <a:off x="5705690" y="3266108"/>
              <a:ext cx="262460" cy="111039"/>
            </a:xfrm>
            <a:prstGeom prst="line">
              <a:avLst/>
            </a:prstGeom>
            <a:solidFill>
              <a:schemeClr val="bg1"/>
            </a:solidFill>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43" idx="6"/>
              <a:endCxn id="41" idx="3"/>
            </p:cNvCxnSpPr>
            <p:nvPr/>
          </p:nvCxnSpPr>
          <p:spPr>
            <a:xfrm flipV="1">
              <a:off x="5806440" y="3494708"/>
              <a:ext cx="161710" cy="93620"/>
            </a:xfrm>
            <a:prstGeom prst="line">
              <a:avLst/>
            </a:prstGeom>
            <a:solidFill>
              <a:schemeClr val="bg1"/>
            </a:solidFill>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41" idx="6"/>
              <a:endCxn id="42" idx="3"/>
            </p:cNvCxnSpPr>
            <p:nvPr/>
          </p:nvCxnSpPr>
          <p:spPr>
            <a:xfrm flipV="1">
              <a:off x="6111240" y="3342308"/>
              <a:ext cx="161710" cy="93620"/>
            </a:xfrm>
            <a:prstGeom prst="line">
              <a:avLst/>
            </a:prstGeom>
            <a:solidFill>
              <a:schemeClr val="bg1"/>
            </a:solidFill>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27" name="Group 26"/>
          <p:cNvGrpSpPr>
            <a:grpSpLocks/>
          </p:cNvGrpSpPr>
          <p:nvPr/>
        </p:nvGrpSpPr>
        <p:grpSpPr bwMode="auto">
          <a:xfrm>
            <a:off x="2743200" y="1606550"/>
            <a:ext cx="6154738" cy="717550"/>
            <a:chOff x="1950720" y="1927080"/>
            <a:chExt cx="9847286" cy="862730"/>
          </a:xfrm>
        </p:grpSpPr>
        <p:sp>
          <p:nvSpPr>
            <p:cNvPr id="81" name="Rounded Rectangle 80"/>
            <p:cNvSpPr/>
            <p:nvPr/>
          </p:nvSpPr>
          <p:spPr bwMode="auto">
            <a:xfrm>
              <a:off x="1950720" y="2002936"/>
              <a:ext cx="2804160" cy="773160"/>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sz="2800" dirty="0">
                <a:solidFill>
                  <a:srgbClr val="000000"/>
                </a:solidFill>
                <a:latin typeface="+mj-lt"/>
              </a:endParaRPr>
            </a:p>
          </p:txBody>
        </p:sp>
        <p:sp>
          <p:nvSpPr>
            <p:cNvPr id="42012" name="TextBox 23"/>
            <p:cNvSpPr txBox="1">
              <a:spLocks noChangeArrowheads="1"/>
            </p:cNvSpPr>
            <p:nvPr/>
          </p:nvSpPr>
          <p:spPr bwMode="auto">
            <a:xfrm>
              <a:off x="2496973" y="1927080"/>
              <a:ext cx="1711659" cy="7755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solidFill>
                    <a:schemeClr val="bg1"/>
                  </a:solidFill>
                </a:rPr>
                <a:t>Control</a:t>
              </a:r>
            </a:p>
            <a:p>
              <a:pPr algn="ctr" eaLnBrk="1" hangingPunct="1"/>
              <a:r>
                <a:rPr lang="en-US" sz="1800">
                  <a:solidFill>
                    <a:schemeClr val="bg1"/>
                  </a:solidFill>
                </a:rPr>
                <a:t>Program</a:t>
              </a:r>
            </a:p>
          </p:txBody>
        </p:sp>
        <p:sp>
          <p:nvSpPr>
            <p:cNvPr id="73" name="Rounded Rectangle 72"/>
            <p:cNvSpPr/>
            <p:nvPr/>
          </p:nvSpPr>
          <p:spPr bwMode="auto">
            <a:xfrm>
              <a:off x="5472283" y="2009793"/>
              <a:ext cx="2804160" cy="773160"/>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sz="2800" dirty="0">
                <a:solidFill>
                  <a:srgbClr val="000000"/>
                </a:solidFill>
                <a:latin typeface="+mj-lt"/>
              </a:endParaRPr>
            </a:p>
          </p:txBody>
        </p:sp>
        <p:sp>
          <p:nvSpPr>
            <p:cNvPr id="42016" name="TextBox 23"/>
            <p:cNvSpPr txBox="1">
              <a:spLocks noChangeArrowheads="1"/>
            </p:cNvSpPr>
            <p:nvPr/>
          </p:nvSpPr>
          <p:spPr bwMode="auto">
            <a:xfrm>
              <a:off x="6018536" y="1933937"/>
              <a:ext cx="1711659" cy="7755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solidFill>
                    <a:schemeClr val="bg1"/>
                  </a:solidFill>
                </a:rPr>
                <a:t>Control</a:t>
              </a:r>
            </a:p>
            <a:p>
              <a:pPr algn="ctr" eaLnBrk="1" hangingPunct="1"/>
              <a:r>
                <a:rPr lang="en-US" sz="1800">
                  <a:solidFill>
                    <a:schemeClr val="bg1"/>
                  </a:solidFill>
                </a:rPr>
                <a:t>Program</a:t>
              </a:r>
            </a:p>
          </p:txBody>
        </p:sp>
        <p:sp>
          <p:nvSpPr>
            <p:cNvPr id="85" name="Rounded Rectangle 84"/>
            <p:cNvSpPr/>
            <p:nvPr/>
          </p:nvSpPr>
          <p:spPr bwMode="auto">
            <a:xfrm>
              <a:off x="8993846" y="2016650"/>
              <a:ext cx="2804160" cy="773160"/>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sz="2800" dirty="0">
                <a:solidFill>
                  <a:srgbClr val="000000"/>
                </a:solidFill>
                <a:latin typeface="+mj-lt"/>
              </a:endParaRPr>
            </a:p>
          </p:txBody>
        </p:sp>
        <p:sp>
          <p:nvSpPr>
            <p:cNvPr id="42020" name="TextBox 23"/>
            <p:cNvSpPr txBox="1">
              <a:spLocks noChangeArrowheads="1"/>
            </p:cNvSpPr>
            <p:nvPr/>
          </p:nvSpPr>
          <p:spPr bwMode="auto">
            <a:xfrm>
              <a:off x="9540099" y="1940794"/>
              <a:ext cx="1711659" cy="7755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solidFill>
                    <a:schemeClr val="bg1"/>
                  </a:solidFill>
                </a:rPr>
                <a:t>Control</a:t>
              </a:r>
            </a:p>
            <a:p>
              <a:pPr algn="ctr" eaLnBrk="1" hangingPunct="1"/>
              <a:r>
                <a:rPr lang="en-US" sz="1800">
                  <a:solidFill>
                    <a:schemeClr val="bg1"/>
                  </a:solidFill>
                </a:rPr>
                <a:t>Program</a:t>
              </a:r>
            </a:p>
          </p:txBody>
        </p:sp>
      </p:grpSp>
      <p:grpSp>
        <p:nvGrpSpPr>
          <p:cNvPr id="26" name="Group 25"/>
          <p:cNvGrpSpPr>
            <a:grpSpLocks/>
          </p:cNvGrpSpPr>
          <p:nvPr/>
        </p:nvGrpSpPr>
        <p:grpSpPr bwMode="auto">
          <a:xfrm>
            <a:off x="3352800" y="3397250"/>
            <a:ext cx="5257800" cy="2305050"/>
            <a:chOff x="2926080" y="4076510"/>
            <a:chExt cx="8412480" cy="2765823"/>
          </a:xfrm>
        </p:grpSpPr>
        <p:cxnSp>
          <p:nvCxnSpPr>
            <p:cNvPr id="70" name="Straight Connector 69"/>
            <p:cNvCxnSpPr/>
            <p:nvPr/>
          </p:nvCxnSpPr>
          <p:spPr bwMode="auto">
            <a:xfrm>
              <a:off x="2926080" y="4076510"/>
              <a:ext cx="0" cy="2765823"/>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bwMode="auto">
            <a:xfrm flipH="1">
              <a:off x="5715000" y="4076510"/>
              <a:ext cx="15240" cy="1106711"/>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bwMode="auto">
            <a:xfrm>
              <a:off x="8620760" y="4076510"/>
              <a:ext cx="35560" cy="2274375"/>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bwMode="auto">
            <a:xfrm>
              <a:off x="11338560" y="4076510"/>
              <a:ext cx="0" cy="1474344"/>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7263196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6.12178E-7 -3.73434E-6 L -6.12178E-7 -0.42664 " pathEditMode="relative" ptsTypes="AA">
                                      <p:cBhvr>
                                        <p:cTn id="6" dur="1000" fill="hold"/>
                                        <p:tgtEl>
                                          <p:spTgt spid="25"/>
                                        </p:tgtEl>
                                        <p:attrNameLst>
                                          <p:attrName>ppt_x</p:attrName>
                                          <p:attrName>ppt_y</p:attrName>
                                        </p:attrNameLst>
                                      </p:cBhvr>
                                    </p:animMotion>
                                  </p:childTnLst>
                                </p:cTn>
                              </p:par>
                              <p:par>
                                <p:cTn id="7" presetID="10" presetClass="exit" presetSubtype="0" fill="hold" nodeType="withEffect">
                                  <p:stCondLst>
                                    <p:cond delay="0"/>
                                  </p:stCondLst>
                                  <p:childTnLst>
                                    <p:animEffect transition="out" filter="fade">
                                      <p:cBhvr>
                                        <p:cTn id="8" dur="1000"/>
                                        <p:tgtEl>
                                          <p:spTgt spid="25"/>
                                        </p:tgtEl>
                                      </p:cBhvr>
                                    </p:animEffect>
                                    <p:set>
                                      <p:cBhvr>
                                        <p:cTn id="9" dur="1" fill="hold">
                                          <p:stCondLst>
                                            <p:cond delay="999"/>
                                          </p:stCondLst>
                                        </p:cTn>
                                        <p:tgtEl>
                                          <p:spTgt spid="25"/>
                                        </p:tgtEl>
                                        <p:attrNameLst>
                                          <p:attrName>style.visibility</p:attrName>
                                        </p:attrNameLst>
                                      </p:cBhvr>
                                      <p:to>
                                        <p:strVal val="hidden"/>
                                      </p:to>
                                    </p:set>
                                  </p:childTnLst>
                                </p:cTn>
                              </p:par>
                              <p:par>
                                <p:cTn id="10" presetID="10" presetClass="entr" presetSubtype="0" fill="hold" nodeType="with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fade">
                                      <p:cBhvr>
                                        <p:cTn id="12" dur="1000"/>
                                        <p:tgtEl>
                                          <p:spTgt spid="79"/>
                                        </p:tgtEl>
                                      </p:cBhvr>
                                    </p:animEffect>
                                  </p:childTnLst>
                                </p:cTn>
                              </p:par>
                            </p:childTnLst>
                          </p:cTn>
                        </p:par>
                        <p:par>
                          <p:cTn id="13" fill="hold" nodeType="afterGroup">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12"/>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24CA0-D581-4A2A-8155-DEF90EE90B6E}"/>
              </a:ext>
            </a:extLst>
          </p:cNvPr>
          <p:cNvSpPr>
            <a:spLocks noGrp="1"/>
          </p:cNvSpPr>
          <p:nvPr>
            <p:ph type="title"/>
          </p:nvPr>
        </p:nvSpPr>
        <p:spPr/>
        <p:txBody>
          <a:bodyPr/>
          <a:lstStyle/>
          <a:p>
            <a:r>
              <a:rPr lang="en-GB" dirty="0"/>
              <a:t>Motivations of SDN</a:t>
            </a:r>
          </a:p>
        </p:txBody>
      </p:sp>
      <p:sp>
        <p:nvSpPr>
          <p:cNvPr id="3" name="Content Placeholder 2">
            <a:extLst>
              <a:ext uri="{FF2B5EF4-FFF2-40B4-BE49-F238E27FC236}">
                <a16:creationId xmlns:a16="http://schemas.microsoft.com/office/drawing/2014/main" id="{63DC1BEA-60AC-4BD6-A152-E4EC4A46EBAB}"/>
              </a:ext>
            </a:extLst>
          </p:cNvPr>
          <p:cNvSpPr>
            <a:spLocks noGrp="1"/>
          </p:cNvSpPr>
          <p:nvPr>
            <p:ph idx="1"/>
          </p:nvPr>
        </p:nvSpPr>
        <p:spPr/>
        <p:txBody>
          <a:bodyPr/>
          <a:lstStyle/>
          <a:p>
            <a:pPr algn="just"/>
            <a:r>
              <a:rPr lang="en-US" dirty="0"/>
              <a:t>The most important motivation for SDN is the operational challenges involved in managing a computer network. </a:t>
            </a:r>
          </a:p>
          <a:p>
            <a:pPr algn="just"/>
            <a:r>
              <a:rPr lang="en-US" dirty="0"/>
              <a:t>There are two primary operational challenges.</a:t>
            </a:r>
          </a:p>
          <a:p>
            <a:pPr lvl="1" algn="just"/>
            <a:r>
              <a:rPr lang="en-GB" dirty="0"/>
              <a:t>Time to effect changes.</a:t>
            </a:r>
          </a:p>
          <a:p>
            <a:pPr lvl="1" algn="just"/>
            <a:endParaRPr lang="en-GB" dirty="0"/>
          </a:p>
          <a:p>
            <a:pPr lvl="1" algn="just"/>
            <a:r>
              <a:rPr lang="en-GB" dirty="0"/>
              <a:t>Risk of malfunctioning.</a:t>
            </a:r>
          </a:p>
          <a:p>
            <a:pPr algn="just"/>
            <a:endParaRPr lang="en-GB" dirty="0"/>
          </a:p>
          <a:p>
            <a:pPr algn="just"/>
            <a:endParaRPr lang="en-GB" dirty="0"/>
          </a:p>
        </p:txBody>
      </p:sp>
    </p:spTree>
    <p:extLst>
      <p:ext uri="{BB962C8B-B14F-4D97-AF65-F5344CB8AC3E}">
        <p14:creationId xmlns:p14="http://schemas.microsoft.com/office/powerpoint/2010/main" val="41264630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1478</TotalTime>
  <Words>921</Words>
  <Application>Microsoft Office PowerPoint</Application>
  <PresentationFormat>Widescreen</PresentationFormat>
  <Paragraphs>129</Paragraphs>
  <Slides>12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ＭＳ Ｐゴシック</vt:lpstr>
      <vt:lpstr>Arial</vt:lpstr>
      <vt:lpstr>Calibri</vt:lpstr>
      <vt:lpstr>Century Gothic</vt:lpstr>
      <vt:lpstr>Wingdings 3</vt:lpstr>
      <vt:lpstr>Wisp</vt:lpstr>
      <vt:lpstr>PowerPoint Presentation</vt:lpstr>
      <vt:lpstr>Software Defined Networks CYB 301 Introduction</vt:lpstr>
      <vt:lpstr>Course Content</vt:lpstr>
      <vt:lpstr>Delivery</vt:lpstr>
      <vt:lpstr>Software Defined Networks (SDN)</vt:lpstr>
      <vt:lpstr>Introduction to SDN</vt:lpstr>
      <vt:lpstr>SDN</vt:lpstr>
      <vt:lpstr>Concept of SDN</vt:lpstr>
      <vt:lpstr>Motivations of SDN</vt:lpstr>
      <vt:lpstr>Motivations of SDN</vt:lpstr>
      <vt:lpstr>Benefits of SDN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Egena Onu</dc:creator>
  <cp:lastModifiedBy>Egena Onu</cp:lastModifiedBy>
  <cp:revision>25</cp:revision>
  <dcterms:created xsi:type="dcterms:W3CDTF">2022-10-12T11:59:01Z</dcterms:created>
  <dcterms:modified xsi:type="dcterms:W3CDTF">2022-10-20T10:10:00Z</dcterms:modified>
</cp:coreProperties>
</file>