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60" r:id="rId5"/>
    <p:sldId id="262" r:id="rId6"/>
    <p:sldId id="263" r:id="rId7"/>
    <p:sldId id="264" r:id="rId8"/>
    <p:sldId id="273" r:id="rId9"/>
    <p:sldId id="274" r:id="rId10"/>
    <p:sldId id="276" r:id="rId11"/>
    <p:sldId id="279" r:id="rId12"/>
    <p:sldId id="265" r:id="rId13"/>
    <p:sldId id="275" r:id="rId14"/>
    <p:sldId id="266" r:id="rId15"/>
    <p:sldId id="269" r:id="rId16"/>
    <p:sldId id="267" r:id="rId17"/>
    <p:sldId id="268" r:id="rId18"/>
    <p:sldId id="270" r:id="rId19"/>
    <p:sldId id="271" r:id="rId20"/>
    <p:sldId id="272"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477" autoAdjust="0"/>
  </p:normalViewPr>
  <p:slideViewPr>
    <p:cSldViewPr snapToGrid="0">
      <p:cViewPr varScale="1">
        <p:scale>
          <a:sx n="60" d="100"/>
          <a:sy n="60" d="100"/>
        </p:scale>
        <p:origin x="10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47EDF-2906-4246-A96B-8B1D837B6B82}" type="datetimeFigureOut">
              <a:rPr lang="en-GB" smtClean="0"/>
              <a:t>25/11/2022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FEB8E-961D-4982-B742-FEC9A4B02488}" type="slidenum">
              <a:rPr lang="en-GB" smtClean="0"/>
              <a:t>‹#›</a:t>
            </a:fld>
            <a:endParaRPr lang="en-GB"/>
          </a:p>
        </p:txBody>
      </p:sp>
    </p:spTree>
    <p:extLst>
      <p:ext uri="{BB962C8B-B14F-4D97-AF65-F5344CB8AC3E}">
        <p14:creationId xmlns:p14="http://schemas.microsoft.com/office/powerpoint/2010/main" val="309705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GB" sz="1200" b="0" i="0" u="none" strike="noStrike" kern="1200" baseline="0" dirty="0">
              <a:solidFill>
                <a:schemeClr val="tx1"/>
              </a:solidFill>
              <a:latin typeface="+mn-lt"/>
              <a:ea typeface="+mn-ea"/>
              <a:cs typeface="+mn-cs"/>
            </a:endParaRPr>
          </a:p>
          <a:p>
            <a:pPr algn="just"/>
            <a:r>
              <a:rPr lang="en-US" sz="1200" b="0" i="0" u="none" strike="noStrike" kern="1200" baseline="0" dirty="0">
                <a:solidFill>
                  <a:schemeClr val="tx1"/>
                </a:solidFill>
                <a:latin typeface="+mn-lt"/>
                <a:ea typeface="+mn-ea"/>
                <a:cs typeface="+mn-cs"/>
              </a:rPr>
              <a:t>• A configuration and management protocol, of-config based on NETCONF (using Yang data models) to allocate physical switch ports to a particular controller, define high availability (active/standby) and behaviors on controller connection failure. Though OpenFlow can configure the basic operation of OpenFlow command/control it cannot (yet) boot or maintain (manage in an </a:t>
            </a:r>
            <a:r>
              <a:rPr lang="en-GB" sz="1200" b="0" i="0" u="none" strike="noStrike" kern="1200" baseline="0" dirty="0">
                <a:solidFill>
                  <a:schemeClr val="tx1"/>
                </a:solidFill>
                <a:latin typeface="+mn-lt"/>
                <a:ea typeface="+mn-ea"/>
                <a:cs typeface="+mn-cs"/>
              </a:rPr>
              <a:t>FCAPS context) an element.</a:t>
            </a:r>
            <a:endParaRPr lang="en-GB" dirty="0"/>
          </a:p>
        </p:txBody>
      </p:sp>
      <p:sp>
        <p:nvSpPr>
          <p:cNvPr id="4" name="Slide Number Placeholder 3"/>
          <p:cNvSpPr>
            <a:spLocks noGrp="1"/>
          </p:cNvSpPr>
          <p:nvPr>
            <p:ph type="sldNum" sz="quarter" idx="5"/>
          </p:nvPr>
        </p:nvSpPr>
        <p:spPr/>
        <p:txBody>
          <a:bodyPr/>
          <a:lstStyle/>
          <a:p>
            <a:fld id="{A0FFEB8E-961D-4982-B742-FEC9A4B02488}" type="slidenum">
              <a:rPr lang="en-GB" smtClean="0"/>
              <a:t>3</a:t>
            </a:fld>
            <a:endParaRPr lang="en-GB"/>
          </a:p>
        </p:txBody>
      </p:sp>
    </p:spTree>
    <p:extLst>
      <p:ext uri="{BB962C8B-B14F-4D97-AF65-F5344CB8AC3E}">
        <p14:creationId xmlns:p14="http://schemas.microsoft.com/office/powerpoint/2010/main" val="858571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Talking about Wired Protocol is simply looking and the SDN switches and how the controller communicates with them.</a:t>
            </a:r>
          </a:p>
        </p:txBody>
      </p:sp>
      <p:sp>
        <p:nvSpPr>
          <p:cNvPr id="4" name="Slide Number Placeholder 3"/>
          <p:cNvSpPr>
            <a:spLocks noGrp="1"/>
          </p:cNvSpPr>
          <p:nvPr>
            <p:ph type="sldNum" sz="quarter" idx="5"/>
          </p:nvPr>
        </p:nvSpPr>
        <p:spPr/>
        <p:txBody>
          <a:bodyPr/>
          <a:lstStyle/>
          <a:p>
            <a:fld id="{A0FFEB8E-961D-4982-B742-FEC9A4B02488}" type="slidenum">
              <a:rPr lang="en-GB" smtClean="0"/>
              <a:t>4</a:t>
            </a:fld>
            <a:endParaRPr lang="en-GB"/>
          </a:p>
        </p:txBody>
      </p:sp>
    </p:spTree>
    <p:extLst>
      <p:ext uri="{BB962C8B-B14F-4D97-AF65-F5344CB8AC3E}">
        <p14:creationId xmlns:p14="http://schemas.microsoft.com/office/powerpoint/2010/main" val="4087183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 Table performs packet lookup and forwarding.</a:t>
            </a:r>
          </a:p>
          <a:p>
            <a:endParaRPr lang="en-US" dirty="0"/>
          </a:p>
          <a:p>
            <a:r>
              <a:rPr lang="en-US" dirty="0"/>
              <a:t>Secure Channel connects to the external controller through which the controller controls the switch.</a:t>
            </a:r>
            <a:endParaRPr lang="en-GB" dirty="0"/>
          </a:p>
        </p:txBody>
      </p:sp>
      <p:sp>
        <p:nvSpPr>
          <p:cNvPr id="4" name="Slide Number Placeholder 3"/>
          <p:cNvSpPr>
            <a:spLocks noGrp="1"/>
          </p:cNvSpPr>
          <p:nvPr>
            <p:ph type="sldNum" sz="quarter" idx="5"/>
          </p:nvPr>
        </p:nvSpPr>
        <p:spPr/>
        <p:txBody>
          <a:bodyPr/>
          <a:lstStyle/>
          <a:p>
            <a:fld id="{A0FFEB8E-961D-4982-B742-FEC9A4B02488}" type="slidenum">
              <a:rPr lang="en-GB" smtClean="0"/>
              <a:t>5</a:t>
            </a:fld>
            <a:endParaRPr lang="en-GB"/>
          </a:p>
        </p:txBody>
      </p:sp>
    </p:spTree>
    <p:extLst>
      <p:ext uri="{BB962C8B-B14F-4D97-AF65-F5344CB8AC3E}">
        <p14:creationId xmlns:p14="http://schemas.microsoft.com/office/powerpoint/2010/main" val="3390309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Flow entries may forward packets to one or more OpenFlow ports. </a:t>
            </a:r>
          </a:p>
          <a:p>
            <a:pPr algn="just"/>
            <a:endParaRPr lang="en-US" dirty="0"/>
          </a:p>
          <a:p>
            <a:pPr algn="just"/>
            <a:r>
              <a:rPr lang="en-US" dirty="0"/>
              <a:t>In general, these are physical ports, but the protocol does not preclude abstractions like port aggregations or VLAN traffic on a port appearing as an OpenFlow port.</a:t>
            </a:r>
          </a:p>
          <a:p>
            <a:pPr algn="just"/>
            <a:endParaRPr lang="en-US" dirty="0"/>
          </a:p>
          <a:p>
            <a:pPr algn="just"/>
            <a:r>
              <a:rPr lang="en-US" dirty="0"/>
              <a:t>OpenFlow ports have limited state such as “up”, “down” and whether spanning tree flood packets should be forwarded out the port. </a:t>
            </a:r>
          </a:p>
          <a:p>
            <a:pPr algn="just"/>
            <a:endParaRPr lang="en-US" dirty="0"/>
          </a:p>
          <a:p>
            <a:pPr algn="just"/>
            <a:r>
              <a:rPr lang="en-US" dirty="0"/>
              <a:t>Additional configuration of ports may handled by the OpenFlow configuration protocol. There are several OpenFlow virtual ports used to indicate, for example, flooding or the ingress port</a:t>
            </a:r>
            <a:endParaRPr lang="en-GB" dirty="0"/>
          </a:p>
        </p:txBody>
      </p:sp>
      <p:sp>
        <p:nvSpPr>
          <p:cNvPr id="4" name="Slide Number Placeholder 3"/>
          <p:cNvSpPr>
            <a:spLocks noGrp="1"/>
          </p:cNvSpPr>
          <p:nvPr>
            <p:ph type="sldNum" sz="quarter" idx="5"/>
          </p:nvPr>
        </p:nvSpPr>
        <p:spPr/>
        <p:txBody>
          <a:bodyPr/>
          <a:lstStyle/>
          <a:p>
            <a:fld id="{A0FFEB8E-961D-4982-B742-FEC9A4B02488}" type="slidenum">
              <a:rPr lang="en-GB" smtClean="0"/>
              <a:t>6</a:t>
            </a:fld>
            <a:endParaRPr lang="en-GB"/>
          </a:p>
        </p:txBody>
      </p:sp>
    </p:spTree>
    <p:extLst>
      <p:ext uri="{BB962C8B-B14F-4D97-AF65-F5344CB8AC3E}">
        <p14:creationId xmlns:p14="http://schemas.microsoft.com/office/powerpoint/2010/main" val="66681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Header Fields</a:t>
            </a:r>
          </a:p>
          <a:p>
            <a:pPr marL="171450" indent="-171450" algn="just">
              <a:buFont typeface="Wingdings" panose="05000000000000000000" pitchFamily="2" charset="2"/>
              <a:buChar char="Ø"/>
            </a:pPr>
            <a:r>
              <a:rPr lang="en-US" b="0" dirty="0"/>
              <a:t>Each entry contains a specific value, or ANY, which matches any value. If the switch supports subnet masks on the IP source and/or destination fields, these can more precisely specify matches.</a:t>
            </a:r>
            <a:endParaRPr lang="en-GB" b="0" dirty="0"/>
          </a:p>
          <a:p>
            <a:r>
              <a:rPr lang="en-GB" b="1" dirty="0"/>
              <a:t>Counter</a:t>
            </a:r>
          </a:p>
          <a:p>
            <a:endParaRPr lang="en-GB" b="1" dirty="0"/>
          </a:p>
          <a:p>
            <a:r>
              <a:rPr lang="en-GB" b="1" dirty="0"/>
              <a:t>Actions</a:t>
            </a:r>
          </a:p>
          <a:p>
            <a:r>
              <a:rPr lang="en-GB" b="0" dirty="0"/>
              <a:t>Optional actions include:</a:t>
            </a:r>
          </a:p>
          <a:p>
            <a:pPr marL="171450" indent="-171450">
              <a:buFont typeface="Wingdings" panose="05000000000000000000" pitchFamily="2" charset="2"/>
              <a:buChar char="Ø"/>
            </a:pPr>
            <a:r>
              <a:rPr lang="en-GB" b="0" dirty="0"/>
              <a:t>Enqueue</a:t>
            </a:r>
          </a:p>
          <a:p>
            <a:pPr marL="171450" indent="-171450">
              <a:buFont typeface="Wingdings" panose="05000000000000000000" pitchFamily="2" charset="2"/>
              <a:buChar char="Ø"/>
            </a:pPr>
            <a:r>
              <a:rPr lang="en-GB" b="0" dirty="0"/>
              <a:t>Drop</a:t>
            </a:r>
          </a:p>
          <a:p>
            <a:pPr marL="171450" indent="-171450">
              <a:buFont typeface="Wingdings" panose="05000000000000000000" pitchFamily="2" charset="2"/>
              <a:buChar char="Ø"/>
            </a:pPr>
            <a:r>
              <a:rPr lang="en-GB" b="0" dirty="0"/>
              <a:t>Modify-field</a:t>
            </a:r>
          </a:p>
        </p:txBody>
      </p:sp>
      <p:sp>
        <p:nvSpPr>
          <p:cNvPr id="4" name="Slide Number Placeholder 3"/>
          <p:cNvSpPr>
            <a:spLocks noGrp="1"/>
          </p:cNvSpPr>
          <p:nvPr>
            <p:ph type="sldNum" sz="quarter" idx="5"/>
          </p:nvPr>
        </p:nvSpPr>
        <p:spPr/>
        <p:txBody>
          <a:bodyPr/>
          <a:lstStyle/>
          <a:p>
            <a:fld id="{A0FFEB8E-961D-4982-B742-FEC9A4B02488}" type="slidenum">
              <a:rPr lang="en-GB" smtClean="0"/>
              <a:t>7</a:t>
            </a:fld>
            <a:endParaRPr lang="en-GB"/>
          </a:p>
        </p:txBody>
      </p:sp>
    </p:spTree>
    <p:extLst>
      <p:ext uri="{BB962C8B-B14F-4D97-AF65-F5344CB8AC3E}">
        <p14:creationId xmlns:p14="http://schemas.microsoft.com/office/powerpoint/2010/main" val="1933565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ToS</a:t>
            </a:r>
            <a:r>
              <a:rPr lang="en-GB" dirty="0"/>
              <a:t>: Type of Service</a:t>
            </a:r>
          </a:p>
        </p:txBody>
      </p:sp>
      <p:sp>
        <p:nvSpPr>
          <p:cNvPr id="4" name="Slide Number Placeholder 3"/>
          <p:cNvSpPr>
            <a:spLocks noGrp="1"/>
          </p:cNvSpPr>
          <p:nvPr>
            <p:ph type="sldNum" sz="quarter" idx="5"/>
          </p:nvPr>
        </p:nvSpPr>
        <p:spPr/>
        <p:txBody>
          <a:bodyPr/>
          <a:lstStyle/>
          <a:p>
            <a:fld id="{A0FFEB8E-961D-4982-B742-FEC9A4B02488}" type="slidenum">
              <a:rPr lang="en-GB" smtClean="0"/>
              <a:t>11</a:t>
            </a:fld>
            <a:endParaRPr lang="en-GB"/>
          </a:p>
        </p:txBody>
      </p:sp>
    </p:spTree>
    <p:extLst>
      <p:ext uri="{BB962C8B-B14F-4D97-AF65-F5344CB8AC3E}">
        <p14:creationId xmlns:p14="http://schemas.microsoft.com/office/powerpoint/2010/main" val="2309844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a:t>Packet-in</a:t>
            </a:r>
            <a:r>
              <a:rPr lang="en-US" dirty="0"/>
              <a:t>: For all packets that do not have a matching flow entry, a packet-in event is sent to the controller (or if a packet matches an entry with a “send to controller” action). If the switch has sufficient memory to buffer packets that are sent to the controller, the packet-in events contain some fraction of the packet header (by default 128 bytes) and a buffer ID to be used by the controller when it is ready for the switch to forward the packet. Switches that do not support internal buffering (or have run out of internal buffering) must send the full packet to the controller as part of the event. </a:t>
            </a:r>
          </a:p>
          <a:p>
            <a:pPr algn="just"/>
            <a:endParaRPr lang="en-US" b="1" dirty="0"/>
          </a:p>
          <a:p>
            <a:pPr algn="just"/>
            <a:r>
              <a:rPr lang="en-US" b="1" dirty="0"/>
              <a:t>Flow-Removed</a:t>
            </a:r>
            <a:r>
              <a:rPr lang="en-US" dirty="0"/>
              <a:t>: When a flow entry is added to the switch by a flow modify message, an idle timeout value indicates when the entry should be removed due to a lack of activity, as well as a hard timeout value that indicates when the entry should be removed, regardless of activity. The flow modify message also specifies whether the switch should send a flow removed message to the controller when the flow expires. Flow modify messages which delete flows may also cause flow removed messages. </a:t>
            </a:r>
          </a:p>
          <a:p>
            <a:pPr algn="just"/>
            <a:endParaRPr lang="en-US" b="1" dirty="0"/>
          </a:p>
          <a:p>
            <a:pPr algn="just"/>
            <a:r>
              <a:rPr lang="en-US" b="1" dirty="0"/>
              <a:t>Port-status</a:t>
            </a:r>
            <a:r>
              <a:rPr lang="en-US" dirty="0"/>
              <a:t>: The switch is expected to send port-status messages to the controller as port configuration state changes. These events include change in port status (for example, if it was brought down directly by a user) or a change in port status as specified by 802.1D (see Section 4.5 for a description of 802.1D support requirements). </a:t>
            </a:r>
          </a:p>
          <a:p>
            <a:pPr algn="just"/>
            <a:endParaRPr lang="en-US" b="1" dirty="0"/>
          </a:p>
          <a:p>
            <a:pPr algn="just"/>
            <a:r>
              <a:rPr lang="en-US" b="1" dirty="0"/>
              <a:t>Error</a:t>
            </a:r>
            <a:r>
              <a:rPr lang="en-US" dirty="0"/>
              <a:t>: The switch is able to notify the controller of problems using error messages</a:t>
            </a:r>
            <a:endParaRPr lang="en-GB" dirty="0"/>
          </a:p>
        </p:txBody>
      </p:sp>
      <p:sp>
        <p:nvSpPr>
          <p:cNvPr id="4" name="Slide Number Placeholder 3"/>
          <p:cNvSpPr>
            <a:spLocks noGrp="1"/>
          </p:cNvSpPr>
          <p:nvPr>
            <p:ph type="sldNum" sz="quarter" idx="5"/>
          </p:nvPr>
        </p:nvSpPr>
        <p:spPr/>
        <p:txBody>
          <a:bodyPr/>
          <a:lstStyle/>
          <a:p>
            <a:fld id="{A0FFEB8E-961D-4982-B742-FEC9A4B02488}" type="slidenum">
              <a:rPr lang="en-GB" smtClean="0"/>
              <a:t>18</a:t>
            </a:fld>
            <a:endParaRPr lang="en-GB"/>
          </a:p>
        </p:txBody>
      </p:sp>
    </p:spTree>
    <p:extLst>
      <p:ext uri="{BB962C8B-B14F-4D97-AF65-F5344CB8AC3E}">
        <p14:creationId xmlns:p14="http://schemas.microsoft.com/office/powerpoint/2010/main" val="1626394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Hello</a:t>
            </a:r>
            <a:r>
              <a:rPr lang="en-US" dirty="0"/>
              <a:t>: Hello messages are exchanged between the switch and controller upon connection startup.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Echo</a:t>
            </a:r>
            <a:r>
              <a:rPr lang="en-US" dirty="0"/>
              <a:t>: Echo request/reply messages can be sent from either the switch or the controller, and must return an echo reply. They can be used to indicate the latency, bandwidth, and/or liveness of a controller-switch connection.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Vendor</a:t>
            </a:r>
            <a:r>
              <a:rPr lang="en-US" dirty="0"/>
              <a:t>: Vendor messages provide a standard way for OpenFlow switches to offer additional functionality within the OpenFlow message type space. This is a staging area for features meant for future OpenFlow revisions</a:t>
            </a:r>
            <a:endParaRPr lang="en-GB" dirty="0"/>
          </a:p>
          <a:p>
            <a:endParaRPr lang="en-GB" dirty="0"/>
          </a:p>
        </p:txBody>
      </p:sp>
      <p:sp>
        <p:nvSpPr>
          <p:cNvPr id="4" name="Slide Number Placeholder 3"/>
          <p:cNvSpPr>
            <a:spLocks noGrp="1"/>
          </p:cNvSpPr>
          <p:nvPr>
            <p:ph type="sldNum" sz="quarter" idx="5"/>
          </p:nvPr>
        </p:nvSpPr>
        <p:spPr/>
        <p:txBody>
          <a:bodyPr/>
          <a:lstStyle/>
          <a:p>
            <a:fld id="{A0FFEB8E-961D-4982-B742-FEC9A4B02488}" type="slidenum">
              <a:rPr lang="en-GB" smtClean="0"/>
              <a:t>19</a:t>
            </a:fld>
            <a:endParaRPr lang="en-GB"/>
          </a:p>
        </p:txBody>
      </p:sp>
    </p:spTree>
    <p:extLst>
      <p:ext uri="{BB962C8B-B14F-4D97-AF65-F5344CB8AC3E}">
        <p14:creationId xmlns:p14="http://schemas.microsoft.com/office/powerpoint/2010/main" val="1301047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25/11/2022</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43613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25/11/2022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46196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25/11/2022</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576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25/11/2022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258213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25/11/2022</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7009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25/11/2022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181498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25/11/2022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563673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25/11/2022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702332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25/11/2022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20544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25/11/2022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115068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10086-ECD1-4273-BC0A-02990D5D5A20}" type="datetimeFigureOut">
              <a:rPr lang="en-GB" smtClean="0"/>
              <a:t>25/11/2022</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55769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10086-ECD1-4273-BC0A-02990D5D5A20}" type="datetimeFigureOut">
              <a:rPr lang="en-GB" smtClean="0"/>
              <a:t>25/11/2022</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409355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10086-ECD1-4273-BC0A-02990D5D5A20}" type="datetimeFigureOut">
              <a:rPr lang="en-GB" smtClean="0"/>
              <a:t>25/11/2022</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37296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0086-ECD1-4273-BC0A-02990D5D5A20}" type="datetimeFigureOut">
              <a:rPr lang="en-GB" smtClean="0"/>
              <a:t>25/11/2022</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4212710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25/11/2022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424746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25/11/2022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43076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910086-ECD1-4273-BC0A-02990D5D5A20}" type="datetimeFigureOut">
              <a:rPr lang="en-GB" smtClean="0"/>
              <a:t>25/11/2022</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9CAE70-B2C8-4A4A-9721-5B5DC6EE2FF2}" type="slidenum">
              <a:rPr lang="en-GB" smtClean="0"/>
              <a:t>‹#›</a:t>
            </a:fld>
            <a:endParaRPr lang="en-GB"/>
          </a:p>
        </p:txBody>
      </p:sp>
    </p:spTree>
    <p:extLst>
      <p:ext uri="{BB962C8B-B14F-4D97-AF65-F5344CB8AC3E}">
        <p14:creationId xmlns:p14="http://schemas.microsoft.com/office/powerpoint/2010/main" val="1110874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1698-AD8C-419F-B746-D7EB96BE9BED}"/>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55E45098-A3DF-4DF5-8DFC-287D91E4365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951809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1785-3AF8-4737-98E5-EE4C3EFFD827}"/>
              </a:ext>
            </a:extLst>
          </p:cNvPr>
          <p:cNvSpPr>
            <a:spLocks noGrp="1"/>
          </p:cNvSpPr>
          <p:nvPr>
            <p:ph type="title"/>
          </p:nvPr>
        </p:nvSpPr>
        <p:spPr/>
        <p:txBody>
          <a:bodyPr/>
          <a:lstStyle/>
          <a:p>
            <a:r>
              <a:rPr lang="en-GB" dirty="0"/>
              <a:t>Wired Protocol</a:t>
            </a:r>
          </a:p>
        </p:txBody>
      </p:sp>
      <p:sp>
        <p:nvSpPr>
          <p:cNvPr id="3" name="Content Placeholder 2">
            <a:extLst>
              <a:ext uri="{FF2B5EF4-FFF2-40B4-BE49-F238E27FC236}">
                <a16:creationId xmlns:a16="http://schemas.microsoft.com/office/drawing/2014/main" id="{01358C1C-2CE6-45E4-8C19-7A321FDF4F35}"/>
              </a:ext>
            </a:extLst>
          </p:cNvPr>
          <p:cNvSpPr>
            <a:spLocks noGrp="1"/>
          </p:cNvSpPr>
          <p:nvPr>
            <p:ph idx="1"/>
          </p:nvPr>
        </p:nvSpPr>
        <p:spPr/>
        <p:txBody>
          <a:bodyPr/>
          <a:lstStyle/>
          <a:p>
            <a:r>
              <a:rPr lang="en-GB" dirty="0"/>
              <a:t>Counter Example</a:t>
            </a:r>
          </a:p>
          <a:p>
            <a:endParaRPr lang="en-GB" dirty="0"/>
          </a:p>
        </p:txBody>
      </p:sp>
      <p:pic>
        <p:nvPicPr>
          <p:cNvPr id="5" name="Picture 4">
            <a:extLst>
              <a:ext uri="{FF2B5EF4-FFF2-40B4-BE49-F238E27FC236}">
                <a16:creationId xmlns:a16="http://schemas.microsoft.com/office/drawing/2014/main" id="{F48B8119-8016-4926-A7F3-2976C45083D5}"/>
              </a:ext>
            </a:extLst>
          </p:cNvPr>
          <p:cNvPicPr>
            <a:picLocks noChangeAspect="1"/>
          </p:cNvPicPr>
          <p:nvPr/>
        </p:nvPicPr>
        <p:blipFill>
          <a:blip r:embed="rId2"/>
          <a:stretch>
            <a:fillRect/>
          </a:stretch>
        </p:blipFill>
        <p:spPr>
          <a:xfrm>
            <a:off x="3195637" y="2539840"/>
            <a:ext cx="5800725" cy="3686175"/>
          </a:xfrm>
          <a:prstGeom prst="rect">
            <a:avLst/>
          </a:prstGeom>
        </p:spPr>
      </p:pic>
    </p:spTree>
    <p:extLst>
      <p:ext uri="{BB962C8B-B14F-4D97-AF65-F5344CB8AC3E}">
        <p14:creationId xmlns:p14="http://schemas.microsoft.com/office/powerpoint/2010/main" val="899685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4FF3-F985-4779-94D3-64A83B79C93A}"/>
              </a:ext>
            </a:extLst>
          </p:cNvPr>
          <p:cNvSpPr>
            <a:spLocks noGrp="1"/>
          </p:cNvSpPr>
          <p:nvPr>
            <p:ph type="title"/>
          </p:nvPr>
        </p:nvSpPr>
        <p:spPr>
          <a:xfrm>
            <a:off x="2592925" y="624110"/>
            <a:ext cx="8911687" cy="819679"/>
          </a:xfrm>
        </p:spPr>
        <p:txBody>
          <a:bodyPr/>
          <a:lstStyle/>
          <a:p>
            <a:r>
              <a:rPr lang="en-GB" dirty="0"/>
              <a:t>Wired Protocol</a:t>
            </a:r>
          </a:p>
        </p:txBody>
      </p:sp>
      <p:sp>
        <p:nvSpPr>
          <p:cNvPr id="3" name="Content Placeholder 2">
            <a:extLst>
              <a:ext uri="{FF2B5EF4-FFF2-40B4-BE49-F238E27FC236}">
                <a16:creationId xmlns:a16="http://schemas.microsoft.com/office/drawing/2014/main" id="{77860F10-3F8E-42C6-9757-8ABD5887A7B2}"/>
              </a:ext>
            </a:extLst>
          </p:cNvPr>
          <p:cNvSpPr>
            <a:spLocks noGrp="1"/>
          </p:cNvSpPr>
          <p:nvPr>
            <p:ph idx="1"/>
          </p:nvPr>
        </p:nvSpPr>
        <p:spPr>
          <a:xfrm>
            <a:off x="2589212" y="1443789"/>
            <a:ext cx="8915400" cy="4467433"/>
          </a:xfrm>
        </p:spPr>
        <p:txBody>
          <a:bodyPr>
            <a:noAutofit/>
          </a:bodyPr>
          <a:lstStyle/>
          <a:p>
            <a:r>
              <a:rPr lang="en-US" sz="2000" b="1" dirty="0"/>
              <a:t>Actions</a:t>
            </a:r>
          </a:p>
          <a:p>
            <a:pPr lvl="1">
              <a:buFont typeface="Wingdings" panose="05000000000000000000" pitchFamily="2" charset="2"/>
              <a:buChar char="§"/>
            </a:pPr>
            <a:r>
              <a:rPr lang="en-US" sz="1800" dirty="0"/>
              <a:t>Forward to Physical Port </a:t>
            </a:r>
            <a:r>
              <a:rPr lang="en-US" sz="1800" i="1" dirty="0" err="1"/>
              <a:t>i</a:t>
            </a:r>
            <a:r>
              <a:rPr lang="en-US" sz="1800" i="1" dirty="0"/>
              <a:t> </a:t>
            </a:r>
            <a:r>
              <a:rPr lang="en-US" sz="1800" dirty="0"/>
              <a:t>or to </a:t>
            </a:r>
            <a:r>
              <a:rPr lang="en-US" sz="1800" i="1" dirty="0"/>
              <a:t>Virtual Port</a:t>
            </a:r>
            <a:r>
              <a:rPr lang="en-US" sz="1800" dirty="0"/>
              <a:t>:</a:t>
            </a:r>
          </a:p>
          <a:p>
            <a:pPr lvl="2">
              <a:buFont typeface="Wingdings" panose="05000000000000000000" pitchFamily="2" charset="2"/>
              <a:buChar char="Ø"/>
            </a:pPr>
            <a:r>
              <a:rPr lang="en-US" b="1" dirty="0"/>
              <a:t>All</a:t>
            </a:r>
            <a:r>
              <a:rPr lang="en-US" dirty="0"/>
              <a:t>: to all interfaces except incoming interface</a:t>
            </a:r>
          </a:p>
          <a:p>
            <a:pPr lvl="2">
              <a:buFont typeface="Wingdings" panose="05000000000000000000" pitchFamily="2" charset="2"/>
              <a:buChar char="Ø"/>
            </a:pPr>
            <a:r>
              <a:rPr lang="en-US" b="1" dirty="0"/>
              <a:t>Controller</a:t>
            </a:r>
            <a:r>
              <a:rPr lang="en-US" dirty="0"/>
              <a:t>: encapsulate and send to controller</a:t>
            </a:r>
          </a:p>
          <a:p>
            <a:pPr lvl="2">
              <a:buFont typeface="Wingdings" panose="05000000000000000000" pitchFamily="2" charset="2"/>
              <a:buChar char="Ø"/>
            </a:pPr>
            <a:r>
              <a:rPr lang="en-US" b="1" dirty="0"/>
              <a:t>Local</a:t>
            </a:r>
            <a:r>
              <a:rPr lang="en-US" dirty="0"/>
              <a:t>: send to its local networking stack</a:t>
            </a:r>
          </a:p>
          <a:p>
            <a:pPr lvl="2">
              <a:buFont typeface="Wingdings" panose="05000000000000000000" pitchFamily="2" charset="2"/>
              <a:buChar char="Ø"/>
            </a:pPr>
            <a:r>
              <a:rPr lang="en-US" b="1" dirty="0"/>
              <a:t>Table</a:t>
            </a:r>
            <a:r>
              <a:rPr lang="en-US" dirty="0"/>
              <a:t>: Perform actions in the flow table</a:t>
            </a:r>
          </a:p>
          <a:p>
            <a:pPr lvl="2">
              <a:buFont typeface="Wingdings" panose="05000000000000000000" pitchFamily="2" charset="2"/>
              <a:buChar char="Ø"/>
            </a:pPr>
            <a:r>
              <a:rPr lang="en-US" b="1" dirty="0" err="1"/>
              <a:t>In_port</a:t>
            </a:r>
            <a:r>
              <a:rPr lang="en-US" dirty="0"/>
              <a:t>: Send back to input port</a:t>
            </a:r>
          </a:p>
          <a:p>
            <a:pPr lvl="2">
              <a:buFont typeface="Wingdings" panose="05000000000000000000" pitchFamily="2" charset="2"/>
              <a:buChar char="Ø"/>
            </a:pPr>
            <a:r>
              <a:rPr lang="en-US" b="1" dirty="0"/>
              <a:t>Normal</a:t>
            </a:r>
            <a:r>
              <a:rPr lang="en-US" dirty="0"/>
              <a:t>: Forward using traditional Ethernet</a:t>
            </a:r>
          </a:p>
          <a:p>
            <a:pPr lvl="2">
              <a:buFont typeface="Wingdings" panose="05000000000000000000" pitchFamily="2" charset="2"/>
              <a:buChar char="Ø"/>
            </a:pPr>
            <a:r>
              <a:rPr lang="en-US" b="1" dirty="0"/>
              <a:t>Flood</a:t>
            </a:r>
            <a:r>
              <a:rPr lang="en-US" dirty="0"/>
              <a:t>: Send along minimum spanning tree except the </a:t>
            </a:r>
            <a:r>
              <a:rPr lang="en-GB" dirty="0"/>
              <a:t>incoming interface</a:t>
            </a:r>
          </a:p>
          <a:p>
            <a:pPr lvl="1">
              <a:buFont typeface="Wingdings" panose="05000000000000000000" pitchFamily="2" charset="2"/>
              <a:buChar char="§"/>
            </a:pPr>
            <a:r>
              <a:rPr lang="en-GB" sz="1800" dirty="0"/>
              <a:t> Enqueue: To a particular queue in the port (e.g., for QoS purposes)</a:t>
            </a:r>
          </a:p>
          <a:p>
            <a:pPr lvl="1">
              <a:buFont typeface="Wingdings" panose="05000000000000000000" pitchFamily="2" charset="2"/>
              <a:buChar char="§"/>
            </a:pPr>
            <a:r>
              <a:rPr lang="en-GB" sz="1800" dirty="0"/>
              <a:t>Drop</a:t>
            </a:r>
          </a:p>
          <a:p>
            <a:pPr lvl="1">
              <a:buFont typeface="Wingdings" panose="05000000000000000000" pitchFamily="2" charset="2"/>
              <a:buChar char="§"/>
            </a:pPr>
            <a:r>
              <a:rPr lang="en-US" sz="1800" dirty="0"/>
              <a:t>Modify Field: E.g., add/remove VLAN tags, </a:t>
            </a:r>
            <a:r>
              <a:rPr lang="en-US" sz="1800" dirty="0" err="1"/>
              <a:t>ToS</a:t>
            </a:r>
            <a:r>
              <a:rPr lang="en-US" sz="1800" dirty="0"/>
              <a:t> bits, Change </a:t>
            </a:r>
            <a:r>
              <a:rPr lang="en-GB" sz="2000" dirty="0"/>
              <a:t>TTL</a:t>
            </a:r>
          </a:p>
        </p:txBody>
      </p:sp>
    </p:spTree>
    <p:extLst>
      <p:ext uri="{BB962C8B-B14F-4D97-AF65-F5344CB8AC3E}">
        <p14:creationId xmlns:p14="http://schemas.microsoft.com/office/powerpoint/2010/main" val="186864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B9C4-73C8-4040-B08D-E546854FCCB5}"/>
              </a:ext>
            </a:extLst>
          </p:cNvPr>
          <p:cNvSpPr>
            <a:spLocks noGrp="1"/>
          </p:cNvSpPr>
          <p:nvPr>
            <p:ph type="title"/>
          </p:nvPr>
        </p:nvSpPr>
        <p:spPr>
          <a:xfrm>
            <a:off x="2592925" y="624110"/>
            <a:ext cx="8911687" cy="721611"/>
          </a:xfrm>
        </p:spPr>
        <p:txBody>
          <a:bodyPr>
            <a:normAutofit/>
          </a:bodyPr>
          <a:lstStyle/>
          <a:p>
            <a:r>
              <a:rPr lang="en-GB" dirty="0"/>
              <a:t>Wired Protocol</a:t>
            </a:r>
          </a:p>
        </p:txBody>
      </p:sp>
      <p:sp>
        <p:nvSpPr>
          <p:cNvPr id="3" name="Content Placeholder 2">
            <a:extLst>
              <a:ext uri="{FF2B5EF4-FFF2-40B4-BE49-F238E27FC236}">
                <a16:creationId xmlns:a16="http://schemas.microsoft.com/office/drawing/2014/main" id="{FA977C2B-9D27-49EB-8421-75FB801D6874}"/>
              </a:ext>
            </a:extLst>
          </p:cNvPr>
          <p:cNvSpPr>
            <a:spLocks noGrp="1"/>
          </p:cNvSpPr>
          <p:nvPr>
            <p:ph idx="1"/>
          </p:nvPr>
        </p:nvSpPr>
        <p:spPr>
          <a:xfrm>
            <a:off x="2589212" y="1345721"/>
            <a:ext cx="8915400" cy="5348377"/>
          </a:xfrm>
        </p:spPr>
        <p:txBody>
          <a:bodyPr>
            <a:normAutofit/>
          </a:bodyPr>
          <a:lstStyle/>
          <a:p>
            <a:r>
              <a:rPr lang="en-GB" sz="2000" b="1" dirty="0"/>
              <a:t>Matching</a:t>
            </a:r>
          </a:p>
          <a:p>
            <a:r>
              <a:rPr lang="en-US" sz="2000" dirty="0"/>
              <a:t>On receipt of a packet, an OpenFlow Switch performs the functions shown in this figure.</a:t>
            </a:r>
            <a:endParaRPr lang="en-GB" sz="2000" dirty="0"/>
          </a:p>
        </p:txBody>
      </p:sp>
      <p:pic>
        <p:nvPicPr>
          <p:cNvPr id="4" name="Picture 3">
            <a:extLst>
              <a:ext uri="{FF2B5EF4-FFF2-40B4-BE49-F238E27FC236}">
                <a16:creationId xmlns:a16="http://schemas.microsoft.com/office/drawing/2014/main" id="{22B295BB-533A-4C2B-B705-4759E2F169D8}"/>
              </a:ext>
            </a:extLst>
          </p:cNvPr>
          <p:cNvPicPr>
            <a:picLocks noChangeAspect="1"/>
          </p:cNvPicPr>
          <p:nvPr/>
        </p:nvPicPr>
        <p:blipFill>
          <a:blip r:embed="rId2"/>
          <a:stretch>
            <a:fillRect/>
          </a:stretch>
        </p:blipFill>
        <p:spPr>
          <a:xfrm>
            <a:off x="3370262" y="2672931"/>
            <a:ext cx="7353300" cy="3762375"/>
          </a:xfrm>
          <a:prstGeom prst="rect">
            <a:avLst/>
          </a:prstGeom>
        </p:spPr>
      </p:pic>
    </p:spTree>
    <p:extLst>
      <p:ext uri="{BB962C8B-B14F-4D97-AF65-F5344CB8AC3E}">
        <p14:creationId xmlns:p14="http://schemas.microsoft.com/office/powerpoint/2010/main" val="1008853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C5FC-5793-4102-9C80-31C9366C130D}"/>
              </a:ext>
            </a:extLst>
          </p:cNvPr>
          <p:cNvSpPr>
            <a:spLocks noGrp="1"/>
          </p:cNvSpPr>
          <p:nvPr>
            <p:ph type="title"/>
          </p:nvPr>
        </p:nvSpPr>
        <p:spPr/>
        <p:txBody>
          <a:bodyPr/>
          <a:lstStyle/>
          <a:p>
            <a:r>
              <a:rPr lang="en-GB" dirty="0"/>
              <a:t>Wired Protocol</a:t>
            </a:r>
          </a:p>
        </p:txBody>
      </p:sp>
      <p:sp>
        <p:nvSpPr>
          <p:cNvPr id="3" name="Content Placeholder 2">
            <a:extLst>
              <a:ext uri="{FF2B5EF4-FFF2-40B4-BE49-F238E27FC236}">
                <a16:creationId xmlns:a16="http://schemas.microsoft.com/office/drawing/2014/main" id="{29D0385F-CE63-45F8-A00F-BE0D160B2672}"/>
              </a:ext>
            </a:extLst>
          </p:cNvPr>
          <p:cNvSpPr>
            <a:spLocks noGrp="1"/>
          </p:cNvSpPr>
          <p:nvPr>
            <p:ph idx="1"/>
          </p:nvPr>
        </p:nvSpPr>
        <p:spPr/>
        <p:txBody>
          <a:bodyPr/>
          <a:lstStyle/>
          <a:p>
            <a:r>
              <a:rPr lang="en-GB" dirty="0"/>
              <a:t>A detailed matching example</a:t>
            </a:r>
          </a:p>
        </p:txBody>
      </p:sp>
      <p:pic>
        <p:nvPicPr>
          <p:cNvPr id="4" name="Picture 3">
            <a:extLst>
              <a:ext uri="{FF2B5EF4-FFF2-40B4-BE49-F238E27FC236}">
                <a16:creationId xmlns:a16="http://schemas.microsoft.com/office/drawing/2014/main" id="{002DF543-0566-45BB-931E-99406433EA67}"/>
              </a:ext>
            </a:extLst>
          </p:cNvPr>
          <p:cNvPicPr>
            <a:picLocks noChangeAspect="1"/>
          </p:cNvPicPr>
          <p:nvPr/>
        </p:nvPicPr>
        <p:blipFill>
          <a:blip r:embed="rId2"/>
          <a:stretch>
            <a:fillRect/>
          </a:stretch>
        </p:blipFill>
        <p:spPr>
          <a:xfrm>
            <a:off x="3370465" y="2453647"/>
            <a:ext cx="4686300" cy="3457575"/>
          </a:xfrm>
          <a:prstGeom prst="rect">
            <a:avLst/>
          </a:prstGeom>
        </p:spPr>
      </p:pic>
    </p:spTree>
    <p:extLst>
      <p:ext uri="{BB962C8B-B14F-4D97-AF65-F5344CB8AC3E}">
        <p14:creationId xmlns:p14="http://schemas.microsoft.com/office/powerpoint/2010/main" val="2260708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74B0-251F-4A33-BB1A-56400EC98F74}"/>
              </a:ext>
            </a:extLst>
          </p:cNvPr>
          <p:cNvSpPr>
            <a:spLocks noGrp="1"/>
          </p:cNvSpPr>
          <p:nvPr>
            <p:ph type="title"/>
          </p:nvPr>
        </p:nvSpPr>
        <p:spPr/>
        <p:txBody>
          <a:bodyPr/>
          <a:lstStyle/>
          <a:p>
            <a:r>
              <a:rPr lang="en-GB" dirty="0"/>
              <a:t>Wired Protocol</a:t>
            </a:r>
          </a:p>
        </p:txBody>
      </p:sp>
      <p:sp>
        <p:nvSpPr>
          <p:cNvPr id="3" name="Content Placeholder 2">
            <a:extLst>
              <a:ext uri="{FF2B5EF4-FFF2-40B4-BE49-F238E27FC236}">
                <a16:creationId xmlns:a16="http://schemas.microsoft.com/office/drawing/2014/main" id="{CA535BF8-C91C-47E2-87A9-E35A96585086}"/>
              </a:ext>
            </a:extLst>
          </p:cNvPr>
          <p:cNvSpPr>
            <a:spLocks noGrp="1"/>
          </p:cNvSpPr>
          <p:nvPr>
            <p:ph idx="1"/>
          </p:nvPr>
        </p:nvSpPr>
        <p:spPr/>
        <p:txBody>
          <a:bodyPr>
            <a:normAutofit/>
          </a:bodyPr>
          <a:lstStyle/>
          <a:p>
            <a:r>
              <a:rPr lang="en-GB" sz="2000" b="1" dirty="0"/>
              <a:t>Secured Channel</a:t>
            </a:r>
            <a:endParaRPr lang="en-GB" sz="2000" dirty="0"/>
          </a:p>
          <a:p>
            <a:pPr lvl="1">
              <a:buFont typeface="Wingdings" panose="05000000000000000000" pitchFamily="2" charset="2"/>
              <a:buChar char="§"/>
            </a:pPr>
            <a:r>
              <a:rPr lang="en-US" sz="2000" dirty="0"/>
              <a:t>The secure channel is the interface that connects each OpenFlow switch to a controller. </a:t>
            </a:r>
          </a:p>
          <a:p>
            <a:pPr lvl="1"/>
            <a:endParaRPr lang="en-US" sz="2000" dirty="0"/>
          </a:p>
          <a:p>
            <a:pPr lvl="1">
              <a:buFont typeface="Wingdings" panose="05000000000000000000" pitchFamily="2" charset="2"/>
              <a:buChar char="§"/>
            </a:pPr>
            <a:r>
              <a:rPr lang="en-US" sz="2000" dirty="0"/>
              <a:t>Through this interface, the controller configures and manages the switch, receives events from the switch, and send packets out the switch.</a:t>
            </a:r>
          </a:p>
          <a:p>
            <a:endParaRPr lang="en-GB" sz="2000" dirty="0"/>
          </a:p>
        </p:txBody>
      </p:sp>
    </p:spTree>
    <p:extLst>
      <p:ext uri="{BB962C8B-B14F-4D97-AF65-F5344CB8AC3E}">
        <p14:creationId xmlns:p14="http://schemas.microsoft.com/office/powerpoint/2010/main" val="3137027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053B-FE8F-443C-A536-6931639C5060}"/>
              </a:ext>
            </a:extLst>
          </p:cNvPr>
          <p:cNvSpPr>
            <a:spLocks noGrp="1"/>
          </p:cNvSpPr>
          <p:nvPr>
            <p:ph type="title"/>
          </p:nvPr>
        </p:nvSpPr>
        <p:spPr>
          <a:xfrm>
            <a:off x="2451035" y="215054"/>
            <a:ext cx="8911687" cy="731724"/>
          </a:xfrm>
        </p:spPr>
        <p:txBody>
          <a:bodyPr/>
          <a:lstStyle/>
          <a:p>
            <a:r>
              <a:rPr lang="en-GB" dirty="0"/>
              <a:t>Wired Protocol</a:t>
            </a:r>
          </a:p>
        </p:txBody>
      </p:sp>
      <p:sp>
        <p:nvSpPr>
          <p:cNvPr id="3" name="Content Placeholder 2">
            <a:extLst>
              <a:ext uri="{FF2B5EF4-FFF2-40B4-BE49-F238E27FC236}">
                <a16:creationId xmlns:a16="http://schemas.microsoft.com/office/drawing/2014/main" id="{B0AF456C-444A-4283-A814-5F85EF3D4DA9}"/>
              </a:ext>
            </a:extLst>
          </p:cNvPr>
          <p:cNvSpPr>
            <a:spLocks noGrp="1"/>
          </p:cNvSpPr>
          <p:nvPr>
            <p:ph idx="1"/>
          </p:nvPr>
        </p:nvSpPr>
        <p:spPr>
          <a:xfrm>
            <a:off x="2589212" y="1182414"/>
            <a:ext cx="8915400" cy="4728808"/>
          </a:xfrm>
        </p:spPr>
        <p:txBody>
          <a:bodyPr>
            <a:normAutofit/>
          </a:bodyPr>
          <a:lstStyle/>
          <a:p>
            <a:r>
              <a:rPr lang="en-GB" sz="2000" b="1" dirty="0"/>
              <a:t>OpenFlow Protocol Communications</a:t>
            </a:r>
            <a:endParaRPr lang="en-GB" sz="2000" dirty="0"/>
          </a:p>
          <a:p>
            <a:pPr lvl="1">
              <a:buFont typeface="Wingdings" panose="05000000000000000000" pitchFamily="2" charset="2"/>
              <a:buChar char="§"/>
            </a:pPr>
            <a:r>
              <a:rPr lang="en-US" sz="2000" dirty="0"/>
              <a:t>The OpenFlow protocol supports three message types, each with multiple sub-types:</a:t>
            </a:r>
          </a:p>
          <a:p>
            <a:pPr lvl="2">
              <a:buFont typeface="Wingdings" panose="05000000000000000000" pitchFamily="2" charset="2"/>
              <a:buChar char="Ø"/>
            </a:pPr>
            <a:r>
              <a:rPr lang="en-US" sz="2000" dirty="0"/>
              <a:t>Controller-to-switch</a:t>
            </a:r>
          </a:p>
          <a:p>
            <a:pPr lvl="2">
              <a:buFont typeface="Wingdings" panose="05000000000000000000" pitchFamily="2" charset="2"/>
              <a:buChar char="Ø"/>
            </a:pPr>
            <a:endParaRPr lang="en-US" sz="2000" dirty="0"/>
          </a:p>
          <a:p>
            <a:pPr lvl="2">
              <a:buFont typeface="Wingdings" panose="05000000000000000000" pitchFamily="2" charset="2"/>
              <a:buChar char="Ø"/>
            </a:pPr>
            <a:r>
              <a:rPr lang="en-US" sz="2000" dirty="0"/>
              <a:t>Asynchronous</a:t>
            </a:r>
          </a:p>
          <a:p>
            <a:pPr lvl="2">
              <a:buFont typeface="Wingdings" panose="05000000000000000000" pitchFamily="2" charset="2"/>
              <a:buChar char="Ø"/>
            </a:pPr>
            <a:endParaRPr lang="en-US" sz="2000" dirty="0"/>
          </a:p>
          <a:p>
            <a:pPr lvl="2">
              <a:buFont typeface="Wingdings" panose="05000000000000000000" pitchFamily="2" charset="2"/>
              <a:buChar char="Ø"/>
            </a:pPr>
            <a:r>
              <a:rPr lang="en-US" sz="2000" dirty="0"/>
              <a:t>Symmetric,. </a:t>
            </a:r>
          </a:p>
        </p:txBody>
      </p:sp>
    </p:spTree>
    <p:extLst>
      <p:ext uri="{BB962C8B-B14F-4D97-AF65-F5344CB8AC3E}">
        <p14:creationId xmlns:p14="http://schemas.microsoft.com/office/powerpoint/2010/main" val="1476585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7182-C23A-49BE-BC42-037F3A7496D0}"/>
              </a:ext>
            </a:extLst>
          </p:cNvPr>
          <p:cNvSpPr>
            <a:spLocks noGrp="1"/>
          </p:cNvSpPr>
          <p:nvPr>
            <p:ph type="title"/>
          </p:nvPr>
        </p:nvSpPr>
        <p:spPr>
          <a:xfrm>
            <a:off x="2592925" y="158282"/>
            <a:ext cx="8911687" cy="842381"/>
          </a:xfrm>
        </p:spPr>
        <p:txBody>
          <a:bodyPr/>
          <a:lstStyle/>
          <a:p>
            <a:r>
              <a:rPr lang="en-GB" dirty="0"/>
              <a:t>Wired Protocol</a:t>
            </a:r>
          </a:p>
        </p:txBody>
      </p:sp>
      <p:sp>
        <p:nvSpPr>
          <p:cNvPr id="3" name="Content Placeholder 2">
            <a:extLst>
              <a:ext uri="{FF2B5EF4-FFF2-40B4-BE49-F238E27FC236}">
                <a16:creationId xmlns:a16="http://schemas.microsoft.com/office/drawing/2014/main" id="{2568E2EF-EB5E-40DB-A457-7275DF09877D}"/>
              </a:ext>
            </a:extLst>
          </p:cNvPr>
          <p:cNvSpPr>
            <a:spLocks noGrp="1"/>
          </p:cNvSpPr>
          <p:nvPr>
            <p:ph idx="1"/>
          </p:nvPr>
        </p:nvSpPr>
        <p:spPr>
          <a:xfrm>
            <a:off x="2589212" y="1190445"/>
            <a:ext cx="8915400" cy="5509273"/>
          </a:xfrm>
        </p:spPr>
        <p:txBody>
          <a:bodyPr>
            <a:noAutofit/>
          </a:bodyPr>
          <a:lstStyle/>
          <a:p>
            <a:pPr algn="just"/>
            <a:r>
              <a:rPr lang="en-GB" sz="2000" b="1" dirty="0"/>
              <a:t>Controller-to-Switch</a:t>
            </a:r>
          </a:p>
          <a:p>
            <a:pPr lvl="1" algn="just"/>
            <a:r>
              <a:rPr lang="en-US" sz="2000" dirty="0"/>
              <a:t>Controller-to-switch messages are initiated by the controller and used to directly manage or inspect the state of the switch.</a:t>
            </a:r>
            <a:endParaRPr lang="en-GB" sz="2000" dirty="0"/>
          </a:p>
          <a:p>
            <a:pPr lvl="1" algn="just"/>
            <a:r>
              <a:rPr lang="en-US" sz="2000" dirty="0"/>
              <a:t>Controller-to-switch messages may or may not require a response from the switch.</a:t>
            </a:r>
          </a:p>
          <a:p>
            <a:pPr lvl="1" algn="just"/>
            <a:r>
              <a:rPr lang="en-US" sz="2000" dirty="0"/>
              <a:t>These messages include: </a:t>
            </a:r>
          </a:p>
          <a:p>
            <a:pPr lvl="2" algn="just">
              <a:buFont typeface="Wingdings" panose="05000000000000000000" pitchFamily="2" charset="2"/>
              <a:buChar char="§"/>
            </a:pPr>
            <a:r>
              <a:rPr lang="en-US" sz="2000" b="1" dirty="0"/>
              <a:t>Features</a:t>
            </a:r>
            <a:r>
              <a:rPr lang="en-US" sz="2000" dirty="0"/>
              <a:t>: Upon Transport Layer Security (TLS) session establishment, the controller sends a features request message to the switch. The switch must reply with a features reply that specifies the capabilities supported by the switch. </a:t>
            </a:r>
          </a:p>
          <a:p>
            <a:pPr lvl="2" algn="just">
              <a:buFont typeface="Wingdings" panose="05000000000000000000" pitchFamily="2" charset="2"/>
              <a:buChar char="§"/>
            </a:pPr>
            <a:endParaRPr lang="en-US" sz="2000" dirty="0"/>
          </a:p>
          <a:p>
            <a:pPr lvl="2" algn="just">
              <a:buFont typeface="Wingdings" panose="05000000000000000000" pitchFamily="2" charset="2"/>
              <a:buChar char="§"/>
            </a:pPr>
            <a:r>
              <a:rPr lang="en-US" sz="2000" b="1" dirty="0"/>
              <a:t>Configuration</a:t>
            </a:r>
            <a:r>
              <a:rPr lang="en-US" sz="2000" dirty="0"/>
              <a:t>: The controller is able to set and query configuration parameters in the switch. The switch only responds to a query from the controller.</a:t>
            </a:r>
            <a:endParaRPr lang="en-GB" sz="2000" dirty="0"/>
          </a:p>
        </p:txBody>
      </p:sp>
    </p:spTree>
    <p:extLst>
      <p:ext uri="{BB962C8B-B14F-4D97-AF65-F5344CB8AC3E}">
        <p14:creationId xmlns:p14="http://schemas.microsoft.com/office/powerpoint/2010/main" val="1860126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E8F4-3041-47CF-AD82-9347F9432A43}"/>
              </a:ext>
            </a:extLst>
          </p:cNvPr>
          <p:cNvSpPr>
            <a:spLocks noGrp="1"/>
          </p:cNvSpPr>
          <p:nvPr>
            <p:ph type="title"/>
          </p:nvPr>
        </p:nvSpPr>
        <p:spPr>
          <a:xfrm>
            <a:off x="2589212" y="173409"/>
            <a:ext cx="8911687" cy="773369"/>
          </a:xfrm>
        </p:spPr>
        <p:txBody>
          <a:bodyPr/>
          <a:lstStyle/>
          <a:p>
            <a:r>
              <a:rPr lang="en-GB" dirty="0"/>
              <a:t>Wired Protocol</a:t>
            </a:r>
          </a:p>
        </p:txBody>
      </p:sp>
      <p:sp>
        <p:nvSpPr>
          <p:cNvPr id="3" name="Content Placeholder 2">
            <a:extLst>
              <a:ext uri="{FF2B5EF4-FFF2-40B4-BE49-F238E27FC236}">
                <a16:creationId xmlns:a16="http://schemas.microsoft.com/office/drawing/2014/main" id="{5762FD25-222F-487A-9C3C-3798CDA13FED}"/>
              </a:ext>
            </a:extLst>
          </p:cNvPr>
          <p:cNvSpPr>
            <a:spLocks noGrp="1"/>
          </p:cNvSpPr>
          <p:nvPr>
            <p:ph idx="1"/>
          </p:nvPr>
        </p:nvSpPr>
        <p:spPr>
          <a:xfrm>
            <a:off x="2589212" y="931650"/>
            <a:ext cx="8915400" cy="5926349"/>
          </a:xfrm>
        </p:spPr>
        <p:txBody>
          <a:bodyPr>
            <a:noAutofit/>
          </a:bodyPr>
          <a:lstStyle/>
          <a:p>
            <a:pPr algn="just"/>
            <a:r>
              <a:rPr lang="en-GB" sz="2000" b="1" dirty="0"/>
              <a:t>Controller-to-Switch Communications</a:t>
            </a:r>
            <a:endParaRPr lang="en-GB" sz="2000" dirty="0"/>
          </a:p>
          <a:p>
            <a:pPr lvl="2" algn="just">
              <a:buFont typeface="Wingdings" panose="05000000000000000000" pitchFamily="2" charset="2"/>
              <a:buChar char="§"/>
            </a:pPr>
            <a:r>
              <a:rPr lang="en-US" sz="2000" b="1" dirty="0"/>
              <a:t>Modify-State</a:t>
            </a:r>
            <a:r>
              <a:rPr lang="en-US" sz="2000" dirty="0"/>
              <a:t>: Modify-State messages are sent by the controller to manage state on the switches. Their primary purpose is to add/delete and modify flows in the flow tables and to set switch port properties. </a:t>
            </a:r>
          </a:p>
          <a:p>
            <a:pPr lvl="2" algn="just">
              <a:buFont typeface="Wingdings" panose="05000000000000000000" pitchFamily="2" charset="2"/>
              <a:buChar char="§"/>
            </a:pPr>
            <a:endParaRPr lang="en-US" sz="2000" dirty="0"/>
          </a:p>
          <a:p>
            <a:pPr lvl="2" algn="just">
              <a:buFont typeface="Wingdings" panose="05000000000000000000" pitchFamily="2" charset="2"/>
              <a:buChar char="§"/>
            </a:pPr>
            <a:r>
              <a:rPr lang="en-US" sz="2000" b="1" dirty="0"/>
              <a:t>Read-State</a:t>
            </a:r>
            <a:r>
              <a:rPr lang="en-US" sz="2000" dirty="0"/>
              <a:t>: Read-State messages are used by the controller to collect statistics from the switch's flow-tables, ports and the individual flow entries. </a:t>
            </a:r>
          </a:p>
          <a:p>
            <a:pPr lvl="2" algn="just">
              <a:buFont typeface="Wingdings" panose="05000000000000000000" pitchFamily="2" charset="2"/>
              <a:buChar char="§"/>
            </a:pPr>
            <a:endParaRPr lang="en-US" sz="2000" b="1" dirty="0"/>
          </a:p>
          <a:p>
            <a:pPr lvl="2" algn="just">
              <a:buFont typeface="Wingdings" panose="05000000000000000000" pitchFamily="2" charset="2"/>
              <a:buChar char="§"/>
            </a:pPr>
            <a:r>
              <a:rPr lang="en-US" sz="2000" b="1" dirty="0"/>
              <a:t>Send-Packet</a:t>
            </a:r>
            <a:r>
              <a:rPr lang="en-US" sz="2000" dirty="0"/>
              <a:t>: These are used by the controller to send packets out of a specified port on the switch. </a:t>
            </a:r>
          </a:p>
          <a:p>
            <a:pPr lvl="2" algn="just">
              <a:buFont typeface="Wingdings" panose="05000000000000000000" pitchFamily="2" charset="2"/>
              <a:buChar char="§"/>
            </a:pPr>
            <a:endParaRPr lang="en-US" sz="2000" b="1" dirty="0"/>
          </a:p>
          <a:p>
            <a:pPr lvl="2" algn="just">
              <a:buFont typeface="Wingdings" panose="05000000000000000000" pitchFamily="2" charset="2"/>
              <a:buChar char="§"/>
            </a:pPr>
            <a:r>
              <a:rPr lang="en-US" sz="2000" b="1" dirty="0"/>
              <a:t>Barrier</a:t>
            </a:r>
            <a:r>
              <a:rPr lang="en-US" sz="2000" dirty="0"/>
              <a:t>: Barrier request/reply messages are used by the controller to ensure message dependencies have been met or to receive notifications for completed operations.</a:t>
            </a:r>
            <a:endParaRPr lang="en-GB" sz="2000" dirty="0"/>
          </a:p>
        </p:txBody>
      </p:sp>
    </p:spTree>
    <p:extLst>
      <p:ext uri="{BB962C8B-B14F-4D97-AF65-F5344CB8AC3E}">
        <p14:creationId xmlns:p14="http://schemas.microsoft.com/office/powerpoint/2010/main" val="3311555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053B-FE8F-443C-A536-6931639C5060}"/>
              </a:ext>
            </a:extLst>
          </p:cNvPr>
          <p:cNvSpPr>
            <a:spLocks noGrp="1"/>
          </p:cNvSpPr>
          <p:nvPr>
            <p:ph type="title"/>
          </p:nvPr>
        </p:nvSpPr>
        <p:spPr>
          <a:xfrm>
            <a:off x="2592925" y="245734"/>
            <a:ext cx="8911687" cy="637131"/>
          </a:xfrm>
        </p:spPr>
        <p:txBody>
          <a:bodyPr>
            <a:normAutofit fontScale="90000"/>
          </a:bodyPr>
          <a:lstStyle/>
          <a:p>
            <a:r>
              <a:rPr lang="en-GB" dirty="0"/>
              <a:t>Wired Protocol</a:t>
            </a:r>
          </a:p>
        </p:txBody>
      </p:sp>
      <p:sp>
        <p:nvSpPr>
          <p:cNvPr id="3" name="Content Placeholder 2">
            <a:extLst>
              <a:ext uri="{FF2B5EF4-FFF2-40B4-BE49-F238E27FC236}">
                <a16:creationId xmlns:a16="http://schemas.microsoft.com/office/drawing/2014/main" id="{B0AF456C-444A-4283-A814-5F85EF3D4DA9}"/>
              </a:ext>
            </a:extLst>
          </p:cNvPr>
          <p:cNvSpPr>
            <a:spLocks noGrp="1"/>
          </p:cNvSpPr>
          <p:nvPr>
            <p:ph idx="1"/>
          </p:nvPr>
        </p:nvSpPr>
        <p:spPr>
          <a:xfrm>
            <a:off x="2589212" y="1040524"/>
            <a:ext cx="8915400" cy="5571742"/>
          </a:xfrm>
        </p:spPr>
        <p:txBody>
          <a:bodyPr>
            <a:normAutofit fontScale="92500" lnSpcReduction="10000"/>
          </a:bodyPr>
          <a:lstStyle/>
          <a:p>
            <a:pPr algn="just"/>
            <a:r>
              <a:rPr lang="en-GB" sz="2000" b="1" dirty="0"/>
              <a:t>Asynchronous</a:t>
            </a:r>
            <a:endParaRPr lang="en-GB" sz="2000" dirty="0"/>
          </a:p>
          <a:p>
            <a:pPr lvl="1" algn="just">
              <a:buFont typeface="Wingdings" panose="05000000000000000000" pitchFamily="2" charset="2"/>
              <a:buChar char="§"/>
            </a:pPr>
            <a:r>
              <a:rPr lang="en-US" sz="2000" dirty="0"/>
              <a:t>Asynchronous messages are initiated by the switch and used to update the controller of network events and changes to the switch state.</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Asynchronous messages are sent without the controller soliciting them from a switch.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Switches send asynchronous messages to the controller to denote:</a:t>
            </a:r>
          </a:p>
          <a:p>
            <a:pPr lvl="2" algn="just">
              <a:buFont typeface="Wingdings" panose="05000000000000000000" pitchFamily="2" charset="2"/>
              <a:buChar char="Ø"/>
            </a:pPr>
            <a:r>
              <a:rPr lang="en-US" sz="1800" dirty="0"/>
              <a:t>A packet arrival.</a:t>
            </a:r>
          </a:p>
          <a:p>
            <a:pPr lvl="2" algn="just">
              <a:buFont typeface="Wingdings" panose="05000000000000000000" pitchFamily="2" charset="2"/>
              <a:buChar char="Ø"/>
            </a:pPr>
            <a:r>
              <a:rPr lang="en-US" sz="1800" dirty="0"/>
              <a:t>Switch state change</a:t>
            </a:r>
          </a:p>
          <a:p>
            <a:pPr lvl="2" algn="just">
              <a:buFont typeface="Wingdings" panose="05000000000000000000" pitchFamily="2" charset="2"/>
              <a:buChar char="Ø"/>
            </a:pPr>
            <a:r>
              <a:rPr lang="en-US" sz="1800" dirty="0"/>
              <a:t>Error.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The four main asynchronous message types: packet-in, flow-removed, port-status and error.</a:t>
            </a:r>
            <a:endParaRPr lang="en-GB" sz="2000" dirty="0"/>
          </a:p>
        </p:txBody>
      </p:sp>
    </p:spTree>
    <p:extLst>
      <p:ext uri="{BB962C8B-B14F-4D97-AF65-F5344CB8AC3E}">
        <p14:creationId xmlns:p14="http://schemas.microsoft.com/office/powerpoint/2010/main" val="618239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F334-83EB-4AC7-A2AE-50A9576F5DA6}"/>
              </a:ext>
            </a:extLst>
          </p:cNvPr>
          <p:cNvSpPr>
            <a:spLocks noGrp="1"/>
          </p:cNvSpPr>
          <p:nvPr>
            <p:ph type="title"/>
          </p:nvPr>
        </p:nvSpPr>
        <p:spPr/>
        <p:txBody>
          <a:bodyPr/>
          <a:lstStyle/>
          <a:p>
            <a:r>
              <a:rPr lang="en-GB" dirty="0"/>
              <a:t>Wired Protocol</a:t>
            </a:r>
          </a:p>
        </p:txBody>
      </p:sp>
      <p:sp>
        <p:nvSpPr>
          <p:cNvPr id="3" name="Content Placeholder 2">
            <a:extLst>
              <a:ext uri="{FF2B5EF4-FFF2-40B4-BE49-F238E27FC236}">
                <a16:creationId xmlns:a16="http://schemas.microsoft.com/office/drawing/2014/main" id="{5308D6A5-F353-4EF2-877F-27AF2045261E}"/>
              </a:ext>
            </a:extLst>
          </p:cNvPr>
          <p:cNvSpPr>
            <a:spLocks noGrp="1"/>
          </p:cNvSpPr>
          <p:nvPr>
            <p:ph idx="1"/>
          </p:nvPr>
        </p:nvSpPr>
        <p:spPr/>
        <p:txBody>
          <a:bodyPr>
            <a:normAutofit/>
          </a:bodyPr>
          <a:lstStyle/>
          <a:p>
            <a:r>
              <a:rPr lang="en-US" sz="2000" b="1" dirty="0"/>
              <a:t>Symmetric</a:t>
            </a:r>
          </a:p>
          <a:p>
            <a:pPr lvl="1">
              <a:buFont typeface="Wingdings" panose="05000000000000000000" pitchFamily="2" charset="2"/>
              <a:buChar char="§"/>
            </a:pPr>
            <a:r>
              <a:rPr lang="en-US" sz="2000" dirty="0"/>
              <a:t>Symmetric messages are initiated by either the switch or the controller and sent without solicitation</a:t>
            </a:r>
          </a:p>
          <a:p>
            <a:pPr lvl="1">
              <a:buFont typeface="Wingdings" panose="05000000000000000000" pitchFamily="2" charset="2"/>
              <a:buChar char="§"/>
            </a:pPr>
            <a:r>
              <a:rPr lang="en-US" sz="2000" dirty="0"/>
              <a:t>Symmetric messages are sent without solicitation, in either direction. </a:t>
            </a:r>
          </a:p>
          <a:p>
            <a:pPr lvl="1">
              <a:buFont typeface="Wingdings" panose="05000000000000000000" pitchFamily="2" charset="2"/>
              <a:buChar char="§"/>
            </a:pPr>
            <a:r>
              <a:rPr lang="en-US" sz="2000" dirty="0"/>
              <a:t>These messages include:</a:t>
            </a:r>
          </a:p>
          <a:p>
            <a:pPr lvl="2">
              <a:buFont typeface="Wingdings" panose="05000000000000000000" pitchFamily="2" charset="2"/>
              <a:buChar char="Ø"/>
            </a:pPr>
            <a:r>
              <a:rPr lang="en-US" sz="2000" dirty="0"/>
              <a:t>Hello</a:t>
            </a:r>
          </a:p>
          <a:p>
            <a:pPr lvl="2">
              <a:buFont typeface="Wingdings" panose="05000000000000000000" pitchFamily="2" charset="2"/>
              <a:buChar char="Ø"/>
            </a:pPr>
            <a:r>
              <a:rPr lang="en-US" sz="2000" dirty="0"/>
              <a:t>Echo</a:t>
            </a:r>
          </a:p>
          <a:p>
            <a:pPr lvl="2">
              <a:buFont typeface="Wingdings" panose="05000000000000000000" pitchFamily="2" charset="2"/>
              <a:buChar char="Ø"/>
            </a:pPr>
            <a:r>
              <a:rPr lang="en-US" sz="2000" dirty="0"/>
              <a:t>Vendor</a:t>
            </a:r>
          </a:p>
          <a:p>
            <a:endParaRPr lang="en-GB" sz="2000" dirty="0"/>
          </a:p>
        </p:txBody>
      </p:sp>
    </p:spTree>
    <p:extLst>
      <p:ext uri="{BB962C8B-B14F-4D97-AF65-F5344CB8AC3E}">
        <p14:creationId xmlns:p14="http://schemas.microsoft.com/office/powerpoint/2010/main" val="218480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1285-B24E-4050-B5C8-B5816D2FB502}"/>
              </a:ext>
            </a:extLst>
          </p:cNvPr>
          <p:cNvSpPr>
            <a:spLocks noGrp="1"/>
          </p:cNvSpPr>
          <p:nvPr>
            <p:ph type="ctrTitle"/>
          </p:nvPr>
        </p:nvSpPr>
        <p:spPr>
          <a:xfrm>
            <a:off x="2589213" y="399537"/>
            <a:ext cx="8915399" cy="2262781"/>
          </a:xfrm>
        </p:spPr>
        <p:txBody>
          <a:bodyPr>
            <a:normAutofit fontScale="90000"/>
          </a:bodyPr>
          <a:lstStyle/>
          <a:p>
            <a:pPr algn="ctr"/>
            <a:r>
              <a:rPr lang="en-GB" dirty="0"/>
              <a:t>Software Defined Networks</a:t>
            </a:r>
            <a:br>
              <a:rPr lang="en-GB" dirty="0"/>
            </a:br>
            <a:r>
              <a:rPr lang="en-GB" dirty="0"/>
              <a:t>CYB 301</a:t>
            </a:r>
            <a:br>
              <a:rPr lang="en-GB" dirty="0"/>
            </a:br>
            <a:r>
              <a:rPr lang="en-GB" dirty="0"/>
              <a:t>SDN Architecture</a:t>
            </a:r>
          </a:p>
        </p:txBody>
      </p:sp>
      <p:sp>
        <p:nvSpPr>
          <p:cNvPr id="3" name="Subtitle 2">
            <a:extLst>
              <a:ext uri="{FF2B5EF4-FFF2-40B4-BE49-F238E27FC236}">
                <a16:creationId xmlns:a16="http://schemas.microsoft.com/office/drawing/2014/main" id="{243558D5-B251-4E80-9DE2-F11603EEEB05}"/>
              </a:ext>
            </a:extLst>
          </p:cNvPr>
          <p:cNvSpPr>
            <a:spLocks noGrp="1"/>
          </p:cNvSpPr>
          <p:nvPr>
            <p:ph type="subTitle" idx="1"/>
          </p:nvPr>
        </p:nvSpPr>
        <p:spPr/>
        <p:txBody>
          <a:bodyPr>
            <a:normAutofit lnSpcReduction="10000"/>
          </a:bodyPr>
          <a:lstStyle/>
          <a:p>
            <a:r>
              <a:rPr lang="en-GB" dirty="0"/>
              <a:t>Egena Onu, PhD.</a:t>
            </a:r>
          </a:p>
          <a:p>
            <a:r>
              <a:rPr lang="en-GB" dirty="0"/>
              <a:t>Computer Science Department,</a:t>
            </a:r>
          </a:p>
          <a:p>
            <a:r>
              <a:rPr lang="en-GB" dirty="0"/>
              <a:t>Bingham University.</a:t>
            </a:r>
          </a:p>
        </p:txBody>
      </p:sp>
    </p:spTree>
    <p:extLst>
      <p:ext uri="{BB962C8B-B14F-4D97-AF65-F5344CB8AC3E}">
        <p14:creationId xmlns:p14="http://schemas.microsoft.com/office/powerpoint/2010/main" val="79619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64A9-1C17-4303-B719-E5CF2363036C}"/>
              </a:ext>
            </a:extLst>
          </p:cNvPr>
          <p:cNvSpPr>
            <a:spLocks noGrp="1"/>
          </p:cNvSpPr>
          <p:nvPr>
            <p:ph type="title"/>
          </p:nvPr>
        </p:nvSpPr>
        <p:spPr>
          <a:xfrm>
            <a:off x="2560841" y="367437"/>
            <a:ext cx="8911687" cy="787595"/>
          </a:xfrm>
        </p:spPr>
        <p:txBody>
          <a:bodyPr>
            <a:normAutofit fontScale="90000"/>
          </a:bodyPr>
          <a:lstStyle/>
          <a:p>
            <a:r>
              <a:rPr lang="en-US" b="1" dirty="0"/>
              <a:t>Configuration and Management Protocol</a:t>
            </a:r>
          </a:p>
        </p:txBody>
      </p:sp>
      <p:sp>
        <p:nvSpPr>
          <p:cNvPr id="3" name="Content Placeholder 2">
            <a:extLst>
              <a:ext uri="{FF2B5EF4-FFF2-40B4-BE49-F238E27FC236}">
                <a16:creationId xmlns:a16="http://schemas.microsoft.com/office/drawing/2014/main" id="{A4285C95-189F-4538-A47A-70444E423154}"/>
              </a:ext>
            </a:extLst>
          </p:cNvPr>
          <p:cNvSpPr>
            <a:spLocks noGrp="1"/>
          </p:cNvSpPr>
          <p:nvPr>
            <p:ph idx="1"/>
          </p:nvPr>
        </p:nvSpPr>
        <p:spPr>
          <a:xfrm>
            <a:off x="2589212" y="1459830"/>
            <a:ext cx="8915400" cy="5149513"/>
          </a:xfrm>
        </p:spPr>
        <p:txBody>
          <a:bodyPr>
            <a:normAutofit/>
          </a:bodyPr>
          <a:lstStyle/>
          <a:p>
            <a:r>
              <a:rPr lang="en-US" sz="2000" dirty="0"/>
              <a:t>The configuration and management protocol consists of OpenFlow Control Point and the OF-Config.</a:t>
            </a:r>
          </a:p>
          <a:p>
            <a:r>
              <a:rPr lang="en-US" sz="2000" b="1" dirty="0"/>
              <a:t>OpenFlow Control Point</a:t>
            </a:r>
            <a:r>
              <a:rPr lang="en-US" sz="2000" dirty="0"/>
              <a:t>: Entity that configures OpenFlow switches</a:t>
            </a:r>
          </a:p>
          <a:p>
            <a:r>
              <a:rPr lang="en-US" sz="2000" b="1" dirty="0"/>
              <a:t>OF-Config</a:t>
            </a:r>
            <a:r>
              <a:rPr lang="en-US" sz="2000" dirty="0"/>
              <a:t>: Protocol used for configuration and management of OpenFlow Switches. </a:t>
            </a:r>
          </a:p>
          <a:p>
            <a:r>
              <a:rPr lang="en-US" sz="2000" dirty="0"/>
              <a:t>OF-Config allows for the assignment of </a:t>
            </a:r>
            <a:r>
              <a:rPr lang="en-US" sz="2000" dirty="0" err="1"/>
              <a:t>OF</a:t>
            </a:r>
            <a:r>
              <a:rPr lang="en-US" sz="2000" dirty="0"/>
              <a:t> controllers so that switches can initiate connections to them:</a:t>
            </a:r>
          </a:p>
          <a:p>
            <a:pPr lvl="1">
              <a:buFont typeface="Wingdings" panose="05000000000000000000" pitchFamily="2" charset="2"/>
              <a:buChar char="§"/>
            </a:pPr>
            <a:r>
              <a:rPr lang="en-US" sz="2000" dirty="0"/>
              <a:t>IP address of controller</a:t>
            </a:r>
          </a:p>
          <a:p>
            <a:pPr lvl="1">
              <a:buFont typeface="Wingdings" panose="05000000000000000000" pitchFamily="2" charset="2"/>
              <a:buChar char="§"/>
            </a:pPr>
            <a:r>
              <a:rPr lang="en-US" sz="2000" dirty="0"/>
              <a:t>Port number at the controller</a:t>
            </a:r>
          </a:p>
          <a:p>
            <a:pPr lvl="1">
              <a:buFont typeface="Wingdings" panose="05000000000000000000" pitchFamily="2" charset="2"/>
              <a:buChar char="§"/>
            </a:pPr>
            <a:r>
              <a:rPr lang="en-US" sz="2000" dirty="0"/>
              <a:t>Transport protocol: TLS or TCP</a:t>
            </a:r>
          </a:p>
          <a:p>
            <a:pPr lvl="1">
              <a:buFont typeface="Wingdings" panose="05000000000000000000" pitchFamily="2" charset="2"/>
              <a:buChar char="§"/>
            </a:pPr>
            <a:r>
              <a:rPr lang="en-US" sz="2000" dirty="0"/>
              <a:t>Configuration of queues  (min/max rates) and ports</a:t>
            </a:r>
          </a:p>
          <a:p>
            <a:pPr lvl="1">
              <a:buFont typeface="Wingdings" panose="05000000000000000000" pitchFamily="2" charset="2"/>
              <a:buChar char="§"/>
            </a:pPr>
            <a:r>
              <a:rPr lang="en-US" sz="2000" dirty="0"/>
              <a:t>Enable/disable receive/forward speed, media on ports</a:t>
            </a:r>
            <a:endParaRPr lang="en-GB" sz="2000" dirty="0"/>
          </a:p>
        </p:txBody>
      </p:sp>
      <p:pic>
        <p:nvPicPr>
          <p:cNvPr id="6" name="Picture 5">
            <a:extLst>
              <a:ext uri="{FF2B5EF4-FFF2-40B4-BE49-F238E27FC236}">
                <a16:creationId xmlns:a16="http://schemas.microsoft.com/office/drawing/2014/main" id="{DFED6475-2763-467B-A52C-1D1AD605DE84}"/>
              </a:ext>
            </a:extLst>
          </p:cNvPr>
          <p:cNvPicPr>
            <a:picLocks noChangeAspect="1"/>
          </p:cNvPicPr>
          <p:nvPr/>
        </p:nvPicPr>
        <p:blipFill>
          <a:blip r:embed="rId2"/>
          <a:stretch>
            <a:fillRect/>
          </a:stretch>
        </p:blipFill>
        <p:spPr>
          <a:xfrm>
            <a:off x="9319878" y="3865397"/>
            <a:ext cx="2152650" cy="1400175"/>
          </a:xfrm>
          <a:prstGeom prst="rect">
            <a:avLst/>
          </a:prstGeom>
        </p:spPr>
      </p:pic>
    </p:spTree>
    <p:extLst>
      <p:ext uri="{BB962C8B-B14F-4D97-AF65-F5344CB8AC3E}">
        <p14:creationId xmlns:p14="http://schemas.microsoft.com/office/powerpoint/2010/main" val="1106364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BAD4-51B1-478B-8374-C466EADB9FBD}"/>
              </a:ext>
            </a:extLst>
          </p:cNvPr>
          <p:cNvSpPr>
            <a:spLocks noGrp="1"/>
          </p:cNvSpPr>
          <p:nvPr>
            <p:ph type="title"/>
          </p:nvPr>
        </p:nvSpPr>
        <p:spPr>
          <a:xfrm>
            <a:off x="2053389" y="335354"/>
            <a:ext cx="9451223" cy="819679"/>
          </a:xfrm>
        </p:spPr>
        <p:txBody>
          <a:bodyPr>
            <a:normAutofit/>
          </a:bodyPr>
          <a:lstStyle/>
          <a:p>
            <a:r>
              <a:rPr lang="en-US" b="1" dirty="0"/>
              <a:t>Configuration and Management Protocol</a:t>
            </a:r>
            <a:endParaRPr lang="en-GB" dirty="0"/>
          </a:p>
        </p:txBody>
      </p:sp>
      <p:sp>
        <p:nvSpPr>
          <p:cNvPr id="3" name="Content Placeholder 2">
            <a:extLst>
              <a:ext uri="{FF2B5EF4-FFF2-40B4-BE49-F238E27FC236}">
                <a16:creationId xmlns:a16="http://schemas.microsoft.com/office/drawing/2014/main" id="{384DC27D-1DFC-4BB8-B230-6307ACB4B16C}"/>
              </a:ext>
            </a:extLst>
          </p:cNvPr>
          <p:cNvSpPr>
            <a:spLocks noGrp="1"/>
          </p:cNvSpPr>
          <p:nvPr>
            <p:ph idx="1"/>
          </p:nvPr>
        </p:nvSpPr>
        <p:spPr>
          <a:xfrm>
            <a:off x="2589212" y="1155033"/>
            <a:ext cx="8915400" cy="5367613"/>
          </a:xfrm>
        </p:spPr>
        <p:txBody>
          <a:bodyPr>
            <a:normAutofit/>
          </a:bodyPr>
          <a:lstStyle/>
          <a:p>
            <a:pPr algn="just"/>
            <a:r>
              <a:rPr lang="en-GB" sz="2000" b="1" dirty="0"/>
              <a:t>Concepts of OF-Config</a:t>
            </a:r>
          </a:p>
          <a:p>
            <a:pPr lvl="1" algn="just">
              <a:buFont typeface="Wingdings" panose="05000000000000000000" pitchFamily="2" charset="2"/>
              <a:buChar char="§"/>
            </a:pPr>
            <a:r>
              <a:rPr lang="en-US" sz="2000" b="1" dirty="0"/>
              <a:t>OF Capable Switch</a:t>
            </a:r>
            <a:r>
              <a:rPr lang="en-US" sz="2000" dirty="0"/>
              <a:t>: Physical OF switch. Can contain one or more OF logical switches. </a:t>
            </a:r>
          </a:p>
          <a:p>
            <a:pPr lvl="1" algn="just">
              <a:buFont typeface="Wingdings" panose="05000000000000000000" pitchFamily="2" charset="2"/>
              <a:buChar char="§"/>
            </a:pPr>
            <a:r>
              <a:rPr lang="en-US" sz="2000" b="1" dirty="0"/>
              <a:t>OpenFlow Configuration Point</a:t>
            </a:r>
            <a:r>
              <a:rPr lang="en-US" sz="2000" dirty="0"/>
              <a:t>: configuration service </a:t>
            </a:r>
          </a:p>
          <a:p>
            <a:pPr lvl="1" algn="just">
              <a:buFont typeface="Wingdings" panose="05000000000000000000" pitchFamily="2" charset="2"/>
              <a:buChar char="§"/>
            </a:pPr>
            <a:r>
              <a:rPr lang="en-US" sz="2000" b="1" dirty="0"/>
              <a:t>OF Controller</a:t>
            </a:r>
            <a:r>
              <a:rPr lang="en-US" sz="2000" dirty="0"/>
              <a:t>: Controls logical switch via OF protocol </a:t>
            </a:r>
          </a:p>
          <a:p>
            <a:pPr lvl="1" algn="just">
              <a:buFont typeface="Wingdings" panose="05000000000000000000" pitchFamily="2" charset="2"/>
              <a:buChar char="§"/>
            </a:pPr>
            <a:r>
              <a:rPr lang="en-US" sz="2000" b="1" dirty="0"/>
              <a:t>Operational Context</a:t>
            </a:r>
            <a:r>
              <a:rPr lang="en-US" sz="2000" dirty="0"/>
              <a:t>: OF logical switch </a:t>
            </a:r>
          </a:p>
          <a:p>
            <a:pPr lvl="1" algn="just">
              <a:buFont typeface="Wingdings" panose="05000000000000000000" pitchFamily="2" charset="2"/>
              <a:buChar char="§"/>
            </a:pPr>
            <a:r>
              <a:rPr lang="en-US" sz="2000" b="1" dirty="0"/>
              <a:t>OF Queue</a:t>
            </a:r>
            <a:r>
              <a:rPr lang="en-US" sz="2000" dirty="0"/>
              <a:t>: Queues of packets waiting for forwarding </a:t>
            </a:r>
          </a:p>
          <a:p>
            <a:pPr lvl="1" algn="just">
              <a:buFont typeface="Wingdings" panose="05000000000000000000" pitchFamily="2" charset="2"/>
              <a:buChar char="§"/>
            </a:pPr>
            <a:r>
              <a:rPr lang="en-US" sz="2000" b="1" dirty="0"/>
              <a:t>OF Port</a:t>
            </a:r>
            <a:r>
              <a:rPr lang="en-US" sz="2000" dirty="0"/>
              <a:t>: forwarding interface. May be physical or logical. </a:t>
            </a:r>
          </a:p>
          <a:p>
            <a:pPr lvl="1" algn="just">
              <a:buFont typeface="Wingdings" panose="05000000000000000000" pitchFamily="2" charset="2"/>
              <a:buChar char="§"/>
            </a:pPr>
            <a:r>
              <a:rPr lang="en-US" sz="2000" b="1" dirty="0"/>
              <a:t>OF Resource</a:t>
            </a:r>
            <a:r>
              <a:rPr lang="en-US" sz="2000" dirty="0"/>
              <a:t>: ports, queues, certificates, flow tables and other resources of </a:t>
            </a:r>
            <a:r>
              <a:rPr lang="en-US" sz="2000" dirty="0" err="1"/>
              <a:t>OF</a:t>
            </a:r>
            <a:r>
              <a:rPr lang="en-US" sz="2000" dirty="0"/>
              <a:t> capable switches  assigned to a logical switch</a:t>
            </a:r>
          </a:p>
          <a:p>
            <a:pPr lvl="1" algn="just">
              <a:buFont typeface="Wingdings" panose="05000000000000000000" pitchFamily="2" charset="2"/>
              <a:buChar char="§"/>
            </a:pPr>
            <a:r>
              <a:rPr lang="en-US" sz="2000" b="1" dirty="0"/>
              <a:t>Datapath ID</a:t>
            </a:r>
            <a:r>
              <a:rPr lang="en-US" sz="2000" dirty="0"/>
              <a:t>: 64-ID of the switch. Lower 48-bit = Switch MAC address, Upper 16-bit assigned by the operator</a:t>
            </a:r>
            <a:endParaRPr lang="en-GB" sz="2000" dirty="0"/>
          </a:p>
        </p:txBody>
      </p:sp>
      <p:pic>
        <p:nvPicPr>
          <p:cNvPr id="4" name="Picture 3">
            <a:extLst>
              <a:ext uri="{FF2B5EF4-FFF2-40B4-BE49-F238E27FC236}">
                <a16:creationId xmlns:a16="http://schemas.microsoft.com/office/drawing/2014/main" id="{61304B6B-F564-4913-ABCC-0EC9A151D8F6}"/>
              </a:ext>
            </a:extLst>
          </p:cNvPr>
          <p:cNvPicPr>
            <a:picLocks noChangeAspect="1"/>
          </p:cNvPicPr>
          <p:nvPr/>
        </p:nvPicPr>
        <p:blipFill>
          <a:blip r:embed="rId2"/>
          <a:stretch>
            <a:fillRect/>
          </a:stretch>
        </p:blipFill>
        <p:spPr>
          <a:xfrm>
            <a:off x="324351" y="1974712"/>
            <a:ext cx="2466975" cy="1685925"/>
          </a:xfrm>
          <a:prstGeom prst="rect">
            <a:avLst/>
          </a:prstGeom>
        </p:spPr>
      </p:pic>
    </p:spTree>
    <p:extLst>
      <p:ext uri="{BB962C8B-B14F-4D97-AF65-F5344CB8AC3E}">
        <p14:creationId xmlns:p14="http://schemas.microsoft.com/office/powerpoint/2010/main" val="3639142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3223-886A-4750-9549-B2682A610DB5}"/>
              </a:ext>
            </a:extLst>
          </p:cNvPr>
          <p:cNvSpPr>
            <a:spLocks noGrp="1"/>
          </p:cNvSpPr>
          <p:nvPr>
            <p:ph type="title"/>
          </p:nvPr>
        </p:nvSpPr>
        <p:spPr>
          <a:xfrm>
            <a:off x="1640156" y="2788555"/>
            <a:ext cx="8911687" cy="1280890"/>
          </a:xfrm>
        </p:spPr>
        <p:txBody>
          <a:bodyPr anchor="b"/>
          <a:lstStyle/>
          <a:p>
            <a:pPr algn="ctr"/>
            <a:r>
              <a:rPr lang="en-GB" dirty="0"/>
              <a:t>Questions!!!</a:t>
            </a:r>
          </a:p>
        </p:txBody>
      </p:sp>
    </p:spTree>
    <p:extLst>
      <p:ext uri="{BB962C8B-B14F-4D97-AF65-F5344CB8AC3E}">
        <p14:creationId xmlns:p14="http://schemas.microsoft.com/office/powerpoint/2010/main" val="43871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24C2-EC13-4C62-857D-ABC73AACBA70}"/>
              </a:ext>
            </a:extLst>
          </p:cNvPr>
          <p:cNvSpPr>
            <a:spLocks noGrp="1"/>
          </p:cNvSpPr>
          <p:nvPr>
            <p:ph type="title"/>
          </p:nvPr>
        </p:nvSpPr>
        <p:spPr/>
        <p:txBody>
          <a:bodyPr/>
          <a:lstStyle/>
          <a:p>
            <a:r>
              <a:rPr lang="en-GB"/>
              <a:t>OpenFlow</a:t>
            </a:r>
          </a:p>
        </p:txBody>
      </p:sp>
      <p:sp>
        <p:nvSpPr>
          <p:cNvPr id="3" name="Content Placeholder 2">
            <a:extLst>
              <a:ext uri="{FF2B5EF4-FFF2-40B4-BE49-F238E27FC236}">
                <a16:creationId xmlns:a16="http://schemas.microsoft.com/office/drawing/2014/main" id="{32864851-32AE-460C-AEE2-1B27B2EC31B2}"/>
              </a:ext>
            </a:extLst>
          </p:cNvPr>
          <p:cNvSpPr>
            <a:spLocks noGrp="1"/>
          </p:cNvSpPr>
          <p:nvPr>
            <p:ph idx="1"/>
          </p:nvPr>
        </p:nvSpPr>
        <p:spPr>
          <a:xfrm>
            <a:off x="2589212" y="1905000"/>
            <a:ext cx="8915400" cy="4427196"/>
          </a:xfrm>
        </p:spPr>
        <p:txBody>
          <a:bodyPr>
            <a:normAutofit/>
          </a:bodyPr>
          <a:lstStyle/>
          <a:p>
            <a:r>
              <a:rPr lang="en-US" sz="2000" dirty="0"/>
              <a:t>OpenFlow is a set of protocols and an API, not a product per se or even a single feature of a product. </a:t>
            </a:r>
          </a:p>
          <a:p>
            <a:endParaRPr lang="en-US" sz="2000" dirty="0"/>
          </a:p>
          <a:p>
            <a:r>
              <a:rPr lang="en-US" sz="2000" dirty="0"/>
              <a:t>Put another way, the controller does nothing without an application program (possibly more than one) giving instructions on which flows go on which elements</a:t>
            </a:r>
            <a:r>
              <a:rPr lang="en-GB" sz="2000" dirty="0"/>
              <a:t>.</a:t>
            </a:r>
          </a:p>
          <a:p>
            <a:endParaRPr lang="en-US" sz="2000" dirty="0"/>
          </a:p>
          <a:p>
            <a:r>
              <a:rPr lang="en-US" sz="2000" dirty="0"/>
              <a:t>The OpenFlow protocols are divided in two parts:</a:t>
            </a:r>
          </a:p>
          <a:p>
            <a:pPr lvl="1">
              <a:buFont typeface="Wingdings" panose="05000000000000000000" pitchFamily="2" charset="2"/>
              <a:buChar char="Ø"/>
            </a:pPr>
            <a:r>
              <a:rPr lang="en-US" sz="2000" dirty="0"/>
              <a:t>Wired Protocol</a:t>
            </a:r>
          </a:p>
          <a:p>
            <a:pPr lvl="1">
              <a:buFont typeface="Wingdings" panose="05000000000000000000" pitchFamily="2" charset="2"/>
              <a:buChar char="Ø"/>
            </a:pPr>
            <a:r>
              <a:rPr lang="en-US" sz="2000" dirty="0"/>
              <a:t>Configuration and Management Protocol</a:t>
            </a:r>
          </a:p>
          <a:p>
            <a:endParaRPr lang="en-GB" sz="2000" dirty="0"/>
          </a:p>
        </p:txBody>
      </p:sp>
    </p:spTree>
    <p:extLst>
      <p:ext uri="{BB962C8B-B14F-4D97-AF65-F5344CB8AC3E}">
        <p14:creationId xmlns:p14="http://schemas.microsoft.com/office/powerpoint/2010/main" val="72375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1887-CE89-4AE3-8996-F2BC4A733B49}"/>
              </a:ext>
            </a:extLst>
          </p:cNvPr>
          <p:cNvSpPr>
            <a:spLocks noGrp="1"/>
          </p:cNvSpPr>
          <p:nvPr>
            <p:ph type="title"/>
          </p:nvPr>
        </p:nvSpPr>
        <p:spPr>
          <a:xfrm>
            <a:off x="2592925" y="624110"/>
            <a:ext cx="8911687" cy="574069"/>
          </a:xfrm>
        </p:spPr>
        <p:txBody>
          <a:bodyPr>
            <a:normAutofit fontScale="90000"/>
          </a:bodyPr>
          <a:lstStyle/>
          <a:p>
            <a:r>
              <a:rPr lang="en-GB" dirty="0"/>
              <a:t>Wired Protocol</a:t>
            </a:r>
          </a:p>
        </p:txBody>
      </p:sp>
      <p:sp>
        <p:nvSpPr>
          <p:cNvPr id="3" name="Content Placeholder 2">
            <a:extLst>
              <a:ext uri="{FF2B5EF4-FFF2-40B4-BE49-F238E27FC236}">
                <a16:creationId xmlns:a16="http://schemas.microsoft.com/office/drawing/2014/main" id="{7533C63F-8DC4-4B19-B985-6EDFA9019BF2}"/>
              </a:ext>
            </a:extLst>
          </p:cNvPr>
          <p:cNvSpPr>
            <a:spLocks noGrp="1"/>
          </p:cNvSpPr>
          <p:nvPr>
            <p:ph idx="1"/>
          </p:nvPr>
        </p:nvSpPr>
        <p:spPr>
          <a:xfrm>
            <a:off x="2589212" y="1466193"/>
            <a:ext cx="8915400" cy="5060731"/>
          </a:xfrm>
        </p:spPr>
        <p:txBody>
          <a:bodyPr>
            <a:noAutofit/>
          </a:bodyPr>
          <a:lstStyle/>
          <a:p>
            <a:r>
              <a:rPr lang="en-GB" sz="2000" dirty="0"/>
              <a:t>Wired Protocol</a:t>
            </a:r>
          </a:p>
          <a:p>
            <a:pPr lvl="1"/>
            <a:r>
              <a:rPr lang="en-GB" sz="2000" dirty="0">
                <a:solidFill>
                  <a:schemeClr val="tx1"/>
                </a:solidFill>
              </a:rPr>
              <a:t>OpenFlow wire protocol is used for:</a:t>
            </a:r>
          </a:p>
          <a:p>
            <a:pPr lvl="2">
              <a:buFont typeface="Wingdings" panose="05000000000000000000" pitchFamily="2" charset="2"/>
              <a:buChar char="§"/>
            </a:pPr>
            <a:r>
              <a:rPr lang="en-GB" sz="2000" dirty="0">
                <a:solidFill>
                  <a:schemeClr val="tx1"/>
                </a:solidFill>
              </a:rPr>
              <a:t>Establishing a control session</a:t>
            </a:r>
          </a:p>
          <a:p>
            <a:pPr lvl="2">
              <a:buFont typeface="Wingdings" panose="05000000000000000000" pitchFamily="2" charset="2"/>
              <a:buChar char="§"/>
            </a:pPr>
            <a:r>
              <a:rPr lang="en-GB" sz="2000" dirty="0">
                <a:solidFill>
                  <a:schemeClr val="tx1"/>
                </a:solidFill>
              </a:rPr>
              <a:t>Defining </a:t>
            </a:r>
            <a:r>
              <a:rPr lang="en-US" sz="2000" dirty="0">
                <a:solidFill>
                  <a:schemeClr val="tx1"/>
                </a:solidFill>
              </a:rPr>
              <a:t>a message structure for exchanging flow modifications (</a:t>
            </a:r>
            <a:r>
              <a:rPr lang="en-US" sz="2000" dirty="0" err="1">
                <a:solidFill>
                  <a:schemeClr val="tx1"/>
                </a:solidFill>
              </a:rPr>
              <a:t>flowmods</a:t>
            </a:r>
            <a:r>
              <a:rPr lang="en-US" sz="2000" dirty="0">
                <a:solidFill>
                  <a:schemeClr val="tx1"/>
                </a:solidFill>
              </a:rPr>
              <a:t>) </a:t>
            </a:r>
          </a:p>
          <a:p>
            <a:pPr lvl="2">
              <a:buFont typeface="Wingdings" panose="05000000000000000000" pitchFamily="2" charset="2"/>
              <a:buChar char="§"/>
            </a:pPr>
            <a:r>
              <a:rPr lang="en-US" sz="2000" dirty="0">
                <a:solidFill>
                  <a:schemeClr val="tx1"/>
                </a:solidFill>
              </a:rPr>
              <a:t>Collecting statistics</a:t>
            </a:r>
          </a:p>
          <a:p>
            <a:pPr lvl="2">
              <a:buFont typeface="Wingdings" panose="05000000000000000000" pitchFamily="2" charset="2"/>
              <a:buChar char="§"/>
            </a:pPr>
            <a:r>
              <a:rPr lang="en-US" sz="2000" dirty="0">
                <a:solidFill>
                  <a:schemeClr val="tx1"/>
                </a:solidFill>
              </a:rPr>
              <a:t>Defining the fundamental structure of a switch (ports and tables).</a:t>
            </a:r>
          </a:p>
          <a:p>
            <a:pPr lvl="1"/>
            <a:endParaRPr lang="en-US" sz="2000" dirty="0">
              <a:solidFill>
                <a:schemeClr val="tx1"/>
              </a:solidFill>
            </a:endParaRPr>
          </a:p>
          <a:p>
            <a:pPr lvl="1"/>
            <a:r>
              <a:rPr lang="en-US" sz="2000" dirty="0">
                <a:solidFill>
                  <a:schemeClr val="tx1"/>
                </a:solidFill>
              </a:rPr>
              <a:t> It enables the ability to support multiple tables, stored action execution, and metadata passing—ultimately creating logical pipeline processing within a </a:t>
            </a:r>
            <a:r>
              <a:rPr lang="en-GB" sz="2000" dirty="0">
                <a:solidFill>
                  <a:schemeClr val="tx1"/>
                </a:solidFill>
              </a:rPr>
              <a:t>switch for handling flows.</a:t>
            </a:r>
          </a:p>
          <a:p>
            <a:pPr lvl="1"/>
            <a:endParaRPr lang="en-GB" sz="2000" dirty="0"/>
          </a:p>
        </p:txBody>
      </p:sp>
    </p:spTree>
    <p:extLst>
      <p:ext uri="{BB962C8B-B14F-4D97-AF65-F5344CB8AC3E}">
        <p14:creationId xmlns:p14="http://schemas.microsoft.com/office/powerpoint/2010/main" val="1504272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B96A-1014-44F0-B2B8-BDEFC95D0BD5}"/>
              </a:ext>
            </a:extLst>
          </p:cNvPr>
          <p:cNvSpPr>
            <a:spLocks noGrp="1"/>
          </p:cNvSpPr>
          <p:nvPr>
            <p:ph type="title"/>
          </p:nvPr>
        </p:nvSpPr>
        <p:spPr/>
        <p:txBody>
          <a:bodyPr/>
          <a:lstStyle/>
          <a:p>
            <a:r>
              <a:rPr lang="en-GB" dirty="0"/>
              <a:t>Wired Protocol</a:t>
            </a:r>
          </a:p>
        </p:txBody>
      </p:sp>
      <p:sp>
        <p:nvSpPr>
          <p:cNvPr id="3" name="Content Placeholder 2">
            <a:extLst>
              <a:ext uri="{FF2B5EF4-FFF2-40B4-BE49-F238E27FC236}">
                <a16:creationId xmlns:a16="http://schemas.microsoft.com/office/drawing/2014/main" id="{B633D7EA-F772-4184-8F59-535D87C6150F}"/>
              </a:ext>
            </a:extLst>
          </p:cNvPr>
          <p:cNvSpPr>
            <a:spLocks noGrp="1"/>
          </p:cNvSpPr>
          <p:nvPr>
            <p:ph idx="1"/>
          </p:nvPr>
        </p:nvSpPr>
        <p:spPr/>
        <p:txBody>
          <a:bodyPr>
            <a:normAutofit/>
          </a:bodyPr>
          <a:lstStyle/>
          <a:p>
            <a:r>
              <a:rPr lang="en-GB" sz="2000" dirty="0"/>
              <a:t>An OpenFlow switch consists of:</a:t>
            </a:r>
          </a:p>
          <a:p>
            <a:pPr lvl="1">
              <a:buFont typeface="Wingdings" panose="05000000000000000000" pitchFamily="2" charset="2"/>
              <a:buChar char="§"/>
            </a:pPr>
            <a:r>
              <a:rPr lang="en-GB" sz="2000" dirty="0"/>
              <a:t>Flow Table</a:t>
            </a:r>
          </a:p>
          <a:p>
            <a:pPr lvl="1">
              <a:buFont typeface="Wingdings" panose="05000000000000000000" pitchFamily="2" charset="2"/>
              <a:buChar char="§"/>
            </a:pPr>
            <a:r>
              <a:rPr lang="en-GB" sz="2000" dirty="0"/>
              <a:t>Secure Channel</a:t>
            </a:r>
          </a:p>
          <a:p>
            <a:pPr lvl="1">
              <a:buFont typeface="Wingdings" panose="05000000000000000000" pitchFamily="2" charset="2"/>
              <a:buChar char="§"/>
            </a:pPr>
            <a:endParaRPr lang="en-GB" sz="2000" dirty="0"/>
          </a:p>
          <a:p>
            <a:pPr lvl="1">
              <a:buFont typeface="Wingdings" panose="05000000000000000000" pitchFamily="2" charset="2"/>
              <a:buChar char="§"/>
            </a:pPr>
            <a:endParaRPr lang="en-GB" sz="2000" dirty="0"/>
          </a:p>
          <a:p>
            <a:endParaRPr lang="en-GB" sz="2000" dirty="0"/>
          </a:p>
        </p:txBody>
      </p:sp>
      <p:pic>
        <p:nvPicPr>
          <p:cNvPr id="4" name="Picture 3">
            <a:extLst>
              <a:ext uri="{FF2B5EF4-FFF2-40B4-BE49-F238E27FC236}">
                <a16:creationId xmlns:a16="http://schemas.microsoft.com/office/drawing/2014/main" id="{7D56B9FA-9D09-44A9-823F-BD64DED7050D}"/>
              </a:ext>
            </a:extLst>
          </p:cNvPr>
          <p:cNvPicPr>
            <a:picLocks noChangeAspect="1"/>
          </p:cNvPicPr>
          <p:nvPr/>
        </p:nvPicPr>
        <p:blipFill>
          <a:blip r:embed="rId3"/>
          <a:stretch>
            <a:fillRect/>
          </a:stretch>
        </p:blipFill>
        <p:spPr>
          <a:xfrm>
            <a:off x="4593584" y="3689761"/>
            <a:ext cx="4409089" cy="2221461"/>
          </a:xfrm>
          <a:prstGeom prst="rect">
            <a:avLst/>
          </a:prstGeom>
        </p:spPr>
      </p:pic>
    </p:spTree>
    <p:extLst>
      <p:ext uri="{BB962C8B-B14F-4D97-AF65-F5344CB8AC3E}">
        <p14:creationId xmlns:p14="http://schemas.microsoft.com/office/powerpoint/2010/main" val="17241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B96A-1014-44F0-B2B8-BDEFC95D0BD5}"/>
              </a:ext>
            </a:extLst>
          </p:cNvPr>
          <p:cNvSpPr>
            <a:spLocks noGrp="1"/>
          </p:cNvSpPr>
          <p:nvPr>
            <p:ph type="title"/>
          </p:nvPr>
        </p:nvSpPr>
        <p:spPr>
          <a:xfrm>
            <a:off x="2592925" y="215886"/>
            <a:ext cx="8911687" cy="649519"/>
          </a:xfrm>
        </p:spPr>
        <p:txBody>
          <a:bodyPr>
            <a:normAutofit/>
          </a:bodyPr>
          <a:lstStyle/>
          <a:p>
            <a:r>
              <a:rPr lang="en-GB" dirty="0"/>
              <a:t>Wired Protocol</a:t>
            </a:r>
          </a:p>
        </p:txBody>
      </p:sp>
      <p:sp>
        <p:nvSpPr>
          <p:cNvPr id="3" name="Content Placeholder 2">
            <a:extLst>
              <a:ext uri="{FF2B5EF4-FFF2-40B4-BE49-F238E27FC236}">
                <a16:creationId xmlns:a16="http://schemas.microsoft.com/office/drawing/2014/main" id="{B633D7EA-F772-4184-8F59-535D87C6150F}"/>
              </a:ext>
            </a:extLst>
          </p:cNvPr>
          <p:cNvSpPr>
            <a:spLocks noGrp="1"/>
          </p:cNvSpPr>
          <p:nvPr>
            <p:ph idx="1"/>
          </p:nvPr>
        </p:nvSpPr>
        <p:spPr>
          <a:xfrm>
            <a:off x="2589212" y="1191986"/>
            <a:ext cx="8915400" cy="5450128"/>
          </a:xfrm>
        </p:spPr>
        <p:txBody>
          <a:bodyPr>
            <a:noAutofit/>
          </a:bodyPr>
          <a:lstStyle/>
          <a:p>
            <a:r>
              <a:rPr lang="en-GB" b="1" dirty="0"/>
              <a:t>Flow Table </a:t>
            </a:r>
          </a:p>
          <a:p>
            <a:pPr lvl="1"/>
            <a:r>
              <a:rPr lang="en-US" sz="1800" dirty="0"/>
              <a:t>The flow table contains a set of:</a:t>
            </a:r>
          </a:p>
          <a:p>
            <a:pPr lvl="2">
              <a:buFont typeface="Wingdings" panose="05000000000000000000" pitchFamily="2" charset="2"/>
              <a:buChar char="§"/>
            </a:pPr>
            <a:r>
              <a:rPr lang="en-US" sz="1800" dirty="0"/>
              <a:t>Flow entries (header values to match packets against)</a:t>
            </a:r>
          </a:p>
          <a:p>
            <a:pPr lvl="2">
              <a:buFont typeface="Wingdings" panose="05000000000000000000" pitchFamily="2" charset="2"/>
              <a:buChar char="§"/>
            </a:pPr>
            <a:r>
              <a:rPr lang="en-US" sz="1800" dirty="0"/>
              <a:t>Activity counters</a:t>
            </a:r>
          </a:p>
          <a:p>
            <a:pPr lvl="2">
              <a:buFont typeface="Wingdings" panose="05000000000000000000" pitchFamily="2" charset="2"/>
              <a:buChar char="§"/>
            </a:pPr>
            <a:r>
              <a:rPr lang="en-US" sz="1800" dirty="0"/>
              <a:t>A set of zero or more actions to apply to matching packets. </a:t>
            </a:r>
          </a:p>
          <a:p>
            <a:pPr lvl="1"/>
            <a:r>
              <a:rPr lang="en-US" sz="1800" dirty="0"/>
              <a:t>All packets processed by the switch are compared against the flow table.</a:t>
            </a:r>
          </a:p>
          <a:p>
            <a:pPr lvl="1"/>
            <a:r>
              <a:rPr lang="en-US" sz="1800" dirty="0"/>
              <a:t>If a matching entry is found, any actions for that entry are performed on the packet (e.g., the action might be to forward a packet out a specified port). </a:t>
            </a:r>
          </a:p>
          <a:p>
            <a:pPr lvl="1"/>
            <a:r>
              <a:rPr lang="en-US" sz="1800" dirty="0"/>
              <a:t>If no match is found, the packet is forwarded to the controller over the secure channel. </a:t>
            </a:r>
          </a:p>
          <a:p>
            <a:pPr lvl="1"/>
            <a:r>
              <a:rPr lang="en-US" sz="1800" dirty="0"/>
              <a:t>The controller is responsible for determining how to handle packets without valid flow entries, and it manages the switch flow table by adding and removing flow entries.</a:t>
            </a:r>
            <a:endParaRPr lang="en-GB" sz="1800" dirty="0"/>
          </a:p>
          <a:p>
            <a:endParaRPr lang="en-GB" dirty="0"/>
          </a:p>
        </p:txBody>
      </p:sp>
    </p:spTree>
    <p:extLst>
      <p:ext uri="{BB962C8B-B14F-4D97-AF65-F5344CB8AC3E}">
        <p14:creationId xmlns:p14="http://schemas.microsoft.com/office/powerpoint/2010/main" val="4127316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B96A-1014-44F0-B2B8-BDEFC95D0BD5}"/>
              </a:ext>
            </a:extLst>
          </p:cNvPr>
          <p:cNvSpPr>
            <a:spLocks noGrp="1"/>
          </p:cNvSpPr>
          <p:nvPr>
            <p:ph type="title"/>
          </p:nvPr>
        </p:nvSpPr>
        <p:spPr/>
        <p:txBody>
          <a:bodyPr/>
          <a:lstStyle/>
          <a:p>
            <a:r>
              <a:rPr lang="en-GB" dirty="0"/>
              <a:t>Wired Protocol</a:t>
            </a:r>
          </a:p>
        </p:txBody>
      </p:sp>
      <p:sp>
        <p:nvSpPr>
          <p:cNvPr id="3" name="Content Placeholder 2">
            <a:extLst>
              <a:ext uri="{FF2B5EF4-FFF2-40B4-BE49-F238E27FC236}">
                <a16:creationId xmlns:a16="http://schemas.microsoft.com/office/drawing/2014/main" id="{B633D7EA-F772-4184-8F59-535D87C6150F}"/>
              </a:ext>
            </a:extLst>
          </p:cNvPr>
          <p:cNvSpPr>
            <a:spLocks noGrp="1"/>
          </p:cNvSpPr>
          <p:nvPr>
            <p:ph idx="1"/>
          </p:nvPr>
        </p:nvSpPr>
        <p:spPr/>
        <p:txBody>
          <a:bodyPr>
            <a:normAutofit/>
          </a:bodyPr>
          <a:lstStyle/>
          <a:p>
            <a:r>
              <a:rPr lang="en-GB" sz="2000" b="1" dirty="0"/>
              <a:t>Flow Table</a:t>
            </a:r>
          </a:p>
          <a:p>
            <a:pPr lvl="1">
              <a:buFont typeface="Wingdings" panose="05000000000000000000" pitchFamily="2" charset="2"/>
              <a:buChar char="§"/>
            </a:pPr>
            <a:r>
              <a:rPr lang="en-GB" sz="2000" dirty="0"/>
              <a:t>A flow entry consists of:</a:t>
            </a:r>
          </a:p>
          <a:p>
            <a:pPr lvl="2">
              <a:buFont typeface="Wingdings" panose="05000000000000000000" pitchFamily="2" charset="2"/>
              <a:buChar char="§"/>
            </a:pPr>
            <a:r>
              <a:rPr lang="en-GB" sz="2000" dirty="0"/>
              <a:t>Header fields to match against packets</a:t>
            </a:r>
          </a:p>
          <a:p>
            <a:pPr lvl="2">
              <a:buFont typeface="Wingdings" panose="05000000000000000000" pitchFamily="2" charset="2"/>
              <a:buChar char="§"/>
            </a:pPr>
            <a:r>
              <a:rPr lang="en-GB" sz="2000" dirty="0"/>
              <a:t>Counter to update for matching packets</a:t>
            </a:r>
          </a:p>
          <a:p>
            <a:pPr lvl="2">
              <a:buFont typeface="Wingdings" panose="05000000000000000000" pitchFamily="2" charset="2"/>
              <a:buChar char="§"/>
            </a:pPr>
            <a:r>
              <a:rPr lang="en-GB" sz="2000" dirty="0"/>
              <a:t>Actions (e.g., forwarding) to apply to matching packets</a:t>
            </a:r>
          </a:p>
          <a:p>
            <a:pPr lvl="2">
              <a:buFont typeface="Wingdings" panose="05000000000000000000" pitchFamily="2" charset="2"/>
              <a:buChar char="§"/>
            </a:pPr>
            <a:endParaRPr lang="en-GB" sz="2000" dirty="0"/>
          </a:p>
          <a:p>
            <a:pPr marL="457200" lvl="1" indent="0">
              <a:buNone/>
            </a:pPr>
            <a:endParaRPr lang="en-GB" sz="2000" dirty="0"/>
          </a:p>
          <a:p>
            <a:pPr lvl="1">
              <a:buFont typeface="Wingdings" panose="05000000000000000000" pitchFamily="2" charset="2"/>
              <a:buChar char="§"/>
            </a:pPr>
            <a:endParaRPr lang="en-GB" sz="2000" dirty="0"/>
          </a:p>
          <a:p>
            <a:pPr lvl="1">
              <a:buFont typeface="Wingdings" panose="05000000000000000000" pitchFamily="2" charset="2"/>
              <a:buChar char="§"/>
            </a:pPr>
            <a:endParaRPr lang="en-GB" sz="2000" dirty="0"/>
          </a:p>
          <a:p>
            <a:endParaRPr lang="en-GB" sz="2000" dirty="0"/>
          </a:p>
          <a:p>
            <a:endParaRPr lang="en-GB" sz="2000" dirty="0"/>
          </a:p>
        </p:txBody>
      </p:sp>
      <p:pic>
        <p:nvPicPr>
          <p:cNvPr id="4" name="Picture 3">
            <a:extLst>
              <a:ext uri="{FF2B5EF4-FFF2-40B4-BE49-F238E27FC236}">
                <a16:creationId xmlns:a16="http://schemas.microsoft.com/office/drawing/2014/main" id="{A743B7D6-0AEE-4B3C-997C-B386BA52BD4B}"/>
              </a:ext>
            </a:extLst>
          </p:cNvPr>
          <p:cNvPicPr>
            <a:picLocks noChangeAspect="1"/>
          </p:cNvPicPr>
          <p:nvPr/>
        </p:nvPicPr>
        <p:blipFill>
          <a:blip r:embed="rId3"/>
          <a:stretch>
            <a:fillRect/>
          </a:stretch>
        </p:blipFill>
        <p:spPr>
          <a:xfrm>
            <a:off x="3885973" y="4479610"/>
            <a:ext cx="5123116" cy="468155"/>
          </a:xfrm>
          <a:prstGeom prst="rect">
            <a:avLst/>
          </a:prstGeom>
        </p:spPr>
      </p:pic>
    </p:spTree>
    <p:extLst>
      <p:ext uri="{BB962C8B-B14F-4D97-AF65-F5344CB8AC3E}">
        <p14:creationId xmlns:p14="http://schemas.microsoft.com/office/powerpoint/2010/main" val="1811241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4497-A10C-4CD3-AF59-85F5B34FAB8B}"/>
              </a:ext>
            </a:extLst>
          </p:cNvPr>
          <p:cNvSpPr>
            <a:spLocks noGrp="1"/>
          </p:cNvSpPr>
          <p:nvPr>
            <p:ph type="title"/>
          </p:nvPr>
        </p:nvSpPr>
        <p:spPr/>
        <p:txBody>
          <a:bodyPr/>
          <a:lstStyle/>
          <a:p>
            <a:r>
              <a:rPr lang="en-GB" dirty="0"/>
              <a:t>Wired Protocol</a:t>
            </a:r>
          </a:p>
        </p:txBody>
      </p:sp>
      <p:pic>
        <p:nvPicPr>
          <p:cNvPr id="4" name="Content Placeholder 3">
            <a:extLst>
              <a:ext uri="{FF2B5EF4-FFF2-40B4-BE49-F238E27FC236}">
                <a16:creationId xmlns:a16="http://schemas.microsoft.com/office/drawing/2014/main" id="{ABC564CF-20BD-4734-811D-0EDB5B8C7280}"/>
              </a:ext>
            </a:extLst>
          </p:cNvPr>
          <p:cNvPicPr>
            <a:picLocks noGrp="1" noChangeAspect="1"/>
          </p:cNvPicPr>
          <p:nvPr>
            <p:ph idx="1"/>
          </p:nvPr>
        </p:nvPicPr>
        <p:blipFill>
          <a:blip r:embed="rId2"/>
          <a:stretch>
            <a:fillRect/>
          </a:stretch>
        </p:blipFill>
        <p:spPr>
          <a:xfrm>
            <a:off x="2592925" y="1905001"/>
            <a:ext cx="8049675" cy="3408362"/>
          </a:xfrm>
          <a:prstGeom prst="rect">
            <a:avLst/>
          </a:prstGeom>
        </p:spPr>
      </p:pic>
    </p:spTree>
    <p:extLst>
      <p:ext uri="{BB962C8B-B14F-4D97-AF65-F5344CB8AC3E}">
        <p14:creationId xmlns:p14="http://schemas.microsoft.com/office/powerpoint/2010/main" val="45485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1F75-4A80-427C-96EE-CFC71512CC8A}"/>
              </a:ext>
            </a:extLst>
          </p:cNvPr>
          <p:cNvSpPr>
            <a:spLocks noGrp="1"/>
          </p:cNvSpPr>
          <p:nvPr>
            <p:ph type="title"/>
          </p:nvPr>
        </p:nvSpPr>
        <p:spPr/>
        <p:txBody>
          <a:bodyPr/>
          <a:lstStyle/>
          <a:p>
            <a:r>
              <a:rPr lang="en-GB" dirty="0"/>
              <a:t>Wired Protocol</a:t>
            </a:r>
          </a:p>
        </p:txBody>
      </p:sp>
      <p:sp>
        <p:nvSpPr>
          <p:cNvPr id="5" name="Content Placeholder 4">
            <a:extLst>
              <a:ext uri="{FF2B5EF4-FFF2-40B4-BE49-F238E27FC236}">
                <a16:creationId xmlns:a16="http://schemas.microsoft.com/office/drawing/2014/main" id="{F10A2840-4403-4DC8-802B-F276BB905B86}"/>
              </a:ext>
            </a:extLst>
          </p:cNvPr>
          <p:cNvSpPr>
            <a:spLocks noGrp="1"/>
          </p:cNvSpPr>
          <p:nvPr>
            <p:ph idx="1"/>
          </p:nvPr>
        </p:nvSpPr>
        <p:spPr/>
        <p:txBody>
          <a:bodyPr/>
          <a:lstStyle/>
          <a:p>
            <a:r>
              <a:rPr lang="en-GB" dirty="0"/>
              <a:t>Flow table example</a:t>
            </a:r>
          </a:p>
          <a:p>
            <a:endParaRPr lang="en-GB" dirty="0"/>
          </a:p>
        </p:txBody>
      </p:sp>
      <p:pic>
        <p:nvPicPr>
          <p:cNvPr id="6" name="Content Placeholder 3">
            <a:extLst>
              <a:ext uri="{FF2B5EF4-FFF2-40B4-BE49-F238E27FC236}">
                <a16:creationId xmlns:a16="http://schemas.microsoft.com/office/drawing/2014/main" id="{6C1BA5FA-DE84-4CF2-AE52-116A1D72359A}"/>
              </a:ext>
            </a:extLst>
          </p:cNvPr>
          <p:cNvPicPr>
            <a:picLocks noChangeAspect="1"/>
          </p:cNvPicPr>
          <p:nvPr/>
        </p:nvPicPr>
        <p:blipFill>
          <a:blip r:embed="rId2"/>
          <a:stretch>
            <a:fillRect/>
          </a:stretch>
        </p:blipFill>
        <p:spPr>
          <a:xfrm>
            <a:off x="3413125" y="2741612"/>
            <a:ext cx="7267575" cy="2562225"/>
          </a:xfrm>
          <a:prstGeom prst="rect">
            <a:avLst/>
          </a:prstGeom>
        </p:spPr>
      </p:pic>
    </p:spTree>
    <p:extLst>
      <p:ext uri="{BB962C8B-B14F-4D97-AF65-F5344CB8AC3E}">
        <p14:creationId xmlns:p14="http://schemas.microsoft.com/office/powerpoint/2010/main" val="2079659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1742</Words>
  <Application>Microsoft Office PowerPoint</Application>
  <PresentationFormat>Widescreen</PresentationFormat>
  <Paragraphs>183</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Wingdings</vt:lpstr>
      <vt:lpstr>Wingdings 3</vt:lpstr>
      <vt:lpstr>Wisp</vt:lpstr>
      <vt:lpstr>PowerPoint Presentation</vt:lpstr>
      <vt:lpstr>Software Defined Networks CYB 301 SDN Architecture</vt:lpstr>
      <vt:lpstr>OpenFlow</vt:lpstr>
      <vt:lpstr>Wired Protocol</vt:lpstr>
      <vt:lpstr>Wired Protocol</vt:lpstr>
      <vt:lpstr>Wired Protocol</vt:lpstr>
      <vt:lpstr>Wired Protocol</vt:lpstr>
      <vt:lpstr>Wired Protocol</vt:lpstr>
      <vt:lpstr>Wired Protocol</vt:lpstr>
      <vt:lpstr>Wired Protocol</vt:lpstr>
      <vt:lpstr>Wired Protocol</vt:lpstr>
      <vt:lpstr>Wired Protocol</vt:lpstr>
      <vt:lpstr>Wired Protocol</vt:lpstr>
      <vt:lpstr>Wired Protocol</vt:lpstr>
      <vt:lpstr>Wired Protocol</vt:lpstr>
      <vt:lpstr>Wired Protocol</vt:lpstr>
      <vt:lpstr>Wired Protocol</vt:lpstr>
      <vt:lpstr>Wired Protocol</vt:lpstr>
      <vt:lpstr>Wired Protocol</vt:lpstr>
      <vt:lpstr>Configuration and Management Protocol</vt:lpstr>
      <vt:lpstr>Configuration and Management Protocol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Egena Onu</cp:lastModifiedBy>
  <cp:revision>55</cp:revision>
  <dcterms:created xsi:type="dcterms:W3CDTF">2022-11-23T10:33:01Z</dcterms:created>
  <dcterms:modified xsi:type="dcterms:W3CDTF">2022-11-25T13:25:36Z</dcterms:modified>
</cp:coreProperties>
</file>