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77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3" r:id="rId11"/>
    <p:sldId id="265" r:id="rId12"/>
    <p:sldId id="268" r:id="rId13"/>
    <p:sldId id="267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7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Company data breach analysis 2018</c:v>
                </c:pt>
              </c:strCache>
            </c:strRef>
          </c:tx>
          <c:dLbls>
            <c:dLbl>
              <c:idx val="0"/>
              <c:layout>
                <c:manualLayout>
                  <c:x val="0.12722417799417646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744472980412088"/>
                      <c:h val="0.2847318310892434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977-C04C-99D8-908B0355072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Weak Passwords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81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77-C04C-99D8-908B0355072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1F96-866F-8A42-B7B1-2EABD10AC7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80D32-7DE8-8A47-90B4-9B7A9A71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19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9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624110"/>
            <a:ext cx="87855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133600"/>
            <a:ext cx="8789313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A45-9DE0-E543-93A5-B012B07D9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Cryptographic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93C89-C8E4-7340-9EC6-F275F1313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Adelaiye o.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06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am???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6054716" cy="437356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Fingerprint</a:t>
            </a:r>
          </a:p>
          <a:p>
            <a:r>
              <a:rPr lang="en-US" sz="3600" dirty="0"/>
              <a:t>DNA testing</a:t>
            </a:r>
          </a:p>
          <a:p>
            <a:r>
              <a:rPr lang="en-US" sz="3600" dirty="0"/>
              <a:t>Retina Scans</a:t>
            </a:r>
          </a:p>
          <a:p>
            <a:r>
              <a:rPr lang="en-US" sz="3600" dirty="0"/>
              <a:t>Potentially the strongest type of authentication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14"/>
          <a:stretch/>
        </p:blipFill>
        <p:spPr>
          <a:xfrm>
            <a:off x="8241374" y="1742645"/>
            <a:ext cx="2176150" cy="216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431" t="10747" r="17634"/>
          <a:stretch/>
        </p:blipFill>
        <p:spPr>
          <a:xfrm>
            <a:off x="8311297" y="3987428"/>
            <a:ext cx="2106227" cy="18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4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am???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But many problems with them today</a:t>
            </a:r>
          </a:p>
          <a:p>
            <a:pPr lvl="1"/>
            <a:r>
              <a:rPr lang="en-US" sz="2800" dirty="0"/>
              <a:t>The comparison is an approximate match against a template and this produces False Positives and False Negatives</a:t>
            </a:r>
          </a:p>
          <a:p>
            <a:pPr lvl="1"/>
            <a:r>
              <a:rPr lang="en-US" sz="2800" dirty="0"/>
              <a:t>The biometric needs to be captured live since they are not secret and can be copied/stolen e.g. a fingerprint from a glass or a hair from clothing</a:t>
            </a:r>
          </a:p>
        </p:txBody>
      </p:sp>
    </p:spTree>
    <p:extLst>
      <p:ext uri="{BB962C8B-B14F-4D97-AF65-F5344CB8AC3E}">
        <p14:creationId xmlns:p14="http://schemas.microsoft.com/office/powerpoint/2010/main" val="43571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know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70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know???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4" y="2133600"/>
            <a:ext cx="10547928" cy="410029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password</a:t>
            </a:r>
          </a:p>
          <a:p>
            <a:pPr lvl="1"/>
            <a:r>
              <a:rPr lang="en-US" sz="2400" dirty="0"/>
              <a:t>A secret that is used for authentication</a:t>
            </a:r>
          </a:p>
          <a:p>
            <a:r>
              <a:rPr lang="en-US" sz="2800" dirty="0"/>
              <a:t>A cryptographic secret</a:t>
            </a:r>
          </a:p>
          <a:p>
            <a:pPr lvl="1"/>
            <a:r>
              <a:rPr lang="en-US" sz="2400" dirty="0"/>
              <a:t>A secret that is combined with cryptographic algorithms</a:t>
            </a:r>
          </a:p>
          <a:p>
            <a:r>
              <a:rPr lang="en-US" sz="2800" dirty="0"/>
              <a:t>Usually the weakest type of authentication</a:t>
            </a:r>
          </a:p>
          <a:p>
            <a:pPr lvl="1"/>
            <a:r>
              <a:rPr lang="en-US" sz="2400" dirty="0"/>
              <a:t>Secret might be copied without being detected</a:t>
            </a:r>
          </a:p>
          <a:p>
            <a:r>
              <a:rPr lang="en-US" sz="2800" dirty="0"/>
              <a:t>But the most common type </a:t>
            </a:r>
          </a:p>
          <a:p>
            <a:pPr marL="114300" indent="0">
              <a:buNone/>
            </a:pPr>
            <a:r>
              <a:rPr lang="en-US" sz="2800" dirty="0"/>
              <a:t>today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946" y="5021202"/>
            <a:ext cx="2981757" cy="17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passwords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956" y="1798388"/>
            <a:ext cx="4840752" cy="47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9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6" y="1690256"/>
            <a:ext cx="10058401" cy="4220967"/>
          </a:xfrm>
        </p:spPr>
        <p:txBody>
          <a:bodyPr>
            <a:noAutofit/>
          </a:bodyPr>
          <a:lstStyle/>
          <a:p>
            <a:r>
              <a:rPr lang="en-US" sz="3200" dirty="0"/>
              <a:t>The attacker uses knowledge about the user many users have passwords that are personal to them.</a:t>
            </a:r>
          </a:p>
          <a:p>
            <a:pPr lvl="1"/>
            <a:r>
              <a:rPr lang="en-US" sz="2800" dirty="0"/>
              <a:t>Name of husband, wife, daughter, son.</a:t>
            </a:r>
          </a:p>
          <a:p>
            <a:pPr lvl="1"/>
            <a:r>
              <a:rPr lang="en-US" sz="2800" dirty="0"/>
              <a:t>Name of family pet.</a:t>
            </a:r>
          </a:p>
          <a:p>
            <a:pPr lvl="1"/>
            <a:r>
              <a:rPr lang="en-US" sz="2800" dirty="0"/>
              <a:t>Name of the street or town where they live or where they were born.</a:t>
            </a:r>
          </a:p>
          <a:p>
            <a:pPr lvl="1"/>
            <a:r>
              <a:rPr lang="en-US" sz="2800" dirty="0"/>
              <a:t>Their house number, telephone number, car reg.</a:t>
            </a:r>
          </a:p>
        </p:txBody>
      </p:sp>
    </p:spTree>
    <p:extLst>
      <p:ext uri="{BB962C8B-B14F-4D97-AF65-F5344CB8AC3E}">
        <p14:creationId xmlns:p14="http://schemas.microsoft.com/office/powerpoint/2010/main" val="383653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55" y="2159737"/>
            <a:ext cx="9919854" cy="451284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attacker uses a dictionary a large percentage of passwords may be normal words.</a:t>
            </a:r>
          </a:p>
          <a:p>
            <a:r>
              <a:rPr lang="en-US" sz="3200" dirty="0"/>
              <a:t>More chance that a user will have a password that is easy to remember than a random string.</a:t>
            </a:r>
          </a:p>
          <a:p>
            <a:r>
              <a:rPr lang="en-US" sz="3200" dirty="0"/>
              <a:t>Attacker tries words from a dictionary.</a:t>
            </a:r>
          </a:p>
          <a:p>
            <a:r>
              <a:rPr lang="en-US" sz="3200" dirty="0"/>
              <a:t>Could have millions of 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61"/>
          <a:stretch/>
        </p:blipFill>
        <p:spPr>
          <a:xfrm>
            <a:off x="7578162" y="-58121"/>
            <a:ext cx="3104604" cy="22178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534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1" y="1454727"/>
            <a:ext cx="8534400" cy="52231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25 passwords</a:t>
            </a:r>
          </a:p>
          <a:p>
            <a:pPr marL="868680" lvl="1" indent="-457200">
              <a:buFont typeface="+mj-lt"/>
              <a:buAutoNum type="arabicPeriod"/>
            </a:pPr>
            <a:r>
              <a:rPr lang="is-IS" dirty="0"/>
              <a:t>123456 (Up 1)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password (Down 1)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12345678 (Unchanged)</a:t>
            </a:r>
          </a:p>
          <a:p>
            <a:pPr marL="868680" lvl="1" indent="-457200">
              <a:buFont typeface="+mj-lt"/>
              <a:buAutoNum type="arabicPeriod"/>
            </a:pPr>
            <a:r>
              <a:rPr lang="de-DE" dirty="0" err="1"/>
              <a:t>qwerty</a:t>
            </a:r>
            <a:r>
              <a:rPr lang="de-DE" dirty="0"/>
              <a:t> (</a:t>
            </a:r>
            <a:r>
              <a:rPr lang="de-DE" dirty="0" err="1"/>
              <a:t>Up</a:t>
            </a:r>
            <a:r>
              <a:rPr lang="de-DE" dirty="0"/>
              <a:t> 1)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abc123 (Down 1)</a:t>
            </a:r>
          </a:p>
          <a:p>
            <a:pPr marL="868680" lvl="1" indent="-457200">
              <a:buFont typeface="+mj-lt"/>
              <a:buAutoNum type="arabicPeriod"/>
            </a:pPr>
            <a:r>
              <a:rPr lang="mr-IN" dirty="0"/>
              <a:t>123456789 (New)</a:t>
            </a:r>
          </a:p>
          <a:p>
            <a:pPr marL="868680" lvl="1" indent="-457200">
              <a:buFont typeface="+mj-lt"/>
              <a:buAutoNum type="arabicPeriod"/>
            </a:pPr>
            <a:r>
              <a:rPr lang="cs-CZ" dirty="0"/>
              <a:t>111111 (Up 2)</a:t>
            </a:r>
          </a:p>
          <a:p>
            <a:pPr marL="868680" lvl="1" indent="-457200">
              <a:buFont typeface="+mj-lt"/>
              <a:buAutoNum type="arabicPeriod"/>
            </a:pPr>
            <a:r>
              <a:rPr lang="mr-IN" dirty="0"/>
              <a:t>1234567 (Up 5)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/>
              <a:t>iloveyou</a:t>
            </a:r>
            <a:r>
              <a:rPr lang="en-US" dirty="0"/>
              <a:t> (Up 2)</a:t>
            </a:r>
          </a:p>
          <a:p>
            <a:pPr marL="868680" lvl="1" indent="-457200">
              <a:buFont typeface="+mj-lt"/>
              <a:buAutoNum type="arabicPeriod"/>
            </a:pPr>
            <a:r>
              <a:rPr lang="sk-SK" dirty="0"/>
              <a:t>adobe123 (New)</a:t>
            </a:r>
          </a:p>
          <a:p>
            <a:pPr marL="868680" lvl="1" indent="-457200">
              <a:buFont typeface="+mj-lt"/>
              <a:buAutoNum type="arabicPeriod"/>
            </a:pPr>
            <a:r>
              <a:rPr lang="is-IS" dirty="0"/>
              <a:t>123123 (Up 5)</a:t>
            </a:r>
          </a:p>
          <a:p>
            <a:pPr marL="868680" lvl="1" indent="-457200">
              <a:buFont typeface="+mj-lt"/>
              <a:buAutoNum type="arabicPeriod"/>
            </a:pPr>
            <a:r>
              <a:rPr lang="pt-BR" dirty="0" err="1"/>
              <a:t>Admin</a:t>
            </a:r>
            <a:r>
              <a:rPr lang="pt-BR" dirty="0"/>
              <a:t> (New)</a:t>
            </a:r>
          </a:p>
          <a:p>
            <a:pPr marL="868680" lvl="1" indent="-457200">
              <a:buFont typeface="+mj-lt"/>
              <a:buAutoNum type="arabicPeriod"/>
            </a:pPr>
            <a:r>
              <a:rPr lang="mr-IN" dirty="0"/>
              <a:t>1234567890 (New)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/>
              <a:t>letmein</a:t>
            </a:r>
            <a:r>
              <a:rPr lang="en-US" dirty="0"/>
              <a:t> (Down 7)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/>
              <a:t>photoshop</a:t>
            </a:r>
            <a:r>
              <a:rPr lang="en-US" dirty="0"/>
              <a:t> (New)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5432872" y="2333531"/>
          <a:ext cx="4971893" cy="4247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17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752601"/>
            <a:ext cx="6386946" cy="4925290"/>
          </a:xfrm>
        </p:spPr>
        <p:txBody>
          <a:bodyPr>
            <a:normAutofit/>
          </a:bodyPr>
          <a:lstStyle/>
          <a:p>
            <a:r>
              <a:rPr lang="en-US" sz="2400" dirty="0"/>
              <a:t>Attack using brute force: try all combinations!</a:t>
            </a:r>
          </a:p>
          <a:p>
            <a:r>
              <a:rPr lang="en-US" sz="2400" dirty="0"/>
              <a:t>Serious problem if users have short passwords</a:t>
            </a:r>
          </a:p>
          <a:p>
            <a:pPr lvl="1"/>
            <a:r>
              <a:rPr lang="en-US" sz="2000" dirty="0"/>
              <a:t>If we use only the letters a-z in lower case then:</a:t>
            </a:r>
          </a:p>
          <a:p>
            <a:pPr lvl="1"/>
            <a:r>
              <a:rPr lang="en-US" sz="2000" dirty="0"/>
              <a:t>Usually recommend 8 or more characters, mixed letters and numbers.</a:t>
            </a:r>
          </a:p>
          <a:p>
            <a:r>
              <a:rPr lang="en-US" sz="2400" dirty="0"/>
              <a:t>Far slower than dictionary attack</a:t>
            </a:r>
          </a:p>
          <a:p>
            <a:r>
              <a:rPr lang="en-US" sz="2400" dirty="0"/>
              <a:t>Longer keys are more difficult to attack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051964" y="3065811"/>
          <a:ext cx="350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Letters a-z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17576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456976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11881376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308915776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55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31573" y="1731819"/>
          <a:ext cx="6591300" cy="41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799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(bits)</a:t>
                      </a:r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of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alternative keys</a:t>
                      </a:r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Average time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required at one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decryption per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microsecond</a:t>
                      </a:r>
                      <a:endParaRPr lang="en-US" dirty="0"/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 * 10</a:t>
                      </a:r>
                      <a:r>
                        <a:rPr lang="en-US" baseline="30000" dirty="0"/>
                        <a:t>12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6.36 days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 * 10</a:t>
                      </a:r>
                      <a:r>
                        <a:rPr lang="en-US" baseline="30000" dirty="0"/>
                        <a:t>16</a:t>
                      </a:r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1142 years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 * 10</a:t>
                      </a:r>
                      <a:r>
                        <a:rPr lang="en-US" baseline="30000" dirty="0"/>
                        <a:t>38</a:t>
                      </a:r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 * 10</a:t>
                      </a:r>
                      <a:r>
                        <a:rPr lang="en-US" baseline="30000" dirty="0"/>
                        <a:t>24 </a:t>
                      </a:r>
                      <a:r>
                        <a:rPr lang="en-US" baseline="0" dirty="0"/>
                        <a:t>years</a:t>
                      </a:r>
                      <a:endParaRPr lang="en-US" baseline="30000" dirty="0"/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  <a:r>
                        <a:rPr lang="en-US" baseline="0" dirty="0"/>
                        <a:t> *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77</a:t>
                      </a:r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* 10</a:t>
                      </a:r>
                      <a:r>
                        <a:rPr lang="en-US" baseline="30000" dirty="0"/>
                        <a:t>63 </a:t>
                      </a:r>
                      <a:r>
                        <a:rPr lang="en-US" baseline="0" dirty="0"/>
                        <a:t>years</a:t>
                      </a:r>
                      <a:endParaRPr lang="en-US" baseline="30000" dirty="0"/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22692" y="6229377"/>
            <a:ext cx="8564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comparison, the universe has been in existence less than 2x1010 years</a:t>
            </a:r>
          </a:p>
        </p:txBody>
      </p:sp>
    </p:spTree>
    <p:extLst>
      <p:ext uri="{BB962C8B-B14F-4D97-AF65-F5344CB8AC3E}">
        <p14:creationId xmlns:p14="http://schemas.microsoft.com/office/powerpoint/2010/main" val="95996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SYMMETRIC AUTHENTICATION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3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good passwords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10817"/>
            <a:ext cx="7620000" cy="267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160981"/>
            <a:ext cx="762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23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good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201" y="1752601"/>
            <a:ext cx="9852399" cy="4893107"/>
          </a:xfrm>
        </p:spPr>
        <p:txBody>
          <a:bodyPr>
            <a:noAutofit/>
          </a:bodyPr>
          <a:lstStyle/>
          <a:p>
            <a:r>
              <a:rPr lang="en-US" sz="2400" dirty="0"/>
              <a:t>Never make it a real word - too vulnerable to dictionary attacks and guessing</a:t>
            </a:r>
          </a:p>
          <a:p>
            <a:r>
              <a:rPr lang="en-US" sz="2400" dirty="0"/>
              <a:t>Always should be easy to remember and hard to guess</a:t>
            </a:r>
          </a:p>
          <a:p>
            <a:r>
              <a:rPr lang="en-US" sz="2400" dirty="0"/>
              <a:t>Should be a combination of UPPER and lower case, numerals, letters and punctuation</a:t>
            </a:r>
          </a:p>
          <a:p>
            <a:r>
              <a:rPr lang="en-US" sz="2400" dirty="0"/>
              <a:t>Should be reasonably long</a:t>
            </a:r>
          </a:p>
          <a:p>
            <a:pPr lvl="1"/>
            <a:r>
              <a:rPr lang="en-US" sz="2000" dirty="0"/>
              <a:t>6 characters is only equivalent to a 40bit symmetric key</a:t>
            </a:r>
          </a:p>
          <a:p>
            <a:pPr lvl="1"/>
            <a:r>
              <a:rPr lang="en-US" sz="2000" dirty="0"/>
              <a:t>Need about 22 random characters to be equivalent to </a:t>
            </a:r>
            <a:r>
              <a:rPr lang="tr-TR" sz="2000" dirty="0"/>
              <a:t>128 bit </a:t>
            </a:r>
            <a:r>
              <a:rPr lang="tr-TR" sz="2000" dirty="0" err="1"/>
              <a:t>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402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663993"/>
            <a:ext cx="10598727" cy="5013898"/>
          </a:xfrm>
        </p:spPr>
        <p:txBody>
          <a:bodyPr>
            <a:noAutofit/>
          </a:bodyPr>
          <a:lstStyle/>
          <a:p>
            <a:r>
              <a:rPr lang="en-US" sz="4000" dirty="0"/>
              <a:t>Some suggestions</a:t>
            </a:r>
          </a:p>
          <a:p>
            <a:pPr lvl="1"/>
            <a:r>
              <a:rPr lang="en-US" sz="3600" dirty="0"/>
              <a:t>Use the first letters of a phrase e.g. use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4000" dirty="0" err="1"/>
              <a:t>TamfIbitw</a:t>
            </a:r>
            <a:r>
              <a:rPr lang="en-US" sz="4000" dirty="0"/>
              <a:t> from “The answer my 	friend is blowing in the wind”</a:t>
            </a:r>
          </a:p>
          <a:p>
            <a:pPr lvl="1"/>
            <a:r>
              <a:rPr lang="en-US" sz="3600" dirty="0"/>
              <a:t>Join several short words together e.g. </a:t>
            </a:r>
            <a:r>
              <a:rPr lang="en-US" sz="3600" dirty="0" err="1"/>
              <a:t>iLoveNY</a:t>
            </a:r>
            <a:r>
              <a:rPr lang="en-US" sz="3600" dirty="0"/>
              <a:t>!</a:t>
            </a:r>
          </a:p>
          <a:p>
            <a:pPr lvl="1"/>
            <a:r>
              <a:rPr lang="en-US" sz="3600" dirty="0"/>
              <a:t>Make up nonsense phrases e.g. </a:t>
            </a:r>
            <a:r>
              <a:rPr lang="en-US" sz="3600" dirty="0" err="1"/>
              <a:t>Fip&amp;Chips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324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: login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96" y="1690258"/>
            <a:ext cx="10252363" cy="4932217"/>
          </a:xfrm>
        </p:spPr>
        <p:txBody>
          <a:bodyPr>
            <a:normAutofit/>
          </a:bodyPr>
          <a:lstStyle/>
          <a:p>
            <a:r>
              <a:rPr lang="en-US" sz="2800" dirty="0"/>
              <a:t>Make login process slow - e.g. add a 1 second delay between each login.</a:t>
            </a:r>
          </a:p>
          <a:p>
            <a:r>
              <a:rPr lang="en-US" sz="2800" dirty="0"/>
              <a:t>Keep a record of failed login attempts and temporarily disable a login if a small limit is exceeded (ATM machines)</a:t>
            </a:r>
          </a:p>
          <a:p>
            <a:r>
              <a:rPr lang="en-US" sz="2800" dirty="0"/>
              <a:t>Ask the user to carry out an action which requires human intervention</a:t>
            </a:r>
          </a:p>
          <a:p>
            <a:pPr lvl="1"/>
            <a:r>
              <a:rPr lang="en-US" sz="2400" dirty="0" err="1"/>
              <a:t>Recognising</a:t>
            </a:r>
            <a:r>
              <a:rPr lang="en-US" sz="2400" dirty="0"/>
              <a:t> letters inside an image</a:t>
            </a:r>
          </a:p>
          <a:p>
            <a:pPr lvl="1"/>
            <a:r>
              <a:rPr lang="en-US" sz="2400" dirty="0" err="1"/>
              <a:t>Recognising</a:t>
            </a:r>
            <a:r>
              <a:rPr lang="en-US" sz="2400" dirty="0"/>
              <a:t> a word in a sound file</a:t>
            </a:r>
          </a:p>
        </p:txBody>
      </p:sp>
    </p:spTree>
    <p:extLst>
      <p:ext uri="{BB962C8B-B14F-4D97-AF65-F5344CB8AC3E}">
        <p14:creationId xmlns:p14="http://schemas.microsoft.com/office/powerpoint/2010/main" val="3016854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: login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25" y="1916761"/>
            <a:ext cx="3683000" cy="10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55" y="2596098"/>
            <a:ext cx="36830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255" y="3963665"/>
            <a:ext cx="3683000" cy="101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255" y="5098717"/>
            <a:ext cx="3810000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050" y="5919875"/>
            <a:ext cx="3810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01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authentication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055" y="2133600"/>
            <a:ext cx="10293927" cy="4281055"/>
          </a:xfrm>
        </p:spPr>
        <p:txBody>
          <a:bodyPr>
            <a:noAutofit/>
          </a:bodyPr>
          <a:lstStyle/>
          <a:p>
            <a:r>
              <a:rPr lang="en-US" sz="3200" dirty="0"/>
              <a:t>Most authentication schemes are based on a shared secret, where both parties know the same secret e.g.</a:t>
            </a:r>
          </a:p>
          <a:p>
            <a:pPr lvl="1"/>
            <a:r>
              <a:rPr lang="en-US" sz="2800" dirty="0"/>
              <a:t>One time passwords</a:t>
            </a:r>
          </a:p>
          <a:p>
            <a:pPr lvl="1"/>
            <a:r>
              <a:rPr lang="en-US" sz="2800" dirty="0"/>
              <a:t>Password-based authentication,</a:t>
            </a:r>
          </a:p>
          <a:p>
            <a:pPr lvl="1"/>
            <a:r>
              <a:rPr lang="en-US" sz="2800" dirty="0"/>
              <a:t>Symmetric encryption based schemes: Kerberos</a:t>
            </a:r>
          </a:p>
        </p:txBody>
      </p:sp>
    </p:spTree>
    <p:extLst>
      <p:ext uri="{BB962C8B-B14F-4D97-AF65-F5344CB8AC3E}">
        <p14:creationId xmlns:p14="http://schemas.microsoft.com/office/powerpoint/2010/main" val="2873299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password -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1905000"/>
            <a:ext cx="11554691" cy="3777622"/>
          </a:xfrm>
        </p:spPr>
        <p:txBody>
          <a:bodyPr>
            <a:noAutofit/>
          </a:bodyPr>
          <a:lstStyle/>
          <a:p>
            <a:r>
              <a:rPr lang="en-US" sz="3200" dirty="0"/>
              <a:t>“One time password” schemes use a shared secret (e.g. a password) and an encryption algorithm to produce an encrypted secret that is used just once as a one time password</a:t>
            </a:r>
          </a:p>
          <a:p>
            <a:r>
              <a:rPr lang="en-US" sz="3200" dirty="0"/>
              <a:t>S/Key from </a:t>
            </a:r>
            <a:r>
              <a:rPr lang="en-US" sz="3200" dirty="0" err="1"/>
              <a:t>Bellcore</a:t>
            </a:r>
            <a:r>
              <a:rPr lang="en-US" sz="3200" dirty="0"/>
              <a:t> - Internet RFC 1760</a:t>
            </a:r>
          </a:p>
          <a:p>
            <a:r>
              <a:rPr lang="en-US" sz="3200" dirty="0"/>
              <a:t>User’s password and seed are hashed multiple times using MD4 hashing algorithm</a:t>
            </a:r>
          </a:p>
        </p:txBody>
      </p:sp>
    </p:spTree>
    <p:extLst>
      <p:ext uri="{BB962C8B-B14F-4D97-AF65-F5344CB8AC3E}">
        <p14:creationId xmlns:p14="http://schemas.microsoft.com/office/powerpoint/2010/main" val="458687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know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93519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91" y="1752600"/>
            <a:ext cx="10672618" cy="3777622"/>
          </a:xfrm>
        </p:spPr>
        <p:txBody>
          <a:bodyPr>
            <a:noAutofit/>
          </a:bodyPr>
          <a:lstStyle/>
          <a:p>
            <a:r>
              <a:rPr lang="en-US" sz="2800" dirty="0"/>
              <a:t>Based on usernames and passwords</a:t>
            </a:r>
          </a:p>
          <a:p>
            <a:r>
              <a:rPr lang="en-US" sz="2800" dirty="0"/>
              <a:t>Password may be passed</a:t>
            </a:r>
          </a:p>
          <a:p>
            <a:pPr lvl="1"/>
            <a:r>
              <a:rPr lang="en-US" sz="2400" dirty="0"/>
              <a:t>As a clear text</a:t>
            </a:r>
          </a:p>
          <a:p>
            <a:pPr lvl="1"/>
            <a:r>
              <a:rPr lang="en-US" sz="2400" dirty="0"/>
              <a:t>Or hashed (along with a “salt” word)</a:t>
            </a:r>
          </a:p>
          <a:p>
            <a:pPr lvl="1"/>
            <a:r>
              <a:rPr lang="en-US" sz="2400" dirty="0"/>
              <a:t>Or encrypted ( and salted)</a:t>
            </a:r>
          </a:p>
          <a:p>
            <a:r>
              <a:rPr lang="en-US" sz="2800" dirty="0"/>
              <a:t>Often open to sniffing attacks, dictionary attacks and pre-computed hash attacks</a:t>
            </a:r>
          </a:p>
          <a:p>
            <a:r>
              <a:rPr lang="en-US" sz="2800" dirty="0"/>
              <a:t>No Internet standards can now be based on clear passwords</a:t>
            </a:r>
          </a:p>
        </p:txBody>
      </p:sp>
    </p:spTree>
    <p:extLst>
      <p:ext uri="{BB962C8B-B14F-4D97-AF65-F5344CB8AC3E}">
        <p14:creationId xmlns:p14="http://schemas.microsoft.com/office/powerpoint/2010/main" val="2110244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52600"/>
            <a:ext cx="10173856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Symmetric Cryptography</a:t>
            </a:r>
          </a:p>
          <a:p>
            <a:pPr lvl="1"/>
            <a:r>
              <a:rPr lang="en-US" dirty="0"/>
              <a:t>Strong authentication: Alice proves to Bob that she know a pre shared secret without revealing it (challenge/response)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Alice wants to prove her identity to n users, she stores n shared secret</a:t>
            </a:r>
          </a:p>
          <a:p>
            <a:pPr lvl="2"/>
            <a:r>
              <a:rPr lang="en-US" dirty="0"/>
              <a:t>Q: Pick a new random each time,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55" y="2939927"/>
            <a:ext cx="5171883" cy="26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9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4" y="1773383"/>
            <a:ext cx="10700328" cy="455814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Is a user the person they pretend to be?</a:t>
            </a:r>
          </a:p>
          <a:p>
            <a:r>
              <a:rPr lang="en-US" sz="2800" dirty="0"/>
              <a:t>Entails data integrity</a:t>
            </a:r>
          </a:p>
          <a:p>
            <a:pPr lvl="1"/>
            <a:r>
              <a:rPr lang="en-US" sz="2400" dirty="0"/>
              <a:t>Does not make sense to be sure about the origin of the message if the message was modified en route !</a:t>
            </a:r>
          </a:p>
          <a:p>
            <a:r>
              <a:rPr lang="en-US" sz="2800" dirty="0"/>
              <a:t>Comes before confidentiality and data integrity</a:t>
            </a:r>
          </a:p>
          <a:p>
            <a:r>
              <a:rPr lang="en-US" sz="2800" dirty="0"/>
              <a:t>Authorization depends upon authentication</a:t>
            </a:r>
          </a:p>
          <a:p>
            <a:r>
              <a:rPr lang="en-US" sz="2800" dirty="0"/>
              <a:t>Three types of authentication</a:t>
            </a:r>
          </a:p>
          <a:p>
            <a:pPr lvl="1"/>
            <a:r>
              <a:rPr lang="en-US" sz="2400" dirty="0"/>
              <a:t>Something I am</a:t>
            </a:r>
          </a:p>
          <a:p>
            <a:pPr lvl="1"/>
            <a:r>
              <a:rPr lang="en-US" sz="2400" dirty="0"/>
              <a:t>Something I know</a:t>
            </a:r>
          </a:p>
          <a:p>
            <a:pPr lvl="1"/>
            <a:r>
              <a:rPr lang="en-US" sz="2400" dirty="0"/>
              <a:t>Something I posses</a:t>
            </a:r>
          </a:p>
        </p:txBody>
      </p:sp>
    </p:spTree>
    <p:extLst>
      <p:ext uri="{BB962C8B-B14F-4D97-AF65-F5344CB8AC3E}">
        <p14:creationId xmlns:p14="http://schemas.microsoft.com/office/powerpoint/2010/main" val="3387999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3419" y="624110"/>
            <a:ext cx="6954982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Systems and Password</a:t>
            </a:r>
            <a:br>
              <a:rPr lang="en-US" dirty="0"/>
            </a:br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10210800" cy="423949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How can I gain access to multiple computer systems if password based authentication is used? Possible solutions:</a:t>
            </a:r>
          </a:p>
          <a:p>
            <a:pPr lvl="1"/>
            <a:r>
              <a:rPr lang="en-US" sz="2400" dirty="0"/>
              <a:t>Multiple passwords, one for each system</a:t>
            </a:r>
          </a:p>
          <a:p>
            <a:pPr lvl="1"/>
            <a:r>
              <a:rPr lang="en-US" sz="2400" dirty="0"/>
              <a:t>Use same password in all systems?</a:t>
            </a:r>
          </a:p>
          <a:p>
            <a:pPr lvl="1"/>
            <a:r>
              <a:rPr lang="en-US" sz="2400" dirty="0"/>
              <a:t>Single sign-on application that stores the passwords for each system and has one for itself</a:t>
            </a:r>
          </a:p>
          <a:p>
            <a:pPr lvl="2"/>
            <a:r>
              <a:rPr lang="en-US" sz="2000" dirty="0"/>
              <a:t>E.g. Mozilla </a:t>
            </a:r>
            <a:r>
              <a:rPr lang="en-US" sz="2000" dirty="0" err="1"/>
              <a:t>firefox</a:t>
            </a:r>
            <a:endParaRPr lang="en-US" sz="2000" dirty="0"/>
          </a:p>
          <a:p>
            <a:pPr lvl="1"/>
            <a:r>
              <a:rPr lang="en-US" sz="2400" dirty="0"/>
              <a:t>Single sign-on where password is stored in just one system and other systems trust this one to perform the authentication properly on their behalf (e.g. Microsoft Passport, Shibboleth)</a:t>
            </a:r>
          </a:p>
        </p:txBody>
      </p:sp>
    </p:spTree>
    <p:extLst>
      <p:ext uri="{BB962C8B-B14F-4D97-AF65-F5344CB8AC3E}">
        <p14:creationId xmlns:p14="http://schemas.microsoft.com/office/powerpoint/2010/main" val="3523160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Mutual Authentication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6" y="2133600"/>
            <a:ext cx="10390908" cy="4308764"/>
          </a:xfrm>
        </p:spPr>
        <p:txBody>
          <a:bodyPr>
            <a:normAutofit/>
          </a:bodyPr>
          <a:lstStyle/>
          <a:p>
            <a:r>
              <a:rPr lang="en-US" sz="3600" dirty="0"/>
              <a:t>How can two people authenticate to each other using passwords?</a:t>
            </a:r>
          </a:p>
          <a:p>
            <a:r>
              <a:rPr lang="en-US" sz="3600" dirty="0"/>
              <a:t>If a set of N persons mutually share symmetric secrets, the system will need </a:t>
            </a:r>
            <a:r>
              <a:rPr lang="mr-IN" sz="3600" dirty="0"/>
              <a:t>N</a:t>
            </a:r>
            <a:r>
              <a:rPr lang="en-US" sz="3600" dirty="0"/>
              <a:t>(</a:t>
            </a:r>
            <a:r>
              <a:rPr lang="mr-IN" sz="3600" dirty="0"/>
              <a:t>N-1</a:t>
            </a:r>
            <a:r>
              <a:rPr lang="en-US" sz="3600" dirty="0"/>
              <a:t>)</a:t>
            </a:r>
            <a:r>
              <a:rPr lang="mr-IN" sz="3600" dirty="0"/>
              <a:t>/2 keys</a:t>
            </a:r>
          </a:p>
          <a:p>
            <a:pPr lvl="1"/>
            <a:r>
              <a:rPr lang="en-US" sz="3200" dirty="0"/>
              <a:t>Scalability issues</a:t>
            </a:r>
          </a:p>
        </p:txBody>
      </p:sp>
    </p:spTree>
    <p:extLst>
      <p:ext uri="{BB962C8B-B14F-4D97-AF65-F5344CB8AC3E}">
        <p14:creationId xmlns:p14="http://schemas.microsoft.com/office/powerpoint/2010/main" val="1750789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know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kerberos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73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236" y="1540189"/>
            <a:ext cx="10501746" cy="5193120"/>
          </a:xfrm>
        </p:spPr>
        <p:txBody>
          <a:bodyPr>
            <a:noAutofit/>
          </a:bodyPr>
          <a:lstStyle/>
          <a:p>
            <a:r>
              <a:rPr lang="en-US" sz="1600" dirty="0"/>
              <a:t> Is based on encrypting a message with a shared secret, so that only the other party knowing the secret can decode the message.</a:t>
            </a:r>
          </a:p>
          <a:p>
            <a:pPr lvl="1"/>
            <a:r>
              <a:rPr lang="en-US" sz="1400" dirty="0"/>
              <a:t>But cannot share secrets with everyone – multiple password problem again. Therefore share with just one party – a secret key server.</a:t>
            </a:r>
          </a:p>
          <a:p>
            <a:r>
              <a:rPr lang="en-US" sz="1600" dirty="0"/>
              <a:t>Trusted symmetric key server shares a secret key with every user.</a:t>
            </a:r>
          </a:p>
          <a:p>
            <a:r>
              <a:rPr lang="en-US" sz="1600" dirty="0"/>
              <a:t>When Alice wants to talk to Ben she asks the key server for a new secret key.</a:t>
            </a:r>
          </a:p>
          <a:p>
            <a:r>
              <a:rPr lang="en-US" sz="1600" dirty="0"/>
              <a:t>The key server generates a new key, encrypts it with Alice’s secret and sends it to Alice. It also includes the new key encrypted with Ben’s secret.</a:t>
            </a:r>
          </a:p>
          <a:p>
            <a:r>
              <a:rPr lang="en-US" sz="1600" dirty="0"/>
              <a:t>Alice decrypts the message and forwards Ben’s encrypted key to him</a:t>
            </a:r>
          </a:p>
          <a:p>
            <a:r>
              <a:rPr lang="en-US" sz="1600" dirty="0"/>
              <a:t>Ben decrypts the new key and sends a confirmation message to Alice encrypted with the new key</a:t>
            </a:r>
          </a:p>
          <a:p>
            <a:r>
              <a:rPr lang="en-US" sz="1600" dirty="0"/>
              <a:t>Alice decrypts this, performs a simple operation on the message and sends it encrypted back to Ben</a:t>
            </a:r>
          </a:p>
          <a:p>
            <a:r>
              <a:rPr lang="en-US" sz="1600" dirty="0"/>
              <a:t>Both sides now know that they share the same secret</a:t>
            </a:r>
          </a:p>
        </p:txBody>
      </p:sp>
    </p:spTree>
    <p:extLst>
      <p:ext uri="{BB962C8B-B14F-4D97-AF65-F5344CB8AC3E}">
        <p14:creationId xmlns:p14="http://schemas.microsoft.com/office/powerpoint/2010/main" val="1328620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996484"/>
          </a:xfrm>
        </p:spPr>
        <p:txBody>
          <a:bodyPr>
            <a:normAutofit lnSpcReduction="10000"/>
          </a:bodyPr>
          <a:lstStyle/>
          <a:p>
            <a:r>
              <a:rPr lang="mr-IN" dirty="0"/>
              <a:t>1. Alice-&gt;Server: A, B, Na.</a:t>
            </a:r>
          </a:p>
          <a:p>
            <a:r>
              <a:rPr lang="en-US" dirty="0"/>
              <a:t>2. Server-&gt;Alice: {Na, B, </a:t>
            </a:r>
            <a:r>
              <a:rPr lang="en-US" dirty="0" err="1"/>
              <a:t>Kab</a:t>
            </a:r>
            <a:r>
              <a:rPr lang="en-US" dirty="0"/>
              <a:t>, {</a:t>
            </a:r>
            <a:r>
              <a:rPr lang="en-US" dirty="0" err="1"/>
              <a:t>Kab</a:t>
            </a:r>
            <a:r>
              <a:rPr lang="en-US" dirty="0"/>
              <a:t>, A}</a:t>
            </a:r>
            <a:r>
              <a:rPr lang="en-US" dirty="0" err="1"/>
              <a:t>Kbs</a:t>
            </a:r>
            <a:r>
              <a:rPr lang="en-US" dirty="0"/>
              <a:t>}</a:t>
            </a:r>
            <a:r>
              <a:rPr lang="en-US" dirty="0" err="1"/>
              <a:t>Kas</a:t>
            </a:r>
            <a:endParaRPr lang="en-US" dirty="0"/>
          </a:p>
          <a:p>
            <a:r>
              <a:rPr lang="en-US" dirty="0"/>
              <a:t>3. Alice-&gt;Ben: {</a:t>
            </a:r>
            <a:r>
              <a:rPr lang="en-US" dirty="0" err="1"/>
              <a:t>Kab,A</a:t>
            </a:r>
            <a:r>
              <a:rPr lang="en-US" dirty="0"/>
              <a:t>}</a:t>
            </a:r>
            <a:r>
              <a:rPr lang="en-US" dirty="0" err="1"/>
              <a:t>Kbs</a:t>
            </a:r>
            <a:endParaRPr lang="en-US" dirty="0"/>
          </a:p>
          <a:p>
            <a:r>
              <a:rPr lang="mr-IN" dirty="0"/>
              <a:t>4. Ben-&gt;Alice: {Nb}Kab</a:t>
            </a:r>
          </a:p>
          <a:p>
            <a:r>
              <a:rPr lang="mr-IN" dirty="0"/>
              <a:t>5. Alice-&gt;Ben: {f(Nb)}Kab</a:t>
            </a:r>
          </a:p>
          <a:p>
            <a:pPr lvl="2"/>
            <a:r>
              <a:rPr lang="en-US" dirty="0"/>
              <a:t>Where A=name of Alice</a:t>
            </a:r>
          </a:p>
          <a:p>
            <a:pPr lvl="2"/>
            <a:r>
              <a:rPr lang="en-US" dirty="0"/>
              <a:t>B=name of Ben</a:t>
            </a:r>
          </a:p>
          <a:p>
            <a:pPr lvl="2"/>
            <a:r>
              <a:rPr lang="en-US" dirty="0"/>
              <a:t>Na=nonce generated by Alice</a:t>
            </a:r>
          </a:p>
          <a:p>
            <a:pPr lvl="2"/>
            <a:r>
              <a:rPr lang="en-US" dirty="0" err="1"/>
              <a:t>Nb</a:t>
            </a:r>
            <a:r>
              <a:rPr lang="en-US" dirty="0"/>
              <a:t>=nonce generated by Ben</a:t>
            </a:r>
          </a:p>
          <a:p>
            <a:pPr lvl="2"/>
            <a:r>
              <a:rPr lang="en-US" dirty="0" err="1"/>
              <a:t>Kab</a:t>
            </a:r>
            <a:r>
              <a:rPr lang="en-US" dirty="0"/>
              <a:t>=New secret key to be used by Alice and Ben</a:t>
            </a:r>
          </a:p>
          <a:p>
            <a:pPr lvl="2"/>
            <a:r>
              <a:rPr lang="en-US" dirty="0" err="1"/>
              <a:t>Kbs</a:t>
            </a:r>
            <a:r>
              <a:rPr lang="en-US" dirty="0"/>
              <a:t>=Ben’s secret shared with the server</a:t>
            </a:r>
          </a:p>
          <a:p>
            <a:pPr lvl="2"/>
            <a:r>
              <a:rPr lang="en-US" dirty="0" err="1"/>
              <a:t>Kas</a:t>
            </a:r>
            <a:r>
              <a:rPr lang="en-US" dirty="0"/>
              <a:t>= Alice’s secret shared with the server</a:t>
            </a:r>
          </a:p>
          <a:p>
            <a:pPr lvl="2"/>
            <a:r>
              <a:rPr lang="en-US" dirty="0"/>
              <a:t>F(</a:t>
            </a:r>
            <a:r>
              <a:rPr lang="en-US" dirty="0" err="1"/>
              <a:t>Nb</a:t>
            </a:r>
            <a:r>
              <a:rPr lang="en-US" dirty="0"/>
              <a:t>)= a simple function applied to </a:t>
            </a:r>
            <a:r>
              <a:rPr lang="en-US" dirty="0" err="1"/>
              <a:t>Nb</a:t>
            </a:r>
            <a:r>
              <a:rPr lang="en-US" dirty="0"/>
              <a:t> such as subtracting 1</a:t>
            </a:r>
          </a:p>
        </p:txBody>
      </p:sp>
    </p:spTree>
    <p:extLst>
      <p:ext uri="{BB962C8B-B14F-4D97-AF65-F5344CB8AC3E}">
        <p14:creationId xmlns:p14="http://schemas.microsoft.com/office/powerpoint/2010/main" val="1884705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99" y="1977028"/>
            <a:ext cx="8494285" cy="43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33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86" y="1698346"/>
            <a:ext cx="7933721" cy="50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48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5" y="290946"/>
            <a:ext cx="7536872" cy="1614055"/>
          </a:xfrm>
        </p:spPr>
        <p:txBody>
          <a:bodyPr>
            <a:noAutofit/>
          </a:bodyPr>
          <a:lstStyle/>
          <a:p>
            <a:r>
              <a:rPr lang="en-US" sz="3200" dirty="0"/>
              <a:t>Summary of Problems with Shared</a:t>
            </a:r>
            <a:br>
              <a:rPr lang="en-US" sz="3200" dirty="0"/>
            </a:br>
            <a:r>
              <a:rPr lang="en-US" sz="3200" dirty="0"/>
              <a:t>Secret/Symmetric Encryption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64" y="1905001"/>
            <a:ext cx="10377054" cy="4662055"/>
          </a:xfrm>
        </p:spPr>
        <p:txBody>
          <a:bodyPr>
            <a:noAutofit/>
          </a:bodyPr>
          <a:lstStyle/>
          <a:p>
            <a:r>
              <a:rPr lang="en-US" sz="2400" dirty="0"/>
              <a:t>They need a shared secret, and each pair of users needs a different shared secret</a:t>
            </a:r>
          </a:p>
          <a:p>
            <a:r>
              <a:rPr lang="en-US" sz="2400" dirty="0"/>
              <a:t>Secret key management – how to reliably share the secret without anyone else eavesdropping</a:t>
            </a:r>
          </a:p>
          <a:p>
            <a:r>
              <a:rPr lang="en-US" sz="2400" dirty="0"/>
              <a:t>Not easily scalable</a:t>
            </a:r>
          </a:p>
          <a:p>
            <a:r>
              <a:rPr lang="en-US" sz="2400" dirty="0"/>
              <a:t>Possible solutions:</a:t>
            </a:r>
          </a:p>
          <a:p>
            <a:pPr lvl="1"/>
            <a:r>
              <a:rPr lang="en-US" sz="2000" dirty="0"/>
              <a:t>Use a key server such as in N-S and Kerberos</a:t>
            </a:r>
          </a:p>
          <a:p>
            <a:pPr lvl="1"/>
            <a:r>
              <a:rPr lang="en-US" sz="2000" dirty="0"/>
              <a:t>Use a Key exchange protocol such as </a:t>
            </a:r>
            <a:r>
              <a:rPr lang="en-US" sz="2000" dirty="0" err="1"/>
              <a:t>Diffie</a:t>
            </a:r>
            <a:r>
              <a:rPr lang="en-US" sz="2000" dirty="0"/>
              <a:t> Hellman</a:t>
            </a:r>
          </a:p>
          <a:p>
            <a:pPr lvl="1"/>
            <a:r>
              <a:rPr lang="en-US" sz="2000" dirty="0"/>
              <a:t>Use asymmetric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1726445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 Hellman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1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28" y="624110"/>
            <a:ext cx="6774873" cy="1280890"/>
          </a:xfrm>
        </p:spPr>
        <p:txBody>
          <a:bodyPr>
            <a:normAutofit/>
          </a:bodyPr>
          <a:lstStyle/>
          <a:p>
            <a:r>
              <a:rPr lang="en-US" dirty="0" err="1"/>
              <a:t>Diffie</a:t>
            </a:r>
            <a:r>
              <a:rPr lang="en-US" dirty="0"/>
              <a:t> Hellman Key Exchange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6" y="2092037"/>
            <a:ext cx="10377055" cy="4405989"/>
          </a:xfrm>
        </p:spPr>
        <p:txBody>
          <a:bodyPr>
            <a:noAutofit/>
          </a:bodyPr>
          <a:lstStyle/>
          <a:p>
            <a:r>
              <a:rPr lang="en-US" sz="2400" dirty="0"/>
              <a:t>Allows two people to calculate a shared secret, without eavesdroppers being able to work out the shared secret.</a:t>
            </a:r>
          </a:p>
          <a:p>
            <a:r>
              <a:rPr lang="en-US" sz="2400" dirty="0"/>
              <a:t>It works using complicated mathematics based on an exponential equation and modulus X=Y</a:t>
            </a:r>
            <a:r>
              <a:rPr lang="en-US" sz="2400" baseline="30000" dirty="0"/>
              <a:t>A</a:t>
            </a:r>
            <a:r>
              <a:rPr lang="en-US" sz="2400" dirty="0"/>
              <a:t> Mod P</a:t>
            </a:r>
          </a:p>
          <a:p>
            <a:r>
              <a:rPr lang="en-US" sz="2400" dirty="0"/>
              <a:t>A group of people agree on values for Y and P</a:t>
            </a:r>
          </a:p>
          <a:p>
            <a:r>
              <a:rPr lang="en-US" sz="2400" dirty="0"/>
              <a:t>If two people want to share a secret, they each choose different values for A (A</a:t>
            </a:r>
            <a:r>
              <a:rPr lang="en-US" sz="2400" baseline="-25000" dirty="0"/>
              <a:t>1</a:t>
            </a:r>
            <a:r>
              <a:rPr lang="en-US" sz="2400" dirty="0"/>
              <a:t> and A</a:t>
            </a:r>
            <a:r>
              <a:rPr lang="en-US" sz="2400" baseline="-25000" dirty="0"/>
              <a:t>2</a:t>
            </a:r>
            <a:r>
              <a:rPr lang="en-US" sz="2400" dirty="0"/>
              <a:t>) and send the result of the calculation, X</a:t>
            </a:r>
            <a:r>
              <a:rPr lang="en-US" sz="2400" baseline="-25000" dirty="0"/>
              <a:t>1</a:t>
            </a:r>
            <a:r>
              <a:rPr lang="en-US" sz="2400" dirty="0"/>
              <a:t> and X</a:t>
            </a:r>
            <a:r>
              <a:rPr lang="en-US" sz="2400" baseline="-25000" dirty="0"/>
              <a:t>2</a:t>
            </a:r>
            <a:r>
              <a:rPr lang="en-US" sz="2400" dirty="0"/>
              <a:t>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223154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1752601"/>
            <a:ext cx="10654145" cy="4856017"/>
          </a:xfrm>
        </p:spPr>
        <p:txBody>
          <a:bodyPr>
            <a:noAutofit/>
          </a:bodyPr>
          <a:lstStyle/>
          <a:p>
            <a:r>
              <a:rPr lang="en-US" sz="3600" dirty="0"/>
              <a:t>“Something I possess” based authentication</a:t>
            </a:r>
          </a:p>
          <a:p>
            <a:r>
              <a:rPr lang="en-US" sz="3600" dirty="0"/>
              <a:t>“Something I am” based authentication</a:t>
            </a:r>
          </a:p>
          <a:p>
            <a:r>
              <a:rPr lang="en-US" sz="3600" dirty="0"/>
              <a:t>“Something I know” based authentication</a:t>
            </a:r>
          </a:p>
          <a:p>
            <a:pPr lvl="1"/>
            <a:r>
              <a:rPr lang="en-US" sz="3200" dirty="0"/>
              <a:t>Password-based Authentication</a:t>
            </a:r>
          </a:p>
          <a:p>
            <a:pPr lvl="1"/>
            <a:r>
              <a:rPr lang="en-US" sz="3200" dirty="0"/>
              <a:t>Kerberos</a:t>
            </a:r>
          </a:p>
          <a:p>
            <a:r>
              <a:rPr lang="en-US" sz="3600" dirty="0" err="1"/>
              <a:t>Diffie</a:t>
            </a:r>
            <a:r>
              <a:rPr lang="en-US" sz="3600" dirty="0"/>
              <a:t>-Hellman</a:t>
            </a:r>
          </a:p>
        </p:txBody>
      </p:sp>
    </p:spTree>
    <p:extLst>
      <p:ext uri="{BB962C8B-B14F-4D97-AF65-F5344CB8AC3E}">
        <p14:creationId xmlns:p14="http://schemas.microsoft.com/office/powerpoint/2010/main" val="2747445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Diffie</a:t>
            </a:r>
            <a:r>
              <a:rPr lang="en-US" dirty="0"/>
              <a:t> Hellman Key Exchange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5217" y="1952835"/>
            <a:ext cx="8485910" cy="4281055"/>
          </a:xfrm>
        </p:spPr>
        <p:txBody>
          <a:bodyPr>
            <a:normAutofit/>
          </a:bodyPr>
          <a:lstStyle/>
          <a:p>
            <a:r>
              <a:rPr lang="en-US" sz="2800" dirty="0"/>
              <a:t>They then perform the following </a:t>
            </a:r>
          </a:p>
          <a:p>
            <a:pPr marL="114300" indent="0">
              <a:buNone/>
            </a:pPr>
            <a:r>
              <a:rPr lang="en-US" sz="2800" dirty="0"/>
              <a:t>	calculation S=</a:t>
            </a:r>
            <a:r>
              <a:rPr lang="en-US" sz="2800" dirty="0" err="1"/>
              <a:t>X</a:t>
            </a:r>
            <a:r>
              <a:rPr lang="en-US" sz="2800" baseline="-25000" dirty="0" err="1"/>
              <a:t>i</a:t>
            </a:r>
            <a:r>
              <a:rPr lang="en-US" sz="2800" baseline="30000" dirty="0" err="1"/>
              <a:t>A</a:t>
            </a:r>
            <a:r>
              <a:rPr lang="en-US" sz="2800" dirty="0"/>
              <a:t> Mod P using their own A 	and the received X</a:t>
            </a:r>
            <a:r>
              <a:rPr lang="en-US" sz="2800" baseline="-25000" dirty="0"/>
              <a:t>i</a:t>
            </a:r>
            <a:r>
              <a:rPr lang="en-US" sz="2800" dirty="0"/>
              <a:t> , and each derives 	the same secret S, which no-one else can do because no one else knows either A</a:t>
            </a:r>
            <a:r>
              <a:rPr lang="en-US" sz="2800" baseline="-25000" dirty="0"/>
              <a:t>1</a:t>
            </a:r>
            <a:r>
              <a:rPr lang="en-US" sz="2800" dirty="0"/>
              <a:t> or A</a:t>
            </a:r>
            <a:r>
              <a:rPr lang="en-US" sz="2800" baseline="-25000" dirty="0"/>
              <a:t>2</a:t>
            </a:r>
          </a:p>
          <a:p>
            <a:pPr marL="114300" indent="0">
              <a:buNone/>
            </a:pPr>
            <a:endParaRPr lang="en-US" sz="2800" baseline="-25000" dirty="0"/>
          </a:p>
          <a:p>
            <a:r>
              <a:rPr lang="mr-IN" sz="2800" dirty="0"/>
              <a:t>Proof. S=X</a:t>
            </a:r>
            <a:r>
              <a:rPr lang="mr-IN" sz="2800" baseline="-25000" dirty="0"/>
              <a:t>1</a:t>
            </a:r>
            <a:r>
              <a:rPr lang="en-US" sz="2800" baseline="30000" dirty="0"/>
              <a:t>A</a:t>
            </a:r>
            <a:r>
              <a:rPr lang="en-US" sz="1800" baseline="30000" dirty="0"/>
              <a:t>2</a:t>
            </a:r>
            <a:r>
              <a:rPr lang="mr-IN" sz="2800" dirty="0"/>
              <a:t> Mod P = X</a:t>
            </a:r>
            <a:r>
              <a:rPr lang="mr-IN" sz="2800" baseline="-25000" dirty="0"/>
              <a:t>2</a:t>
            </a:r>
            <a:r>
              <a:rPr lang="en-US" sz="2800" baseline="30000" dirty="0"/>
              <a:t>A</a:t>
            </a:r>
            <a:r>
              <a:rPr lang="en-US" sz="1800" baseline="30000" dirty="0"/>
              <a:t>1</a:t>
            </a:r>
            <a:r>
              <a:rPr lang="mr-IN" sz="2800" dirty="0"/>
              <a:t> Mod P = Y</a:t>
            </a:r>
            <a:r>
              <a:rPr lang="en-US" sz="2800" baseline="30000" dirty="0"/>
              <a:t>A</a:t>
            </a:r>
            <a:r>
              <a:rPr lang="en-US" sz="1800" baseline="30000" dirty="0"/>
              <a:t>1</a:t>
            </a:r>
            <a:r>
              <a:rPr lang="en-US" sz="2800" baseline="30000" dirty="0"/>
              <a:t>A</a:t>
            </a:r>
            <a:r>
              <a:rPr lang="en-US" sz="1800" baseline="30000" dirty="0"/>
              <a:t>2</a:t>
            </a:r>
            <a:r>
              <a:rPr lang="en-US" sz="2800" dirty="0"/>
              <a:t> Mod P</a:t>
            </a:r>
          </a:p>
        </p:txBody>
      </p:sp>
    </p:spTree>
    <p:extLst>
      <p:ext uri="{BB962C8B-B14F-4D97-AF65-F5344CB8AC3E}">
        <p14:creationId xmlns:p14="http://schemas.microsoft.com/office/powerpoint/2010/main" val="2432218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4583" y="2288320"/>
            <a:ext cx="54725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END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250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possess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possess????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28" y="2133599"/>
            <a:ext cx="11143674" cy="3823855"/>
          </a:xfrm>
        </p:spPr>
        <p:txBody>
          <a:bodyPr numCol="2">
            <a:noAutofit/>
          </a:bodyPr>
          <a:lstStyle/>
          <a:p>
            <a:r>
              <a:rPr lang="en-US" sz="3600" dirty="0"/>
              <a:t>Physical</a:t>
            </a:r>
          </a:p>
          <a:p>
            <a:pPr lvl="1"/>
            <a:r>
              <a:rPr lang="en-US" sz="3200" dirty="0"/>
              <a:t>Proximity card</a:t>
            </a:r>
          </a:p>
          <a:p>
            <a:pPr lvl="1"/>
            <a:r>
              <a:rPr lang="en-US" sz="3200" dirty="0"/>
              <a:t>Smartcard</a:t>
            </a:r>
          </a:p>
          <a:p>
            <a:pPr lvl="1"/>
            <a:r>
              <a:rPr lang="en-US" sz="3200" dirty="0"/>
              <a:t>Visa card</a:t>
            </a:r>
          </a:p>
          <a:p>
            <a:pPr lvl="1"/>
            <a:r>
              <a:rPr lang="en-US" sz="3200" dirty="0"/>
              <a:t>Private key</a:t>
            </a:r>
          </a:p>
          <a:p>
            <a:pPr lvl="1"/>
            <a:r>
              <a:rPr lang="en-US" sz="3200" dirty="0"/>
              <a:t>Passport</a:t>
            </a:r>
          </a:p>
          <a:p>
            <a:pPr lvl="1"/>
            <a:r>
              <a:rPr lang="en-US" sz="3200" dirty="0"/>
              <a:t>Mobile phone</a:t>
            </a:r>
          </a:p>
          <a:p>
            <a:r>
              <a:rPr lang="en-US" sz="3600" dirty="0"/>
              <a:t>Attacks are “easy” to detect</a:t>
            </a:r>
          </a:p>
        </p:txBody>
      </p:sp>
    </p:spTree>
    <p:extLst>
      <p:ext uri="{BB962C8B-B14F-4D97-AF65-F5344CB8AC3E}">
        <p14:creationId xmlns:p14="http://schemas.microsoft.com/office/powerpoint/2010/main" val="89326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SOMETHing</a:t>
            </a:r>
            <a:r>
              <a:rPr lang="en-US" dirty="0"/>
              <a:t> I possess????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19745"/>
            <a:ext cx="10312401" cy="3777622"/>
          </a:xfrm>
        </p:spPr>
        <p:txBody>
          <a:bodyPr>
            <a:noAutofit/>
          </a:bodyPr>
          <a:lstStyle/>
          <a:p>
            <a:r>
              <a:rPr lang="en-US" sz="4400" dirty="0"/>
              <a:t>These are usually two factor authentication systems, and rely on something you possess and something you know</a:t>
            </a:r>
          </a:p>
          <a:p>
            <a:pPr lvl="1"/>
            <a:r>
              <a:rPr lang="en-US" sz="4000" dirty="0"/>
              <a:t>e.g. mobile phones-based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81513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using mobile phones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154058"/>
            <a:ext cx="6591300" cy="3737335"/>
          </a:xfrm>
        </p:spPr>
      </p:pic>
      <p:sp>
        <p:nvSpPr>
          <p:cNvPr id="5" name="TextBox 4"/>
          <p:cNvSpPr txBox="1"/>
          <p:nvPr/>
        </p:nvSpPr>
        <p:spPr>
          <a:xfrm>
            <a:off x="8478904" y="6438954"/>
            <a:ext cx="1563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www.pilvo.com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6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257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{8E75AC8A-D050-9D49-8DA2-8111AA9AC77E}tf10001073_mac</Template>
  <TotalTime>13384</TotalTime>
  <Words>1676</Words>
  <Application>Microsoft Macintosh PowerPoint</Application>
  <PresentationFormat>Widescreen</PresentationFormat>
  <Paragraphs>240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Apple Chancery</vt:lpstr>
      <vt:lpstr>Arial</vt:lpstr>
      <vt:lpstr>Calibri</vt:lpstr>
      <vt:lpstr>Tw Cen MT</vt:lpstr>
      <vt:lpstr>Droplet</vt:lpstr>
      <vt:lpstr>Cryptographic techniques</vt:lpstr>
      <vt:lpstr>SYMMETRIC AUTHENTICATION</vt:lpstr>
      <vt:lpstr>Authentication</vt:lpstr>
      <vt:lpstr>highlights</vt:lpstr>
      <vt:lpstr>Something I possess</vt:lpstr>
      <vt:lpstr>Something I possess????</vt:lpstr>
      <vt:lpstr>SOMETHing I possess????</vt:lpstr>
      <vt:lpstr>Authentication using mobile phones</vt:lpstr>
      <vt:lpstr>Something I am</vt:lpstr>
      <vt:lpstr>Something I am???</vt:lpstr>
      <vt:lpstr>Something I am???</vt:lpstr>
      <vt:lpstr>Something I know</vt:lpstr>
      <vt:lpstr>Something I know???</vt:lpstr>
      <vt:lpstr>Breaking passwords</vt:lpstr>
      <vt:lpstr>Breaking passwords</vt:lpstr>
      <vt:lpstr>reality</vt:lpstr>
      <vt:lpstr>Breaking passwords</vt:lpstr>
      <vt:lpstr>Password attacks</vt:lpstr>
      <vt:lpstr>PowerPoint Presentation</vt:lpstr>
      <vt:lpstr>Choosing good passwords</vt:lpstr>
      <vt:lpstr>Choosing good passwords</vt:lpstr>
      <vt:lpstr>Suggestions!!!</vt:lpstr>
      <vt:lpstr>Protection : login process</vt:lpstr>
      <vt:lpstr>Protection : login process</vt:lpstr>
      <vt:lpstr>Symmetric authentication schemes</vt:lpstr>
      <vt:lpstr>One time password - software</vt:lpstr>
      <vt:lpstr>Something I know</vt:lpstr>
      <vt:lpstr>Password based authentication</vt:lpstr>
      <vt:lpstr>Password based authentication</vt:lpstr>
      <vt:lpstr>Distributed Systems and Password Authentication</vt:lpstr>
      <vt:lpstr>The Mutual Authentication Problem</vt:lpstr>
      <vt:lpstr>Something I know</vt:lpstr>
      <vt:lpstr>Needham-Schroeder</vt:lpstr>
      <vt:lpstr>Needham-Schroeder</vt:lpstr>
      <vt:lpstr>Needham-Schroeder</vt:lpstr>
      <vt:lpstr>Kerberos</vt:lpstr>
      <vt:lpstr>Summary of Problems with Shared Secret/Symmetric Encryption Techniques</vt:lpstr>
      <vt:lpstr>Diffie Hellman</vt:lpstr>
      <vt:lpstr>Diffie Hellman Key Exchange Protocol</vt:lpstr>
      <vt:lpstr>Diffie Hellman Key Exchange Protocol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Microsoft Office User</dc:creator>
  <cp:lastModifiedBy>Microsoft Office User</cp:lastModifiedBy>
  <cp:revision>28</cp:revision>
  <dcterms:created xsi:type="dcterms:W3CDTF">2022-10-26T10:33:04Z</dcterms:created>
  <dcterms:modified xsi:type="dcterms:W3CDTF">2023-01-19T19:42:30Z</dcterms:modified>
</cp:coreProperties>
</file>