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1F96-866F-8A42-B7B1-2EABD10AC7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80D32-7DE8-8A47-90B4-9B7A9A71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06689-D636-F44E-AC26-8BF1E4D913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19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3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9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2" y="624110"/>
            <a:ext cx="87855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8" y="2133600"/>
            <a:ext cx="8789313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4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DA45-9DE0-E543-93A5-B012B07D9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Cryptographic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93C89-C8E4-7340-9EC6-F275F1313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Adelaiye o.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06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private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219" y="1905000"/>
            <a:ext cx="9670472" cy="3777622"/>
          </a:xfrm>
        </p:spPr>
        <p:txBody>
          <a:bodyPr>
            <a:noAutofit/>
          </a:bodyPr>
          <a:lstStyle/>
          <a:p>
            <a:r>
              <a:rPr lang="en-US" sz="3600" dirty="0"/>
              <a:t>The signature is trusted if and only if no one except its owner can produce it </a:t>
            </a:r>
          </a:p>
          <a:p>
            <a:r>
              <a:rPr lang="en-US" sz="3600" dirty="0"/>
              <a:t>The private key can be stored </a:t>
            </a:r>
          </a:p>
          <a:p>
            <a:pPr lvl="1"/>
            <a:r>
              <a:rPr lang="en-US" sz="3200" dirty="0"/>
              <a:t>In an encrypted file, protected by a password </a:t>
            </a:r>
          </a:p>
          <a:p>
            <a:pPr lvl="1"/>
            <a:r>
              <a:rPr lang="en-US" sz="3200" dirty="0"/>
              <a:t>In a smart card, protected by a password or PIN 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398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Public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93" y="1295400"/>
            <a:ext cx="10848108" cy="4724400"/>
          </a:xfrm>
        </p:spPr>
        <p:txBody>
          <a:bodyPr>
            <a:noAutofit/>
          </a:bodyPr>
          <a:lstStyle/>
          <a:p>
            <a:r>
              <a:rPr lang="en-US" sz="2800" dirty="0"/>
              <a:t>In a context where each user may need to prove his identity to others</a:t>
            </a:r>
          </a:p>
          <a:p>
            <a:pPr lvl="1"/>
            <a:r>
              <a:rPr lang="en-US" sz="2400" dirty="0"/>
              <a:t>Each user needs to know the public keys of the other users </a:t>
            </a:r>
            <a:endParaRPr lang="en-US" sz="3200" dirty="0"/>
          </a:p>
          <a:p>
            <a:r>
              <a:rPr lang="en-US" sz="2800" dirty="0"/>
              <a:t>Problem: How to distribute those keys </a:t>
            </a:r>
          </a:p>
          <a:p>
            <a:pPr lvl="1"/>
            <a:r>
              <a:rPr lang="en-US" sz="2400" dirty="0"/>
              <a:t>In a trustable way? </a:t>
            </a:r>
          </a:p>
          <a:p>
            <a:pPr lvl="2"/>
            <a:r>
              <a:rPr lang="en-US" sz="2000" dirty="0"/>
              <a:t>How to be sure that K is Alice’s public key? </a:t>
            </a:r>
          </a:p>
          <a:p>
            <a:pPr lvl="1"/>
            <a:r>
              <a:rPr lang="en-US" sz="2400" dirty="0"/>
              <a:t>Efficiently?</a:t>
            </a:r>
          </a:p>
          <a:p>
            <a:pPr lvl="2"/>
            <a:r>
              <a:rPr lang="en-US" sz="2000" dirty="0"/>
              <a:t>Each user needs to be able to know the public keys of all users she may authenticate </a:t>
            </a:r>
          </a:p>
          <a:p>
            <a:pPr lvl="2"/>
            <a:r>
              <a:rPr lang="en-US" sz="2000" dirty="0"/>
              <a:t>Give Bob the public key of Alice only when he needs to verify her identity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67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055" y="1752600"/>
            <a:ext cx="9684327" cy="4775200"/>
          </a:xfrm>
        </p:spPr>
        <p:txBody>
          <a:bodyPr>
            <a:normAutofit lnSpcReduction="10000"/>
          </a:bodyPr>
          <a:lstStyle/>
          <a:p>
            <a:r>
              <a:rPr lang="en-US" sz="3900" dirty="0"/>
              <a:t>Three ways to distribute public keys: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3500" dirty="0"/>
              <a:t>Personally exchange public keys: not scalable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3500" dirty="0"/>
              <a:t>Get a public key from someone you trust (trusted introducer): not scalable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3500" dirty="0"/>
              <a:t>Get a </a:t>
            </a:r>
            <a:r>
              <a:rPr lang="en-US" sz="3500" b="1" u="sng" dirty="0">
                <a:solidFill>
                  <a:srgbClr val="FF0000"/>
                </a:solidFill>
              </a:rPr>
              <a:t>certified</a:t>
            </a:r>
            <a:r>
              <a:rPr lang="en-US" sz="3500" b="1" dirty="0"/>
              <a:t> </a:t>
            </a:r>
            <a:r>
              <a:rPr lang="en-US" sz="3500" dirty="0"/>
              <a:t>key from a public repository: dynamic, scalable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2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752600"/>
            <a:ext cx="11319163" cy="4927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Certificates </a:t>
            </a:r>
          </a:p>
          <a:p>
            <a:pPr lvl="1"/>
            <a:r>
              <a:rPr lang="en-US" sz="3400" dirty="0"/>
              <a:t>Trust a third party </a:t>
            </a:r>
          </a:p>
          <a:p>
            <a:pPr lvl="1"/>
            <a:r>
              <a:rPr lang="en-US" sz="3400" dirty="0"/>
              <a:t>Every one knows its public key </a:t>
            </a:r>
          </a:p>
          <a:p>
            <a:pPr lvl="1"/>
            <a:r>
              <a:rPr lang="en-US" sz="3400" dirty="0"/>
              <a:t>The trustable entity </a:t>
            </a:r>
            <a:r>
              <a:rPr lang="en-US" sz="3400" i="1" dirty="0"/>
              <a:t>certifies </a:t>
            </a:r>
            <a:r>
              <a:rPr lang="en-US" sz="3400" dirty="0"/>
              <a:t>that K is the public key of Alice </a:t>
            </a:r>
          </a:p>
          <a:p>
            <a:pPr lvl="1"/>
            <a:r>
              <a:rPr lang="en-US" sz="3400" dirty="0"/>
              <a:t>Alice provides her certificate to Bob when he verifies her identity </a:t>
            </a:r>
          </a:p>
          <a:p>
            <a:pPr lvl="1"/>
            <a:r>
              <a:rPr lang="en-US" sz="3400" dirty="0"/>
              <a:t>Public key certificates cannot be altered without detection </a:t>
            </a:r>
          </a:p>
          <a:p>
            <a:r>
              <a:rPr lang="en-US" sz="3400" dirty="0"/>
              <a:t>In practice</a:t>
            </a:r>
          </a:p>
          <a:p>
            <a:pPr lvl="1"/>
            <a:r>
              <a:rPr lang="en-US" sz="3400" dirty="0"/>
              <a:t>The trustable entity is called </a:t>
            </a:r>
            <a:r>
              <a:rPr lang="en-US" sz="3400" i="1" dirty="0"/>
              <a:t>Certification Authority (CA) </a:t>
            </a:r>
            <a:endParaRPr lang="en-US" sz="3400" dirty="0"/>
          </a:p>
          <a:p>
            <a:pPr lvl="1"/>
            <a:r>
              <a:rPr lang="en-US" sz="3400" dirty="0"/>
              <a:t>Each user knows the public key of the CA </a:t>
            </a:r>
          </a:p>
          <a:p>
            <a:pPr lvl="1"/>
            <a:r>
              <a:rPr lang="en-US" sz="3400" dirty="0"/>
              <a:t>The CA generates a certificate for each user containing its name (</a:t>
            </a:r>
            <a:r>
              <a:rPr lang="en-US" sz="3400" i="1" dirty="0"/>
              <a:t>Alice</a:t>
            </a:r>
            <a:r>
              <a:rPr lang="en-US" sz="3400" dirty="0"/>
              <a:t>) and its key (</a:t>
            </a:r>
            <a:r>
              <a:rPr lang="en-US" sz="3400" i="1" dirty="0" err="1"/>
              <a:t>Pu</a:t>
            </a:r>
            <a:r>
              <a:rPr lang="en-US" sz="3400" i="1" dirty="0"/>
              <a:t>(Alice)</a:t>
            </a:r>
            <a:r>
              <a:rPr lang="en-US" sz="3400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5338" b="5338"/>
          <a:stretch>
            <a:fillRect/>
          </a:stretch>
        </p:blipFill>
        <p:spPr>
          <a:xfrm>
            <a:off x="2286000" y="1727201"/>
            <a:ext cx="7594600" cy="3835400"/>
          </a:xfrm>
        </p:spPr>
      </p:pic>
      <p:sp>
        <p:nvSpPr>
          <p:cNvPr id="9" name="TextBox 8"/>
          <p:cNvSpPr txBox="1"/>
          <p:nvPr/>
        </p:nvSpPr>
        <p:spPr>
          <a:xfrm>
            <a:off x="1950128" y="5670323"/>
            <a:ext cx="8260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Why does Bob need the challenge? What happens if it is Alice who generates the challenge</a:t>
            </a:r>
          </a:p>
        </p:txBody>
      </p:sp>
    </p:spTree>
    <p:extLst>
      <p:ext uri="{BB962C8B-B14F-4D97-AF65-F5344CB8AC3E}">
        <p14:creationId xmlns:p14="http://schemas.microsoft.com/office/powerpoint/2010/main" val="428999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2"/>
            <a:ext cx="8229600" cy="17017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practice, there is no universally trusted entity (guess why?!): users are divided into domains</a:t>
            </a:r>
          </a:p>
          <a:p>
            <a:pPr lvl="1"/>
            <a:r>
              <a:rPr lang="en-US" dirty="0"/>
              <a:t>Domains are managed by different CA</a:t>
            </a:r>
          </a:p>
          <a:p>
            <a:r>
              <a:rPr lang="en-US" dirty="0"/>
              <a:t>How to allow Alice (CA</a:t>
            </a:r>
            <a:r>
              <a:rPr lang="en-US" baseline="-25000" dirty="0"/>
              <a:t>1</a:t>
            </a:r>
            <a:r>
              <a:rPr lang="en-US" dirty="0"/>
              <a:t>) to prove her identity to Bob (CA</a:t>
            </a:r>
            <a:r>
              <a:rPr lang="en-US" baseline="-25000" dirty="0"/>
              <a:t>2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CA</a:t>
            </a:r>
            <a:r>
              <a:rPr lang="en-US" baseline="-25000" dirty="0"/>
              <a:t>2</a:t>
            </a:r>
            <a:r>
              <a:rPr lang="en-US" dirty="0"/>
              <a:t> signs a certificate for CA</a:t>
            </a:r>
            <a:r>
              <a:rPr lang="en-US" baseline="-25000" dirty="0"/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54400"/>
            <a:ext cx="7025669" cy="315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88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2"/>
            <a:ext cx="8229600" cy="1041399"/>
          </a:xfrm>
        </p:spPr>
        <p:txBody>
          <a:bodyPr/>
          <a:lstStyle/>
          <a:p>
            <a:r>
              <a:rPr lang="en-US" dirty="0"/>
              <a:t>More generally, certificate chains</a:t>
            </a:r>
          </a:p>
          <a:p>
            <a:pPr lvl="1"/>
            <a:r>
              <a:rPr lang="en-US" dirty="0" err="1"/>
              <a:t>CA</a:t>
            </a:r>
            <a:r>
              <a:rPr lang="en-US" baseline="-25000" dirty="0" err="1"/>
              <a:t>n</a:t>
            </a:r>
            <a:r>
              <a:rPr lang="en-US" dirty="0"/>
              <a:t> is the </a:t>
            </a:r>
            <a:r>
              <a:rPr lang="en-US" i="1" dirty="0"/>
              <a:t>trust anchor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23468"/>
            <a:ext cx="7061200" cy="407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4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574800"/>
            <a:ext cx="10755746" cy="4876800"/>
          </a:xfrm>
        </p:spPr>
        <p:txBody>
          <a:bodyPr>
            <a:noAutofit/>
          </a:bodyPr>
          <a:lstStyle/>
          <a:p>
            <a:r>
              <a:rPr lang="en-US" sz="2400" dirty="0"/>
              <a:t>X.509 format </a:t>
            </a:r>
          </a:p>
          <a:p>
            <a:pPr lvl="1"/>
            <a:r>
              <a:rPr lang="en-US" sz="2000" dirty="0"/>
              <a:t>Widely accepted international standard format </a:t>
            </a:r>
          </a:p>
          <a:p>
            <a:pPr lvl="1"/>
            <a:r>
              <a:rPr lang="en-US" sz="2000" dirty="0"/>
              <a:t>Used by Microsoft, </a:t>
            </a:r>
            <a:r>
              <a:rPr lang="en-US" sz="2000" dirty="0" err="1"/>
              <a:t>Verisign</a:t>
            </a:r>
            <a:r>
              <a:rPr lang="en-US" sz="2000" dirty="0"/>
              <a:t>, etc. </a:t>
            </a:r>
          </a:p>
          <a:p>
            <a:pPr lvl="1"/>
            <a:r>
              <a:rPr lang="en-US" sz="2000" dirty="0"/>
              <a:t>Used by S/MIME email </a:t>
            </a:r>
          </a:p>
          <a:p>
            <a:pPr lvl="1"/>
            <a:r>
              <a:rPr lang="en-US" sz="2000" dirty="0"/>
              <a:t>Signed by a single Certification Authority that has a globally unique name </a:t>
            </a:r>
          </a:p>
          <a:p>
            <a:r>
              <a:rPr lang="en-US" sz="2400" dirty="0"/>
              <a:t>PGP format</a:t>
            </a:r>
          </a:p>
          <a:p>
            <a:pPr lvl="1"/>
            <a:r>
              <a:rPr lang="en-US" sz="2000" dirty="0"/>
              <a:t>Allows multiple owner identities for a key </a:t>
            </a:r>
          </a:p>
          <a:p>
            <a:pPr lvl="1"/>
            <a:r>
              <a:rPr lang="en-US" sz="2000" dirty="0"/>
              <a:t>Allows multiple certifiers (CAs) for a key </a:t>
            </a:r>
          </a:p>
          <a:p>
            <a:pPr lvl="1"/>
            <a:r>
              <a:rPr lang="en-US" sz="2000" dirty="0"/>
              <a:t>User certifies his own key </a:t>
            </a:r>
          </a:p>
          <a:p>
            <a:pPr lvl="1"/>
            <a:r>
              <a:rPr lang="en-US" sz="2000" dirty="0"/>
              <a:t>Anyone else can also be a certifier</a:t>
            </a:r>
          </a:p>
          <a:p>
            <a:pPr lvl="2"/>
            <a:r>
              <a:rPr lang="en-US" sz="1800" dirty="0"/>
              <a:t>a user or a CA</a:t>
            </a:r>
          </a:p>
        </p:txBody>
      </p:sp>
    </p:spTree>
    <p:extLst>
      <p:ext uri="{BB962C8B-B14F-4D97-AF65-F5344CB8AC3E}">
        <p14:creationId xmlns:p14="http://schemas.microsoft.com/office/powerpoint/2010/main" val="2781392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540189"/>
            <a:ext cx="10566402" cy="3777622"/>
          </a:xfrm>
        </p:spPr>
        <p:txBody>
          <a:bodyPr>
            <a:noAutofit/>
          </a:bodyPr>
          <a:lstStyle/>
          <a:p>
            <a:r>
              <a:rPr lang="en-US" sz="2800" dirty="0"/>
              <a:t>Monopoly Model (Centralized): one universally trusted entity </a:t>
            </a:r>
          </a:p>
          <a:p>
            <a:pPr lvl="1"/>
            <a:r>
              <a:rPr lang="en-US" sz="2400" dirty="0"/>
              <a:t>With Registration Authorities (RA): to check identities </a:t>
            </a:r>
          </a:p>
          <a:p>
            <a:pPr lvl="1"/>
            <a:r>
              <a:rPr lang="en-US" sz="2400" dirty="0"/>
              <a:t>With delegated CA: can issue certificates </a:t>
            </a:r>
          </a:p>
          <a:p>
            <a:r>
              <a:rPr lang="en-US" sz="2800" dirty="0"/>
              <a:t>Oligarchy: many trust anchors </a:t>
            </a:r>
          </a:p>
          <a:p>
            <a:pPr lvl="1"/>
            <a:r>
              <a:rPr lang="en-US" sz="2400" dirty="0"/>
              <a:t>Used in Browsers </a:t>
            </a:r>
          </a:p>
          <a:p>
            <a:r>
              <a:rPr lang="en-US" sz="2800" dirty="0"/>
              <a:t>Anarchy (Web of Trust): anyone can sign a certificate for anyone else</a:t>
            </a:r>
          </a:p>
          <a:p>
            <a:pPr lvl="1"/>
            <a:r>
              <a:rPr lang="en-US" sz="2400" dirty="0"/>
              <a:t>Pretty Good Privacy (PGP)</a:t>
            </a:r>
          </a:p>
        </p:txBody>
      </p:sp>
    </p:spTree>
    <p:extLst>
      <p:ext uri="{BB962C8B-B14F-4D97-AF65-F5344CB8AC3E}">
        <p14:creationId xmlns:p14="http://schemas.microsoft.com/office/powerpoint/2010/main" val="2917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AUTHENTICATION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8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6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key certificate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3"/>
            <a:ext cx="10769601" cy="3777622"/>
          </a:xfrm>
        </p:spPr>
        <p:txBody>
          <a:bodyPr>
            <a:noAutofit/>
          </a:bodyPr>
          <a:lstStyle/>
          <a:p>
            <a:r>
              <a:rPr lang="en-US" sz="3200" dirty="0"/>
              <a:t>Name/Identifying information of the key pair owner </a:t>
            </a:r>
          </a:p>
          <a:p>
            <a:r>
              <a:rPr lang="en-US" sz="3200" dirty="0"/>
              <a:t>The public key </a:t>
            </a:r>
          </a:p>
          <a:p>
            <a:r>
              <a:rPr lang="en-US" sz="3200" dirty="0"/>
              <a:t>Name of the authority that vouches for this binding </a:t>
            </a:r>
          </a:p>
          <a:p>
            <a:r>
              <a:rPr lang="en-US" sz="3200" dirty="0"/>
              <a:t>Validity period of the certificate </a:t>
            </a:r>
          </a:p>
          <a:p>
            <a:r>
              <a:rPr lang="en-US" sz="3200" dirty="0"/>
              <a:t>All the above Digitally Signed by the certifying authority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1495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4241800" cy="4373563"/>
          </a:xfrm>
        </p:spPr>
        <p:txBody>
          <a:bodyPr>
            <a:normAutofit/>
          </a:bodyPr>
          <a:lstStyle/>
          <a:p>
            <a:r>
              <a:rPr lang="en-US" sz="2800" dirty="0"/>
              <a:t>My X.509 Certificate </a:t>
            </a:r>
          </a:p>
          <a:p>
            <a:pPr lvl="1"/>
            <a:r>
              <a:rPr lang="en-US" sz="2400" dirty="0"/>
              <a:t>Displayed in Firefox </a:t>
            </a:r>
          </a:p>
          <a:p>
            <a:pPr lvl="1"/>
            <a:r>
              <a:rPr lang="en-US" sz="2400" dirty="0"/>
              <a:t>Used to prove my identity to the exams system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1" y="1752600"/>
            <a:ext cx="4260165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56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7" y="1427018"/>
            <a:ext cx="11208327" cy="5105400"/>
          </a:xfrm>
        </p:spPr>
        <p:txBody>
          <a:bodyPr>
            <a:normAutofit/>
          </a:bodyPr>
          <a:lstStyle/>
          <a:p>
            <a:r>
              <a:rPr lang="en-US" sz="3600" dirty="0"/>
              <a:t>Moving X.509 Certificates and key pairs between applications </a:t>
            </a:r>
          </a:p>
          <a:p>
            <a:pPr lvl="1"/>
            <a:r>
              <a:rPr lang="en-US" sz="2000" b="1" dirty="0"/>
              <a:t>Certificates and key pairs </a:t>
            </a:r>
            <a:r>
              <a:rPr lang="en-US" sz="2000" dirty="0"/>
              <a:t>can be moved in standard X.509 binary format (</a:t>
            </a:r>
            <a:r>
              <a:rPr lang="en-US" sz="2000" b="1" dirty="0"/>
              <a:t>DER </a:t>
            </a:r>
            <a:r>
              <a:rPr lang="en-US" sz="2000" dirty="0"/>
              <a:t>or </a:t>
            </a:r>
            <a:r>
              <a:rPr lang="en-US" sz="2000" b="1" dirty="0"/>
              <a:t>Base64 </a:t>
            </a:r>
            <a:r>
              <a:rPr lang="en-US" sz="2000" dirty="0"/>
              <a:t>encoded) </a:t>
            </a:r>
          </a:p>
          <a:p>
            <a:pPr lvl="1"/>
            <a:r>
              <a:rPr lang="en-US" sz="2000" b="1" dirty="0"/>
              <a:t>PKCS#12 </a:t>
            </a:r>
            <a:r>
              <a:rPr lang="en-US" sz="2000" dirty="0"/>
              <a:t>is another standard format for moving </a:t>
            </a:r>
            <a:r>
              <a:rPr lang="en-US" sz="2000" b="1" dirty="0"/>
              <a:t>key pairs </a:t>
            </a:r>
            <a:r>
              <a:rPr lang="en-US" sz="2000" dirty="0"/>
              <a:t>(private keys and public key certificates) between applications e.g. Mozilla and IE </a:t>
            </a:r>
          </a:p>
          <a:p>
            <a:pPr lvl="2"/>
            <a:r>
              <a:rPr lang="en-US" sz="2000" dirty="0"/>
              <a:t>This file is encrypted and protected by a user provided PW </a:t>
            </a:r>
            <a:endParaRPr lang="en-US" sz="1800" dirty="0"/>
          </a:p>
          <a:p>
            <a:r>
              <a:rPr lang="en-US" sz="2400" b="1" dirty="0"/>
              <a:t>PKCS#7 </a:t>
            </a:r>
            <a:r>
              <a:rPr lang="en-US" sz="2400" dirty="0"/>
              <a:t>is a standard format for moving public key </a:t>
            </a:r>
            <a:r>
              <a:rPr lang="en-US" sz="2400" b="1" dirty="0"/>
              <a:t>certificates </a:t>
            </a:r>
            <a:r>
              <a:rPr lang="en-US" sz="2400" dirty="0"/>
              <a:t>(and certificate chains to the root CA) between applications </a:t>
            </a:r>
          </a:p>
          <a:p>
            <a:r>
              <a:rPr lang="en-US" sz="2400" dirty="0"/>
              <a:t>Use the Import and Export capabilities of the applications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6381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issuance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31818"/>
            <a:ext cx="10566401" cy="3777622"/>
          </a:xfrm>
        </p:spPr>
        <p:txBody>
          <a:bodyPr>
            <a:noAutofit/>
          </a:bodyPr>
          <a:lstStyle/>
          <a:p>
            <a:r>
              <a:rPr lang="en-US" sz="3200" dirty="0"/>
              <a:t>X.509 </a:t>
            </a:r>
          </a:p>
          <a:p>
            <a:pPr lvl="1"/>
            <a:r>
              <a:rPr lang="en-US" sz="2800" dirty="0"/>
              <a:t>A CA issues certificates to its users and to subordinate CAs </a:t>
            </a:r>
          </a:p>
          <a:p>
            <a:r>
              <a:rPr lang="en-US" sz="3200" dirty="0"/>
              <a:t>PGP</a:t>
            </a:r>
          </a:p>
          <a:p>
            <a:pPr lvl="1"/>
            <a:r>
              <a:rPr lang="en-US" sz="2800" dirty="0"/>
              <a:t>User issues her own self signed certificate </a:t>
            </a:r>
          </a:p>
          <a:p>
            <a:pPr lvl="1"/>
            <a:r>
              <a:rPr lang="en-US" sz="2800" dirty="0"/>
              <a:t>Anyone else may choose to certify it by adding her signature on the certificate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736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revocation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4" y="1627911"/>
            <a:ext cx="11074401" cy="5105400"/>
          </a:xfrm>
        </p:spPr>
        <p:txBody>
          <a:bodyPr>
            <a:normAutofit/>
          </a:bodyPr>
          <a:lstStyle/>
          <a:p>
            <a:r>
              <a:rPr lang="en-US" sz="2400" dirty="0"/>
              <a:t>Certificates are good for a predefined period </a:t>
            </a:r>
          </a:p>
          <a:p>
            <a:r>
              <a:rPr lang="en-US" sz="2400" dirty="0"/>
              <a:t>It may happen that a certificate revocation is necessary </a:t>
            </a:r>
          </a:p>
          <a:p>
            <a:pPr lvl="1"/>
            <a:r>
              <a:rPr lang="en-US" sz="2000" dirty="0"/>
              <a:t>Private key is stolen </a:t>
            </a:r>
          </a:p>
          <a:p>
            <a:pPr lvl="1"/>
            <a:r>
              <a:rPr lang="en-US" sz="2000" dirty="0"/>
              <a:t>An employee is fired </a:t>
            </a:r>
          </a:p>
          <a:p>
            <a:pPr lvl="1"/>
            <a:r>
              <a:rPr lang="en-US" sz="2000" dirty="0"/>
              <a:t>A user forgets her password </a:t>
            </a:r>
          </a:p>
          <a:p>
            <a:r>
              <a:rPr lang="en-US" sz="2400" dirty="0"/>
              <a:t>In X.509: Similar to credit cards revocation </a:t>
            </a:r>
          </a:p>
          <a:p>
            <a:pPr lvl="1"/>
            <a:r>
              <a:rPr lang="en-US" sz="2000" dirty="0"/>
              <a:t>Old technique: publish a list of revoked cards (Certificates Revocation List) </a:t>
            </a:r>
          </a:p>
          <a:p>
            <a:pPr lvl="1"/>
            <a:r>
              <a:rPr lang="en-US" sz="2000" dirty="0"/>
              <a:t>New technique: check the validity of the card on-line (On-line Certificate Status Protocol) </a:t>
            </a:r>
          </a:p>
          <a:p>
            <a:r>
              <a:rPr lang="en-US" sz="2400" dirty="0"/>
              <a:t>In PGP: each signer can revoke her signature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9983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perform revocation?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52600"/>
            <a:ext cx="10256983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X.509 – only the CA can revoke the certificates it has issued </a:t>
            </a:r>
          </a:p>
          <a:p>
            <a:pPr lvl="1"/>
            <a:r>
              <a:rPr lang="en-US" sz="2400" dirty="0"/>
              <a:t>Revocation can be requested by the user, the CA administrator, or other trusted entity </a:t>
            </a:r>
          </a:p>
          <a:p>
            <a:r>
              <a:rPr lang="en-US" sz="2800" dirty="0"/>
              <a:t>PGP - key signers can revoke their individual signatures on a public key </a:t>
            </a:r>
          </a:p>
          <a:p>
            <a:r>
              <a:rPr lang="en-US" sz="2800" dirty="0"/>
              <a:t>PGP – only the key owner can revoke her own public key </a:t>
            </a:r>
          </a:p>
          <a:p>
            <a:pPr lvl="1"/>
            <a:r>
              <a:rPr lang="en-US" sz="2400" dirty="0"/>
              <a:t>This was a problem if you forgot your private key password, so in PGP 6 you can specify a designated </a:t>
            </a:r>
            <a:r>
              <a:rPr lang="en-US" sz="2400" dirty="0" err="1"/>
              <a:t>revoker</a:t>
            </a:r>
            <a:r>
              <a:rPr lang="en-US" sz="2400" dirty="0"/>
              <a:t> to act on your behalf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7445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revocation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52600"/>
            <a:ext cx="11032837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X.509 </a:t>
            </a:r>
          </a:p>
          <a:p>
            <a:pPr lvl="1"/>
            <a:r>
              <a:rPr lang="en-US" sz="2400" dirty="0"/>
              <a:t>CRLs are published and distributed in the same way as the certificates, and by storing in LDAP directories and on Web pages </a:t>
            </a:r>
          </a:p>
          <a:p>
            <a:r>
              <a:rPr lang="en-US" sz="2800" dirty="0"/>
              <a:t>PKI X.509 (PKIX) group</a:t>
            </a:r>
          </a:p>
          <a:p>
            <a:pPr lvl="1"/>
            <a:r>
              <a:rPr lang="en-US" sz="2400" dirty="0"/>
              <a:t>Defined an Online Certificate Status Protocol so that a relying party can query an OCSP server to see if a certificate is valid. This is similar to how credit cards are checked by shopkeepers today. </a:t>
            </a:r>
          </a:p>
          <a:p>
            <a:r>
              <a:rPr lang="en-US" sz="2800" dirty="0"/>
              <a:t>PGP </a:t>
            </a:r>
          </a:p>
          <a:p>
            <a:pPr lvl="1"/>
            <a:r>
              <a:rPr lang="en-US" sz="2400" dirty="0"/>
              <a:t>Key signers and key owners should send their revoked signatures to key servers and to their PGP friends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0040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4583" y="2288320"/>
            <a:ext cx="54725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END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250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2133600"/>
            <a:ext cx="9254837" cy="4308764"/>
          </a:xfrm>
        </p:spPr>
        <p:txBody>
          <a:bodyPr>
            <a:normAutofit/>
          </a:bodyPr>
          <a:lstStyle/>
          <a:p>
            <a:r>
              <a:rPr lang="en-US" sz="4800" dirty="0"/>
              <a:t>Using Asymmetric Crypto. For Authentication </a:t>
            </a:r>
          </a:p>
          <a:p>
            <a:r>
              <a:rPr lang="en-US" sz="4800" dirty="0"/>
              <a:t>Distributing Public Keys </a:t>
            </a:r>
          </a:p>
          <a:p>
            <a:r>
              <a:rPr lang="en-US" sz="4800" dirty="0"/>
              <a:t>X.509 Certificates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068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217" y="1752600"/>
            <a:ext cx="10086109" cy="4647386"/>
          </a:xfrm>
        </p:spPr>
        <p:txBody>
          <a:bodyPr>
            <a:normAutofit/>
          </a:bodyPr>
          <a:lstStyle/>
          <a:p>
            <a:r>
              <a:rPr lang="en-US" sz="2400" dirty="0"/>
              <a:t>Keys are generated as a pair </a:t>
            </a:r>
          </a:p>
          <a:p>
            <a:pPr lvl="1"/>
            <a:r>
              <a:rPr lang="en-US" sz="2000" dirty="0"/>
              <a:t>Mathematically related, but not possible to derive one from the other </a:t>
            </a:r>
          </a:p>
          <a:p>
            <a:r>
              <a:rPr lang="en-US" sz="2400" dirty="0"/>
              <a:t>One key is known by only one entity: private key </a:t>
            </a:r>
          </a:p>
          <a:p>
            <a:r>
              <a:rPr lang="en-US" sz="2400" dirty="0"/>
              <a:t>The other is known by everyone: public key </a:t>
            </a:r>
          </a:p>
          <a:p>
            <a:r>
              <a:rPr lang="en-US" sz="2400" dirty="0"/>
              <a:t>Either keys can be used for encryption </a:t>
            </a:r>
          </a:p>
          <a:p>
            <a:pPr lvl="1"/>
            <a:r>
              <a:rPr lang="en-US" sz="2000" dirty="0"/>
              <a:t>The other is used for decryption </a:t>
            </a:r>
          </a:p>
          <a:p>
            <a:r>
              <a:rPr lang="en-US" sz="2400" dirty="0"/>
              <a:t>Using public keys for encryption ensures confidentiality </a:t>
            </a:r>
          </a:p>
          <a:p>
            <a:r>
              <a:rPr lang="en-US" sz="2400" dirty="0"/>
              <a:t>Using private keys for encryption ensures authentication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434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436" y="1905000"/>
            <a:ext cx="10072255" cy="4793672"/>
          </a:xfrm>
        </p:spPr>
        <p:txBody>
          <a:bodyPr>
            <a:normAutofit/>
          </a:bodyPr>
          <a:lstStyle/>
          <a:p>
            <a:r>
              <a:rPr lang="en-US" sz="3200" dirty="0"/>
              <a:t>Asymmetric Cryptography </a:t>
            </a:r>
          </a:p>
          <a:p>
            <a:pPr lvl="1"/>
            <a:r>
              <a:rPr lang="en-US" sz="2800" dirty="0"/>
              <a:t>Each user has a private and a public key </a:t>
            </a:r>
          </a:p>
          <a:p>
            <a:pPr lvl="1"/>
            <a:r>
              <a:rPr lang="en-US" sz="2800" dirty="0"/>
              <a:t>Bob needs to know the public key of Alice in order to authenticate her </a:t>
            </a:r>
          </a:p>
          <a:p>
            <a:r>
              <a:rPr lang="en-US" sz="3200" dirty="0"/>
              <a:t>Encrypting using a Private key: </a:t>
            </a:r>
            <a:r>
              <a:rPr lang="en-US" sz="3200" b="1" dirty="0"/>
              <a:t>Signature </a:t>
            </a:r>
          </a:p>
          <a:p>
            <a:pPr lvl="1"/>
            <a:r>
              <a:rPr lang="en-US" sz="2800" dirty="0"/>
              <a:t>Only Alice can make it, </a:t>
            </a:r>
          </a:p>
          <a:p>
            <a:pPr lvl="1"/>
            <a:r>
              <a:rPr lang="en-US" sz="2800" dirty="0"/>
              <a:t>Every body can verify it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088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encryption for authentication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516" y="1832054"/>
            <a:ext cx="8479196" cy="3866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929" y="6019800"/>
            <a:ext cx="515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Pu</a:t>
            </a:r>
            <a:r>
              <a:rPr lang="en-US" dirty="0"/>
              <a:t>(A) (resp. </a:t>
            </a:r>
            <a:r>
              <a:rPr lang="en-US" dirty="0" err="1"/>
              <a:t>Pr</a:t>
            </a:r>
            <a:r>
              <a:rPr lang="en-US" dirty="0"/>
              <a:t>(A)) is Alice public (resp. private) key</a:t>
            </a:r>
          </a:p>
        </p:txBody>
      </p:sp>
    </p:spTree>
    <p:extLst>
      <p:ext uri="{BB962C8B-B14F-4D97-AF65-F5344CB8AC3E}">
        <p14:creationId xmlns:p14="http://schemas.microsoft.com/office/powerpoint/2010/main" val="164621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encryption for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905000"/>
            <a:ext cx="10709564" cy="377762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sz="2800" dirty="0"/>
              <a:t>Advantage</a:t>
            </a:r>
          </a:p>
          <a:p>
            <a:pPr lvl="1"/>
            <a:r>
              <a:rPr lang="en-US" sz="2400" dirty="0"/>
              <a:t>Even if Alice wants to prove her identity to more than one user, she only needs to know her private key </a:t>
            </a:r>
            <a:r>
              <a:rPr lang="en-US" dirty="0"/>
              <a:t>If Alice uses symmetric encryption, she needs to generate as many keys as authenticators </a:t>
            </a:r>
          </a:p>
          <a:p>
            <a:r>
              <a:rPr lang="en-US" sz="2800" dirty="0"/>
              <a:t>Problem</a:t>
            </a:r>
          </a:p>
          <a:p>
            <a:pPr lvl="1"/>
            <a:r>
              <a:rPr lang="en-US" sz="2400" dirty="0"/>
              <a:t>Poor performance, asymmetric encryption is more processor and time consuming than symmetric encryption and hash techniques </a:t>
            </a:r>
          </a:p>
          <a:p>
            <a:r>
              <a:rPr lang="en-US" sz="2800" dirty="0"/>
              <a:t>Solution</a:t>
            </a:r>
          </a:p>
          <a:p>
            <a:pPr lvl="1"/>
            <a:r>
              <a:rPr lang="en-US" sz="2400" dirty="0"/>
              <a:t>Sign a summary, or a “hash” of the message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218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394201"/>
            <a:ext cx="8229600" cy="1731963"/>
          </a:xfrm>
        </p:spPr>
        <p:txBody>
          <a:bodyPr>
            <a:noAutofit/>
          </a:bodyPr>
          <a:lstStyle/>
          <a:p>
            <a:r>
              <a:rPr lang="en-US" sz="2800" dirty="0"/>
              <a:t>Every message produces a different hash </a:t>
            </a:r>
          </a:p>
          <a:p>
            <a:r>
              <a:rPr lang="en-US" sz="2800" dirty="0"/>
              <a:t>Given a hash you cannot find the message</a:t>
            </a:r>
          </a:p>
          <a:p>
            <a:r>
              <a:rPr lang="en-US" sz="2800" dirty="0"/>
              <a:t>“Digital fingerprint” of the message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752600"/>
            <a:ext cx="6426200" cy="635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Message of any length</a:t>
            </a:r>
          </a:p>
        </p:txBody>
      </p:sp>
      <p:sp>
        <p:nvSpPr>
          <p:cNvPr id="6" name="Down Arrow 5"/>
          <p:cNvSpPr/>
          <p:nvPr/>
        </p:nvSpPr>
        <p:spPr>
          <a:xfrm>
            <a:off x="5537200" y="2387600"/>
            <a:ext cx="482600" cy="762000"/>
          </a:xfrm>
          <a:prstGeom prst="downArrow">
            <a:avLst>
              <a:gd name="adj1" fmla="val 12903"/>
              <a:gd name="adj2" fmla="val 403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3098800"/>
            <a:ext cx="3276600" cy="635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Fixed length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4000" y="26924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Algorithm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800" y="2507734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. MD5 &amp; SHA1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3295134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(128 or 160)</a:t>
            </a:r>
          </a:p>
        </p:txBody>
      </p:sp>
    </p:spTree>
    <p:extLst>
      <p:ext uri="{BB962C8B-B14F-4D97-AF65-F5344CB8AC3E}">
        <p14:creationId xmlns:p14="http://schemas.microsoft.com/office/powerpoint/2010/main" val="295291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pic>
        <p:nvPicPr>
          <p:cNvPr id="4" name="Content Placeholder 3" descr="Screenshot 2019-06-17 at 12.23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73" y="1905001"/>
            <a:ext cx="6591300" cy="3550313"/>
          </a:xfrm>
        </p:spPr>
      </p:pic>
    </p:spTree>
    <p:extLst>
      <p:ext uri="{BB962C8B-B14F-4D97-AF65-F5344CB8AC3E}">
        <p14:creationId xmlns:p14="http://schemas.microsoft.com/office/powerpoint/2010/main" val="38854435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{8E75AC8A-D050-9D49-8DA2-8111AA9AC77E}tf10001073_mac</Template>
  <TotalTime>13424</TotalTime>
  <Words>1210</Words>
  <Application>Microsoft Macintosh PowerPoint</Application>
  <PresentationFormat>Widescreen</PresentationFormat>
  <Paragraphs>154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Apple Chancery</vt:lpstr>
      <vt:lpstr>Arial</vt:lpstr>
      <vt:lpstr>Calibri</vt:lpstr>
      <vt:lpstr>Tw Cen MT</vt:lpstr>
      <vt:lpstr>Wingdings</vt:lpstr>
      <vt:lpstr>Droplet</vt:lpstr>
      <vt:lpstr>Cryptographic techniques</vt:lpstr>
      <vt:lpstr>Asymmetric AUTHENTICATION </vt:lpstr>
      <vt:lpstr>OUTLINE</vt:lpstr>
      <vt:lpstr>Asymmetric authentication</vt:lpstr>
      <vt:lpstr>authentication</vt:lpstr>
      <vt:lpstr>Asymmetric encryption for authentication</vt:lpstr>
      <vt:lpstr>Asymmetric encryption for authentication</vt:lpstr>
      <vt:lpstr>Hash??</vt:lpstr>
      <vt:lpstr>Digital signatures</vt:lpstr>
      <vt:lpstr>Storage of private keys</vt:lpstr>
      <vt:lpstr>Distributing Public Keys</vt:lpstr>
      <vt:lpstr>PowerPoint Presentation</vt:lpstr>
      <vt:lpstr>Distributing public keys</vt:lpstr>
      <vt:lpstr>Distributing public keys</vt:lpstr>
      <vt:lpstr>certificates</vt:lpstr>
      <vt:lpstr>certificates</vt:lpstr>
      <vt:lpstr>certificates</vt:lpstr>
      <vt:lpstr>Certificate formats</vt:lpstr>
      <vt:lpstr>Trust models</vt:lpstr>
      <vt:lpstr>x.509 certificates</vt:lpstr>
      <vt:lpstr>Public key certificate contents</vt:lpstr>
      <vt:lpstr>X.509 certificates</vt:lpstr>
      <vt:lpstr>x.509 certificates</vt:lpstr>
      <vt:lpstr>Certificate issuance</vt:lpstr>
      <vt:lpstr>Certificate revocation</vt:lpstr>
      <vt:lpstr>Who can perform revocation?</vt:lpstr>
      <vt:lpstr>Distribution of revocation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techniques</dc:title>
  <dc:creator>Microsoft Office User</dc:creator>
  <cp:lastModifiedBy>Microsoft Office User</cp:lastModifiedBy>
  <cp:revision>29</cp:revision>
  <dcterms:created xsi:type="dcterms:W3CDTF">2022-10-26T10:33:04Z</dcterms:created>
  <dcterms:modified xsi:type="dcterms:W3CDTF">2023-01-19T20:22:24Z</dcterms:modified>
</cp:coreProperties>
</file>