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F5427F-861C-44F0-BA34-FC68661F08E3}"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149030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5427F-861C-44F0-BA34-FC68661F08E3}"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95061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5427F-861C-44F0-BA34-FC68661F08E3}"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87072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5427F-861C-44F0-BA34-FC68661F08E3}"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3840342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F5427F-861C-44F0-BA34-FC68661F08E3}" type="datetimeFigureOut">
              <a:rPr lang="en-US" smtClean="0"/>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55011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F5427F-861C-44F0-BA34-FC68661F08E3}"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248330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F5427F-861C-44F0-BA34-FC68661F08E3}" type="datetimeFigureOut">
              <a:rPr lang="en-US" smtClean="0"/>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1212568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F5427F-861C-44F0-BA34-FC68661F08E3}" type="datetimeFigureOut">
              <a:rPr lang="en-US" smtClean="0"/>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265281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5427F-861C-44F0-BA34-FC68661F08E3}" type="datetimeFigureOut">
              <a:rPr lang="en-US" smtClean="0"/>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338968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5427F-861C-44F0-BA34-FC68661F08E3}"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559492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F5427F-861C-44F0-BA34-FC68661F08E3}" type="datetimeFigureOut">
              <a:rPr lang="en-US" smtClean="0"/>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CDA6A-5299-4419-B52B-0D026A71BF6B}" type="slidenum">
              <a:rPr lang="en-US" smtClean="0"/>
              <a:t>‹#›</a:t>
            </a:fld>
            <a:endParaRPr lang="en-US"/>
          </a:p>
        </p:txBody>
      </p:sp>
    </p:spTree>
    <p:extLst>
      <p:ext uri="{BB962C8B-B14F-4D97-AF65-F5344CB8AC3E}">
        <p14:creationId xmlns:p14="http://schemas.microsoft.com/office/powerpoint/2010/main" val="388687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5427F-861C-44F0-BA34-FC68661F08E3}" type="datetimeFigureOut">
              <a:rPr lang="en-US" smtClean="0"/>
              <a:t>11/14/2023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DCDA6A-5299-4419-B52B-0D026A71BF6B}" type="slidenum">
              <a:rPr lang="en-US" smtClean="0"/>
              <a:t>‹#›</a:t>
            </a:fld>
            <a:endParaRPr lang="en-US"/>
          </a:p>
        </p:txBody>
      </p:sp>
    </p:spTree>
    <p:extLst>
      <p:ext uri="{BB962C8B-B14F-4D97-AF65-F5344CB8AC3E}">
        <p14:creationId xmlns:p14="http://schemas.microsoft.com/office/powerpoint/2010/main" val="23480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ki.silas@binghamuni.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 307: Information Security Engineering</a:t>
            </a:r>
            <a:endParaRPr lang="en-US" dirty="0"/>
          </a:p>
        </p:txBody>
      </p:sp>
      <p:sp>
        <p:nvSpPr>
          <p:cNvPr id="3" name="Subtitle 2"/>
          <p:cNvSpPr>
            <a:spLocks noGrp="1"/>
          </p:cNvSpPr>
          <p:nvPr>
            <p:ph type="subTitle" idx="1"/>
          </p:nvPr>
        </p:nvSpPr>
        <p:spPr/>
        <p:txBody>
          <a:bodyPr/>
          <a:lstStyle/>
          <a:p>
            <a:r>
              <a:rPr lang="en-US" dirty="0" err="1" smtClean="0"/>
              <a:t>Ageebee</a:t>
            </a:r>
            <a:r>
              <a:rPr lang="en-US" dirty="0" smtClean="0"/>
              <a:t> Silas </a:t>
            </a:r>
            <a:r>
              <a:rPr lang="en-US" dirty="0" err="1" smtClean="0"/>
              <a:t>Faki</a:t>
            </a:r>
            <a:r>
              <a:rPr lang="en-US" dirty="0" smtClean="0"/>
              <a:t> PhD</a:t>
            </a:r>
          </a:p>
          <a:p>
            <a:r>
              <a:rPr lang="en-US" dirty="0" smtClean="0">
                <a:hlinkClick r:id="rId2"/>
              </a:rPr>
              <a:t>faki.silas@binghamuni.edu</a:t>
            </a:r>
            <a:endParaRPr lang="en-US" dirty="0" smtClean="0"/>
          </a:p>
          <a:p>
            <a:r>
              <a:rPr lang="en-US" dirty="0" smtClean="0"/>
              <a:t>08066238988</a:t>
            </a:r>
            <a:endParaRPr lang="en-US" dirty="0"/>
          </a:p>
        </p:txBody>
      </p:sp>
    </p:spTree>
    <p:extLst>
      <p:ext uri="{BB962C8B-B14F-4D97-AF65-F5344CB8AC3E}">
        <p14:creationId xmlns:p14="http://schemas.microsoft.com/office/powerpoint/2010/main" val="2581320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686"/>
            <a:ext cx="10515600" cy="5480277"/>
          </a:xfrm>
        </p:spPr>
        <p:txBody>
          <a:bodyPr>
            <a:normAutofit fontScale="92500"/>
          </a:bodyPr>
          <a:lstStyle/>
          <a:p>
            <a:r>
              <a:rPr lang="en-US" b="1" dirty="0" smtClean="0"/>
              <a:t>E. Information Protection Policy: </a:t>
            </a:r>
            <a:r>
              <a:rPr lang="en-US" dirty="0" smtClean="0"/>
              <a:t>Information protection policy defines guidelines for processing, storing, and transmitting sensitive information. The main aim of the policy ensures the information is not shared or modified by any external sources.</a:t>
            </a:r>
          </a:p>
          <a:p>
            <a:r>
              <a:rPr lang="en-US" dirty="0" smtClean="0"/>
              <a:t>The information security policy should be drafted based on the following points: </a:t>
            </a:r>
          </a:p>
          <a:p>
            <a:pPr lvl="1"/>
            <a:r>
              <a:rPr lang="en-US" dirty="0" smtClean="0"/>
              <a:t>Create a list of authenticated users who can have access to sensitive information. </a:t>
            </a:r>
            <a:endParaRPr lang="en-US" dirty="0"/>
          </a:p>
          <a:p>
            <a:pPr lvl="1"/>
            <a:endParaRPr lang="en-US" dirty="0" smtClean="0"/>
          </a:p>
          <a:p>
            <a:pPr lvl="1"/>
            <a:r>
              <a:rPr lang="en-US" dirty="0" smtClean="0"/>
              <a:t>The process and method of saving sensitive information should be outlined. This can include data that is either archived or encrypted.</a:t>
            </a:r>
          </a:p>
          <a:p>
            <a:pPr lvl="1"/>
            <a:endParaRPr lang="en-US" dirty="0" smtClean="0"/>
          </a:p>
          <a:p>
            <a:pPr lvl="1"/>
            <a:r>
              <a:rPr lang="en-US" dirty="0" smtClean="0"/>
              <a:t>The policy should mention the location where the sensitive information is stored. The authorized users should be asked to save the information in this location. Saving the data at any other location can potentially cause data theft or exposure of information to other sources.</a:t>
            </a:r>
            <a:endParaRPr lang="en-US" dirty="0"/>
          </a:p>
        </p:txBody>
      </p:sp>
    </p:spTree>
    <p:extLst>
      <p:ext uri="{BB962C8B-B14F-4D97-AF65-F5344CB8AC3E}">
        <p14:creationId xmlns:p14="http://schemas.microsoft.com/office/powerpoint/2010/main" val="3068504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3771"/>
            <a:ext cx="10515600" cy="5393192"/>
          </a:xfrm>
        </p:spPr>
        <p:txBody>
          <a:bodyPr>
            <a:normAutofit fontScale="70000" lnSpcReduction="20000"/>
          </a:bodyPr>
          <a:lstStyle/>
          <a:p>
            <a:r>
              <a:rPr lang="en-US" b="1" dirty="0" smtClean="0"/>
              <a:t>F. Firewall Management Policy </a:t>
            </a:r>
            <a:r>
              <a:rPr lang="en-US" dirty="0" smtClean="0"/>
              <a:t>Firewall management policy defines access, management, and monitoring of firewalls in the organization.</a:t>
            </a:r>
          </a:p>
          <a:p>
            <a:r>
              <a:rPr lang="en-US" dirty="0" smtClean="0"/>
              <a:t>A network defender’s responsibilities when configuring firewall security policies include: </a:t>
            </a:r>
          </a:p>
          <a:p>
            <a:pPr lvl="1"/>
            <a:endParaRPr lang="en-US" dirty="0"/>
          </a:p>
          <a:p>
            <a:pPr lvl="1"/>
            <a:r>
              <a:rPr lang="en-US" b="1" dirty="0" smtClean="0"/>
              <a:t>Service or Application Authentication</a:t>
            </a:r>
            <a:r>
              <a:rPr lang="en-US" dirty="0" smtClean="0"/>
              <a:t>: Administrators should verify the applications or services before they choose the default “Allow” setting. A service that does not seem legitimate should not be added.</a:t>
            </a:r>
          </a:p>
          <a:p>
            <a:pPr lvl="1"/>
            <a:endParaRPr lang="en-US" dirty="0"/>
          </a:p>
          <a:p>
            <a:pPr lvl="1"/>
            <a:r>
              <a:rPr lang="en-US" b="1" dirty="0" smtClean="0"/>
              <a:t>Setting up a Dashboard</a:t>
            </a:r>
            <a:r>
              <a:rPr lang="en-US" dirty="0" smtClean="0"/>
              <a:t>: Administrators should set up a dashboard that will include all threats and vulnerabilities an organization's network can encounter. This creates a strong rule base.</a:t>
            </a:r>
          </a:p>
          <a:p>
            <a:pPr lvl="1"/>
            <a:endParaRPr lang="en-US" dirty="0"/>
          </a:p>
          <a:p>
            <a:pPr lvl="1"/>
            <a:r>
              <a:rPr lang="en-US" b="1" dirty="0" smtClean="0"/>
              <a:t>Enable Anti-Spoofing Protection</a:t>
            </a:r>
            <a:r>
              <a:rPr lang="en-US" dirty="0" smtClean="0"/>
              <a:t>: To ensure the source Internet protocol (IP) address is the same as the security gateway interface, it is important to enable anti-spoofing protection.</a:t>
            </a:r>
          </a:p>
          <a:p>
            <a:pPr lvl="1"/>
            <a:endParaRPr lang="en-US" dirty="0"/>
          </a:p>
          <a:p>
            <a:pPr lvl="1"/>
            <a:r>
              <a:rPr lang="en-US" b="1" dirty="0" smtClean="0"/>
              <a:t>Telnet Access</a:t>
            </a:r>
            <a:r>
              <a:rPr lang="en-US" dirty="0" smtClean="0"/>
              <a:t>: Telnet is insecure by nature. Administrators should not allow Telnet access for the secure functioning of the network.</a:t>
            </a:r>
          </a:p>
          <a:p>
            <a:pPr lvl="1"/>
            <a:endParaRPr lang="en-US" dirty="0"/>
          </a:p>
          <a:p>
            <a:pPr lvl="1"/>
            <a:r>
              <a:rPr lang="en-US" b="1" dirty="0" smtClean="0"/>
              <a:t>FTP Connection</a:t>
            </a:r>
            <a:r>
              <a:rPr lang="en-US" dirty="0" smtClean="0"/>
              <a:t>: File transfer protocol (FTP) connections should only be allowed if administrators have to upload error logs for the vendor. In other scenarios, it is advisable to prohibit FTP.</a:t>
            </a:r>
          </a:p>
          <a:p>
            <a:pPr lvl="1"/>
            <a:endParaRPr lang="en-US" dirty="0"/>
          </a:p>
          <a:p>
            <a:pPr lvl="1"/>
            <a:r>
              <a:rPr lang="en-US" b="1" dirty="0" smtClean="0"/>
              <a:t>Avoid Direct Connection</a:t>
            </a:r>
            <a:r>
              <a:rPr lang="en-US" dirty="0" smtClean="0"/>
              <a:t>: Administrators should avoid setting up a direct connection between an internal client and external service. If an organization needs a connection to be established, it can be done through proxy servers</a:t>
            </a:r>
            <a:endParaRPr lang="en-US" dirty="0"/>
          </a:p>
        </p:txBody>
      </p:sp>
    </p:spTree>
    <p:extLst>
      <p:ext uri="{BB962C8B-B14F-4D97-AF65-F5344CB8AC3E}">
        <p14:creationId xmlns:p14="http://schemas.microsoft.com/office/powerpoint/2010/main" val="3566181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349"/>
            <a:ext cx="10515600" cy="5619614"/>
          </a:xfrm>
        </p:spPr>
        <p:txBody>
          <a:bodyPr>
            <a:normAutofit fontScale="92500" lnSpcReduction="20000"/>
          </a:bodyPr>
          <a:lstStyle/>
          <a:p>
            <a:r>
              <a:rPr lang="en-US" b="1" dirty="0" smtClean="0"/>
              <a:t>G. Special Access Policy</a:t>
            </a:r>
          </a:p>
          <a:p>
            <a:r>
              <a:rPr lang="en-US" b="1" dirty="0" smtClean="0"/>
              <a:t>Special Access Policy </a:t>
            </a:r>
            <a:r>
              <a:rPr lang="en-US" dirty="0" smtClean="0"/>
              <a:t>defines the terms and conditions of granting special access to system resources. Regulating the special access policy allows certain employees to access the data in the network. Before implementing a special access policy in the network, an administrator should consider the following items: </a:t>
            </a:r>
          </a:p>
          <a:p>
            <a:endParaRPr lang="en-US" dirty="0"/>
          </a:p>
          <a:p>
            <a:pPr lvl="1"/>
            <a:r>
              <a:rPr lang="en-US" b="1" dirty="0" smtClean="0"/>
              <a:t>Authorized Users</a:t>
            </a:r>
            <a:r>
              <a:rPr lang="en-US" dirty="0" smtClean="0"/>
              <a:t>: Special access to resources can only be given to privileged users. Usually these users are top management employees or administrators.</a:t>
            </a:r>
          </a:p>
          <a:p>
            <a:pPr lvl="1"/>
            <a:endParaRPr lang="en-US" dirty="0"/>
          </a:p>
          <a:p>
            <a:pPr lvl="1"/>
            <a:r>
              <a:rPr lang="en-US" dirty="0" smtClean="0"/>
              <a:t> </a:t>
            </a:r>
            <a:r>
              <a:rPr lang="en-US" b="1" dirty="0" smtClean="0"/>
              <a:t>Approval</a:t>
            </a:r>
            <a:r>
              <a:rPr lang="en-US" dirty="0" smtClean="0"/>
              <a:t>: Employees can be given privileged access only if it is authorized by management or the administrator.</a:t>
            </a:r>
          </a:p>
          <a:p>
            <a:pPr lvl="1"/>
            <a:endParaRPr lang="en-US" dirty="0"/>
          </a:p>
          <a:p>
            <a:pPr lvl="1"/>
            <a:r>
              <a:rPr lang="en-US" b="1" dirty="0" smtClean="0"/>
              <a:t>Password Rules</a:t>
            </a:r>
            <a:r>
              <a:rPr lang="en-US" dirty="0" smtClean="0"/>
              <a:t>: The policy should have a policy statement regarding password rules. This may include the strength of the password and the validity of the password.</a:t>
            </a:r>
          </a:p>
          <a:p>
            <a:pPr lvl="1"/>
            <a:endParaRPr lang="en-US" dirty="0"/>
          </a:p>
          <a:p>
            <a:pPr lvl="1"/>
            <a:r>
              <a:rPr lang="en-US" b="1" dirty="0" smtClean="0"/>
              <a:t>Revoking Privileges</a:t>
            </a:r>
            <a:r>
              <a:rPr lang="en-US" dirty="0" smtClean="0"/>
              <a:t>: Users provided with special privileges should be notified of the circumstances under which their privileges can be revoked.</a:t>
            </a:r>
            <a:endParaRPr lang="en-US" dirty="0"/>
          </a:p>
        </p:txBody>
      </p:sp>
    </p:spTree>
    <p:extLst>
      <p:ext uri="{BB962C8B-B14F-4D97-AF65-F5344CB8AC3E}">
        <p14:creationId xmlns:p14="http://schemas.microsoft.com/office/powerpoint/2010/main" val="1357776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909" y="2977697"/>
            <a:ext cx="10515600" cy="1325563"/>
          </a:xfrm>
        </p:spPr>
        <p:txBody>
          <a:bodyPr/>
          <a:lstStyle/>
          <a:p>
            <a:r>
              <a:rPr lang="en-US" dirty="0" smtClean="0"/>
              <a:t>End of Lectures: (Other Policies to Be treated in the next Class)</a:t>
            </a:r>
            <a:endParaRPr lang="en-US" dirty="0"/>
          </a:p>
        </p:txBody>
      </p:sp>
    </p:spTree>
    <p:extLst>
      <p:ext uri="{BB962C8B-B14F-4D97-AF65-F5344CB8AC3E}">
        <p14:creationId xmlns:p14="http://schemas.microsoft.com/office/powerpoint/2010/main" val="246902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Objectives</a:t>
            </a:r>
            <a:endParaRPr lang="en-US" dirty="0"/>
          </a:p>
        </p:txBody>
      </p:sp>
      <p:sp>
        <p:nvSpPr>
          <p:cNvPr id="3" name="Content Placeholder 2"/>
          <p:cNvSpPr>
            <a:spLocks noGrp="1"/>
          </p:cNvSpPr>
          <p:nvPr>
            <p:ph idx="1"/>
          </p:nvPr>
        </p:nvSpPr>
        <p:spPr/>
        <p:txBody>
          <a:bodyPr/>
          <a:lstStyle/>
          <a:p>
            <a:r>
              <a:rPr lang="en-US" dirty="0" smtClean="0"/>
              <a:t>At the end of this lecture, student will be able to ;</a:t>
            </a:r>
          </a:p>
          <a:p>
            <a:r>
              <a:rPr lang="en-US" dirty="0" smtClean="0"/>
              <a:t>1. Define Information Security Policy</a:t>
            </a:r>
          </a:p>
          <a:p>
            <a:r>
              <a:rPr lang="en-US" dirty="0" smtClean="0"/>
              <a:t>Discuss the types of information security policies</a:t>
            </a:r>
          </a:p>
          <a:p>
            <a:endParaRPr lang="en-US" dirty="0" smtClean="0"/>
          </a:p>
          <a:p>
            <a:endParaRPr lang="en-US" dirty="0" smtClean="0"/>
          </a:p>
        </p:txBody>
      </p:sp>
    </p:spTree>
    <p:extLst>
      <p:ext uri="{BB962C8B-B14F-4D97-AF65-F5344CB8AC3E}">
        <p14:creationId xmlns:p14="http://schemas.microsoft.com/office/powerpoint/2010/main" val="134211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An an organization, policies are crucial for information security planning, design, and deployment. </a:t>
            </a:r>
          </a:p>
          <a:p>
            <a:r>
              <a:rPr lang="en-US" dirty="0" smtClean="0"/>
              <a:t>These policies provide measures to handle issues and the technologies that could help users accomplish their security goals. </a:t>
            </a:r>
          </a:p>
          <a:p>
            <a:r>
              <a:rPr lang="en-US" dirty="0" smtClean="0"/>
              <a:t>The policy also explains how the software or equipment functions in an organization. </a:t>
            </a:r>
            <a:endParaRPr lang="en-US" dirty="0"/>
          </a:p>
        </p:txBody>
      </p:sp>
    </p:spTree>
    <p:extLst>
      <p:ext uri="{BB962C8B-B14F-4D97-AF65-F5344CB8AC3E}">
        <p14:creationId xmlns:p14="http://schemas.microsoft.com/office/powerpoint/2010/main" val="4067513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Information Policy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Security policy is a well-documented set of plans, processes, procedures, standards, and guidelines required to establish an ideal information security status of an organization. </a:t>
            </a:r>
          </a:p>
          <a:p>
            <a:endParaRPr lang="en-US" dirty="0" smtClean="0"/>
          </a:p>
          <a:p>
            <a:r>
              <a:rPr lang="en-US" dirty="0" smtClean="0"/>
              <a:t>Security policies are used to inform people on;</a:t>
            </a:r>
          </a:p>
          <a:p>
            <a:endParaRPr lang="en-US" dirty="0" smtClean="0"/>
          </a:p>
          <a:p>
            <a:pPr lvl="1"/>
            <a:r>
              <a:rPr lang="en-US" dirty="0" smtClean="0"/>
              <a:t>how to work in a safe and secure manner</a:t>
            </a:r>
          </a:p>
          <a:p>
            <a:pPr lvl="1"/>
            <a:endParaRPr lang="en-US" dirty="0" smtClean="0"/>
          </a:p>
          <a:p>
            <a:pPr lvl="1"/>
            <a:r>
              <a:rPr lang="en-US" dirty="0" smtClean="0"/>
              <a:t>How to define and guide employee actions on how to deal with organization sensitive operation, data, or resources. </a:t>
            </a:r>
          </a:p>
          <a:p>
            <a:r>
              <a:rPr lang="en-US" dirty="0" smtClean="0"/>
              <a:t>The security policy is an integral part of an information security management program for any organization</a:t>
            </a:r>
          </a:p>
          <a:p>
            <a:endParaRPr lang="en-US" dirty="0"/>
          </a:p>
        </p:txBody>
      </p:sp>
    </p:spTree>
    <p:extLst>
      <p:ext uri="{BB962C8B-B14F-4D97-AF65-F5344CB8AC3E}">
        <p14:creationId xmlns:p14="http://schemas.microsoft.com/office/powerpoint/2010/main" val="314931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Type of Information Security Policies </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Enterprise Information Security Policies: </a:t>
            </a:r>
            <a:r>
              <a:rPr lang="en-US" dirty="0" smtClean="0"/>
              <a:t>These policies support organizations by offering ideology, purpose, and methods to create a secure environment for enterprises.</a:t>
            </a:r>
          </a:p>
          <a:p>
            <a:pPr lvl="1"/>
            <a:r>
              <a:rPr lang="en-US" dirty="0" smtClean="0"/>
              <a:t>It establishes a method for development, implementation, and management of security programs. These policies also ensure the proposed information security framework requirements are met. </a:t>
            </a:r>
          </a:p>
          <a:p>
            <a:pPr lvl="1"/>
            <a:endParaRPr lang="en-US" dirty="0" smtClean="0"/>
          </a:p>
          <a:p>
            <a:r>
              <a:rPr lang="en-US" b="1" dirty="0" smtClean="0"/>
              <a:t>Issue-Specific Security Policies: </a:t>
            </a:r>
            <a:r>
              <a:rPr lang="en-US" dirty="0" smtClean="0"/>
              <a:t>These policies address specific security issues in an organization. The scope and applicability of these security policies are completely dependent on the type of issue and the methods used by them. </a:t>
            </a:r>
          </a:p>
          <a:p>
            <a:pPr lvl="1"/>
            <a:r>
              <a:rPr lang="en-US" dirty="0" smtClean="0"/>
              <a:t>It specifies the necessary technologies along with preventive measures such as authorization of user access, privacy protection, and fair and responsible use of technologies. </a:t>
            </a:r>
          </a:p>
          <a:p>
            <a:pPr lvl="1"/>
            <a:endParaRPr lang="en-US" dirty="0" smtClean="0"/>
          </a:p>
          <a:p>
            <a:r>
              <a:rPr lang="en-US" b="1" dirty="0" smtClean="0"/>
              <a:t>System-Specific Security Policies </a:t>
            </a:r>
            <a:r>
              <a:rPr lang="en-US" dirty="0" smtClean="0"/>
              <a:t>The implementation of these policies focuses on the overall security of a particular system in an organization. An organization often develops and manages this type of policy, including the procedures and standards, for system maintenance. The technologies used by an organization should also be included in system-specific policies. </a:t>
            </a:r>
          </a:p>
          <a:p>
            <a:pPr lvl="1"/>
            <a:r>
              <a:rPr lang="en-US" dirty="0" smtClean="0"/>
              <a:t>It addresses the implementation and configuration of technology and user behavior. </a:t>
            </a:r>
            <a:endParaRPr lang="en-US" dirty="0"/>
          </a:p>
        </p:txBody>
      </p:sp>
    </p:spTree>
    <p:extLst>
      <p:ext uri="{BB962C8B-B14F-4D97-AF65-F5344CB8AC3E}">
        <p14:creationId xmlns:p14="http://schemas.microsoft.com/office/powerpoint/2010/main" val="1854651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dirty="0" smtClean="0"/>
              <a:t>Other Important Information Security Policies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A. Internet Access Policies: </a:t>
            </a:r>
            <a:r>
              <a:rPr lang="en-US" dirty="0" smtClean="0"/>
              <a:t>Internet access policies define the restricted use of the Internet.</a:t>
            </a:r>
          </a:p>
          <a:p>
            <a:pPr lvl="1"/>
            <a:r>
              <a:rPr lang="en-US" dirty="0" smtClean="0"/>
              <a:t>An Internet policy includes guidelines for permissible use of the Internet, system security, network setup, and IT service.</a:t>
            </a:r>
          </a:p>
          <a:p>
            <a:r>
              <a:rPr lang="en-US" dirty="0" smtClean="0"/>
              <a:t>Internet access policies broken down into the </a:t>
            </a:r>
            <a:r>
              <a:rPr lang="en-US" b="1" dirty="0" smtClean="0"/>
              <a:t>four</a:t>
            </a:r>
            <a:r>
              <a:rPr lang="en-US" dirty="0" smtClean="0"/>
              <a:t> categories below</a:t>
            </a:r>
          </a:p>
          <a:p>
            <a:pPr marL="914400" lvl="1" indent="-457200">
              <a:buFont typeface="+mj-lt"/>
              <a:buAutoNum type="arabicPeriod"/>
            </a:pPr>
            <a:r>
              <a:rPr lang="en-US" b="1" dirty="0" smtClean="0"/>
              <a:t>Promiscuous Policy</a:t>
            </a:r>
            <a:r>
              <a:rPr lang="en-US" dirty="0" smtClean="0"/>
              <a:t>: No restriction, user can browse and download anything, and access a computer or a network from a remote location</a:t>
            </a:r>
          </a:p>
          <a:p>
            <a:pPr marL="914400" lvl="1" indent="-457200">
              <a:buFont typeface="+mj-lt"/>
              <a:buAutoNum type="arabicPeriod"/>
            </a:pPr>
            <a:endParaRPr lang="en-US" dirty="0" smtClean="0"/>
          </a:p>
          <a:p>
            <a:pPr marL="914400" lvl="1" indent="-457200">
              <a:buFont typeface="+mj-lt"/>
              <a:buAutoNum type="arabicPeriod"/>
            </a:pPr>
            <a:r>
              <a:rPr lang="en-US" b="1" dirty="0" smtClean="0"/>
              <a:t>Permissive Policy</a:t>
            </a:r>
            <a:r>
              <a:rPr lang="en-US" dirty="0" smtClean="0"/>
              <a:t>: This policy is wide open, and only known dangerous services/attacks or behaviors are blocked.</a:t>
            </a:r>
          </a:p>
          <a:p>
            <a:pPr marL="914400" lvl="1" indent="-457200">
              <a:buFont typeface="+mj-lt"/>
              <a:buAutoNum type="arabicPeriod"/>
            </a:pPr>
            <a:endParaRPr lang="en-US" dirty="0"/>
          </a:p>
          <a:p>
            <a:pPr marL="914400" lvl="1" indent="-457200">
              <a:buFont typeface="+mj-lt"/>
              <a:buAutoNum type="arabicPeriod"/>
            </a:pPr>
            <a:r>
              <a:rPr lang="en-US" b="1" dirty="0" smtClean="0"/>
              <a:t>Paranoid Policy</a:t>
            </a:r>
            <a:r>
              <a:rPr lang="en-US" dirty="0" smtClean="0"/>
              <a:t>: A paranoid policy forbids everything. There is a strict restriction on all company computers, whether it is system or network usage. There is either no Internet connection or severely limited Internet usage. Users often try to circumvent such severe restrictions.</a:t>
            </a:r>
          </a:p>
          <a:p>
            <a:pPr marL="914400" lvl="1" indent="-457200">
              <a:buFont typeface="+mj-lt"/>
              <a:buAutoNum type="arabicPeriod"/>
            </a:pPr>
            <a:endParaRPr lang="en-US" dirty="0" smtClean="0"/>
          </a:p>
          <a:p>
            <a:pPr marL="914400" lvl="1" indent="-457200">
              <a:buFont typeface="+mj-lt"/>
              <a:buAutoNum type="arabicPeriod"/>
            </a:pPr>
            <a:r>
              <a:rPr lang="en-US" b="1" dirty="0" smtClean="0"/>
              <a:t>Prudent Policy</a:t>
            </a:r>
            <a:r>
              <a:rPr lang="en-US" dirty="0" smtClean="0"/>
              <a:t>: A prudent policy starts with all services blocked. The Network defender enables safe and necessary services individually. This provides maximum security and logs all activity such as system and network activities</a:t>
            </a:r>
            <a:endParaRPr lang="en-US" dirty="0"/>
          </a:p>
        </p:txBody>
      </p:sp>
    </p:spTree>
    <p:extLst>
      <p:ext uri="{BB962C8B-B14F-4D97-AF65-F5344CB8AC3E}">
        <p14:creationId xmlns:p14="http://schemas.microsoft.com/office/powerpoint/2010/main" val="3445296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23406"/>
            <a:ext cx="10515600" cy="5053557"/>
          </a:xfrm>
        </p:spPr>
        <p:txBody>
          <a:bodyPr/>
          <a:lstStyle/>
          <a:p>
            <a:pPr marL="0" indent="0">
              <a:buNone/>
            </a:pPr>
            <a:r>
              <a:rPr lang="en-US" b="1" dirty="0" smtClean="0"/>
              <a:t>B. Acceptable Use Policy</a:t>
            </a:r>
          </a:p>
          <a:p>
            <a:r>
              <a:rPr lang="en-US" b="1" dirty="0" smtClean="0"/>
              <a:t>Acceptable use policies </a:t>
            </a:r>
            <a:r>
              <a:rPr lang="en-US" dirty="0" smtClean="0"/>
              <a:t>(AUPs) comprise rules decided by network and website owners. It defines the proper use of computing resources and state responsibilities of users to protect the information available in their accounts. </a:t>
            </a:r>
          </a:p>
          <a:p>
            <a:endParaRPr lang="en-US" dirty="0" smtClean="0"/>
          </a:p>
          <a:p>
            <a:r>
              <a:rPr lang="en-US" dirty="0"/>
              <a:t>U</a:t>
            </a:r>
            <a:r>
              <a:rPr lang="en-US" dirty="0" smtClean="0"/>
              <a:t>sers must accept the policy restrictions  based on principles, prohibitions, reviews, and penalties.</a:t>
            </a:r>
            <a:endParaRPr lang="en-US" dirty="0"/>
          </a:p>
        </p:txBody>
      </p:sp>
    </p:spTree>
    <p:extLst>
      <p:ext uri="{BB962C8B-B14F-4D97-AF65-F5344CB8AC3E}">
        <p14:creationId xmlns:p14="http://schemas.microsoft.com/office/powerpoint/2010/main" val="2194580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9234"/>
            <a:ext cx="10515600" cy="5227729"/>
          </a:xfrm>
        </p:spPr>
        <p:txBody>
          <a:bodyPr>
            <a:normAutofit fontScale="92500" lnSpcReduction="20000"/>
          </a:bodyPr>
          <a:lstStyle/>
          <a:p>
            <a:pPr marL="0" indent="0">
              <a:buNone/>
            </a:pPr>
            <a:r>
              <a:rPr lang="en-US" b="1" dirty="0" smtClean="0"/>
              <a:t>C. User Account Policy </a:t>
            </a:r>
            <a:r>
              <a:rPr lang="en-US" dirty="0" smtClean="0"/>
              <a:t>The user account policy defines the creation process of user accounts and includes user rights and responsibilities. It is a document specifying the requirements for requesting and maintaining an account on an organization’s network. </a:t>
            </a:r>
          </a:p>
          <a:p>
            <a:pPr marL="0" indent="0">
              <a:buNone/>
            </a:pPr>
            <a:r>
              <a:rPr lang="en-US" dirty="0" smtClean="0"/>
              <a:t>It mentions the processes for creation, deletion, and operation of user accounts by defining the type of accounts created under a specific network</a:t>
            </a:r>
          </a:p>
          <a:p>
            <a:pPr marL="0" indent="0">
              <a:buNone/>
            </a:pPr>
            <a:r>
              <a:rPr lang="en-US" b="1" dirty="0" smtClean="0"/>
              <a:t>Some responsibilities of creating user accounts are:</a:t>
            </a:r>
          </a:p>
          <a:p>
            <a:pPr lvl="1"/>
            <a:endParaRPr lang="en-US" b="1" dirty="0" smtClean="0"/>
          </a:p>
          <a:p>
            <a:pPr lvl="1"/>
            <a:r>
              <a:rPr lang="en-US" b="1" dirty="0" smtClean="0"/>
              <a:t>Account Types</a:t>
            </a:r>
            <a:r>
              <a:rPr lang="en-US" dirty="0" smtClean="0"/>
              <a:t>: Example, </a:t>
            </a:r>
            <a:r>
              <a:rPr lang="en-US" b="1" dirty="0" smtClean="0"/>
              <a:t>Admin</a:t>
            </a:r>
            <a:r>
              <a:rPr lang="en-US" dirty="0" smtClean="0"/>
              <a:t> account and </a:t>
            </a:r>
            <a:r>
              <a:rPr lang="en-US" b="1" dirty="0" smtClean="0"/>
              <a:t>standard</a:t>
            </a:r>
            <a:r>
              <a:rPr lang="en-US" dirty="0" smtClean="0"/>
              <a:t> account for personal use</a:t>
            </a:r>
          </a:p>
          <a:p>
            <a:pPr lvl="1"/>
            <a:endParaRPr lang="en-US" b="1" dirty="0"/>
          </a:p>
          <a:p>
            <a:pPr lvl="1"/>
            <a:r>
              <a:rPr lang="en-US" b="1" dirty="0" smtClean="0"/>
              <a:t>Account Permissions</a:t>
            </a:r>
            <a:r>
              <a:rPr lang="en-US" dirty="0" smtClean="0"/>
              <a:t>: level to account permissions is set for every employee in an organization.</a:t>
            </a:r>
          </a:p>
          <a:p>
            <a:pPr lvl="1"/>
            <a:endParaRPr lang="en-US" b="1" dirty="0"/>
          </a:p>
          <a:p>
            <a:pPr lvl="1"/>
            <a:r>
              <a:rPr lang="en-US" b="1" dirty="0" smtClean="0"/>
              <a:t>Account Auto-Lock</a:t>
            </a:r>
            <a:r>
              <a:rPr lang="en-US" dirty="0" smtClean="0"/>
              <a:t>: An administrator sets a length of time an account will automatically lock. This feature is present in mobile phones as well and prevents others from accessing the device without the log in code.</a:t>
            </a:r>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35528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7646"/>
            <a:ext cx="10515600" cy="5419317"/>
          </a:xfrm>
        </p:spPr>
        <p:txBody>
          <a:bodyPr>
            <a:normAutofit fontScale="77500" lnSpcReduction="20000"/>
          </a:bodyPr>
          <a:lstStyle/>
          <a:p>
            <a:r>
              <a:rPr lang="en-US" b="1" dirty="0" smtClean="0"/>
              <a:t>D. Remote Access Policy </a:t>
            </a:r>
            <a:r>
              <a:rPr lang="en-US" dirty="0" smtClean="0"/>
              <a:t>Remote access policy defines who can have remote access, access mediums, and remote access security controls. The remote access policy document defines the acceptable guidelines for remote access to the network and resources. </a:t>
            </a:r>
          </a:p>
          <a:p>
            <a:r>
              <a:rPr lang="en-US" dirty="0" smtClean="0"/>
              <a:t>Implementing the remote access policy helps minimize potential damage that can occur from unauthorized external network traffic. </a:t>
            </a:r>
          </a:p>
          <a:p>
            <a:r>
              <a:rPr lang="en-US" dirty="0" smtClean="0"/>
              <a:t>Consideration in Remote Access Policy are:</a:t>
            </a:r>
          </a:p>
          <a:p>
            <a:pPr lvl="1"/>
            <a:r>
              <a:rPr lang="en-US" b="1" dirty="0" smtClean="0"/>
              <a:t>User Authentication</a:t>
            </a:r>
            <a:r>
              <a:rPr lang="en-US" dirty="0" smtClean="0"/>
              <a:t>: Organizations should have a strict user authentication policy for re</a:t>
            </a:r>
          </a:p>
          <a:p>
            <a:pPr lvl="1"/>
            <a:endParaRPr lang="en-US" b="1" dirty="0"/>
          </a:p>
          <a:p>
            <a:pPr lvl="1"/>
            <a:r>
              <a:rPr lang="en-US" b="1" dirty="0" smtClean="0"/>
              <a:t>Information Encryption</a:t>
            </a:r>
            <a:r>
              <a:rPr lang="en-US" dirty="0" smtClean="0"/>
              <a:t>: Employees working as a remote user should include encryption of their data while working on a shared infrastructure. </a:t>
            </a:r>
          </a:p>
          <a:p>
            <a:pPr lvl="1"/>
            <a:endParaRPr lang="en-US" b="1" dirty="0"/>
          </a:p>
          <a:p>
            <a:pPr lvl="1"/>
            <a:r>
              <a:rPr lang="en-US" b="1" dirty="0" smtClean="0"/>
              <a:t>Usage of Network and Network Devices</a:t>
            </a:r>
            <a:r>
              <a:rPr lang="en-US" dirty="0" smtClean="0"/>
              <a:t>: The policy should restrict employees from reconfiguring their network devices</a:t>
            </a:r>
          </a:p>
          <a:p>
            <a:pPr lvl="1"/>
            <a:endParaRPr lang="en-US" b="1" dirty="0"/>
          </a:p>
          <a:p>
            <a:pPr lvl="1"/>
            <a:r>
              <a:rPr lang="en-US" b="1" dirty="0" smtClean="0"/>
              <a:t>Antivirus and Patches</a:t>
            </a:r>
            <a:r>
              <a:rPr lang="en-US" dirty="0" smtClean="0"/>
              <a:t>: Users should have an up-to-date antivirus installed on their system. They should proactively install updates for the antivirus and patches for the OS.</a:t>
            </a:r>
          </a:p>
          <a:p>
            <a:pPr lvl="1"/>
            <a:endParaRPr lang="en-US" b="1" dirty="0"/>
          </a:p>
          <a:p>
            <a:pPr lvl="1"/>
            <a:r>
              <a:rPr lang="en-US" b="1" dirty="0" smtClean="0"/>
              <a:t>Data Access</a:t>
            </a:r>
            <a:r>
              <a:rPr lang="en-US" dirty="0" smtClean="0"/>
              <a:t>: Administrators should assign privileges to the remote user according to the users’ roles and responsibilities in an organization.</a:t>
            </a:r>
            <a:endParaRPr lang="en-US" dirty="0"/>
          </a:p>
        </p:txBody>
      </p:sp>
    </p:spTree>
    <p:extLst>
      <p:ext uri="{BB962C8B-B14F-4D97-AF65-F5344CB8AC3E}">
        <p14:creationId xmlns:p14="http://schemas.microsoft.com/office/powerpoint/2010/main" val="565836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1449</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CYB 307: Information Security Engineering</vt:lpstr>
      <vt:lpstr>Lecture Objectives</vt:lpstr>
      <vt:lpstr>Introduction</vt:lpstr>
      <vt:lpstr>Definition of Information Policy</vt:lpstr>
      <vt:lpstr>Broad Type of Information Security Policies </vt:lpstr>
      <vt:lpstr>Other Important Information Security Policies</vt:lpstr>
      <vt:lpstr>PowerPoint Presentation</vt:lpstr>
      <vt:lpstr>PowerPoint Presentation</vt:lpstr>
      <vt:lpstr>PowerPoint Presentation</vt:lpstr>
      <vt:lpstr>PowerPoint Presentation</vt:lpstr>
      <vt:lpstr>PowerPoint Presentation</vt:lpstr>
      <vt:lpstr>PowerPoint Presentation</vt:lpstr>
      <vt:lpstr>End of Lectures: (Other Policies to Be treated in the next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 307: Information Security Engineering</dc:title>
  <dc:creator>Microsoft account</dc:creator>
  <cp:lastModifiedBy>Microsoft account</cp:lastModifiedBy>
  <cp:revision>24</cp:revision>
  <dcterms:created xsi:type="dcterms:W3CDTF">2023-11-14T07:38:59Z</dcterms:created>
  <dcterms:modified xsi:type="dcterms:W3CDTF">2023-11-14T16:48:56Z</dcterms:modified>
</cp:coreProperties>
</file>