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B2BDD-CAB8-744B-8B08-B23149D1605D}" type="doc">
      <dgm:prSet loTypeId="urn:microsoft.com/office/officeart/2005/8/layout/pyramid4" loCatId="" qsTypeId="urn:microsoft.com/office/officeart/2005/8/quickstyle/3d4" qsCatId="3D" csTypeId="urn:microsoft.com/office/officeart/2005/8/colors/colorful1" csCatId="colorful" phldr="1"/>
      <dgm:spPr/>
      <dgm:t>
        <a:bodyPr/>
        <a:lstStyle/>
        <a:p>
          <a:endParaRPr lang="en-US"/>
        </a:p>
      </dgm:t>
    </dgm:pt>
    <dgm:pt modelId="{730C65C1-B792-624B-9FFB-715F97BB13CA}">
      <dgm:prSet phldrT="[Text]"/>
      <dgm:spPr/>
      <dgm:t>
        <a:bodyPr/>
        <a:lstStyle/>
        <a:p>
          <a:r>
            <a:rPr lang="en-US" dirty="0"/>
            <a:t>Confidentiality</a:t>
          </a:r>
        </a:p>
      </dgm:t>
    </dgm:pt>
    <dgm:pt modelId="{37B4ABFB-4314-874B-A423-E13539360755}" type="parTrans" cxnId="{DB643F3E-9912-1748-860F-52CC5AA4D894}">
      <dgm:prSet/>
      <dgm:spPr/>
      <dgm:t>
        <a:bodyPr/>
        <a:lstStyle/>
        <a:p>
          <a:endParaRPr lang="en-US"/>
        </a:p>
      </dgm:t>
    </dgm:pt>
    <dgm:pt modelId="{487EE7E7-B965-334A-B990-8196601EDA95}" type="sibTrans" cxnId="{DB643F3E-9912-1748-860F-52CC5AA4D894}">
      <dgm:prSet/>
      <dgm:spPr/>
      <dgm:t>
        <a:bodyPr/>
        <a:lstStyle/>
        <a:p>
          <a:endParaRPr lang="en-US"/>
        </a:p>
      </dgm:t>
    </dgm:pt>
    <dgm:pt modelId="{97A74275-3258-F240-9359-06A30E1B3B6C}">
      <dgm:prSet phldrT="[Text]"/>
      <dgm:spPr/>
      <dgm:t>
        <a:bodyPr/>
        <a:lstStyle/>
        <a:p>
          <a:r>
            <a:rPr lang="en-US" dirty="0"/>
            <a:t>Integrity</a:t>
          </a:r>
        </a:p>
      </dgm:t>
    </dgm:pt>
    <dgm:pt modelId="{002ED81E-89AB-9544-B64C-A67380877E0B}" type="parTrans" cxnId="{997BB94E-2464-F846-B096-BE0340FE1911}">
      <dgm:prSet/>
      <dgm:spPr/>
      <dgm:t>
        <a:bodyPr/>
        <a:lstStyle/>
        <a:p>
          <a:endParaRPr lang="en-US"/>
        </a:p>
      </dgm:t>
    </dgm:pt>
    <dgm:pt modelId="{39BD413A-C313-A846-80F6-3E7D1BB7C958}" type="sibTrans" cxnId="{997BB94E-2464-F846-B096-BE0340FE1911}">
      <dgm:prSet/>
      <dgm:spPr/>
      <dgm:t>
        <a:bodyPr/>
        <a:lstStyle/>
        <a:p>
          <a:endParaRPr lang="en-US"/>
        </a:p>
      </dgm:t>
    </dgm:pt>
    <dgm:pt modelId="{0DF78D27-F01B-4545-8817-9BE703B93C55}">
      <dgm:prSet phldrT="[Text]"/>
      <dgm:spPr/>
      <dgm:t>
        <a:bodyPr/>
        <a:lstStyle/>
        <a:p>
          <a:r>
            <a:rPr lang="en-US" dirty="0"/>
            <a:t>Information Security</a:t>
          </a:r>
        </a:p>
      </dgm:t>
    </dgm:pt>
    <dgm:pt modelId="{C35CB500-8F6D-6F4F-9FEA-C49A4CAFC739}" type="parTrans" cxnId="{D2EE43A2-EBB0-D440-AF17-976AF6DA9AF6}">
      <dgm:prSet/>
      <dgm:spPr/>
      <dgm:t>
        <a:bodyPr/>
        <a:lstStyle/>
        <a:p>
          <a:endParaRPr lang="en-US"/>
        </a:p>
      </dgm:t>
    </dgm:pt>
    <dgm:pt modelId="{DBFD3F90-0F2A-DE44-8600-BAD408850205}" type="sibTrans" cxnId="{D2EE43A2-EBB0-D440-AF17-976AF6DA9AF6}">
      <dgm:prSet/>
      <dgm:spPr/>
      <dgm:t>
        <a:bodyPr/>
        <a:lstStyle/>
        <a:p>
          <a:endParaRPr lang="en-US"/>
        </a:p>
      </dgm:t>
    </dgm:pt>
    <dgm:pt modelId="{3EDDABFF-865B-CF48-9E5F-0ED67027515C}">
      <dgm:prSet phldrT="[Text]"/>
      <dgm:spPr/>
      <dgm:t>
        <a:bodyPr/>
        <a:lstStyle/>
        <a:p>
          <a:r>
            <a:rPr lang="en-US" dirty="0"/>
            <a:t>Availability</a:t>
          </a:r>
        </a:p>
      </dgm:t>
    </dgm:pt>
    <dgm:pt modelId="{91F30474-E6F1-8542-B3FC-9B462D29B09C}" type="parTrans" cxnId="{BFBBC0F6-3EE5-DE4D-8136-7A0ED237D8C8}">
      <dgm:prSet/>
      <dgm:spPr/>
      <dgm:t>
        <a:bodyPr/>
        <a:lstStyle/>
        <a:p>
          <a:endParaRPr lang="en-US"/>
        </a:p>
      </dgm:t>
    </dgm:pt>
    <dgm:pt modelId="{50FFE694-B419-A94F-942B-284DCBA9CD5D}" type="sibTrans" cxnId="{BFBBC0F6-3EE5-DE4D-8136-7A0ED237D8C8}">
      <dgm:prSet/>
      <dgm:spPr/>
      <dgm:t>
        <a:bodyPr/>
        <a:lstStyle/>
        <a:p>
          <a:endParaRPr lang="en-US"/>
        </a:p>
      </dgm:t>
    </dgm:pt>
    <dgm:pt modelId="{DC1D0E0C-417F-FA42-AD1F-178240766FB8}" type="pres">
      <dgm:prSet presAssocID="{92FB2BDD-CAB8-744B-8B08-B23149D1605D}" presName="compositeShape" presStyleCnt="0">
        <dgm:presLayoutVars>
          <dgm:chMax val="9"/>
          <dgm:dir/>
          <dgm:resizeHandles val="exact"/>
        </dgm:presLayoutVars>
      </dgm:prSet>
      <dgm:spPr/>
      <dgm:t>
        <a:bodyPr/>
        <a:lstStyle/>
        <a:p>
          <a:endParaRPr lang="en-US"/>
        </a:p>
      </dgm:t>
    </dgm:pt>
    <dgm:pt modelId="{E86E4E97-1E99-7E46-A818-12E9E81769C1}" type="pres">
      <dgm:prSet presAssocID="{92FB2BDD-CAB8-744B-8B08-B23149D1605D}" presName="triangle1" presStyleLbl="node1" presStyleIdx="0" presStyleCnt="4">
        <dgm:presLayoutVars>
          <dgm:bulletEnabled val="1"/>
        </dgm:presLayoutVars>
      </dgm:prSet>
      <dgm:spPr/>
      <dgm:t>
        <a:bodyPr/>
        <a:lstStyle/>
        <a:p>
          <a:endParaRPr lang="en-US"/>
        </a:p>
      </dgm:t>
    </dgm:pt>
    <dgm:pt modelId="{7C158F4E-1999-F442-A39E-74BBFF469549}" type="pres">
      <dgm:prSet presAssocID="{92FB2BDD-CAB8-744B-8B08-B23149D1605D}" presName="triangle2" presStyleLbl="node1" presStyleIdx="1" presStyleCnt="4">
        <dgm:presLayoutVars>
          <dgm:bulletEnabled val="1"/>
        </dgm:presLayoutVars>
      </dgm:prSet>
      <dgm:spPr/>
      <dgm:t>
        <a:bodyPr/>
        <a:lstStyle/>
        <a:p>
          <a:endParaRPr lang="en-US"/>
        </a:p>
      </dgm:t>
    </dgm:pt>
    <dgm:pt modelId="{79E08F2F-F6DF-1943-9BC5-C4A28681F783}" type="pres">
      <dgm:prSet presAssocID="{92FB2BDD-CAB8-744B-8B08-B23149D1605D}" presName="triangle3" presStyleLbl="node1" presStyleIdx="2" presStyleCnt="4">
        <dgm:presLayoutVars>
          <dgm:bulletEnabled val="1"/>
        </dgm:presLayoutVars>
      </dgm:prSet>
      <dgm:spPr/>
      <dgm:t>
        <a:bodyPr/>
        <a:lstStyle/>
        <a:p>
          <a:endParaRPr lang="en-US"/>
        </a:p>
      </dgm:t>
    </dgm:pt>
    <dgm:pt modelId="{C87056CF-1856-D440-8DB0-7FCDA2A11F6D}" type="pres">
      <dgm:prSet presAssocID="{92FB2BDD-CAB8-744B-8B08-B23149D1605D}" presName="triangle4" presStyleLbl="node1" presStyleIdx="3" presStyleCnt="4">
        <dgm:presLayoutVars>
          <dgm:bulletEnabled val="1"/>
        </dgm:presLayoutVars>
      </dgm:prSet>
      <dgm:spPr/>
      <dgm:t>
        <a:bodyPr/>
        <a:lstStyle/>
        <a:p>
          <a:endParaRPr lang="en-US"/>
        </a:p>
      </dgm:t>
    </dgm:pt>
  </dgm:ptLst>
  <dgm:cxnLst>
    <dgm:cxn modelId="{D2EE43A2-EBB0-D440-AF17-976AF6DA9AF6}" srcId="{92FB2BDD-CAB8-744B-8B08-B23149D1605D}" destId="{0DF78D27-F01B-4545-8817-9BE703B93C55}" srcOrd="2" destOrd="0" parTransId="{C35CB500-8F6D-6F4F-9FEA-C49A4CAFC739}" sibTransId="{DBFD3F90-0F2A-DE44-8600-BAD408850205}"/>
    <dgm:cxn modelId="{160C9215-4F0B-428F-8283-6F4C387D6718}" type="presOf" srcId="{0DF78D27-F01B-4545-8817-9BE703B93C55}" destId="{79E08F2F-F6DF-1943-9BC5-C4A28681F783}" srcOrd="0" destOrd="0" presId="urn:microsoft.com/office/officeart/2005/8/layout/pyramid4"/>
    <dgm:cxn modelId="{BFBBC0F6-3EE5-DE4D-8136-7A0ED237D8C8}" srcId="{92FB2BDD-CAB8-744B-8B08-B23149D1605D}" destId="{3EDDABFF-865B-CF48-9E5F-0ED67027515C}" srcOrd="3" destOrd="0" parTransId="{91F30474-E6F1-8542-B3FC-9B462D29B09C}" sibTransId="{50FFE694-B419-A94F-942B-284DCBA9CD5D}"/>
    <dgm:cxn modelId="{997BB94E-2464-F846-B096-BE0340FE1911}" srcId="{92FB2BDD-CAB8-744B-8B08-B23149D1605D}" destId="{97A74275-3258-F240-9359-06A30E1B3B6C}" srcOrd="1" destOrd="0" parTransId="{002ED81E-89AB-9544-B64C-A67380877E0B}" sibTransId="{39BD413A-C313-A846-80F6-3E7D1BB7C958}"/>
    <dgm:cxn modelId="{712196AC-F596-4B83-AC35-16D415628F73}" type="presOf" srcId="{3EDDABFF-865B-CF48-9E5F-0ED67027515C}" destId="{C87056CF-1856-D440-8DB0-7FCDA2A11F6D}" srcOrd="0" destOrd="0" presId="urn:microsoft.com/office/officeart/2005/8/layout/pyramid4"/>
    <dgm:cxn modelId="{DB643F3E-9912-1748-860F-52CC5AA4D894}" srcId="{92FB2BDD-CAB8-744B-8B08-B23149D1605D}" destId="{730C65C1-B792-624B-9FFB-715F97BB13CA}" srcOrd="0" destOrd="0" parTransId="{37B4ABFB-4314-874B-A423-E13539360755}" sibTransId="{487EE7E7-B965-334A-B990-8196601EDA95}"/>
    <dgm:cxn modelId="{04F9A757-3E67-42CE-9F4B-119D7652B78A}" type="presOf" srcId="{730C65C1-B792-624B-9FFB-715F97BB13CA}" destId="{E86E4E97-1E99-7E46-A818-12E9E81769C1}" srcOrd="0" destOrd="0" presId="urn:microsoft.com/office/officeart/2005/8/layout/pyramid4"/>
    <dgm:cxn modelId="{78E20263-DD0F-43DF-8FE4-7BBEFE2B5428}" type="presOf" srcId="{92FB2BDD-CAB8-744B-8B08-B23149D1605D}" destId="{DC1D0E0C-417F-FA42-AD1F-178240766FB8}" srcOrd="0" destOrd="0" presId="urn:microsoft.com/office/officeart/2005/8/layout/pyramid4"/>
    <dgm:cxn modelId="{EBE889F6-FBAD-4D12-9A0C-B54ACAEA2ACB}" type="presOf" srcId="{97A74275-3258-F240-9359-06A30E1B3B6C}" destId="{7C158F4E-1999-F442-A39E-74BBFF469549}" srcOrd="0" destOrd="0" presId="urn:microsoft.com/office/officeart/2005/8/layout/pyramid4"/>
    <dgm:cxn modelId="{53E030B1-6C28-442B-858A-143B95C60492}" type="presParOf" srcId="{DC1D0E0C-417F-FA42-AD1F-178240766FB8}" destId="{E86E4E97-1E99-7E46-A818-12E9E81769C1}" srcOrd="0" destOrd="0" presId="urn:microsoft.com/office/officeart/2005/8/layout/pyramid4"/>
    <dgm:cxn modelId="{3535E865-FADD-466D-A87A-80A3DD639DFC}" type="presParOf" srcId="{DC1D0E0C-417F-FA42-AD1F-178240766FB8}" destId="{7C158F4E-1999-F442-A39E-74BBFF469549}" srcOrd="1" destOrd="0" presId="urn:microsoft.com/office/officeart/2005/8/layout/pyramid4"/>
    <dgm:cxn modelId="{C31E653E-0CA5-4C15-8AE1-9C6C7F9FE2BB}" type="presParOf" srcId="{DC1D0E0C-417F-FA42-AD1F-178240766FB8}" destId="{79E08F2F-F6DF-1943-9BC5-C4A28681F783}" srcOrd="2" destOrd="0" presId="urn:microsoft.com/office/officeart/2005/8/layout/pyramid4"/>
    <dgm:cxn modelId="{A8246EC8-F536-47AF-BDCF-7EFA7814F7D2}" type="presParOf" srcId="{DC1D0E0C-417F-FA42-AD1F-178240766FB8}" destId="{C87056CF-1856-D440-8DB0-7FCDA2A11F6D}"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E4E97-1E99-7E46-A818-12E9E81769C1}">
      <dsp:nvSpPr>
        <dsp:cNvPr id="0" name=""/>
        <dsp:cNvSpPr/>
      </dsp:nvSpPr>
      <dsp:spPr>
        <a:xfrm>
          <a:off x="924741" y="326186"/>
          <a:ext cx="1849483" cy="1849483"/>
        </a:xfrm>
        <a:prstGeom prst="triangl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Confidentiality</a:t>
          </a:r>
        </a:p>
      </dsp:txBody>
      <dsp:txXfrm>
        <a:off x="1387112" y="1250928"/>
        <a:ext cx="924741" cy="924741"/>
      </dsp:txXfrm>
    </dsp:sp>
    <dsp:sp modelId="{7C158F4E-1999-F442-A39E-74BBFF469549}">
      <dsp:nvSpPr>
        <dsp:cNvPr id="0" name=""/>
        <dsp:cNvSpPr/>
      </dsp:nvSpPr>
      <dsp:spPr>
        <a:xfrm>
          <a:off x="0" y="2175669"/>
          <a:ext cx="1849483" cy="1849483"/>
        </a:xfrm>
        <a:prstGeom prst="triangl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Integrity</a:t>
          </a:r>
        </a:p>
      </dsp:txBody>
      <dsp:txXfrm>
        <a:off x="462371" y="3100411"/>
        <a:ext cx="924741" cy="924741"/>
      </dsp:txXfrm>
    </dsp:sp>
    <dsp:sp modelId="{79E08F2F-F6DF-1943-9BC5-C4A28681F783}">
      <dsp:nvSpPr>
        <dsp:cNvPr id="0" name=""/>
        <dsp:cNvSpPr/>
      </dsp:nvSpPr>
      <dsp:spPr>
        <a:xfrm rot="10800000">
          <a:off x="924741" y="2175669"/>
          <a:ext cx="1849483" cy="1849483"/>
        </a:xfrm>
        <a:prstGeom prst="triangl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Information Security</a:t>
          </a:r>
        </a:p>
      </dsp:txBody>
      <dsp:txXfrm rot="10800000">
        <a:off x="1387112" y="2175669"/>
        <a:ext cx="924741" cy="924741"/>
      </dsp:txXfrm>
    </dsp:sp>
    <dsp:sp modelId="{C87056CF-1856-D440-8DB0-7FCDA2A11F6D}">
      <dsp:nvSpPr>
        <dsp:cNvPr id="0" name=""/>
        <dsp:cNvSpPr/>
      </dsp:nvSpPr>
      <dsp:spPr>
        <a:xfrm>
          <a:off x="1849483" y="2175669"/>
          <a:ext cx="1849483" cy="1849483"/>
        </a:xfrm>
        <a:prstGeom prst="triangl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Availability</a:t>
          </a:r>
        </a:p>
      </dsp:txBody>
      <dsp:txXfrm>
        <a:off x="2311854" y="3100411"/>
        <a:ext cx="924741" cy="924741"/>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B3BA72-7BB7-4B14-9F6E-AD8A860D7D2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22969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3BA72-7BB7-4B14-9F6E-AD8A860D7D2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186831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3BA72-7BB7-4B14-9F6E-AD8A860D7D2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168091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3BA72-7BB7-4B14-9F6E-AD8A860D7D2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425800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3BA72-7BB7-4B14-9F6E-AD8A860D7D2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51280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B3BA72-7BB7-4B14-9F6E-AD8A860D7D2B}"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30486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3BA72-7BB7-4B14-9F6E-AD8A860D7D2B}"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183923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B3BA72-7BB7-4B14-9F6E-AD8A860D7D2B}"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374890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3BA72-7BB7-4B14-9F6E-AD8A860D7D2B}"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172936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3BA72-7BB7-4B14-9F6E-AD8A860D7D2B}"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38238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3BA72-7BB7-4B14-9F6E-AD8A860D7D2B}"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B721E-076C-4BBD-84F8-24FA5A771C4A}" type="slidenum">
              <a:rPr lang="en-US" smtClean="0"/>
              <a:t>‹#›</a:t>
            </a:fld>
            <a:endParaRPr lang="en-US"/>
          </a:p>
        </p:txBody>
      </p:sp>
    </p:spTree>
    <p:extLst>
      <p:ext uri="{BB962C8B-B14F-4D97-AF65-F5344CB8AC3E}">
        <p14:creationId xmlns:p14="http://schemas.microsoft.com/office/powerpoint/2010/main" val="230029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3BA72-7BB7-4B14-9F6E-AD8A860D7D2B}" type="datetimeFigureOut">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B721E-076C-4BBD-84F8-24FA5A771C4A}" type="slidenum">
              <a:rPr lang="en-US" smtClean="0"/>
              <a:t>‹#›</a:t>
            </a:fld>
            <a:endParaRPr lang="en-US"/>
          </a:p>
        </p:txBody>
      </p:sp>
    </p:spTree>
    <p:extLst>
      <p:ext uri="{BB962C8B-B14F-4D97-AF65-F5344CB8AC3E}">
        <p14:creationId xmlns:p14="http://schemas.microsoft.com/office/powerpoint/2010/main" val="212623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 307: Information Security Engineering</a:t>
            </a:r>
            <a:endParaRPr lang="en-US" dirty="0"/>
          </a:p>
        </p:txBody>
      </p:sp>
      <p:sp>
        <p:nvSpPr>
          <p:cNvPr id="3" name="Subtitle 2"/>
          <p:cNvSpPr>
            <a:spLocks noGrp="1"/>
          </p:cNvSpPr>
          <p:nvPr>
            <p:ph type="subTitle" idx="1"/>
          </p:nvPr>
        </p:nvSpPr>
        <p:spPr/>
        <p:txBody>
          <a:bodyPr/>
          <a:lstStyle/>
          <a:p>
            <a:r>
              <a:rPr lang="en-US" dirty="0" err="1" smtClean="0"/>
              <a:t>Ageebee</a:t>
            </a:r>
            <a:r>
              <a:rPr lang="en-US" dirty="0" smtClean="0"/>
              <a:t> Silas </a:t>
            </a:r>
            <a:r>
              <a:rPr lang="en-US" dirty="0" err="1" smtClean="0"/>
              <a:t>Faki</a:t>
            </a:r>
            <a:r>
              <a:rPr lang="en-US" dirty="0" smtClean="0"/>
              <a:t> PhD</a:t>
            </a:r>
          </a:p>
          <a:p>
            <a:r>
              <a:rPr lang="en-US" dirty="0"/>
              <a:t>f</a:t>
            </a:r>
            <a:r>
              <a:rPr lang="en-US" dirty="0" smtClean="0"/>
              <a:t>aki.silas@binghamuni.edu.ng</a:t>
            </a:r>
            <a:endParaRPr lang="en-US" dirty="0"/>
          </a:p>
        </p:txBody>
      </p:sp>
    </p:spTree>
    <p:extLst>
      <p:ext uri="{BB962C8B-B14F-4D97-AF65-F5344CB8AC3E}">
        <p14:creationId xmlns:p14="http://schemas.microsoft.com/office/powerpoint/2010/main" val="14423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5034"/>
          </a:xfrm>
        </p:spPr>
        <p:txBody>
          <a:bodyPr/>
          <a:lstStyle/>
          <a:p>
            <a:r>
              <a:rPr lang="en-US" dirty="0" smtClean="0"/>
              <a:t>Advantages of Security Policies </a:t>
            </a:r>
            <a:r>
              <a:rPr lang="en-US" dirty="0" err="1" smtClean="0"/>
              <a:t>cont</a:t>
            </a:r>
            <a:r>
              <a:rPr lang="en-US" dirty="0" smtClean="0"/>
              <a:t>’</a:t>
            </a:r>
            <a:endParaRPr lang="en-US" dirty="0"/>
          </a:p>
        </p:txBody>
      </p:sp>
      <p:sp>
        <p:nvSpPr>
          <p:cNvPr id="3" name="Content Placeholder 2"/>
          <p:cNvSpPr>
            <a:spLocks noGrp="1"/>
          </p:cNvSpPr>
          <p:nvPr>
            <p:ph idx="1"/>
          </p:nvPr>
        </p:nvSpPr>
        <p:spPr>
          <a:xfrm>
            <a:off x="838200" y="1280160"/>
            <a:ext cx="10515600" cy="4896803"/>
          </a:xfrm>
        </p:spPr>
        <p:txBody>
          <a:bodyPr>
            <a:normAutofit fontScale="92500" lnSpcReduction="20000"/>
          </a:bodyPr>
          <a:lstStyle/>
          <a:p>
            <a:r>
              <a:rPr lang="en-US" dirty="0" smtClean="0"/>
              <a:t> </a:t>
            </a:r>
            <a:r>
              <a:rPr lang="en-US" b="1" dirty="0" smtClean="0"/>
              <a:t>Better Network Performance</a:t>
            </a:r>
            <a:r>
              <a:rPr lang="en-US" dirty="0" smtClean="0"/>
              <a:t>: When security policies are implemented correctly and the network is monitored regularly, no unnecessary loads exist. The data transmission speed in the system increases, providing an overall performance enhancement.</a:t>
            </a:r>
          </a:p>
          <a:p>
            <a:r>
              <a:rPr lang="en-US" b="1" dirty="0" smtClean="0"/>
              <a:t>Quick Response to Issues and Lower Downtime: </a:t>
            </a:r>
            <a:r>
              <a:rPr lang="en-US" dirty="0" smtClean="0"/>
              <a:t>Policy deployment and implementation enables faster response rates when resolving network issues.</a:t>
            </a:r>
          </a:p>
          <a:p>
            <a:r>
              <a:rPr lang="en-US" b="1" dirty="0" smtClean="0"/>
              <a:t>Reduction in Management Stress Levels</a:t>
            </a:r>
            <a:r>
              <a:rPr lang="en-US" dirty="0" smtClean="0"/>
              <a:t>: The role of management becomes less stressful when policies are implemented. Every policy must be followed by every employee in an organization. If this occurs, management will be less burdened by potential malicious attacks on the network.</a:t>
            </a:r>
          </a:p>
          <a:p>
            <a:r>
              <a:rPr lang="en-US" b="1" dirty="0" smtClean="0"/>
              <a:t>Reduced Costs</a:t>
            </a:r>
            <a:r>
              <a:rPr lang="en-US" dirty="0" smtClean="0"/>
              <a:t>: If employees follow the policies correctly, the cost of each intrusion is reduced as well as the impact on an organization.</a:t>
            </a:r>
            <a:endParaRPr lang="en-US" dirty="0"/>
          </a:p>
        </p:txBody>
      </p:sp>
    </p:spTree>
    <p:extLst>
      <p:ext uri="{BB962C8B-B14F-4D97-AF65-F5344CB8AC3E}">
        <p14:creationId xmlns:p14="http://schemas.microsoft.com/office/powerpoint/2010/main" val="200236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366"/>
          </a:xfrm>
        </p:spPr>
        <p:txBody>
          <a:bodyPr/>
          <a:lstStyle/>
          <a:p>
            <a:r>
              <a:rPr lang="en-US" dirty="0" smtClean="0"/>
              <a:t>Characteristics of a Good Security Policy</a:t>
            </a:r>
            <a:endParaRPr lang="en-US" dirty="0"/>
          </a:p>
        </p:txBody>
      </p:sp>
      <p:sp>
        <p:nvSpPr>
          <p:cNvPr id="3" name="Content Placeholder 2"/>
          <p:cNvSpPr>
            <a:spLocks noGrp="1"/>
          </p:cNvSpPr>
          <p:nvPr>
            <p:ph idx="1"/>
          </p:nvPr>
        </p:nvSpPr>
        <p:spPr>
          <a:xfrm>
            <a:off x="838200" y="1210492"/>
            <a:ext cx="10515600" cy="4966471"/>
          </a:xfrm>
        </p:spPr>
        <p:txBody>
          <a:bodyPr>
            <a:normAutofit fontScale="92500" lnSpcReduction="10000"/>
          </a:bodyPr>
          <a:lstStyle/>
          <a:p>
            <a:pPr marL="514350" indent="-514350">
              <a:buFont typeface="+mj-lt"/>
              <a:buAutoNum type="arabicPeriod"/>
            </a:pPr>
            <a:r>
              <a:rPr lang="en-US" b="1" dirty="0" smtClean="0"/>
              <a:t>Concise and Clear</a:t>
            </a:r>
            <a:r>
              <a:rPr lang="en-US" dirty="0" smtClean="0"/>
              <a:t>: A security policy needs to be concise and clear, which ensures easy deployment in the infrastructure. Complex policies become hard to understand and employees may not implement them as a result.</a:t>
            </a:r>
          </a:p>
          <a:p>
            <a:pPr marL="514350" indent="-514350">
              <a:buFont typeface="+mj-lt"/>
              <a:buAutoNum type="arabicPeriod"/>
            </a:pPr>
            <a:endParaRPr lang="en-US" dirty="0"/>
          </a:p>
          <a:p>
            <a:pPr marL="514350" indent="-514350">
              <a:buFont typeface="+mj-lt"/>
              <a:buAutoNum type="arabicPeriod"/>
            </a:pPr>
            <a:r>
              <a:rPr lang="en-US" b="1" dirty="0" smtClean="0"/>
              <a:t>Usable</a:t>
            </a:r>
            <a:r>
              <a:rPr lang="en-US" dirty="0" smtClean="0"/>
              <a:t>: Policies must be written and designed, so they may be used easily across various sections of an organization. Well-written policies are easy to manage and implement.</a:t>
            </a:r>
          </a:p>
          <a:p>
            <a:pPr marL="514350" indent="-514350">
              <a:buFont typeface="+mj-lt"/>
              <a:buAutoNum type="arabicPeriod"/>
            </a:pPr>
            <a:endParaRPr lang="en-US" dirty="0" smtClean="0"/>
          </a:p>
          <a:p>
            <a:pPr marL="514350" indent="-514350">
              <a:buFont typeface="+mj-lt"/>
              <a:buAutoNum type="arabicPeriod"/>
            </a:pPr>
            <a:r>
              <a:rPr lang="en-US" b="1" dirty="0" smtClean="0"/>
              <a:t>Economically Feasible</a:t>
            </a:r>
            <a:r>
              <a:rPr lang="en-US" dirty="0" smtClean="0"/>
              <a:t>: Organizations must implement policies that are economical and enhance the security of an organization.</a:t>
            </a:r>
          </a:p>
          <a:p>
            <a:pPr marL="514350" indent="-514350">
              <a:buFont typeface="+mj-lt"/>
              <a:buAutoNum type="arabicPeriod"/>
            </a:pPr>
            <a:endParaRPr lang="en-US" dirty="0" smtClean="0"/>
          </a:p>
          <a:p>
            <a:pPr marL="0" indent="0">
              <a:buNone/>
            </a:pPr>
            <a:r>
              <a:rPr lang="en-US" b="1" dirty="0" smtClean="0"/>
              <a:t>4</a:t>
            </a:r>
            <a:r>
              <a:rPr lang="en-US" dirty="0" smtClean="0"/>
              <a:t>. </a:t>
            </a:r>
            <a:r>
              <a:rPr lang="en-US" b="1" dirty="0" smtClean="0"/>
              <a:t>Understandable</a:t>
            </a:r>
            <a:r>
              <a:rPr lang="en-US" dirty="0" smtClean="0"/>
              <a:t>: Policies must be easy to understand and follow. </a:t>
            </a:r>
            <a:endParaRPr lang="en-US" dirty="0"/>
          </a:p>
        </p:txBody>
      </p:sp>
    </p:spTree>
    <p:extLst>
      <p:ext uri="{BB962C8B-B14F-4D97-AF65-F5344CB8AC3E}">
        <p14:creationId xmlns:p14="http://schemas.microsoft.com/office/powerpoint/2010/main" val="348800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5. Realistic</a:t>
            </a:r>
            <a:r>
              <a:rPr lang="en-US" dirty="0" smtClean="0"/>
              <a:t>: Policies must be practical based on reality. Using fictional items in a policy will only hurt an organization.</a:t>
            </a:r>
          </a:p>
          <a:p>
            <a:pPr marL="0" indent="0">
              <a:buNone/>
            </a:pPr>
            <a:endParaRPr lang="en-US" dirty="0"/>
          </a:p>
          <a:p>
            <a:pPr marL="0" indent="0">
              <a:buNone/>
            </a:pPr>
            <a:r>
              <a:rPr lang="en-US" dirty="0" smtClean="0"/>
              <a:t>6. </a:t>
            </a:r>
            <a:r>
              <a:rPr lang="en-US" b="1" dirty="0" smtClean="0"/>
              <a:t>Consistent</a:t>
            </a:r>
            <a:r>
              <a:rPr lang="en-US" dirty="0" smtClean="0"/>
              <a:t>: Organizations must have consistency when implementing their policies. </a:t>
            </a:r>
          </a:p>
          <a:p>
            <a:pPr marL="0" indent="0">
              <a:buNone/>
            </a:pPr>
            <a:endParaRPr lang="en-US" dirty="0" smtClean="0"/>
          </a:p>
          <a:p>
            <a:pPr marL="0" indent="0">
              <a:buNone/>
            </a:pPr>
            <a:r>
              <a:rPr lang="en-US" b="1" dirty="0" smtClean="0"/>
              <a:t>7. Procedurally Tolerable</a:t>
            </a:r>
            <a:r>
              <a:rPr lang="en-US" dirty="0" smtClean="0"/>
              <a:t>: Procedural policies should be employer–employee friendly. </a:t>
            </a:r>
          </a:p>
          <a:p>
            <a:pPr marL="0" indent="0">
              <a:buNone/>
            </a:pPr>
            <a:endParaRPr lang="en-US" dirty="0" smtClean="0"/>
          </a:p>
          <a:p>
            <a:pPr marL="0" indent="0">
              <a:buNone/>
            </a:pPr>
            <a:r>
              <a:rPr lang="en-US" b="1" dirty="0" smtClean="0"/>
              <a:t>8. Cyber and Legal Laws, Standards, Rules and Regulations Compliance</a:t>
            </a:r>
            <a:r>
              <a:rPr lang="en-US" dirty="0" smtClean="0"/>
              <a:t>: Any policy that is implemented must comply with all rules and regulations regarding cyber </a:t>
            </a:r>
          </a:p>
          <a:p>
            <a:endParaRPr lang="en-US" dirty="0"/>
          </a:p>
        </p:txBody>
      </p:sp>
    </p:spTree>
    <p:extLst>
      <p:ext uri="{BB962C8B-B14F-4D97-AF65-F5344CB8AC3E}">
        <p14:creationId xmlns:p14="http://schemas.microsoft.com/office/powerpoint/2010/main" val="371710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b="1" dirty="0" smtClean="0"/>
              <a:t>Key Elements of Security Policy </a:t>
            </a:r>
            <a:endParaRPr lang="en-US" b="1" dirty="0"/>
          </a:p>
        </p:txBody>
      </p:sp>
      <p:sp>
        <p:nvSpPr>
          <p:cNvPr id="3" name="Content Placeholder 2"/>
          <p:cNvSpPr>
            <a:spLocks noGrp="1"/>
          </p:cNvSpPr>
          <p:nvPr>
            <p:ph idx="1"/>
          </p:nvPr>
        </p:nvSpPr>
        <p:spPr>
          <a:xfrm>
            <a:off x="838200" y="1193074"/>
            <a:ext cx="10515600" cy="4983889"/>
          </a:xfrm>
        </p:spPr>
        <p:txBody>
          <a:bodyPr>
            <a:normAutofit fontScale="92500" lnSpcReduction="20000"/>
          </a:bodyPr>
          <a:lstStyle/>
          <a:p>
            <a:r>
              <a:rPr lang="en-US" dirty="0" smtClean="0"/>
              <a:t> </a:t>
            </a:r>
            <a:r>
              <a:rPr lang="en-US" b="1" dirty="0" smtClean="0"/>
              <a:t>Clear Communication</a:t>
            </a:r>
            <a:r>
              <a:rPr lang="en-US" dirty="0" smtClean="0"/>
              <a:t>: Communication must be clear when designing a security policy. A communication gap leads to undesirable results. At the same time, some policies may be infeasible for users or a network. Keep communication channels clear.</a:t>
            </a:r>
          </a:p>
          <a:p>
            <a:endParaRPr lang="en-US" dirty="0" smtClean="0"/>
          </a:p>
          <a:p>
            <a:r>
              <a:rPr lang="en-US" b="1" dirty="0" smtClean="0"/>
              <a:t>Brief and Clear Information</a:t>
            </a:r>
            <a:r>
              <a:rPr lang="en-US" dirty="0" smtClean="0"/>
              <a:t>: Any information provided to developers regarding the creation of the network policy must be clear and understandable. Failure to do so would hamper network security expectations.</a:t>
            </a:r>
          </a:p>
          <a:p>
            <a:endParaRPr lang="en-US" dirty="0" smtClean="0"/>
          </a:p>
          <a:p>
            <a:r>
              <a:rPr lang="en-US" b="1" dirty="0" smtClean="0"/>
              <a:t>Defined Scope and Applicability</a:t>
            </a:r>
            <a:r>
              <a:rPr lang="en-US" dirty="0" smtClean="0"/>
              <a:t>: The scope identifies the items that must be covered, hidden, protected, or public, and how to secure them. The network policy addresses a wide range of issues from physical to personal security.</a:t>
            </a:r>
          </a:p>
          <a:p>
            <a:endParaRPr lang="en-US" dirty="0" smtClean="0"/>
          </a:p>
        </p:txBody>
      </p:sp>
    </p:spTree>
    <p:extLst>
      <p:ext uri="{BB962C8B-B14F-4D97-AF65-F5344CB8AC3E}">
        <p14:creationId xmlns:p14="http://schemas.microsoft.com/office/powerpoint/2010/main" val="236351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r>
              <a:rPr lang="en-US" b="1" dirty="0" smtClean="0"/>
              <a:t>Key Elements of Security Policy </a:t>
            </a:r>
            <a:r>
              <a:rPr lang="en-US" b="1" dirty="0" err="1" smtClean="0"/>
              <a:t>cont</a:t>
            </a:r>
            <a:r>
              <a:rPr lang="en-US" b="1" dirty="0" smtClean="0"/>
              <a:t>’ </a:t>
            </a:r>
            <a:endParaRPr lang="en-US" dirty="0"/>
          </a:p>
        </p:txBody>
      </p:sp>
      <p:sp>
        <p:nvSpPr>
          <p:cNvPr id="3" name="Content Placeholder 2"/>
          <p:cNvSpPr>
            <a:spLocks noGrp="1"/>
          </p:cNvSpPr>
          <p:nvPr>
            <p:ph idx="1"/>
          </p:nvPr>
        </p:nvSpPr>
        <p:spPr/>
        <p:txBody>
          <a:bodyPr>
            <a:normAutofit fontScale="92500"/>
          </a:bodyPr>
          <a:lstStyle/>
          <a:p>
            <a:r>
              <a:rPr lang="en-US" b="1" dirty="0" smtClean="0"/>
              <a:t>Enforceable by Law</a:t>
            </a:r>
            <a:r>
              <a:rPr lang="en-US" dirty="0" smtClean="0"/>
              <a:t>: The security policy must be enforceable by law. Penalties should be imposed in the event of a policy breach. Penalties for a violation must be addressed when the policy is created.</a:t>
            </a:r>
          </a:p>
          <a:p>
            <a:endParaRPr lang="en-US" dirty="0" smtClean="0"/>
          </a:p>
          <a:p>
            <a:r>
              <a:rPr lang="en-US" dirty="0" smtClean="0"/>
              <a:t> </a:t>
            </a:r>
            <a:r>
              <a:rPr lang="en-US" b="1" dirty="0" smtClean="0"/>
              <a:t>Recognizes Areas of Responsibility</a:t>
            </a:r>
            <a:r>
              <a:rPr lang="en-US" dirty="0" smtClean="0"/>
              <a:t>: The network policy must recognize the responsibilities of employees, the organization, and third parties.</a:t>
            </a:r>
          </a:p>
          <a:p>
            <a:endParaRPr lang="en-US" dirty="0" smtClean="0"/>
          </a:p>
          <a:p>
            <a:r>
              <a:rPr lang="en-US" b="1" dirty="0" smtClean="0"/>
              <a:t>Sufficient Guidance: </a:t>
            </a:r>
            <a:r>
              <a:rPr lang="en-US" dirty="0" smtClean="0"/>
              <a:t>A good network policy must have proper references to other policies; this helps guide and redefine the scope and the objectives of the policy</a:t>
            </a:r>
            <a:endParaRPr lang="en-US" dirty="0"/>
          </a:p>
        </p:txBody>
      </p:sp>
    </p:spTree>
    <p:extLst>
      <p:ext uri="{BB962C8B-B14F-4D97-AF65-F5344CB8AC3E}">
        <p14:creationId xmlns:p14="http://schemas.microsoft.com/office/powerpoint/2010/main" val="343921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 of a Security Policy</a:t>
            </a:r>
            <a:r>
              <a:rPr lang="en-US" dirty="0" smtClean="0"/>
              <a:t>: Security Policy Implementation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four aspects in security policy implementation. </a:t>
            </a:r>
            <a:endParaRPr lang="en-US" dirty="0"/>
          </a:p>
          <a:p>
            <a:endParaRPr lang="en-US" dirty="0" smtClean="0"/>
          </a:p>
          <a:p>
            <a:r>
              <a:rPr lang="en-US" b="1" dirty="0" smtClean="0"/>
              <a:t>High-level Security Requirements: </a:t>
            </a:r>
            <a:r>
              <a:rPr lang="en-US" dirty="0" smtClean="0"/>
              <a:t>This features the requirements of a system when implementing security policies that include discipline security, safeguard security, procedural security, and assurance security. Security requirements include all requirements for a system to implement security policies. These are further divided into four types:</a:t>
            </a:r>
          </a:p>
          <a:p>
            <a:endParaRPr lang="en-US" dirty="0" smtClean="0"/>
          </a:p>
          <a:p>
            <a:pPr lvl="1"/>
            <a:r>
              <a:rPr lang="en-US" b="1" dirty="0" smtClean="0"/>
              <a:t>Discipline Security Requirements</a:t>
            </a:r>
            <a:r>
              <a:rPr lang="en-US" dirty="0" smtClean="0"/>
              <a:t>: Actions to be taken for various components that need to be secured such as computer security, operations security, network security, personnel security, and physical security</a:t>
            </a:r>
          </a:p>
          <a:p>
            <a:pPr lvl="1"/>
            <a:endParaRPr lang="en-US" dirty="0" smtClean="0"/>
          </a:p>
          <a:p>
            <a:pPr lvl="1"/>
            <a:r>
              <a:rPr lang="en-US" b="1" dirty="0" smtClean="0"/>
              <a:t>Safeguard Security Requirements</a:t>
            </a:r>
            <a:r>
              <a:rPr lang="en-US" dirty="0" smtClean="0"/>
              <a:t>: Protective measures required such as protective measures for access control, malware protection, audit, availability, confidentiality, integrity, cryptography, identification, and authentication</a:t>
            </a:r>
          </a:p>
          <a:p>
            <a:endParaRPr lang="en-US" dirty="0"/>
          </a:p>
        </p:txBody>
      </p:sp>
    </p:spTree>
    <p:extLst>
      <p:ext uri="{BB962C8B-B14F-4D97-AF65-F5344CB8AC3E}">
        <p14:creationId xmlns:p14="http://schemas.microsoft.com/office/powerpoint/2010/main" val="91160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6354"/>
            <a:ext cx="10515600" cy="5410609"/>
          </a:xfrm>
        </p:spPr>
        <p:txBody>
          <a:bodyPr>
            <a:normAutofit fontScale="85000" lnSpcReduction="20000"/>
          </a:bodyPr>
          <a:lstStyle/>
          <a:p>
            <a:pPr lvl="1"/>
            <a:r>
              <a:rPr lang="en-US" b="1" dirty="0" smtClean="0"/>
              <a:t>Procedural Security Requirements</a:t>
            </a:r>
            <a:r>
              <a:rPr lang="en-US" dirty="0" smtClean="0"/>
              <a:t>: Access policies, accountability, continuity of operations, and documentation</a:t>
            </a:r>
          </a:p>
          <a:p>
            <a:pPr lvl="1"/>
            <a:endParaRPr lang="en-US" dirty="0" smtClean="0"/>
          </a:p>
          <a:p>
            <a:pPr lvl="1"/>
            <a:r>
              <a:rPr lang="en-US" b="1" dirty="0" smtClean="0"/>
              <a:t>Assurance Security Requirements</a:t>
            </a:r>
            <a:r>
              <a:rPr lang="en-US" dirty="0" smtClean="0"/>
              <a:t>: Policies used with the compliance of various standards, certifications, and accreditations</a:t>
            </a:r>
            <a:endParaRPr lang="en-US" dirty="0"/>
          </a:p>
          <a:p>
            <a:r>
              <a:rPr lang="en-US" b="1" dirty="0" smtClean="0"/>
              <a:t>Policy Description Based on Requirement</a:t>
            </a:r>
            <a:r>
              <a:rPr lang="en-US" dirty="0" smtClean="0"/>
              <a:t>: Policy description mainly focuses on the security disciplines, safeguards, procedures, continuity of operations, and documentation. Each subset of this policy describes how the system’s architecture elements will enforce security</a:t>
            </a:r>
          </a:p>
          <a:p>
            <a:endParaRPr lang="en-US" dirty="0" smtClean="0"/>
          </a:p>
          <a:p>
            <a:r>
              <a:rPr lang="en-US" b="1" dirty="0" smtClean="0"/>
              <a:t>Security Concept of Operation</a:t>
            </a:r>
            <a:r>
              <a:rPr lang="en-US" dirty="0" smtClean="0"/>
              <a:t>: This concept defines the roles, responsibilities, and functions of a security policy. It focuses on the mission, communications, encryption, user and maintenance rules, idle time management, privately owned versus public domain, shareware software rules, and virus protection policy.</a:t>
            </a:r>
          </a:p>
          <a:p>
            <a:endParaRPr lang="en-US" dirty="0" smtClean="0"/>
          </a:p>
          <a:p>
            <a:r>
              <a:rPr lang="en-US" b="1" dirty="0" smtClean="0"/>
              <a:t>Allocation of Security Enforcement to Architecture Elements</a:t>
            </a:r>
            <a:r>
              <a:rPr lang="en-US" dirty="0" smtClean="0"/>
              <a:t>: This policy allocates computer system architecture to each system in the program.</a:t>
            </a:r>
          </a:p>
          <a:p>
            <a:endParaRPr lang="en-US" dirty="0"/>
          </a:p>
        </p:txBody>
      </p:sp>
    </p:spTree>
    <p:extLst>
      <p:ext uri="{BB962C8B-B14F-4D97-AF65-F5344CB8AC3E}">
        <p14:creationId xmlns:p14="http://schemas.microsoft.com/office/powerpoint/2010/main" val="319633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Policy Document Content </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The important policy sections are as follows: </a:t>
            </a:r>
          </a:p>
          <a:p>
            <a:endParaRPr lang="en-US" dirty="0"/>
          </a:p>
          <a:p>
            <a:r>
              <a:rPr lang="en-US" b="1" dirty="0" smtClean="0"/>
              <a:t>Overview</a:t>
            </a:r>
            <a:r>
              <a:rPr lang="en-US" dirty="0" smtClean="0"/>
              <a:t> of a security policy provides background information that the policy needs to address.</a:t>
            </a:r>
          </a:p>
          <a:p>
            <a:r>
              <a:rPr lang="en-US" b="1" dirty="0" smtClean="0"/>
              <a:t>Purpose</a:t>
            </a:r>
            <a:r>
              <a:rPr lang="en-US" dirty="0" smtClean="0"/>
              <a:t> is a detailed explanation of why the policy needs to be framed. </a:t>
            </a:r>
            <a:endParaRPr lang="en-US" dirty="0"/>
          </a:p>
          <a:p>
            <a:r>
              <a:rPr lang="en-US" b="1" dirty="0" smtClean="0"/>
              <a:t>The scope </a:t>
            </a:r>
            <a:r>
              <a:rPr lang="en-US" dirty="0" smtClean="0"/>
              <a:t>includes information about who and what the policy covers.</a:t>
            </a:r>
          </a:p>
          <a:p>
            <a:r>
              <a:rPr lang="en-US" b="1" dirty="0" smtClean="0"/>
              <a:t>Definitions</a:t>
            </a:r>
            <a:r>
              <a:rPr lang="en-US" dirty="0" smtClean="0"/>
              <a:t> are the terms used in the policy. </a:t>
            </a:r>
            <a:endParaRPr lang="en-US" dirty="0"/>
          </a:p>
          <a:p>
            <a:r>
              <a:rPr lang="en-US" b="1" dirty="0" smtClean="0"/>
              <a:t>Roles and Responsibilities </a:t>
            </a:r>
            <a:r>
              <a:rPr lang="en-US" dirty="0" smtClean="0"/>
              <a:t>are defined for the employees and management. </a:t>
            </a:r>
            <a:endParaRPr lang="en-US" dirty="0"/>
          </a:p>
          <a:p>
            <a:r>
              <a:rPr lang="en-US" b="1" dirty="0" smtClean="0"/>
              <a:t>Target Audience </a:t>
            </a:r>
            <a:r>
              <a:rPr lang="en-US" dirty="0" smtClean="0"/>
              <a:t>is the users and clients the policy is being created for. </a:t>
            </a:r>
          </a:p>
          <a:p>
            <a:r>
              <a:rPr lang="en-US" b="1" dirty="0" smtClean="0"/>
              <a:t>Policies</a:t>
            </a:r>
            <a:r>
              <a:rPr lang="en-US" dirty="0" smtClean="0"/>
              <a:t> are statements on each aspect of the policy. </a:t>
            </a:r>
            <a:endParaRPr lang="en-US" dirty="0"/>
          </a:p>
          <a:p>
            <a:r>
              <a:rPr lang="en-US" b="1" dirty="0" smtClean="0"/>
              <a:t>Sanctions and Violations </a:t>
            </a:r>
            <a:r>
              <a:rPr lang="en-US" dirty="0" smtClean="0"/>
              <a:t>defines the allow/deny process clients and users must follow. </a:t>
            </a:r>
            <a:endParaRPr lang="en-US" dirty="0"/>
          </a:p>
          <a:p>
            <a:r>
              <a:rPr lang="en-US" b="1" dirty="0" smtClean="0"/>
              <a:t>Contact Information </a:t>
            </a:r>
            <a:r>
              <a:rPr lang="en-US" dirty="0" smtClean="0"/>
              <a:t>includes information about who to contact in case there is a policy sanction and/or violation.</a:t>
            </a:r>
          </a:p>
          <a:p>
            <a:r>
              <a:rPr lang="en-US" b="1" dirty="0" smtClean="0"/>
              <a:t>Version </a:t>
            </a:r>
            <a:r>
              <a:rPr lang="en-US" dirty="0" smtClean="0"/>
              <a:t>number</a:t>
            </a:r>
            <a:r>
              <a:rPr lang="en-US" b="1" dirty="0" smtClean="0"/>
              <a:t> </a:t>
            </a:r>
            <a:r>
              <a:rPr lang="en-US" dirty="0" smtClean="0"/>
              <a:t>ensures all changes/updates to the policy are tracked correctly.</a:t>
            </a:r>
          </a:p>
          <a:p>
            <a:r>
              <a:rPr lang="en-US" b="1" dirty="0" smtClean="0"/>
              <a:t> Glossary/Acronyms </a:t>
            </a:r>
            <a:r>
              <a:rPr lang="en-US" dirty="0" smtClean="0"/>
              <a:t>list the different terms and abbreviations used in the policy.</a:t>
            </a:r>
            <a:endParaRPr lang="en-US" dirty="0"/>
          </a:p>
        </p:txBody>
      </p:sp>
    </p:spTree>
    <p:extLst>
      <p:ext uri="{BB962C8B-B14F-4D97-AF65-F5344CB8AC3E}">
        <p14:creationId xmlns:p14="http://schemas.microsoft.com/office/powerpoint/2010/main" val="144520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mtClean="0"/>
              <a:t>Ends</a:t>
            </a:r>
            <a:endParaRPr lang="en-US"/>
          </a:p>
        </p:txBody>
      </p:sp>
    </p:spTree>
    <p:extLst>
      <p:ext uri="{BB962C8B-B14F-4D97-AF65-F5344CB8AC3E}">
        <p14:creationId xmlns:p14="http://schemas.microsoft.com/office/powerpoint/2010/main" val="52187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objectives</a:t>
            </a:r>
            <a:endParaRPr lang="en-US" dirty="0"/>
          </a:p>
        </p:txBody>
      </p:sp>
      <p:sp>
        <p:nvSpPr>
          <p:cNvPr id="3" name="Content Placeholder 2"/>
          <p:cNvSpPr>
            <a:spLocks noGrp="1"/>
          </p:cNvSpPr>
          <p:nvPr>
            <p:ph idx="1"/>
          </p:nvPr>
        </p:nvSpPr>
        <p:spPr/>
        <p:txBody>
          <a:bodyPr/>
          <a:lstStyle/>
          <a:p>
            <a:r>
              <a:rPr lang="en-US" dirty="0" smtClean="0"/>
              <a:t>At he end of this lecture, students should be able to:</a:t>
            </a:r>
          </a:p>
          <a:p>
            <a:pPr marL="571500" indent="-571500">
              <a:buFont typeface="+mj-lt"/>
              <a:buAutoNum type="romanLcPeriod"/>
            </a:pPr>
            <a:r>
              <a:rPr lang="en-US" dirty="0" smtClean="0"/>
              <a:t>Define Security Policy</a:t>
            </a:r>
          </a:p>
          <a:p>
            <a:pPr marL="571500" indent="-571500">
              <a:buFont typeface="+mj-lt"/>
              <a:buAutoNum type="romanLcPeriod"/>
            </a:pPr>
            <a:r>
              <a:rPr lang="en-US" dirty="0" smtClean="0"/>
              <a:t>List the needs for Security Policies in an organization</a:t>
            </a:r>
          </a:p>
          <a:p>
            <a:pPr marL="571500" indent="-571500">
              <a:buFont typeface="+mj-lt"/>
              <a:buAutoNum type="romanLcPeriod"/>
            </a:pPr>
            <a:r>
              <a:rPr lang="en-US" dirty="0" smtClean="0"/>
              <a:t>Discuss Advantages of security policies to organizations</a:t>
            </a:r>
          </a:p>
          <a:p>
            <a:pPr marL="571500" indent="-571500">
              <a:buFont typeface="+mj-lt"/>
              <a:buAutoNum type="romanLcPeriod"/>
            </a:pPr>
            <a:r>
              <a:rPr lang="en-US" dirty="0" smtClean="0"/>
              <a:t>Discuss the characteristics of a good security policy</a:t>
            </a:r>
          </a:p>
          <a:p>
            <a:pPr marL="571500" indent="-571500">
              <a:buFont typeface="+mj-lt"/>
              <a:buAutoNum type="romanLcPeriod"/>
            </a:pPr>
            <a:r>
              <a:rPr lang="en-US" dirty="0" smtClean="0"/>
              <a:t>Discuss the content of a security policy implementation</a:t>
            </a:r>
          </a:p>
          <a:p>
            <a:pPr marL="571500" indent="-571500">
              <a:buFont typeface="+mj-lt"/>
              <a:buAutoNum type="romanLcPeriod"/>
            </a:pPr>
            <a:endParaRPr lang="en-US" dirty="0" smtClean="0"/>
          </a:p>
          <a:p>
            <a:pPr marL="571500" indent="-571500">
              <a:buFont typeface="+mj-lt"/>
              <a:buAutoNum type="romanLcPeriod"/>
            </a:pPr>
            <a:endParaRPr lang="en-US" dirty="0"/>
          </a:p>
        </p:txBody>
      </p:sp>
    </p:spTree>
    <p:extLst>
      <p:ext uri="{BB962C8B-B14F-4D97-AF65-F5344CB8AC3E}">
        <p14:creationId xmlns:p14="http://schemas.microsoft.com/office/powerpoint/2010/main" val="201886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Development of Security Polices</a:t>
            </a:r>
            <a:endParaRPr lang="en-US" dirty="0"/>
          </a:p>
        </p:txBody>
      </p:sp>
      <p:sp>
        <p:nvSpPr>
          <p:cNvPr id="3" name="Content Placeholder 2"/>
          <p:cNvSpPr>
            <a:spLocks noGrp="1"/>
          </p:cNvSpPr>
          <p:nvPr>
            <p:ph sz="half" idx="1"/>
          </p:nvPr>
        </p:nvSpPr>
        <p:spPr/>
        <p:txBody>
          <a:bodyPr>
            <a:normAutofit fontScale="70000" lnSpcReduction="20000"/>
          </a:bodyPr>
          <a:lstStyle/>
          <a:p>
            <a:r>
              <a:rPr lang="en-US" b="1" dirty="0" smtClean="0"/>
              <a:t>Introduction</a:t>
            </a:r>
          </a:p>
          <a:p>
            <a:pPr algn="just"/>
            <a:r>
              <a:rPr lang="en-US" dirty="0" smtClean="0"/>
              <a:t>Organizations need to design and develop security policies and procedures to ensure availability, confidentiality, and integrity across the network. </a:t>
            </a:r>
          </a:p>
          <a:p>
            <a:pPr algn="just"/>
            <a:endParaRPr lang="en-US" dirty="0" smtClean="0"/>
          </a:p>
          <a:p>
            <a:pPr algn="just"/>
            <a:r>
              <a:rPr lang="en-US" dirty="0" smtClean="0"/>
              <a:t>In this lecture, design and develop security policies. It also describes the design and development considerations for various security policies. </a:t>
            </a:r>
            <a:endParaRPr lang="en-US" dirty="0"/>
          </a:p>
        </p:txBody>
      </p:sp>
      <p:sp>
        <p:nvSpPr>
          <p:cNvPr id="4" name="Content Placeholder 3"/>
          <p:cNvSpPr>
            <a:spLocks noGrp="1"/>
          </p:cNvSpPr>
          <p:nvPr>
            <p:ph sz="half" idx="2"/>
          </p:nvPr>
        </p:nvSpPr>
        <p:spPr>
          <a:xfrm>
            <a:off x="6172200" y="1825625"/>
            <a:ext cx="5863046" cy="4351338"/>
          </a:xfrm>
        </p:spPr>
        <p:txBody>
          <a:bodyPr>
            <a:normAutofit fontScale="70000" lnSpcReduction="20000"/>
          </a:bodyPr>
          <a:lstStyle/>
          <a:p>
            <a:pPr marL="0" indent="0" algn="ctr">
              <a:buNone/>
            </a:pPr>
            <a:r>
              <a:rPr lang="en-US" b="1" dirty="0" smtClean="0"/>
              <a:t>Security Policies</a:t>
            </a:r>
          </a:p>
          <a:p>
            <a:r>
              <a:rPr lang="en-US" b="1" dirty="0" smtClean="0"/>
              <a:t>Def</a:t>
            </a:r>
            <a:r>
              <a:rPr lang="en-US" dirty="0" smtClean="0"/>
              <a:t>: Security policy is a well-documented set of plans, processes, procedures, standards, and guidelines required to establish an ideal information security status of an organization. </a:t>
            </a:r>
          </a:p>
          <a:p>
            <a:endParaRPr lang="en-US" dirty="0"/>
          </a:p>
          <a:p>
            <a:r>
              <a:rPr lang="en-US" dirty="0" smtClean="0"/>
              <a:t>Security policies are used to inform people on;</a:t>
            </a:r>
          </a:p>
          <a:p>
            <a:endParaRPr lang="en-US" dirty="0" smtClean="0"/>
          </a:p>
          <a:p>
            <a:pPr lvl="1"/>
            <a:r>
              <a:rPr lang="en-US" dirty="0" smtClean="0"/>
              <a:t>how to work in a safe and secure manner</a:t>
            </a:r>
          </a:p>
          <a:p>
            <a:pPr lvl="1"/>
            <a:endParaRPr lang="en-US" dirty="0" smtClean="0"/>
          </a:p>
          <a:p>
            <a:pPr lvl="1"/>
            <a:r>
              <a:rPr lang="en-US" dirty="0" smtClean="0"/>
              <a:t>How to define and guide employee actions on how to deal with organization sensitive operation, data, or resources. </a:t>
            </a:r>
          </a:p>
          <a:p>
            <a:r>
              <a:rPr lang="en-US" dirty="0" smtClean="0"/>
              <a:t>The security policy is an integral part of an information security management program for any organization</a:t>
            </a:r>
            <a:endParaRPr lang="en-US" dirty="0"/>
          </a:p>
        </p:txBody>
      </p:sp>
    </p:spTree>
    <p:extLst>
      <p:ext uri="{BB962C8B-B14F-4D97-AF65-F5344CB8AC3E}">
        <p14:creationId xmlns:p14="http://schemas.microsoft.com/office/powerpoint/2010/main" val="233878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US" dirty="0" smtClean="0"/>
              <a:t>Security Policies</a:t>
            </a:r>
            <a:endParaRPr lang="en-US" dirty="0"/>
          </a:p>
        </p:txBody>
      </p:sp>
      <p:sp>
        <p:nvSpPr>
          <p:cNvPr id="3" name="Content Placeholder 2"/>
          <p:cNvSpPr>
            <a:spLocks noGrp="1"/>
          </p:cNvSpPr>
          <p:nvPr>
            <p:ph sz="half" idx="1"/>
          </p:nvPr>
        </p:nvSpPr>
        <p:spPr>
          <a:xfrm>
            <a:off x="838200" y="1825625"/>
            <a:ext cx="6694714" cy="4351338"/>
          </a:xfrm>
        </p:spPr>
        <p:txBody>
          <a:bodyPr>
            <a:normAutofit fontScale="92500" lnSpcReduction="10000"/>
          </a:bodyPr>
          <a:lstStyle/>
          <a:p>
            <a:r>
              <a:rPr lang="en-US" dirty="0" smtClean="0"/>
              <a:t>Security policy is a high-level document, or set of documents, describing the security controls to implement in order to protect a company. </a:t>
            </a:r>
          </a:p>
          <a:p>
            <a:endParaRPr lang="en-US" dirty="0"/>
          </a:p>
          <a:p>
            <a:r>
              <a:rPr lang="en-US" dirty="0" smtClean="0"/>
              <a:t>It maintains </a:t>
            </a:r>
            <a:r>
              <a:rPr lang="en-US" b="1" dirty="0" smtClean="0"/>
              <a:t>confidentiality</a:t>
            </a:r>
            <a:r>
              <a:rPr lang="en-US" dirty="0" smtClean="0"/>
              <a:t>, </a:t>
            </a:r>
            <a:r>
              <a:rPr lang="en-US" b="1" dirty="0" smtClean="0"/>
              <a:t>availability</a:t>
            </a:r>
            <a:r>
              <a:rPr lang="en-US" dirty="0" smtClean="0"/>
              <a:t>, </a:t>
            </a:r>
            <a:r>
              <a:rPr lang="en-US" b="1" dirty="0" smtClean="0"/>
              <a:t>integrity</a:t>
            </a:r>
            <a:r>
              <a:rPr lang="en-US" dirty="0" smtClean="0"/>
              <a:t>, and asset values. Security policies form the foundation of a security infrastructure. </a:t>
            </a:r>
          </a:p>
          <a:p>
            <a:r>
              <a:rPr lang="en-US" dirty="0" smtClean="0"/>
              <a:t>Without them, it is impossible to protect the company from possible lawsuits, lost revenue, and bad publicity, or even basic security attacks. </a:t>
            </a:r>
            <a:endParaRPr lang="en-US" dirty="0"/>
          </a:p>
        </p:txBody>
      </p:sp>
      <p:graphicFrame>
        <p:nvGraphicFramePr>
          <p:cNvPr id="5" name="Content Placeholder 7">
            <a:extLst>
              <a:ext uri="{FF2B5EF4-FFF2-40B4-BE49-F238E27FC236}">
                <a16:creationId xmlns:a16="http://schemas.microsoft.com/office/drawing/2014/main" xmlns="" id="{4338463E-AB74-7025-4F3E-0C5EE33543B9}"/>
              </a:ext>
            </a:extLst>
          </p:cNvPr>
          <p:cNvGraphicFramePr>
            <a:graphicFrameLocks noGrp="1"/>
          </p:cNvGraphicFramePr>
          <p:nvPr>
            <p:ph sz="half" idx="2"/>
            <p:extLst>
              <p:ext uri="{D42A27DB-BD31-4B8C-83A1-F6EECF244321}">
                <p14:modId xmlns:p14="http://schemas.microsoft.com/office/powerpoint/2010/main" val="548139093"/>
              </p:ext>
            </p:extLst>
          </p:nvPr>
        </p:nvGraphicFramePr>
        <p:xfrm>
          <a:off x="7654835" y="1825625"/>
          <a:ext cx="369896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77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policies accomplish in an organization</a:t>
            </a:r>
            <a:endParaRPr lang="en-US" dirty="0"/>
          </a:p>
        </p:txBody>
      </p:sp>
      <p:sp>
        <p:nvSpPr>
          <p:cNvPr id="3" name="Content Placeholder 2"/>
          <p:cNvSpPr>
            <a:spLocks noGrp="1"/>
          </p:cNvSpPr>
          <p:nvPr>
            <p:ph idx="1"/>
          </p:nvPr>
        </p:nvSpPr>
        <p:spPr/>
        <p:txBody>
          <a:bodyPr/>
          <a:lstStyle/>
          <a:p>
            <a:r>
              <a:rPr lang="en-US" dirty="0" smtClean="0"/>
              <a:t>Reduce or eliminate the legal liability to employees and third parties;</a:t>
            </a:r>
          </a:p>
          <a:p>
            <a:endParaRPr lang="en-US" dirty="0"/>
          </a:p>
          <a:p>
            <a:endParaRPr lang="en-US" dirty="0" smtClean="0"/>
          </a:p>
          <a:p>
            <a:r>
              <a:rPr lang="en-US" dirty="0" smtClean="0"/>
              <a:t>Protect confidential and proprietary information from theft, misuse, unauthorized disclosure, or modification; and</a:t>
            </a:r>
          </a:p>
          <a:p>
            <a:endParaRPr lang="en-US" dirty="0"/>
          </a:p>
          <a:p>
            <a:endParaRPr lang="en-US" dirty="0" smtClean="0"/>
          </a:p>
          <a:p>
            <a:r>
              <a:rPr lang="en-US" dirty="0" smtClean="0"/>
              <a:t>Prevent computing resource waste</a:t>
            </a:r>
            <a:endParaRPr lang="en-US" dirty="0"/>
          </a:p>
        </p:txBody>
      </p:sp>
    </p:spTree>
    <p:extLst>
      <p:ext uri="{BB962C8B-B14F-4D97-AF65-F5344CB8AC3E}">
        <p14:creationId xmlns:p14="http://schemas.microsoft.com/office/powerpoint/2010/main" val="123725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dirty="0" smtClean="0"/>
              <a:t>Need for Security Policies</a:t>
            </a:r>
            <a:endParaRPr lang="en-US" dirty="0"/>
          </a:p>
        </p:txBody>
      </p:sp>
      <p:sp>
        <p:nvSpPr>
          <p:cNvPr id="3" name="Content Placeholder 2"/>
          <p:cNvSpPr>
            <a:spLocks noGrp="1"/>
          </p:cNvSpPr>
          <p:nvPr>
            <p:ph idx="1"/>
          </p:nvPr>
        </p:nvSpPr>
        <p:spPr>
          <a:xfrm>
            <a:off x="838200" y="1463040"/>
            <a:ext cx="10515600" cy="4713923"/>
          </a:xfrm>
        </p:spPr>
        <p:txBody>
          <a:bodyPr>
            <a:normAutofit fontScale="92500" lnSpcReduction="20000"/>
          </a:bodyPr>
          <a:lstStyle/>
          <a:p>
            <a:pPr algn="just"/>
            <a:r>
              <a:rPr lang="en-US" dirty="0" smtClean="0"/>
              <a:t>The number of devices used across an organization is increasing, which is, in turn, increasing the size and complexity of the information being transferred, networks being used, and storage space. At the same time, the likelihood of security threats originating from various vulnerabilities is increasing. A security policy enables an organization to combat such threats and protect it from losing information.</a:t>
            </a:r>
          </a:p>
          <a:p>
            <a:pPr algn="just"/>
            <a:endParaRPr lang="en-US" dirty="0"/>
          </a:p>
          <a:p>
            <a:pPr algn="just"/>
            <a:endParaRPr lang="en-US" dirty="0" smtClean="0"/>
          </a:p>
          <a:p>
            <a:pPr algn="just"/>
            <a:r>
              <a:rPr lang="en-US" dirty="0" smtClean="0"/>
              <a:t>A security policy provides consistent application of security principles throughout the company to ensure secure functioning of services. It ensures compliance to information security industry standards, building a trust-based relationship with clients. It helps limit a company’s exposure to external information threats, while indicating senior management’s commitment to maintaining a secure environment.</a:t>
            </a:r>
            <a:endParaRPr lang="en-US" dirty="0"/>
          </a:p>
        </p:txBody>
      </p:sp>
    </p:spTree>
    <p:extLst>
      <p:ext uri="{BB962C8B-B14F-4D97-AF65-F5344CB8AC3E}">
        <p14:creationId xmlns:p14="http://schemas.microsoft.com/office/powerpoint/2010/main" val="350265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Security Policies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S</a:t>
            </a:r>
            <a:r>
              <a:rPr lang="en-US" dirty="0" smtClean="0"/>
              <a:t>ecurity policy provides legal protection by defining what rules to use on the network, how to handle confidential information, and the proper use of encryption, which together reduce liability and exposure of an organization’s data.</a:t>
            </a:r>
          </a:p>
          <a:p>
            <a:endParaRPr lang="en-US" dirty="0"/>
          </a:p>
          <a:p>
            <a:endParaRPr lang="en-US" dirty="0" smtClean="0"/>
          </a:p>
          <a:p>
            <a:r>
              <a:rPr lang="en-US" dirty="0" smtClean="0"/>
              <a:t>Security polices reduce the risk of damaging security incidents by identifying the vulnerabilities and predicting the threats before they occur</a:t>
            </a:r>
            <a:endParaRPr lang="en-US" dirty="0"/>
          </a:p>
        </p:txBody>
      </p:sp>
    </p:spTree>
    <p:extLst>
      <p:ext uri="{BB962C8B-B14F-4D97-AF65-F5344CB8AC3E}">
        <p14:creationId xmlns:p14="http://schemas.microsoft.com/office/powerpoint/2010/main" val="428046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Security Policies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They also comprise procedures and techniques to minimize the risk of an organization’s data leak or loss by adopting backup and recovery options.</a:t>
            </a:r>
          </a:p>
          <a:p>
            <a:endParaRPr lang="en-US" dirty="0" smtClean="0"/>
          </a:p>
          <a:p>
            <a:r>
              <a:rPr lang="en-US" dirty="0" smtClean="0"/>
              <a:t>Outline senior management’s commitment in maintaining a secure environment. </a:t>
            </a:r>
          </a:p>
          <a:p>
            <a:endParaRPr lang="en-US" dirty="0"/>
          </a:p>
          <a:p>
            <a:r>
              <a:rPr lang="en-US" dirty="0" smtClean="0"/>
              <a:t>Enhance the overall data and network security.</a:t>
            </a:r>
            <a:endParaRPr lang="en-US" dirty="0"/>
          </a:p>
        </p:txBody>
      </p:sp>
    </p:spTree>
    <p:extLst>
      <p:ext uri="{BB962C8B-B14F-4D97-AF65-F5344CB8AC3E}">
        <p14:creationId xmlns:p14="http://schemas.microsoft.com/office/powerpoint/2010/main" val="267908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Security Policies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Enhanced Data and Network Security</a:t>
            </a:r>
            <a:r>
              <a:rPr lang="en-US" dirty="0" smtClean="0"/>
              <a:t>: Organizations implement a policy based on their network, which enhances their data security. It facilitates protection when sharing information among other systems on a network.</a:t>
            </a:r>
          </a:p>
          <a:p>
            <a:endParaRPr lang="en-US" dirty="0" smtClean="0"/>
          </a:p>
          <a:p>
            <a:r>
              <a:rPr lang="en-US" b="1" dirty="0" smtClean="0"/>
              <a:t>Risk Mitigation</a:t>
            </a:r>
            <a:r>
              <a:rPr lang="en-US" dirty="0" smtClean="0"/>
              <a:t>: The risks involved from external sources are reduced by implementing and deploying security policy. If an employee follows the policy exactly, it becomes nearly impossible for an organization to lose its data and resources.</a:t>
            </a:r>
          </a:p>
          <a:p>
            <a:endParaRPr lang="en-US" dirty="0" smtClean="0"/>
          </a:p>
          <a:p>
            <a:r>
              <a:rPr lang="en-US" b="1" dirty="0" smtClean="0"/>
              <a:t>Monitored and Controlled Device Usage and Data Transfers</a:t>
            </a:r>
            <a:r>
              <a:rPr lang="en-US" dirty="0" smtClean="0"/>
              <a:t>: Although policies are being implemented thoroughly by employees, administrators should regularly monitor the traffic and external devices used in the system. Monitoring and auditing the incoming and outgoing traffic should always be done on regular intervals</a:t>
            </a:r>
            <a:endParaRPr lang="en-US" dirty="0"/>
          </a:p>
        </p:txBody>
      </p:sp>
    </p:spTree>
    <p:extLst>
      <p:ext uri="{BB962C8B-B14F-4D97-AF65-F5344CB8AC3E}">
        <p14:creationId xmlns:p14="http://schemas.microsoft.com/office/powerpoint/2010/main" val="2557155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1666</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CYB 307: Information Security Engineering</vt:lpstr>
      <vt:lpstr>Lecture objectives</vt:lpstr>
      <vt:lpstr>Design and Development of Security Polices</vt:lpstr>
      <vt:lpstr>Security Policies</vt:lpstr>
      <vt:lpstr>What policies accomplish in an organization</vt:lpstr>
      <vt:lpstr>Need for Security Policies</vt:lpstr>
      <vt:lpstr>Need for Security Policies cont’</vt:lpstr>
      <vt:lpstr>Need for Security Policies cont’</vt:lpstr>
      <vt:lpstr>Advantages of Security Policies</vt:lpstr>
      <vt:lpstr>Advantages of Security Policies cont’</vt:lpstr>
      <vt:lpstr>Characteristics of a Good Security Policy</vt:lpstr>
      <vt:lpstr>PowerPoint Presentation</vt:lpstr>
      <vt:lpstr>Key Elements of Security Policy </vt:lpstr>
      <vt:lpstr>Key Elements of Security Policy cont’ </vt:lpstr>
      <vt:lpstr>Contents of a Security Policy: Security Policy Implementation </vt:lpstr>
      <vt:lpstr>PowerPoint Presentation</vt:lpstr>
      <vt:lpstr>Typical Policy Document Content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 307: Information Security Engineering</dc:title>
  <dc:creator>Microsoft account</dc:creator>
  <cp:lastModifiedBy>Microsoft account</cp:lastModifiedBy>
  <cp:revision>39</cp:revision>
  <dcterms:created xsi:type="dcterms:W3CDTF">2023-11-13T17:45:14Z</dcterms:created>
  <dcterms:modified xsi:type="dcterms:W3CDTF">2023-11-13T18:49:43Z</dcterms:modified>
</cp:coreProperties>
</file>