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06" autoAdjust="0"/>
  </p:normalViewPr>
  <p:slideViewPr>
    <p:cSldViewPr snapToGrid="0">
      <p:cViewPr>
        <p:scale>
          <a:sx n="70" d="100"/>
          <a:sy n="70" d="100"/>
        </p:scale>
        <p:origin x="66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410A2-2DCC-4E03-A676-42E895FE9F3A}" type="datetimeFigureOut">
              <a:rPr lang="en-GB" smtClean="0"/>
              <a:t>31/10/2023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E05E09-88F7-44B4-A374-7274BF48A0A2}" type="slidenum">
              <a:rPr lang="en-GB" smtClean="0"/>
              <a:t>‹#›</a:t>
            </a:fld>
            <a:endParaRPr lang="en-GB"/>
          </a:p>
        </p:txBody>
      </p:sp>
    </p:spTree>
    <p:extLst>
      <p:ext uri="{BB962C8B-B14F-4D97-AF65-F5344CB8AC3E}">
        <p14:creationId xmlns:p14="http://schemas.microsoft.com/office/powerpoint/2010/main" val="1593440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Gartner, Inc. is an American research and advisory firm providing information technology related insight for IT and other business leaders.</a:t>
            </a:r>
            <a:endParaRPr lang="en-GB" dirty="0"/>
          </a:p>
          <a:p>
            <a:endParaRPr lang="en-GB" dirty="0"/>
          </a:p>
        </p:txBody>
      </p:sp>
      <p:sp>
        <p:nvSpPr>
          <p:cNvPr id="4" name="Slide Number Placeholder 3"/>
          <p:cNvSpPr>
            <a:spLocks noGrp="1"/>
          </p:cNvSpPr>
          <p:nvPr>
            <p:ph type="sldNum" sz="quarter" idx="5"/>
          </p:nvPr>
        </p:nvSpPr>
        <p:spPr/>
        <p:txBody>
          <a:bodyPr/>
          <a:lstStyle/>
          <a:p>
            <a:fld id="{88E05E09-88F7-44B4-A374-7274BF48A0A2}" type="slidenum">
              <a:rPr lang="en-GB" smtClean="0"/>
              <a:t>14</a:t>
            </a:fld>
            <a:endParaRPr lang="en-GB"/>
          </a:p>
        </p:txBody>
      </p:sp>
    </p:spTree>
    <p:extLst>
      <p:ext uri="{BB962C8B-B14F-4D97-AF65-F5344CB8AC3E}">
        <p14:creationId xmlns:p14="http://schemas.microsoft.com/office/powerpoint/2010/main" val="3471114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A subject is the active entity that requests access to a resource.</a:t>
            </a:r>
          </a:p>
          <a:p>
            <a:pPr marL="228600" indent="-228600">
              <a:buFont typeface="+mj-lt"/>
              <a:buAutoNum type="arabicPeriod"/>
            </a:pPr>
            <a:r>
              <a:rPr lang="en-US" dirty="0"/>
              <a:t>An object is the passive entity that is (or contains) the information needed by the subject and for which access is requested.</a:t>
            </a:r>
          </a:p>
          <a:p>
            <a:pPr marL="228600" indent="-228600">
              <a:buFont typeface="+mj-lt"/>
              <a:buAutoNum type="arabicPeriod"/>
            </a:pPr>
            <a:r>
              <a:rPr lang="en-US" dirty="0"/>
              <a:t>Access controls are used in the process of granting, preventing, or revoking access to an object.</a:t>
            </a:r>
            <a:endParaRPr lang="en-GB" dirty="0"/>
          </a:p>
        </p:txBody>
      </p:sp>
      <p:sp>
        <p:nvSpPr>
          <p:cNvPr id="4" name="Slide Number Placeholder 3"/>
          <p:cNvSpPr>
            <a:spLocks noGrp="1"/>
          </p:cNvSpPr>
          <p:nvPr>
            <p:ph type="sldNum" sz="quarter" idx="5"/>
          </p:nvPr>
        </p:nvSpPr>
        <p:spPr/>
        <p:txBody>
          <a:bodyPr/>
          <a:lstStyle/>
          <a:p>
            <a:fld id="{88E05E09-88F7-44B4-A374-7274BF48A0A2}" type="slidenum">
              <a:rPr lang="en-GB" smtClean="0"/>
              <a:t>18</a:t>
            </a:fld>
            <a:endParaRPr lang="en-GB"/>
          </a:p>
        </p:txBody>
      </p:sp>
    </p:spTree>
    <p:extLst>
      <p:ext uri="{BB962C8B-B14F-4D97-AF65-F5344CB8AC3E}">
        <p14:creationId xmlns:p14="http://schemas.microsoft.com/office/powerpoint/2010/main" val="1843414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Topic: Access Control Process</a:t>
            </a:r>
          </a:p>
        </p:txBody>
      </p:sp>
      <p:sp>
        <p:nvSpPr>
          <p:cNvPr id="4" name="Slide Number Placeholder 3"/>
          <p:cNvSpPr>
            <a:spLocks noGrp="1"/>
          </p:cNvSpPr>
          <p:nvPr>
            <p:ph type="sldNum" sz="quarter" idx="5"/>
          </p:nvPr>
        </p:nvSpPr>
        <p:spPr/>
        <p:txBody>
          <a:bodyPr/>
          <a:lstStyle/>
          <a:p>
            <a:fld id="{88E05E09-88F7-44B4-A374-7274BF48A0A2}" type="slidenum">
              <a:rPr lang="en-GB" smtClean="0"/>
              <a:t>34</a:t>
            </a:fld>
            <a:endParaRPr lang="en-GB"/>
          </a:p>
        </p:txBody>
      </p:sp>
    </p:spTree>
    <p:extLst>
      <p:ext uri="{BB962C8B-B14F-4D97-AF65-F5344CB8AC3E}">
        <p14:creationId xmlns:p14="http://schemas.microsoft.com/office/powerpoint/2010/main" val="4074048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832370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4098336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17273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31/10/2023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4230493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31/10/2023</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92335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31/10/2023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939206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408616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702978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484832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171216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910086-ECD1-4273-BC0A-02990D5D5A20}" type="datetimeFigureOut">
              <a:rPr lang="en-GB" smtClean="0"/>
              <a:t>31/10/2023</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019540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910086-ECD1-4273-BC0A-02990D5D5A20}" type="datetimeFigureOut">
              <a:rPr lang="en-GB" smtClean="0"/>
              <a:t>31/10/2023</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096439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910086-ECD1-4273-BC0A-02990D5D5A20}" type="datetimeFigureOut">
              <a:rPr lang="en-GB" smtClean="0"/>
              <a:t>31/10/2023</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982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10086-ECD1-4273-BC0A-02990D5D5A20}" type="datetimeFigureOut">
              <a:rPr lang="en-GB" smtClean="0"/>
              <a:t>31/10/2023</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830273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31/10/2023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810043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31/10/2023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665381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0910086-ECD1-4273-BC0A-02990D5D5A20}" type="datetimeFigureOut">
              <a:rPr lang="en-GB" smtClean="0"/>
              <a:t>31/10/2023</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59CAE70-B2C8-4A4A-9721-5B5DC6EE2FF2}" type="slidenum">
              <a:rPr lang="en-GB" smtClean="0"/>
              <a:t>‹#›</a:t>
            </a:fld>
            <a:endParaRPr lang="en-GB"/>
          </a:p>
        </p:txBody>
      </p:sp>
    </p:spTree>
    <p:extLst>
      <p:ext uri="{BB962C8B-B14F-4D97-AF65-F5344CB8AC3E}">
        <p14:creationId xmlns:p14="http://schemas.microsoft.com/office/powerpoint/2010/main" val="5355512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C1698-AD8C-419F-B746-D7EB96BE9BED}"/>
              </a:ext>
            </a:extLst>
          </p:cNvPr>
          <p:cNvSpPr>
            <a:spLocks noGrp="1"/>
          </p:cNvSpPr>
          <p:nvPr>
            <p:ph type="ctrTitle"/>
          </p:nvPr>
        </p:nvSpPr>
        <p:spPr/>
        <p:txBody>
          <a:bodyPr/>
          <a:lstStyle/>
          <a:p>
            <a:endParaRPr lang="en-GB" dirty="0"/>
          </a:p>
        </p:txBody>
      </p:sp>
      <p:sp>
        <p:nvSpPr>
          <p:cNvPr id="3" name="Subtitle 2">
            <a:extLst>
              <a:ext uri="{FF2B5EF4-FFF2-40B4-BE49-F238E27FC236}">
                <a16:creationId xmlns:a16="http://schemas.microsoft.com/office/drawing/2014/main" id="{55E45098-A3DF-4DF5-8DFC-287D91E4365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951809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7F7B-457A-40C1-AB38-58EEFB512480}"/>
              </a:ext>
            </a:extLst>
          </p:cNvPr>
          <p:cNvSpPr>
            <a:spLocks noGrp="1"/>
          </p:cNvSpPr>
          <p:nvPr>
            <p:ph type="title"/>
          </p:nvPr>
        </p:nvSpPr>
        <p:spPr>
          <a:xfrm>
            <a:off x="2592925" y="624110"/>
            <a:ext cx="8911687" cy="712321"/>
          </a:xfrm>
        </p:spPr>
        <p:txBody>
          <a:bodyPr/>
          <a:lstStyle/>
          <a:p>
            <a:r>
              <a:rPr lang="en-GB" dirty="0"/>
              <a:t>Security Operation Centres</a:t>
            </a:r>
          </a:p>
        </p:txBody>
      </p:sp>
      <p:sp>
        <p:nvSpPr>
          <p:cNvPr id="3" name="Content Placeholder 2">
            <a:extLst>
              <a:ext uri="{FF2B5EF4-FFF2-40B4-BE49-F238E27FC236}">
                <a16:creationId xmlns:a16="http://schemas.microsoft.com/office/drawing/2014/main" id="{273FE712-D8DF-4976-9EDA-77719CE684C2}"/>
              </a:ext>
            </a:extLst>
          </p:cNvPr>
          <p:cNvSpPr>
            <a:spLocks noGrp="1"/>
          </p:cNvSpPr>
          <p:nvPr>
            <p:ph idx="1"/>
          </p:nvPr>
        </p:nvSpPr>
        <p:spPr>
          <a:xfrm>
            <a:off x="2589212" y="1336431"/>
            <a:ext cx="8915400" cy="4574791"/>
          </a:xfrm>
        </p:spPr>
        <p:txBody>
          <a:bodyPr/>
          <a:lstStyle/>
          <a:p>
            <a:pPr algn="just"/>
            <a:r>
              <a:rPr lang="en-US" dirty="0"/>
              <a:t>There are always challenges that are specific to an organization, and these challenges are introduced because of issues related to </a:t>
            </a:r>
          </a:p>
          <a:p>
            <a:pPr lvl="1" algn="just"/>
            <a:r>
              <a:rPr lang="en-US" dirty="0"/>
              <a:t>Governance</a:t>
            </a:r>
          </a:p>
          <a:p>
            <a:pPr lvl="1" algn="just"/>
            <a:r>
              <a:rPr lang="en-US" dirty="0"/>
              <a:t>Collaboration</a:t>
            </a:r>
          </a:p>
          <a:p>
            <a:pPr lvl="1" algn="just"/>
            <a:r>
              <a:rPr lang="en-US" dirty="0"/>
              <a:t>Lack of tools</a:t>
            </a:r>
          </a:p>
          <a:p>
            <a:pPr lvl="1" algn="just"/>
            <a:r>
              <a:rPr lang="en-US" dirty="0"/>
              <a:t>Lack of automation</a:t>
            </a:r>
          </a:p>
          <a:p>
            <a:pPr lvl="1" algn="just"/>
            <a:r>
              <a:rPr lang="en-US" dirty="0"/>
              <a:t>Lack of threat intelligence skill sets, and so on. </a:t>
            </a:r>
          </a:p>
          <a:p>
            <a:pPr algn="just"/>
            <a:endParaRPr lang="en-US" dirty="0"/>
          </a:p>
          <a:p>
            <a:pPr algn="just"/>
            <a:r>
              <a:rPr lang="en-US" dirty="0"/>
              <a:t>Such challenges must be identified and treated, or at least acknowledged, at an early stage of an SOC establishment program. </a:t>
            </a:r>
            <a:endParaRPr lang="en-GB" dirty="0"/>
          </a:p>
        </p:txBody>
      </p:sp>
    </p:spTree>
    <p:extLst>
      <p:ext uri="{BB962C8B-B14F-4D97-AF65-F5344CB8AC3E}">
        <p14:creationId xmlns:p14="http://schemas.microsoft.com/office/powerpoint/2010/main" val="3552219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EF35-6050-48DF-AC41-F240053876A8}"/>
              </a:ext>
            </a:extLst>
          </p:cNvPr>
          <p:cNvSpPr>
            <a:spLocks noGrp="1"/>
          </p:cNvSpPr>
          <p:nvPr>
            <p:ph type="title"/>
          </p:nvPr>
        </p:nvSpPr>
        <p:spPr>
          <a:xfrm>
            <a:off x="2592925" y="624110"/>
            <a:ext cx="8911687" cy="712321"/>
          </a:xfrm>
        </p:spPr>
        <p:txBody>
          <a:bodyPr>
            <a:normAutofit/>
          </a:bodyPr>
          <a:lstStyle/>
          <a:p>
            <a:r>
              <a:rPr lang="en-GB" dirty="0"/>
              <a:t>Security Operation Centres</a:t>
            </a:r>
          </a:p>
        </p:txBody>
      </p:sp>
      <p:sp>
        <p:nvSpPr>
          <p:cNvPr id="3" name="Content Placeholder 2">
            <a:extLst>
              <a:ext uri="{FF2B5EF4-FFF2-40B4-BE49-F238E27FC236}">
                <a16:creationId xmlns:a16="http://schemas.microsoft.com/office/drawing/2014/main" id="{B2BEF758-03DC-4E00-AF4D-B9F8C36D622E}"/>
              </a:ext>
            </a:extLst>
          </p:cNvPr>
          <p:cNvSpPr>
            <a:spLocks noGrp="1"/>
          </p:cNvSpPr>
          <p:nvPr>
            <p:ph idx="1"/>
          </p:nvPr>
        </p:nvSpPr>
        <p:spPr>
          <a:xfrm>
            <a:off x="2589212" y="1336431"/>
            <a:ext cx="8915400" cy="4574791"/>
          </a:xfrm>
        </p:spPr>
        <p:txBody>
          <a:bodyPr/>
          <a:lstStyle/>
          <a:p>
            <a:r>
              <a:rPr lang="en-US" dirty="0"/>
              <a:t>SOCs are created to be able to address </a:t>
            </a:r>
            <a:r>
              <a:rPr lang="en-US"/>
              <a:t>challenges such as:</a:t>
            </a:r>
            <a:endParaRPr lang="en-US" dirty="0"/>
          </a:p>
          <a:p>
            <a:pPr lvl="1"/>
            <a:r>
              <a:rPr lang="en-US" dirty="0"/>
              <a:t>How can you detect a compromise in a timely manner?</a:t>
            </a:r>
          </a:p>
          <a:p>
            <a:pPr lvl="1"/>
            <a:r>
              <a:rPr lang="en-US" dirty="0"/>
              <a:t>How do you triage a compromise to determine the severity and the scope?</a:t>
            </a:r>
          </a:p>
          <a:p>
            <a:pPr lvl="1"/>
            <a:r>
              <a:rPr lang="en-US" dirty="0"/>
              <a:t>What is the impact of the compromise to your business?</a:t>
            </a:r>
          </a:p>
          <a:p>
            <a:pPr lvl="1"/>
            <a:r>
              <a:rPr lang="en-US" dirty="0"/>
              <a:t>Who is responsible for detecting and mitigating a compromise?</a:t>
            </a:r>
          </a:p>
          <a:p>
            <a:pPr lvl="1"/>
            <a:r>
              <a:rPr lang="en-US" dirty="0"/>
              <a:t>Who should be informed or involved, and when do you deal with the compromise once detected?</a:t>
            </a:r>
          </a:p>
          <a:p>
            <a:pPr lvl="1"/>
            <a:r>
              <a:rPr lang="en-US" dirty="0"/>
              <a:t>How and when should you communicate a compromise internally or externally, and is that needed in the first place?</a:t>
            </a:r>
          </a:p>
          <a:p>
            <a:endParaRPr lang="en-GB" dirty="0"/>
          </a:p>
        </p:txBody>
      </p:sp>
    </p:spTree>
    <p:extLst>
      <p:ext uri="{BB962C8B-B14F-4D97-AF65-F5344CB8AC3E}">
        <p14:creationId xmlns:p14="http://schemas.microsoft.com/office/powerpoint/2010/main" val="3337606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F5653-3701-4465-990B-D5C7AB053FED}"/>
              </a:ext>
            </a:extLst>
          </p:cNvPr>
          <p:cNvSpPr>
            <a:spLocks noGrp="1"/>
          </p:cNvSpPr>
          <p:nvPr>
            <p:ph type="title"/>
          </p:nvPr>
        </p:nvSpPr>
        <p:spPr>
          <a:xfrm>
            <a:off x="2592925" y="624110"/>
            <a:ext cx="8911687" cy="656050"/>
          </a:xfrm>
        </p:spPr>
        <p:txBody>
          <a:bodyPr/>
          <a:lstStyle/>
          <a:p>
            <a:r>
              <a:rPr lang="en-GB" dirty="0"/>
              <a:t>Security Operation Centres</a:t>
            </a:r>
          </a:p>
        </p:txBody>
      </p:sp>
      <p:sp>
        <p:nvSpPr>
          <p:cNvPr id="3" name="Content Placeholder 2">
            <a:extLst>
              <a:ext uri="{FF2B5EF4-FFF2-40B4-BE49-F238E27FC236}">
                <a16:creationId xmlns:a16="http://schemas.microsoft.com/office/drawing/2014/main" id="{0ED5B035-1C37-4FC6-A4CB-CCB4193860D2}"/>
              </a:ext>
            </a:extLst>
          </p:cNvPr>
          <p:cNvSpPr>
            <a:spLocks noGrp="1"/>
          </p:cNvSpPr>
          <p:nvPr>
            <p:ph idx="1"/>
          </p:nvPr>
        </p:nvSpPr>
        <p:spPr>
          <a:xfrm>
            <a:off x="2589212" y="1280160"/>
            <a:ext cx="8915400" cy="4631062"/>
          </a:xfrm>
        </p:spPr>
        <p:txBody>
          <a:bodyPr>
            <a:normAutofit/>
          </a:bodyPr>
          <a:lstStyle/>
          <a:p>
            <a:r>
              <a:rPr lang="en-US" dirty="0"/>
              <a:t>To build and operate an effective SOC, you must have the following:</a:t>
            </a:r>
          </a:p>
          <a:p>
            <a:pPr lvl="1"/>
            <a:r>
              <a:rPr lang="en-US" dirty="0"/>
              <a:t>Executive sponsorship.</a:t>
            </a:r>
          </a:p>
          <a:p>
            <a:pPr lvl="1"/>
            <a:endParaRPr lang="en-US" dirty="0"/>
          </a:p>
          <a:p>
            <a:pPr lvl="1"/>
            <a:r>
              <a:rPr lang="en-US" dirty="0"/>
              <a:t>SOC operating as a program. </a:t>
            </a:r>
          </a:p>
          <a:p>
            <a:pPr marL="717550" lvl="2" indent="0">
              <a:buNone/>
            </a:pPr>
            <a:r>
              <a:rPr lang="en-US" dirty="0"/>
              <a:t>Organizations should operate the SOC as a program rather than a single project. Doing so depends on the criticality and the amount of resources required to design, build, and operate the various services offered by the SOC. Having a clear SOC service strategy with clear goals and priorities will shape the size of the SOC program, timeline, and the amount of resources required to deliver the program objectives.</a:t>
            </a:r>
          </a:p>
          <a:p>
            <a:pPr lvl="1"/>
            <a:endParaRPr lang="en-US" dirty="0"/>
          </a:p>
          <a:p>
            <a:pPr lvl="1"/>
            <a:r>
              <a:rPr lang="en-US" dirty="0"/>
              <a:t>A governance structure.</a:t>
            </a:r>
          </a:p>
          <a:p>
            <a:pPr marL="717550" lvl="2" indent="0">
              <a:buNone/>
              <a:tabLst>
                <a:tab pos="801688" algn="l"/>
              </a:tabLst>
            </a:pPr>
            <a:r>
              <a:rPr lang="en-US" dirty="0"/>
              <a:t>Metrics must be established to measure the effectiveness of the SOC capabilities. These metrics should provide sufficient and relevant visibility to the organization’s management team on the performance of the SOC and should identify areas where improvements and investments are needed.</a:t>
            </a:r>
          </a:p>
          <a:p>
            <a:pPr lvl="1"/>
            <a:endParaRPr lang="en-GB" dirty="0"/>
          </a:p>
        </p:txBody>
      </p:sp>
    </p:spTree>
    <p:extLst>
      <p:ext uri="{BB962C8B-B14F-4D97-AF65-F5344CB8AC3E}">
        <p14:creationId xmlns:p14="http://schemas.microsoft.com/office/powerpoint/2010/main" val="2893369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F5653-3701-4465-990B-D5C7AB053FED}"/>
              </a:ext>
            </a:extLst>
          </p:cNvPr>
          <p:cNvSpPr>
            <a:spLocks noGrp="1"/>
          </p:cNvSpPr>
          <p:nvPr>
            <p:ph type="title"/>
          </p:nvPr>
        </p:nvSpPr>
        <p:spPr>
          <a:xfrm>
            <a:off x="2592925" y="624110"/>
            <a:ext cx="8911687" cy="656050"/>
          </a:xfrm>
        </p:spPr>
        <p:txBody>
          <a:bodyPr/>
          <a:lstStyle/>
          <a:p>
            <a:r>
              <a:rPr lang="en-GB" dirty="0"/>
              <a:t>Security Operation Centres</a:t>
            </a:r>
          </a:p>
        </p:txBody>
      </p:sp>
      <p:sp>
        <p:nvSpPr>
          <p:cNvPr id="3" name="Content Placeholder 2">
            <a:extLst>
              <a:ext uri="{FF2B5EF4-FFF2-40B4-BE49-F238E27FC236}">
                <a16:creationId xmlns:a16="http://schemas.microsoft.com/office/drawing/2014/main" id="{0ED5B035-1C37-4FC6-A4CB-CCB4193860D2}"/>
              </a:ext>
            </a:extLst>
          </p:cNvPr>
          <p:cNvSpPr>
            <a:spLocks noGrp="1"/>
          </p:cNvSpPr>
          <p:nvPr>
            <p:ph idx="1"/>
          </p:nvPr>
        </p:nvSpPr>
        <p:spPr>
          <a:xfrm>
            <a:off x="2589212" y="1280160"/>
            <a:ext cx="8915400" cy="4631062"/>
          </a:xfrm>
        </p:spPr>
        <p:txBody>
          <a:bodyPr>
            <a:normAutofit/>
          </a:bodyPr>
          <a:lstStyle/>
          <a:p>
            <a:r>
              <a:rPr lang="en-US" dirty="0"/>
              <a:t>To build and operate an effective SOC, you must have the following:</a:t>
            </a:r>
          </a:p>
          <a:p>
            <a:pPr lvl="1"/>
            <a:r>
              <a:rPr lang="en-GB" dirty="0"/>
              <a:t>Effective team collaboration.</a:t>
            </a:r>
          </a:p>
          <a:p>
            <a:pPr lvl="1"/>
            <a:endParaRPr lang="en-US" dirty="0"/>
          </a:p>
          <a:p>
            <a:pPr lvl="1"/>
            <a:r>
              <a:rPr lang="en-US" dirty="0"/>
              <a:t>Access to data and systems.</a:t>
            </a:r>
          </a:p>
          <a:p>
            <a:pPr lvl="1"/>
            <a:endParaRPr lang="en-US" dirty="0"/>
          </a:p>
          <a:p>
            <a:pPr lvl="1"/>
            <a:r>
              <a:rPr lang="en-US" dirty="0"/>
              <a:t>Applicable processes and procedures.</a:t>
            </a:r>
          </a:p>
          <a:p>
            <a:pPr lvl="1"/>
            <a:endParaRPr lang="en-US" dirty="0"/>
          </a:p>
          <a:p>
            <a:pPr lvl="1"/>
            <a:r>
              <a:rPr lang="en-US" dirty="0"/>
              <a:t>Team skill sets and experience.</a:t>
            </a:r>
          </a:p>
          <a:p>
            <a:pPr lvl="1"/>
            <a:endParaRPr lang="en-US" dirty="0"/>
          </a:p>
          <a:p>
            <a:pPr lvl="1"/>
            <a:r>
              <a:rPr lang="en-US" dirty="0"/>
              <a:t>Budget (for example, will it be handled in-house or outsourced?).</a:t>
            </a:r>
            <a:endParaRPr lang="en-GB" dirty="0"/>
          </a:p>
        </p:txBody>
      </p:sp>
    </p:spTree>
    <p:extLst>
      <p:ext uri="{BB962C8B-B14F-4D97-AF65-F5344CB8AC3E}">
        <p14:creationId xmlns:p14="http://schemas.microsoft.com/office/powerpoint/2010/main" val="563922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E517-9937-49F5-89CC-CD7F0BF9BE82}"/>
              </a:ext>
            </a:extLst>
          </p:cNvPr>
          <p:cNvSpPr>
            <a:spLocks noGrp="1"/>
          </p:cNvSpPr>
          <p:nvPr>
            <p:ph type="title"/>
          </p:nvPr>
        </p:nvSpPr>
        <p:spPr>
          <a:xfrm>
            <a:off x="2592925" y="624110"/>
            <a:ext cx="8911687" cy="726388"/>
          </a:xfrm>
        </p:spPr>
        <p:txBody>
          <a:bodyPr/>
          <a:lstStyle/>
          <a:p>
            <a:r>
              <a:rPr lang="en-GB" dirty="0"/>
              <a:t>Runbook Automation</a:t>
            </a:r>
          </a:p>
        </p:txBody>
      </p:sp>
      <p:sp>
        <p:nvSpPr>
          <p:cNvPr id="3" name="Content Placeholder 2">
            <a:extLst>
              <a:ext uri="{FF2B5EF4-FFF2-40B4-BE49-F238E27FC236}">
                <a16:creationId xmlns:a16="http://schemas.microsoft.com/office/drawing/2014/main" id="{F8060F45-F576-4B58-9274-795C4F1813F5}"/>
              </a:ext>
            </a:extLst>
          </p:cNvPr>
          <p:cNvSpPr>
            <a:spLocks noGrp="1"/>
          </p:cNvSpPr>
          <p:nvPr>
            <p:ph idx="1"/>
          </p:nvPr>
        </p:nvSpPr>
        <p:spPr>
          <a:xfrm>
            <a:off x="2589212" y="1350498"/>
            <a:ext cx="8915400" cy="4560724"/>
          </a:xfrm>
        </p:spPr>
        <p:txBody>
          <a:bodyPr>
            <a:normAutofit/>
          </a:bodyPr>
          <a:lstStyle/>
          <a:p>
            <a:r>
              <a:rPr lang="en-US" dirty="0"/>
              <a:t>Organizations need to have capabilities to define, build, orchestrate, manage, and monitor the different operational processes and workflows.</a:t>
            </a:r>
          </a:p>
          <a:p>
            <a:endParaRPr lang="en-US" dirty="0"/>
          </a:p>
          <a:p>
            <a:r>
              <a:rPr lang="en-US" dirty="0"/>
              <a:t> This is achieved through the implementation of runbooks and runbook automation (RBA). </a:t>
            </a:r>
          </a:p>
          <a:p>
            <a:endParaRPr lang="en-US" dirty="0"/>
          </a:p>
          <a:p>
            <a:r>
              <a:rPr lang="en-US" dirty="0"/>
              <a:t>A runbook is a collection of procedures and operations performed by system administrators, security professionals, or network operators.</a:t>
            </a:r>
          </a:p>
          <a:p>
            <a:endParaRPr lang="en-US" dirty="0"/>
          </a:p>
          <a:p>
            <a:r>
              <a:rPr lang="en-US" dirty="0"/>
              <a:t>According to Gartner, “the growth of RBA has coincided with the need for IT operations executives to enhance IT operations efficiency measures.” </a:t>
            </a:r>
          </a:p>
        </p:txBody>
      </p:sp>
    </p:spTree>
    <p:extLst>
      <p:ext uri="{BB962C8B-B14F-4D97-AF65-F5344CB8AC3E}">
        <p14:creationId xmlns:p14="http://schemas.microsoft.com/office/powerpoint/2010/main" val="2994023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31B68-F2FD-4CA5-A50F-5A83B7864B1A}"/>
              </a:ext>
            </a:extLst>
          </p:cNvPr>
          <p:cNvSpPr>
            <a:spLocks noGrp="1"/>
          </p:cNvSpPr>
          <p:nvPr>
            <p:ph type="title"/>
          </p:nvPr>
        </p:nvSpPr>
        <p:spPr/>
        <p:txBody>
          <a:bodyPr/>
          <a:lstStyle/>
          <a:p>
            <a:r>
              <a:rPr lang="en-GB" dirty="0"/>
              <a:t>Runbook Automation</a:t>
            </a:r>
          </a:p>
        </p:txBody>
      </p:sp>
      <p:sp>
        <p:nvSpPr>
          <p:cNvPr id="3" name="Content Placeholder 2">
            <a:extLst>
              <a:ext uri="{FF2B5EF4-FFF2-40B4-BE49-F238E27FC236}">
                <a16:creationId xmlns:a16="http://schemas.microsoft.com/office/drawing/2014/main" id="{C4414C22-ECA3-4AAA-AA37-84057E62C8CF}"/>
              </a:ext>
            </a:extLst>
          </p:cNvPr>
          <p:cNvSpPr>
            <a:spLocks noGrp="1"/>
          </p:cNvSpPr>
          <p:nvPr>
            <p:ph idx="1"/>
          </p:nvPr>
        </p:nvSpPr>
        <p:spPr/>
        <p:txBody>
          <a:bodyPr>
            <a:normAutofit fontScale="77500" lnSpcReduction="20000"/>
          </a:bodyPr>
          <a:lstStyle/>
          <a:p>
            <a:r>
              <a:rPr lang="en-GB" dirty="0"/>
              <a:t>Some of the metrics used by RBA to measure effectiveness are:</a:t>
            </a:r>
          </a:p>
          <a:p>
            <a:pPr lvl="1"/>
            <a:r>
              <a:rPr lang="en-US" dirty="0"/>
              <a:t>Mean time to repair (MTTR)</a:t>
            </a:r>
          </a:p>
          <a:p>
            <a:pPr lvl="1"/>
            <a:r>
              <a:rPr lang="en-US" dirty="0"/>
              <a:t>Mean time between failures (MTBF)</a:t>
            </a:r>
          </a:p>
          <a:p>
            <a:pPr lvl="1"/>
            <a:r>
              <a:rPr lang="en-US" dirty="0"/>
              <a:t>Mean time to discover a security incident</a:t>
            </a:r>
          </a:p>
          <a:p>
            <a:pPr lvl="1"/>
            <a:r>
              <a:rPr lang="en-US" dirty="0"/>
              <a:t>Mean time to contain or mitigate a security incident</a:t>
            </a:r>
          </a:p>
          <a:p>
            <a:pPr lvl="1"/>
            <a:r>
              <a:rPr lang="en-US" dirty="0"/>
              <a:t>Automating the provisioning of IT resources</a:t>
            </a:r>
          </a:p>
          <a:p>
            <a:endParaRPr lang="en-US" dirty="0"/>
          </a:p>
          <a:p>
            <a:r>
              <a:rPr lang="en-US" dirty="0"/>
              <a:t>Many different commercial and open source RBA solutions are available in the industry. </a:t>
            </a:r>
          </a:p>
          <a:p>
            <a:endParaRPr lang="en-US" dirty="0"/>
          </a:p>
          <a:p>
            <a:r>
              <a:rPr lang="en-US" dirty="0"/>
              <a:t>An example of a popular open source RBA solution is </a:t>
            </a:r>
            <a:r>
              <a:rPr lang="en-US" dirty="0" err="1"/>
              <a:t>Rundeck</a:t>
            </a:r>
            <a:r>
              <a:rPr lang="en-US" dirty="0"/>
              <a:t> (http://rundeck.org/). </a:t>
            </a:r>
          </a:p>
          <a:p>
            <a:endParaRPr lang="en-US" dirty="0"/>
          </a:p>
          <a:p>
            <a:r>
              <a:rPr lang="en-US" dirty="0" err="1"/>
              <a:t>Rundeck</a:t>
            </a:r>
            <a:r>
              <a:rPr lang="en-US" dirty="0"/>
              <a:t> can be integrated with configuration management platforms such as Chef, Puppet, and Ansible.</a:t>
            </a:r>
            <a:endParaRPr lang="en-GB" dirty="0"/>
          </a:p>
        </p:txBody>
      </p:sp>
    </p:spTree>
    <p:extLst>
      <p:ext uri="{BB962C8B-B14F-4D97-AF65-F5344CB8AC3E}">
        <p14:creationId xmlns:p14="http://schemas.microsoft.com/office/powerpoint/2010/main" val="3570191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FB48D-9661-4F91-92AC-64D7E38DAEEE}"/>
              </a:ext>
            </a:extLst>
          </p:cNvPr>
          <p:cNvSpPr>
            <a:spLocks noGrp="1"/>
          </p:cNvSpPr>
          <p:nvPr>
            <p:ph type="title"/>
          </p:nvPr>
        </p:nvSpPr>
        <p:spPr/>
        <p:txBody>
          <a:bodyPr/>
          <a:lstStyle/>
          <a:p>
            <a:r>
              <a:rPr lang="en-GB" dirty="0"/>
              <a:t>Access Control</a:t>
            </a:r>
          </a:p>
        </p:txBody>
      </p:sp>
      <p:sp>
        <p:nvSpPr>
          <p:cNvPr id="3" name="Content Placeholder 2">
            <a:extLst>
              <a:ext uri="{FF2B5EF4-FFF2-40B4-BE49-F238E27FC236}">
                <a16:creationId xmlns:a16="http://schemas.microsoft.com/office/drawing/2014/main" id="{9FDA5226-FC13-4BB4-B29E-61538246C2BD}"/>
              </a:ext>
            </a:extLst>
          </p:cNvPr>
          <p:cNvSpPr>
            <a:spLocks noGrp="1"/>
          </p:cNvSpPr>
          <p:nvPr>
            <p:ph idx="1"/>
          </p:nvPr>
        </p:nvSpPr>
        <p:spPr/>
        <p:txBody>
          <a:bodyPr/>
          <a:lstStyle/>
          <a:p>
            <a:r>
              <a:rPr lang="en-US" dirty="0"/>
              <a:t>Access controls is a broad term used to define the administrative, physical, and technical controls that regulate the interaction between a subject and an object. </a:t>
            </a:r>
          </a:p>
          <a:p>
            <a:endParaRPr lang="en-US" dirty="0"/>
          </a:p>
          <a:p>
            <a:r>
              <a:rPr lang="en-US" dirty="0"/>
              <a:t>More simply, access controls help with defining and enforcing policy for who is authorized to access what and in which way.</a:t>
            </a:r>
          </a:p>
          <a:p>
            <a:endParaRPr lang="en-US" dirty="0"/>
          </a:p>
          <a:p>
            <a:endParaRPr lang="en-GB" dirty="0"/>
          </a:p>
        </p:txBody>
      </p:sp>
    </p:spTree>
    <p:extLst>
      <p:ext uri="{BB962C8B-B14F-4D97-AF65-F5344CB8AC3E}">
        <p14:creationId xmlns:p14="http://schemas.microsoft.com/office/powerpoint/2010/main" val="2547166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79C6D-E385-4B01-AB2A-0538C00D46B5}"/>
              </a:ext>
            </a:extLst>
          </p:cNvPr>
          <p:cNvSpPr>
            <a:spLocks noGrp="1"/>
          </p:cNvSpPr>
          <p:nvPr>
            <p:ph type="title"/>
          </p:nvPr>
        </p:nvSpPr>
        <p:spPr>
          <a:xfrm>
            <a:off x="2592925" y="624110"/>
            <a:ext cx="8911687" cy="824862"/>
          </a:xfrm>
        </p:spPr>
        <p:txBody>
          <a:bodyPr/>
          <a:lstStyle/>
          <a:p>
            <a:r>
              <a:rPr lang="en-GB" dirty="0"/>
              <a:t>Subject and Object</a:t>
            </a:r>
          </a:p>
        </p:txBody>
      </p:sp>
      <p:sp>
        <p:nvSpPr>
          <p:cNvPr id="3" name="Content Placeholder 2">
            <a:extLst>
              <a:ext uri="{FF2B5EF4-FFF2-40B4-BE49-F238E27FC236}">
                <a16:creationId xmlns:a16="http://schemas.microsoft.com/office/drawing/2014/main" id="{4173A5AB-DA30-4A39-9AFF-AA7B8759EF8A}"/>
              </a:ext>
            </a:extLst>
          </p:cNvPr>
          <p:cNvSpPr>
            <a:spLocks noGrp="1"/>
          </p:cNvSpPr>
          <p:nvPr>
            <p:ph idx="1"/>
          </p:nvPr>
        </p:nvSpPr>
        <p:spPr>
          <a:xfrm>
            <a:off x="2589212" y="1448972"/>
            <a:ext cx="8915400" cy="4462250"/>
          </a:xfrm>
        </p:spPr>
        <p:txBody>
          <a:bodyPr/>
          <a:lstStyle/>
          <a:p>
            <a:r>
              <a:rPr lang="en-GB" dirty="0"/>
              <a:t>Access control </a:t>
            </a:r>
            <a:r>
              <a:rPr lang="en-US" dirty="0"/>
              <a:t>defines the administrative, physical, and technical controls that regulate the interaction between a subject and an object.</a:t>
            </a:r>
          </a:p>
          <a:p>
            <a:endParaRPr lang="en-US" dirty="0"/>
          </a:p>
          <a:p>
            <a:r>
              <a:rPr lang="en-US" dirty="0"/>
              <a:t>Subject is any active entity that requests access to a resource (also called an object).</a:t>
            </a:r>
          </a:p>
          <a:p>
            <a:endParaRPr lang="en-US" dirty="0"/>
          </a:p>
          <a:p>
            <a:r>
              <a:rPr lang="en-US" dirty="0"/>
              <a:t>An object is defined as the passive entity that is, or contains, the information needed by the subject. </a:t>
            </a:r>
          </a:p>
          <a:p>
            <a:endParaRPr lang="en-US" dirty="0"/>
          </a:p>
          <a:p>
            <a:endParaRPr lang="en-GB" dirty="0"/>
          </a:p>
        </p:txBody>
      </p:sp>
    </p:spTree>
    <p:extLst>
      <p:ext uri="{BB962C8B-B14F-4D97-AF65-F5344CB8AC3E}">
        <p14:creationId xmlns:p14="http://schemas.microsoft.com/office/powerpoint/2010/main" val="142972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4767-381D-4564-A147-E441BCC3197D}"/>
              </a:ext>
            </a:extLst>
          </p:cNvPr>
          <p:cNvSpPr>
            <a:spLocks noGrp="1"/>
          </p:cNvSpPr>
          <p:nvPr>
            <p:ph type="title"/>
          </p:nvPr>
        </p:nvSpPr>
        <p:spPr>
          <a:xfrm>
            <a:off x="2592925" y="624110"/>
            <a:ext cx="8911687" cy="698253"/>
          </a:xfrm>
        </p:spPr>
        <p:txBody>
          <a:bodyPr/>
          <a:lstStyle/>
          <a:p>
            <a:r>
              <a:rPr lang="en-GB" dirty="0"/>
              <a:t>Role of Subjects and Objects</a:t>
            </a:r>
          </a:p>
        </p:txBody>
      </p:sp>
      <p:sp>
        <p:nvSpPr>
          <p:cNvPr id="3" name="Content Placeholder 2">
            <a:extLst>
              <a:ext uri="{FF2B5EF4-FFF2-40B4-BE49-F238E27FC236}">
                <a16:creationId xmlns:a16="http://schemas.microsoft.com/office/drawing/2014/main" id="{721CA43E-B859-45E0-9BBA-DF87F9386367}"/>
              </a:ext>
            </a:extLst>
          </p:cNvPr>
          <p:cNvSpPr>
            <a:spLocks noGrp="1"/>
          </p:cNvSpPr>
          <p:nvPr>
            <p:ph idx="1"/>
          </p:nvPr>
        </p:nvSpPr>
        <p:spPr>
          <a:xfrm>
            <a:off x="2589212" y="1322363"/>
            <a:ext cx="8915400" cy="4588859"/>
          </a:xfrm>
        </p:spPr>
        <p:txBody>
          <a:bodyPr>
            <a:normAutofit/>
          </a:bodyPr>
          <a:lstStyle/>
          <a:p>
            <a:r>
              <a:rPr lang="en-US" dirty="0"/>
              <a:t>The role of the subject or object is purely determined on the entity that requests the access.</a:t>
            </a:r>
          </a:p>
          <a:p>
            <a:endParaRPr lang="en-US" dirty="0"/>
          </a:p>
          <a:p>
            <a:r>
              <a:rPr lang="en-US" dirty="0"/>
              <a:t>The same entity could be considered a subject or an object, depending on the situation.</a:t>
            </a:r>
          </a:p>
          <a:p>
            <a:endParaRPr lang="en-US" dirty="0"/>
          </a:p>
          <a:p>
            <a:r>
              <a:rPr lang="en-US" dirty="0"/>
              <a:t>For example, a web application could be considered an object when a user runs the browser program (the subject requesting information). </a:t>
            </a:r>
          </a:p>
          <a:p>
            <a:endParaRPr lang="en-US" dirty="0"/>
          </a:p>
          <a:p>
            <a:r>
              <a:rPr lang="en-US" dirty="0"/>
              <a:t>The web application, however, would need to query an internal database before being able to provide the requested information. In this latter case, the web application would be the subject and the database would be considered the object in the transaction.</a:t>
            </a:r>
            <a:endParaRPr lang="en-GB" dirty="0"/>
          </a:p>
        </p:txBody>
      </p:sp>
    </p:spTree>
    <p:extLst>
      <p:ext uri="{BB962C8B-B14F-4D97-AF65-F5344CB8AC3E}">
        <p14:creationId xmlns:p14="http://schemas.microsoft.com/office/powerpoint/2010/main" val="4031052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B5941-496E-4DA3-B4BC-DCB3E65394F4}"/>
              </a:ext>
            </a:extLst>
          </p:cNvPr>
          <p:cNvSpPr>
            <a:spLocks noGrp="1"/>
          </p:cNvSpPr>
          <p:nvPr>
            <p:ph type="title"/>
          </p:nvPr>
        </p:nvSpPr>
        <p:spPr>
          <a:xfrm>
            <a:off x="2166425" y="624110"/>
            <a:ext cx="9338187" cy="852998"/>
          </a:xfrm>
        </p:spPr>
        <p:txBody>
          <a:bodyPr>
            <a:normAutofit fontScale="90000"/>
          </a:bodyPr>
          <a:lstStyle/>
          <a:p>
            <a:r>
              <a:rPr lang="en-GB" dirty="0"/>
              <a:t>Access Control in the context of the CIA Triad</a:t>
            </a:r>
          </a:p>
        </p:txBody>
      </p:sp>
      <p:sp>
        <p:nvSpPr>
          <p:cNvPr id="3" name="Content Placeholder 2">
            <a:extLst>
              <a:ext uri="{FF2B5EF4-FFF2-40B4-BE49-F238E27FC236}">
                <a16:creationId xmlns:a16="http://schemas.microsoft.com/office/drawing/2014/main" id="{F28E34E0-4840-4E82-89BC-D42B6ECE718A}"/>
              </a:ext>
            </a:extLst>
          </p:cNvPr>
          <p:cNvSpPr>
            <a:spLocks noGrp="1"/>
          </p:cNvSpPr>
          <p:nvPr>
            <p:ph idx="1"/>
          </p:nvPr>
        </p:nvSpPr>
        <p:spPr>
          <a:xfrm>
            <a:off x="2166425" y="1477109"/>
            <a:ext cx="9338187" cy="4979962"/>
          </a:xfrm>
        </p:spPr>
        <p:txBody>
          <a:bodyPr/>
          <a:lstStyle/>
          <a:p>
            <a:r>
              <a:rPr lang="en-US" b="1" dirty="0"/>
              <a:t>Confidentiality</a:t>
            </a:r>
          </a:p>
          <a:p>
            <a:pPr lvl="1"/>
            <a:r>
              <a:rPr lang="en-US" dirty="0"/>
              <a:t>Access controls are used to ensure that only authorized users can access resources. </a:t>
            </a:r>
          </a:p>
          <a:p>
            <a:pPr lvl="1"/>
            <a:r>
              <a:rPr lang="en-US" dirty="0"/>
              <a:t>An example of such control would be a process that ensures that only authorized people in an engineering department are able to read the source code of a product under development. </a:t>
            </a:r>
          </a:p>
          <a:p>
            <a:pPr lvl="1"/>
            <a:r>
              <a:rPr lang="en-US" dirty="0"/>
              <a:t>Attacks to access controls that protect the confidentiality of a resource would typically aim to steal sensitive or confidential information.</a:t>
            </a:r>
          </a:p>
          <a:p>
            <a:endParaRPr lang="en-US" dirty="0"/>
          </a:p>
          <a:p>
            <a:endParaRPr lang="en-GB" dirty="0"/>
          </a:p>
        </p:txBody>
      </p:sp>
      <p:pic>
        <p:nvPicPr>
          <p:cNvPr id="5" name="Picture 4">
            <a:extLst>
              <a:ext uri="{FF2B5EF4-FFF2-40B4-BE49-F238E27FC236}">
                <a16:creationId xmlns:a16="http://schemas.microsoft.com/office/drawing/2014/main" id="{4B6CE7A1-772E-4033-8A1E-C9741D77FA03}"/>
              </a:ext>
            </a:extLst>
          </p:cNvPr>
          <p:cNvPicPr>
            <a:picLocks noChangeAspect="1"/>
          </p:cNvPicPr>
          <p:nvPr/>
        </p:nvPicPr>
        <p:blipFill>
          <a:blip r:embed="rId2"/>
          <a:stretch>
            <a:fillRect/>
          </a:stretch>
        </p:blipFill>
        <p:spPr>
          <a:xfrm>
            <a:off x="3258661" y="3694166"/>
            <a:ext cx="7988202" cy="2592000"/>
          </a:xfrm>
          <a:prstGeom prst="rect">
            <a:avLst/>
          </a:prstGeom>
        </p:spPr>
      </p:pic>
    </p:spTree>
    <p:extLst>
      <p:ext uri="{BB962C8B-B14F-4D97-AF65-F5344CB8AC3E}">
        <p14:creationId xmlns:p14="http://schemas.microsoft.com/office/powerpoint/2010/main" val="4266634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1285-B24E-4050-B5C8-B5816D2FB502}"/>
              </a:ext>
            </a:extLst>
          </p:cNvPr>
          <p:cNvSpPr>
            <a:spLocks noGrp="1"/>
          </p:cNvSpPr>
          <p:nvPr>
            <p:ph type="ctrTitle"/>
          </p:nvPr>
        </p:nvSpPr>
        <p:spPr>
          <a:xfrm>
            <a:off x="2441729" y="2297609"/>
            <a:ext cx="8915399" cy="2262781"/>
          </a:xfrm>
        </p:spPr>
        <p:txBody>
          <a:bodyPr>
            <a:normAutofit fontScale="90000"/>
          </a:bodyPr>
          <a:lstStyle/>
          <a:p>
            <a:pPr algn="ctr"/>
            <a:r>
              <a:rPr lang="en-GB" dirty="0"/>
              <a:t>System Security</a:t>
            </a:r>
            <a:br>
              <a:rPr lang="en-GB" dirty="0"/>
            </a:br>
            <a:r>
              <a:rPr lang="en-GB" dirty="0"/>
              <a:t>CYB 309</a:t>
            </a:r>
            <a:br>
              <a:rPr lang="en-GB" dirty="0"/>
            </a:br>
            <a:r>
              <a:rPr lang="en-GB" dirty="0"/>
              <a:t>Risk Analysis</a:t>
            </a:r>
          </a:p>
        </p:txBody>
      </p:sp>
      <p:sp>
        <p:nvSpPr>
          <p:cNvPr id="3" name="Subtitle 2">
            <a:extLst>
              <a:ext uri="{FF2B5EF4-FFF2-40B4-BE49-F238E27FC236}">
                <a16:creationId xmlns:a16="http://schemas.microsoft.com/office/drawing/2014/main" id="{243558D5-B251-4E80-9DE2-F11603EEEB05}"/>
              </a:ext>
            </a:extLst>
          </p:cNvPr>
          <p:cNvSpPr>
            <a:spLocks noGrp="1"/>
          </p:cNvSpPr>
          <p:nvPr>
            <p:ph type="subTitle" idx="1"/>
          </p:nvPr>
        </p:nvSpPr>
        <p:spPr/>
        <p:txBody>
          <a:bodyPr>
            <a:normAutofit lnSpcReduction="10000"/>
          </a:bodyPr>
          <a:lstStyle/>
          <a:p>
            <a:r>
              <a:rPr lang="en-GB" dirty="0"/>
              <a:t>Egena Onu, PhD.</a:t>
            </a:r>
          </a:p>
          <a:p>
            <a:r>
              <a:rPr lang="en-GB" dirty="0"/>
              <a:t>Computer Science Department,</a:t>
            </a:r>
          </a:p>
          <a:p>
            <a:r>
              <a:rPr lang="en-GB" dirty="0"/>
              <a:t>Bingham University.</a:t>
            </a:r>
          </a:p>
        </p:txBody>
      </p:sp>
    </p:spTree>
    <p:extLst>
      <p:ext uri="{BB962C8B-B14F-4D97-AF65-F5344CB8AC3E}">
        <p14:creationId xmlns:p14="http://schemas.microsoft.com/office/powerpoint/2010/main" val="796197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B5941-496E-4DA3-B4BC-DCB3E65394F4}"/>
              </a:ext>
            </a:extLst>
          </p:cNvPr>
          <p:cNvSpPr>
            <a:spLocks noGrp="1"/>
          </p:cNvSpPr>
          <p:nvPr>
            <p:ph type="title"/>
          </p:nvPr>
        </p:nvSpPr>
        <p:spPr>
          <a:xfrm>
            <a:off x="2166425" y="624110"/>
            <a:ext cx="9338187" cy="852998"/>
          </a:xfrm>
        </p:spPr>
        <p:txBody>
          <a:bodyPr>
            <a:normAutofit fontScale="90000"/>
          </a:bodyPr>
          <a:lstStyle/>
          <a:p>
            <a:r>
              <a:rPr lang="en-GB" dirty="0"/>
              <a:t>Access Control in the context of the CIA Triad</a:t>
            </a:r>
          </a:p>
        </p:txBody>
      </p:sp>
      <p:sp>
        <p:nvSpPr>
          <p:cNvPr id="3" name="Content Placeholder 2">
            <a:extLst>
              <a:ext uri="{FF2B5EF4-FFF2-40B4-BE49-F238E27FC236}">
                <a16:creationId xmlns:a16="http://schemas.microsoft.com/office/drawing/2014/main" id="{F28E34E0-4840-4E82-89BC-D42B6ECE718A}"/>
              </a:ext>
            </a:extLst>
          </p:cNvPr>
          <p:cNvSpPr>
            <a:spLocks noGrp="1"/>
          </p:cNvSpPr>
          <p:nvPr>
            <p:ph idx="1"/>
          </p:nvPr>
        </p:nvSpPr>
        <p:spPr>
          <a:xfrm>
            <a:off x="2166425" y="1477109"/>
            <a:ext cx="9338187" cy="4434114"/>
          </a:xfrm>
        </p:spPr>
        <p:txBody>
          <a:bodyPr>
            <a:normAutofit/>
          </a:bodyPr>
          <a:lstStyle/>
          <a:p>
            <a:r>
              <a:rPr lang="en-US" b="1" dirty="0"/>
              <a:t>Integrity</a:t>
            </a:r>
          </a:p>
          <a:p>
            <a:pPr lvl="1"/>
            <a:r>
              <a:rPr lang="en-US" dirty="0"/>
              <a:t>Access controls are used to ensure that only authorized users can modify the state of a resource.</a:t>
            </a:r>
          </a:p>
          <a:p>
            <a:pPr lvl="1"/>
            <a:r>
              <a:rPr lang="en-US" dirty="0"/>
              <a:t>An example of this control would be a process that would allow only authorized people in an engineering department to be able to change the source code of a product under development. </a:t>
            </a:r>
          </a:p>
          <a:p>
            <a:pPr lvl="1"/>
            <a:r>
              <a:rPr lang="en-US" dirty="0"/>
              <a:t>Attacks to access controls that protect the integrity of a resource would typically aim at changing information. </a:t>
            </a:r>
          </a:p>
          <a:p>
            <a:pPr lvl="1"/>
            <a:r>
              <a:rPr lang="en-US" dirty="0"/>
              <a:t>In some cases, when the changes are disruptive, the same attack would also have an impact on the availability of the resource. </a:t>
            </a:r>
          </a:p>
          <a:p>
            <a:pPr lvl="1"/>
            <a:r>
              <a:rPr lang="en-US" dirty="0"/>
              <a:t>For example, an attack that causes the delete of a user from a database would have an impact on the integrity but also a secondary impact on the availability, as that user would not be able to access the system.</a:t>
            </a:r>
          </a:p>
        </p:txBody>
      </p:sp>
    </p:spTree>
    <p:extLst>
      <p:ext uri="{BB962C8B-B14F-4D97-AF65-F5344CB8AC3E}">
        <p14:creationId xmlns:p14="http://schemas.microsoft.com/office/powerpoint/2010/main" val="3420894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B5941-496E-4DA3-B4BC-DCB3E65394F4}"/>
              </a:ext>
            </a:extLst>
          </p:cNvPr>
          <p:cNvSpPr>
            <a:spLocks noGrp="1"/>
          </p:cNvSpPr>
          <p:nvPr>
            <p:ph type="title"/>
          </p:nvPr>
        </p:nvSpPr>
        <p:spPr>
          <a:xfrm>
            <a:off x="2166425" y="624110"/>
            <a:ext cx="9338187" cy="852998"/>
          </a:xfrm>
        </p:spPr>
        <p:txBody>
          <a:bodyPr>
            <a:normAutofit fontScale="90000"/>
          </a:bodyPr>
          <a:lstStyle/>
          <a:p>
            <a:r>
              <a:rPr lang="en-GB" dirty="0"/>
              <a:t>Access Control in the context of the CIA Triad</a:t>
            </a:r>
          </a:p>
        </p:txBody>
      </p:sp>
      <p:sp>
        <p:nvSpPr>
          <p:cNvPr id="3" name="Content Placeholder 2">
            <a:extLst>
              <a:ext uri="{FF2B5EF4-FFF2-40B4-BE49-F238E27FC236}">
                <a16:creationId xmlns:a16="http://schemas.microsoft.com/office/drawing/2014/main" id="{F28E34E0-4840-4E82-89BC-D42B6ECE718A}"/>
              </a:ext>
            </a:extLst>
          </p:cNvPr>
          <p:cNvSpPr>
            <a:spLocks noGrp="1"/>
          </p:cNvSpPr>
          <p:nvPr>
            <p:ph idx="1"/>
          </p:nvPr>
        </p:nvSpPr>
        <p:spPr>
          <a:xfrm>
            <a:off x="2166425" y="1477109"/>
            <a:ext cx="9338187" cy="4434114"/>
          </a:xfrm>
        </p:spPr>
        <p:txBody>
          <a:bodyPr>
            <a:normAutofit/>
          </a:bodyPr>
          <a:lstStyle/>
          <a:p>
            <a:r>
              <a:rPr lang="en-US" b="1" dirty="0"/>
              <a:t>Availability</a:t>
            </a:r>
          </a:p>
          <a:p>
            <a:pPr lvl="1"/>
            <a:r>
              <a:rPr lang="en-US" dirty="0"/>
              <a:t>Access controls would typically ensure that the resource is available to users that are authorized to access it, in a reasonable amount of time. </a:t>
            </a:r>
          </a:p>
          <a:p>
            <a:pPr lvl="1"/>
            <a:r>
              <a:rPr lang="en-US" dirty="0"/>
              <a:t>Attacks that would affect the availability would typically aim at disabling access to a resource.</a:t>
            </a:r>
          </a:p>
          <a:p>
            <a:pPr lvl="1"/>
            <a:r>
              <a:rPr lang="en-US" dirty="0"/>
              <a:t>Denial of Service (DoS) attacks are simple examples of attacks to the availability of a resource.</a:t>
            </a:r>
            <a:endParaRPr lang="en-GB" dirty="0"/>
          </a:p>
        </p:txBody>
      </p:sp>
    </p:spTree>
    <p:extLst>
      <p:ext uri="{BB962C8B-B14F-4D97-AF65-F5344CB8AC3E}">
        <p14:creationId xmlns:p14="http://schemas.microsoft.com/office/powerpoint/2010/main" val="2889617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9504E-1C40-46DB-9AE4-BD4CB48CB076}"/>
              </a:ext>
            </a:extLst>
          </p:cNvPr>
          <p:cNvSpPr>
            <a:spLocks noGrp="1"/>
          </p:cNvSpPr>
          <p:nvPr>
            <p:ph type="title"/>
          </p:nvPr>
        </p:nvSpPr>
        <p:spPr>
          <a:xfrm>
            <a:off x="2592925" y="624110"/>
            <a:ext cx="8911687" cy="740456"/>
          </a:xfrm>
        </p:spPr>
        <p:txBody>
          <a:bodyPr/>
          <a:lstStyle/>
          <a:p>
            <a:r>
              <a:rPr lang="en-GB" dirty="0"/>
              <a:t>Building Blocks of Access Control</a:t>
            </a:r>
          </a:p>
        </p:txBody>
      </p:sp>
      <p:sp>
        <p:nvSpPr>
          <p:cNvPr id="3" name="Content Placeholder 2">
            <a:extLst>
              <a:ext uri="{FF2B5EF4-FFF2-40B4-BE49-F238E27FC236}">
                <a16:creationId xmlns:a16="http://schemas.microsoft.com/office/drawing/2014/main" id="{26D1B57A-5FED-4C28-9F24-30527DF3C057}"/>
              </a:ext>
            </a:extLst>
          </p:cNvPr>
          <p:cNvSpPr>
            <a:spLocks noGrp="1"/>
          </p:cNvSpPr>
          <p:nvPr>
            <p:ph idx="1"/>
          </p:nvPr>
        </p:nvSpPr>
        <p:spPr>
          <a:xfrm>
            <a:off x="2589212" y="1364565"/>
            <a:ext cx="8915400" cy="5162843"/>
          </a:xfrm>
        </p:spPr>
        <p:txBody>
          <a:bodyPr/>
          <a:lstStyle/>
          <a:p>
            <a:r>
              <a:rPr lang="en-US" dirty="0"/>
              <a:t>There are four fundamental building blocks or processes characterize access controls:</a:t>
            </a:r>
          </a:p>
          <a:p>
            <a:pPr lvl="1"/>
            <a:r>
              <a:rPr lang="en-US" dirty="0"/>
              <a:t>Identification</a:t>
            </a:r>
          </a:p>
          <a:p>
            <a:pPr lvl="1"/>
            <a:r>
              <a:rPr lang="en-US" dirty="0"/>
              <a:t>Authentication</a:t>
            </a:r>
          </a:p>
          <a:p>
            <a:pPr lvl="1"/>
            <a:r>
              <a:rPr lang="en-US" dirty="0"/>
              <a:t>Authorization, and </a:t>
            </a:r>
          </a:p>
          <a:p>
            <a:pPr lvl="1"/>
            <a:r>
              <a:rPr lang="en-US" dirty="0"/>
              <a:t>Accounting.</a:t>
            </a:r>
          </a:p>
          <a:p>
            <a:endParaRPr lang="en-US" dirty="0"/>
          </a:p>
          <a:p>
            <a:r>
              <a:rPr lang="en-US" dirty="0"/>
              <a:t>Although these have similar definitions and applicability, each uniquely defines a specific requirement of an access control system.</a:t>
            </a:r>
            <a:endParaRPr lang="en-GB" dirty="0"/>
          </a:p>
        </p:txBody>
      </p:sp>
    </p:spTree>
    <p:extLst>
      <p:ext uri="{BB962C8B-B14F-4D97-AF65-F5344CB8AC3E}">
        <p14:creationId xmlns:p14="http://schemas.microsoft.com/office/powerpoint/2010/main" val="319872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5A2AF-CA3A-4F26-9E07-382103393EE1}"/>
              </a:ext>
            </a:extLst>
          </p:cNvPr>
          <p:cNvSpPr>
            <a:spLocks noGrp="1"/>
          </p:cNvSpPr>
          <p:nvPr>
            <p:ph type="title"/>
          </p:nvPr>
        </p:nvSpPr>
        <p:spPr>
          <a:xfrm>
            <a:off x="2592925" y="422032"/>
            <a:ext cx="8911687" cy="984738"/>
          </a:xfrm>
        </p:spPr>
        <p:txBody>
          <a:bodyPr>
            <a:normAutofit fontScale="90000"/>
          </a:bodyPr>
          <a:lstStyle/>
          <a:p>
            <a:r>
              <a:rPr lang="en-GB" dirty="0"/>
              <a:t>Building Blocks of Access Control: Identification</a:t>
            </a:r>
          </a:p>
        </p:txBody>
      </p:sp>
      <p:sp>
        <p:nvSpPr>
          <p:cNvPr id="3" name="Content Placeholder 2">
            <a:extLst>
              <a:ext uri="{FF2B5EF4-FFF2-40B4-BE49-F238E27FC236}">
                <a16:creationId xmlns:a16="http://schemas.microsoft.com/office/drawing/2014/main" id="{39AE1DF7-ED3C-44A0-AAD7-556A43B06CD4}"/>
              </a:ext>
            </a:extLst>
          </p:cNvPr>
          <p:cNvSpPr>
            <a:spLocks noGrp="1"/>
          </p:cNvSpPr>
          <p:nvPr>
            <p:ph idx="1"/>
          </p:nvPr>
        </p:nvSpPr>
        <p:spPr>
          <a:xfrm>
            <a:off x="2589212" y="1406770"/>
            <a:ext cx="8915400" cy="5247248"/>
          </a:xfrm>
        </p:spPr>
        <p:txBody>
          <a:bodyPr>
            <a:normAutofit fontScale="92500" lnSpcReduction="10000"/>
          </a:bodyPr>
          <a:lstStyle/>
          <a:p>
            <a:r>
              <a:rPr lang="en-US" dirty="0"/>
              <a:t>Identification is the process of providing the identity of a subject or user. </a:t>
            </a:r>
          </a:p>
          <a:p>
            <a:endParaRPr lang="en-US" dirty="0"/>
          </a:p>
          <a:p>
            <a:r>
              <a:rPr lang="en-US" dirty="0"/>
              <a:t>This is the first step in the authentication, authorization, and accounting process. </a:t>
            </a:r>
          </a:p>
          <a:p>
            <a:endParaRPr lang="en-US" dirty="0"/>
          </a:p>
          <a:p>
            <a:r>
              <a:rPr lang="en-US" dirty="0"/>
              <a:t>Providing a username, a passport, an IP address, or even pronouncing your name is a form of identification. </a:t>
            </a:r>
          </a:p>
          <a:p>
            <a:endParaRPr lang="en-US" dirty="0"/>
          </a:p>
          <a:p>
            <a:r>
              <a:rPr lang="en-US" dirty="0"/>
              <a:t>A secure identity should be unique in the sense that two users should be able to identify themselves unequivocally. </a:t>
            </a:r>
          </a:p>
          <a:p>
            <a:endParaRPr lang="en-US" dirty="0"/>
          </a:p>
          <a:p>
            <a:r>
              <a:rPr lang="en-US" dirty="0"/>
              <a:t>This is particularly important in the context of account monitoring. Duplication of identity is possible if the authentication systems are not connected. </a:t>
            </a:r>
          </a:p>
          <a:p>
            <a:endParaRPr lang="en-US" dirty="0"/>
          </a:p>
          <a:p>
            <a:r>
              <a:rPr lang="en-US" dirty="0"/>
              <a:t>For example, a user can use the same user ID for his corporate account and for his personal email account.</a:t>
            </a:r>
            <a:endParaRPr lang="en-GB" dirty="0"/>
          </a:p>
        </p:txBody>
      </p:sp>
    </p:spTree>
    <p:extLst>
      <p:ext uri="{BB962C8B-B14F-4D97-AF65-F5344CB8AC3E}">
        <p14:creationId xmlns:p14="http://schemas.microsoft.com/office/powerpoint/2010/main" val="1667730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5A2AF-CA3A-4F26-9E07-382103393EE1}"/>
              </a:ext>
            </a:extLst>
          </p:cNvPr>
          <p:cNvSpPr>
            <a:spLocks noGrp="1"/>
          </p:cNvSpPr>
          <p:nvPr>
            <p:ph type="title"/>
          </p:nvPr>
        </p:nvSpPr>
        <p:spPr>
          <a:xfrm>
            <a:off x="2592925" y="422032"/>
            <a:ext cx="8911687" cy="984738"/>
          </a:xfrm>
        </p:spPr>
        <p:txBody>
          <a:bodyPr>
            <a:normAutofit fontScale="90000"/>
          </a:bodyPr>
          <a:lstStyle/>
          <a:p>
            <a:r>
              <a:rPr lang="en-GB" dirty="0"/>
              <a:t>Building Blocks of Access Control: Identification</a:t>
            </a:r>
          </a:p>
        </p:txBody>
      </p:sp>
      <p:sp>
        <p:nvSpPr>
          <p:cNvPr id="3" name="Content Placeholder 2">
            <a:extLst>
              <a:ext uri="{FF2B5EF4-FFF2-40B4-BE49-F238E27FC236}">
                <a16:creationId xmlns:a16="http://schemas.microsoft.com/office/drawing/2014/main" id="{39AE1DF7-ED3C-44A0-AAD7-556A43B06CD4}"/>
              </a:ext>
            </a:extLst>
          </p:cNvPr>
          <p:cNvSpPr>
            <a:spLocks noGrp="1"/>
          </p:cNvSpPr>
          <p:nvPr>
            <p:ph idx="1"/>
          </p:nvPr>
        </p:nvSpPr>
        <p:spPr>
          <a:xfrm>
            <a:off x="2589212" y="1406770"/>
            <a:ext cx="8915400" cy="5247248"/>
          </a:xfrm>
        </p:spPr>
        <p:txBody>
          <a:bodyPr/>
          <a:lstStyle/>
          <a:p>
            <a:r>
              <a:rPr lang="en-US" dirty="0"/>
              <a:t>A secure identity should also be nondescriptive, so that information about the user’s identity cannot be inferred.</a:t>
            </a:r>
          </a:p>
          <a:p>
            <a:endParaRPr lang="en-US" dirty="0"/>
          </a:p>
          <a:p>
            <a:r>
              <a:rPr lang="en-US" dirty="0"/>
              <a:t>For example, using “Administrator” as the user ID is generally not recommended. </a:t>
            </a:r>
          </a:p>
          <a:p>
            <a:pPr>
              <a:tabLst>
                <a:tab pos="182563" algn="l"/>
              </a:tabLst>
            </a:pPr>
            <a:endParaRPr lang="en-US" dirty="0"/>
          </a:p>
          <a:p>
            <a:r>
              <a:rPr lang="en-US" dirty="0"/>
              <a:t>An identity should also be issued in a secure way. This includes all processes and steps in requesting and approving an identity request. This property is usually referred to as secure issuance.</a:t>
            </a:r>
            <a:endParaRPr lang="en-GB" dirty="0"/>
          </a:p>
          <a:p>
            <a:endParaRPr lang="en-GB" dirty="0"/>
          </a:p>
        </p:txBody>
      </p:sp>
    </p:spTree>
    <p:extLst>
      <p:ext uri="{BB962C8B-B14F-4D97-AF65-F5344CB8AC3E}">
        <p14:creationId xmlns:p14="http://schemas.microsoft.com/office/powerpoint/2010/main" val="2554551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5A2AF-CA3A-4F26-9E07-382103393EE1}"/>
              </a:ext>
            </a:extLst>
          </p:cNvPr>
          <p:cNvSpPr>
            <a:spLocks noGrp="1"/>
          </p:cNvSpPr>
          <p:nvPr>
            <p:ph type="title"/>
          </p:nvPr>
        </p:nvSpPr>
        <p:spPr>
          <a:xfrm>
            <a:off x="2592925" y="422032"/>
            <a:ext cx="8911687" cy="984738"/>
          </a:xfrm>
        </p:spPr>
        <p:txBody>
          <a:bodyPr>
            <a:normAutofit fontScale="90000"/>
          </a:bodyPr>
          <a:lstStyle/>
          <a:p>
            <a:r>
              <a:rPr lang="en-GB" dirty="0"/>
              <a:t>Building Blocks of Access Control: Identification</a:t>
            </a:r>
          </a:p>
        </p:txBody>
      </p:sp>
      <p:sp>
        <p:nvSpPr>
          <p:cNvPr id="3" name="Content Placeholder 2">
            <a:extLst>
              <a:ext uri="{FF2B5EF4-FFF2-40B4-BE49-F238E27FC236}">
                <a16:creationId xmlns:a16="http://schemas.microsoft.com/office/drawing/2014/main" id="{39AE1DF7-ED3C-44A0-AAD7-556A43B06CD4}"/>
              </a:ext>
            </a:extLst>
          </p:cNvPr>
          <p:cNvSpPr>
            <a:spLocks noGrp="1"/>
          </p:cNvSpPr>
          <p:nvPr>
            <p:ph idx="1"/>
          </p:nvPr>
        </p:nvSpPr>
        <p:spPr>
          <a:xfrm>
            <a:off x="2589212" y="1406770"/>
            <a:ext cx="8915400" cy="5247248"/>
          </a:xfrm>
        </p:spPr>
        <p:txBody>
          <a:bodyPr/>
          <a:lstStyle/>
          <a:p>
            <a:r>
              <a:rPr lang="en-GB" dirty="0"/>
              <a:t>The key concepts of identification are:</a:t>
            </a:r>
          </a:p>
          <a:p>
            <a:pPr lvl="1"/>
            <a:r>
              <a:rPr lang="en-US" dirty="0"/>
              <a:t>Secure identities should be unique. </a:t>
            </a:r>
          </a:p>
          <a:p>
            <a:pPr marL="723900" lvl="2" indent="0">
              <a:buNone/>
            </a:pPr>
            <a:r>
              <a:rPr lang="en-US" dirty="0"/>
              <a:t>Two users with the same identity should not be allowed.</a:t>
            </a:r>
          </a:p>
          <a:p>
            <a:pPr lvl="1"/>
            <a:endParaRPr lang="en-US" dirty="0"/>
          </a:p>
          <a:p>
            <a:pPr lvl="1"/>
            <a:r>
              <a:rPr lang="en-US" dirty="0"/>
              <a:t>Secure identities should be nondescriptive.</a:t>
            </a:r>
          </a:p>
          <a:p>
            <a:pPr marL="723900" lvl="2" indent="0">
              <a:buNone/>
            </a:pPr>
            <a:r>
              <a:rPr lang="en-US" dirty="0"/>
              <a:t>It should not be possible to infer the role or function of the user. For example, a user called Admin represents a descriptive identity, while a user called c122eert represents a nondescriptive identity.</a:t>
            </a:r>
          </a:p>
          <a:p>
            <a:pPr lvl="1"/>
            <a:endParaRPr lang="en-US" dirty="0"/>
          </a:p>
          <a:p>
            <a:pPr lvl="1"/>
            <a:r>
              <a:rPr lang="en-US" dirty="0"/>
              <a:t>Secure identities should be securely issued. </a:t>
            </a:r>
          </a:p>
          <a:p>
            <a:pPr marL="723900" lvl="2" indent="0">
              <a:buNone/>
            </a:pPr>
            <a:r>
              <a:rPr lang="en-US" dirty="0"/>
              <a:t>A secure process for issuing an identity to a user needs to be established.</a:t>
            </a:r>
          </a:p>
          <a:p>
            <a:pPr lvl="1"/>
            <a:endParaRPr lang="en-US" dirty="0"/>
          </a:p>
          <a:p>
            <a:pPr lvl="1"/>
            <a:r>
              <a:rPr lang="en-US" dirty="0"/>
              <a:t>Identity should not be considered a secret</a:t>
            </a:r>
            <a:endParaRPr lang="en-GB" dirty="0"/>
          </a:p>
        </p:txBody>
      </p:sp>
    </p:spTree>
    <p:extLst>
      <p:ext uri="{BB962C8B-B14F-4D97-AF65-F5344CB8AC3E}">
        <p14:creationId xmlns:p14="http://schemas.microsoft.com/office/powerpoint/2010/main" val="3307573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1C24-CCBA-4EED-A07F-A9BCD7147F7C}"/>
              </a:ext>
            </a:extLst>
          </p:cNvPr>
          <p:cNvSpPr>
            <a:spLocks noGrp="1"/>
          </p:cNvSpPr>
          <p:nvPr>
            <p:ph type="title"/>
          </p:nvPr>
        </p:nvSpPr>
        <p:spPr>
          <a:xfrm>
            <a:off x="2592925" y="259307"/>
            <a:ext cx="8911687" cy="996287"/>
          </a:xfrm>
        </p:spPr>
        <p:txBody>
          <a:bodyPr>
            <a:normAutofit fontScale="90000"/>
          </a:bodyPr>
          <a:lstStyle/>
          <a:p>
            <a:r>
              <a:rPr lang="en-US" dirty="0"/>
              <a:t>Building Blocks of Access Control: Authentication</a:t>
            </a:r>
            <a:endParaRPr lang="en-GB" dirty="0"/>
          </a:p>
        </p:txBody>
      </p:sp>
      <p:sp>
        <p:nvSpPr>
          <p:cNvPr id="3" name="Content Placeholder 2">
            <a:extLst>
              <a:ext uri="{FF2B5EF4-FFF2-40B4-BE49-F238E27FC236}">
                <a16:creationId xmlns:a16="http://schemas.microsoft.com/office/drawing/2014/main" id="{BC72B1A9-BF90-42EA-B3AB-3F9578694D07}"/>
              </a:ext>
            </a:extLst>
          </p:cNvPr>
          <p:cNvSpPr>
            <a:spLocks noGrp="1"/>
          </p:cNvSpPr>
          <p:nvPr>
            <p:ph idx="1"/>
          </p:nvPr>
        </p:nvSpPr>
        <p:spPr>
          <a:xfrm>
            <a:off x="2589212" y="1419367"/>
            <a:ext cx="8915400" cy="4491855"/>
          </a:xfrm>
        </p:spPr>
        <p:txBody>
          <a:bodyPr>
            <a:normAutofit/>
          </a:bodyPr>
          <a:lstStyle/>
          <a:p>
            <a:pPr algn="just"/>
            <a:r>
              <a:rPr lang="en-US" dirty="0"/>
              <a:t>Authentication is the process of proving the identity of a subject or user.</a:t>
            </a:r>
          </a:p>
          <a:p>
            <a:pPr algn="just"/>
            <a:endParaRPr lang="en-US" dirty="0"/>
          </a:p>
          <a:p>
            <a:pPr algn="just"/>
            <a:r>
              <a:rPr lang="en-US" dirty="0"/>
              <a:t>Once a subject has identified itself in the identification step, the enforcer has to validate the identity – that is, be sure that the subject (or user) is the one it is claiming to be. </a:t>
            </a:r>
          </a:p>
          <a:p>
            <a:pPr algn="just"/>
            <a:endParaRPr lang="en-US" dirty="0"/>
          </a:p>
          <a:p>
            <a:pPr algn="just"/>
            <a:r>
              <a:rPr lang="en-US" dirty="0"/>
              <a:t>This is done by requesting that the subject (or user) provide something that is unique to the requestor. </a:t>
            </a:r>
          </a:p>
          <a:p>
            <a:pPr algn="just"/>
            <a:endParaRPr lang="en-US" dirty="0"/>
          </a:p>
          <a:p>
            <a:pPr algn="just"/>
            <a:r>
              <a:rPr lang="en-US" dirty="0"/>
              <a:t>This could be something known only by the user, usually referred to as authentication by knowledge, or owned only by the user, usually referred to as authentication by ownership, or it could be something specific to the user, usually referred to as authentication by characteristic.</a:t>
            </a:r>
            <a:endParaRPr lang="en-GB" dirty="0"/>
          </a:p>
        </p:txBody>
      </p:sp>
    </p:spTree>
    <p:extLst>
      <p:ext uri="{BB962C8B-B14F-4D97-AF65-F5344CB8AC3E}">
        <p14:creationId xmlns:p14="http://schemas.microsoft.com/office/powerpoint/2010/main" val="2483873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1C24-CCBA-4EED-A07F-A9BCD7147F7C}"/>
              </a:ext>
            </a:extLst>
          </p:cNvPr>
          <p:cNvSpPr>
            <a:spLocks noGrp="1"/>
          </p:cNvSpPr>
          <p:nvPr>
            <p:ph type="title"/>
          </p:nvPr>
        </p:nvSpPr>
        <p:spPr>
          <a:xfrm>
            <a:off x="2592925" y="259307"/>
            <a:ext cx="8911687" cy="996287"/>
          </a:xfrm>
        </p:spPr>
        <p:txBody>
          <a:bodyPr>
            <a:normAutofit fontScale="90000"/>
          </a:bodyPr>
          <a:lstStyle/>
          <a:p>
            <a:r>
              <a:rPr lang="en-US" dirty="0"/>
              <a:t>Building Blocks of Access Control: Authentication</a:t>
            </a:r>
            <a:endParaRPr lang="en-GB" dirty="0"/>
          </a:p>
        </p:txBody>
      </p:sp>
      <p:sp>
        <p:nvSpPr>
          <p:cNvPr id="3" name="Content Placeholder 2">
            <a:extLst>
              <a:ext uri="{FF2B5EF4-FFF2-40B4-BE49-F238E27FC236}">
                <a16:creationId xmlns:a16="http://schemas.microsoft.com/office/drawing/2014/main" id="{BC72B1A9-BF90-42EA-B3AB-3F9578694D07}"/>
              </a:ext>
            </a:extLst>
          </p:cNvPr>
          <p:cNvSpPr>
            <a:spLocks noGrp="1"/>
          </p:cNvSpPr>
          <p:nvPr>
            <p:ph idx="1"/>
          </p:nvPr>
        </p:nvSpPr>
        <p:spPr>
          <a:xfrm>
            <a:off x="2589212" y="1419367"/>
            <a:ext cx="8915400" cy="4491855"/>
          </a:xfrm>
        </p:spPr>
        <p:txBody>
          <a:bodyPr/>
          <a:lstStyle/>
          <a:p>
            <a:r>
              <a:rPr lang="en-GB" b="1" dirty="0"/>
              <a:t>Methods of Authentication</a:t>
            </a:r>
          </a:p>
          <a:p>
            <a:pPr lvl="1"/>
            <a:r>
              <a:rPr lang="en-GB" dirty="0"/>
              <a:t>The common methods of authentication include:</a:t>
            </a:r>
          </a:p>
          <a:p>
            <a:pPr lvl="2"/>
            <a:r>
              <a:rPr lang="en-GB" dirty="0"/>
              <a:t>Authentication by Knowledge</a:t>
            </a:r>
          </a:p>
          <a:p>
            <a:pPr lvl="2"/>
            <a:r>
              <a:rPr lang="en-GB" dirty="0"/>
              <a:t>Authentication by Ownership</a:t>
            </a:r>
          </a:p>
          <a:p>
            <a:pPr lvl="2"/>
            <a:r>
              <a:rPr lang="en-GB" dirty="0"/>
              <a:t>Authentication by Characteristic</a:t>
            </a:r>
          </a:p>
          <a:p>
            <a:pPr lvl="2"/>
            <a:r>
              <a:rPr lang="en-GB" dirty="0"/>
              <a:t>Multifactor Authentication</a:t>
            </a:r>
          </a:p>
          <a:p>
            <a:endParaRPr lang="en-GB" dirty="0"/>
          </a:p>
        </p:txBody>
      </p:sp>
    </p:spTree>
    <p:extLst>
      <p:ext uri="{BB962C8B-B14F-4D97-AF65-F5344CB8AC3E}">
        <p14:creationId xmlns:p14="http://schemas.microsoft.com/office/powerpoint/2010/main" val="892157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1C24-CCBA-4EED-A07F-A9BCD7147F7C}"/>
              </a:ext>
            </a:extLst>
          </p:cNvPr>
          <p:cNvSpPr>
            <a:spLocks noGrp="1"/>
          </p:cNvSpPr>
          <p:nvPr>
            <p:ph type="title"/>
          </p:nvPr>
        </p:nvSpPr>
        <p:spPr>
          <a:xfrm>
            <a:off x="2592925" y="259307"/>
            <a:ext cx="8911687" cy="996287"/>
          </a:xfrm>
        </p:spPr>
        <p:txBody>
          <a:bodyPr>
            <a:normAutofit fontScale="90000"/>
          </a:bodyPr>
          <a:lstStyle/>
          <a:p>
            <a:r>
              <a:rPr lang="en-US" dirty="0"/>
              <a:t>Building Blocks of Access Control: Authentication</a:t>
            </a:r>
            <a:endParaRPr lang="en-GB" dirty="0"/>
          </a:p>
        </p:txBody>
      </p:sp>
      <p:sp>
        <p:nvSpPr>
          <p:cNvPr id="3" name="Content Placeholder 2">
            <a:extLst>
              <a:ext uri="{FF2B5EF4-FFF2-40B4-BE49-F238E27FC236}">
                <a16:creationId xmlns:a16="http://schemas.microsoft.com/office/drawing/2014/main" id="{BC72B1A9-BF90-42EA-B3AB-3F9578694D07}"/>
              </a:ext>
            </a:extLst>
          </p:cNvPr>
          <p:cNvSpPr>
            <a:spLocks noGrp="1"/>
          </p:cNvSpPr>
          <p:nvPr>
            <p:ph idx="1"/>
          </p:nvPr>
        </p:nvSpPr>
        <p:spPr>
          <a:xfrm>
            <a:off x="2589212" y="1255594"/>
            <a:ext cx="8915400" cy="5343099"/>
          </a:xfrm>
        </p:spPr>
        <p:txBody>
          <a:bodyPr/>
          <a:lstStyle/>
          <a:p>
            <a:pPr algn="just"/>
            <a:r>
              <a:rPr lang="en-US" dirty="0"/>
              <a:t>Authentication by Knowledge</a:t>
            </a:r>
          </a:p>
          <a:p>
            <a:pPr lvl="1" algn="just"/>
            <a:r>
              <a:rPr lang="en-US" dirty="0"/>
              <a:t>Authentication by knowledge is where the user provides a secret that is only known by him.</a:t>
            </a:r>
          </a:p>
          <a:p>
            <a:pPr lvl="1" algn="just"/>
            <a:endParaRPr lang="en-US" dirty="0"/>
          </a:p>
          <a:p>
            <a:pPr lvl="1" algn="just"/>
            <a:r>
              <a:rPr lang="en-US" dirty="0"/>
              <a:t>An example of authentication by knowledge would be a user providing a password, a personal identification number (PIN) code, or answering security questions.</a:t>
            </a:r>
          </a:p>
          <a:p>
            <a:pPr lvl="1" algn="just"/>
            <a:endParaRPr lang="en-US" dirty="0"/>
          </a:p>
          <a:p>
            <a:pPr lvl="1" algn="just"/>
            <a:r>
              <a:rPr lang="en-US" dirty="0"/>
              <a:t>The disadvantage of using this method is that once the information is lost or stolen (for example, if a user’s password is stolen), an attacker would be able to successfully authenticate.</a:t>
            </a:r>
            <a:endParaRPr lang="en-GB" dirty="0"/>
          </a:p>
        </p:txBody>
      </p:sp>
    </p:spTree>
    <p:extLst>
      <p:ext uri="{BB962C8B-B14F-4D97-AF65-F5344CB8AC3E}">
        <p14:creationId xmlns:p14="http://schemas.microsoft.com/office/powerpoint/2010/main" val="26135057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1C24-CCBA-4EED-A07F-A9BCD7147F7C}"/>
              </a:ext>
            </a:extLst>
          </p:cNvPr>
          <p:cNvSpPr>
            <a:spLocks noGrp="1"/>
          </p:cNvSpPr>
          <p:nvPr>
            <p:ph type="title"/>
          </p:nvPr>
        </p:nvSpPr>
        <p:spPr>
          <a:xfrm>
            <a:off x="2592925" y="259307"/>
            <a:ext cx="8911687" cy="996287"/>
          </a:xfrm>
        </p:spPr>
        <p:txBody>
          <a:bodyPr>
            <a:normAutofit fontScale="90000"/>
          </a:bodyPr>
          <a:lstStyle/>
          <a:p>
            <a:r>
              <a:rPr lang="en-US" dirty="0"/>
              <a:t>Building Blocks of Access Control: Authentication</a:t>
            </a:r>
            <a:endParaRPr lang="en-GB" dirty="0"/>
          </a:p>
        </p:txBody>
      </p:sp>
      <p:sp>
        <p:nvSpPr>
          <p:cNvPr id="3" name="Content Placeholder 2">
            <a:extLst>
              <a:ext uri="{FF2B5EF4-FFF2-40B4-BE49-F238E27FC236}">
                <a16:creationId xmlns:a16="http://schemas.microsoft.com/office/drawing/2014/main" id="{BC72B1A9-BF90-42EA-B3AB-3F9578694D07}"/>
              </a:ext>
            </a:extLst>
          </p:cNvPr>
          <p:cNvSpPr>
            <a:spLocks noGrp="1"/>
          </p:cNvSpPr>
          <p:nvPr>
            <p:ph idx="1"/>
          </p:nvPr>
        </p:nvSpPr>
        <p:spPr>
          <a:xfrm>
            <a:off x="2589212" y="1419367"/>
            <a:ext cx="8915400" cy="4491855"/>
          </a:xfrm>
        </p:spPr>
        <p:txBody>
          <a:bodyPr/>
          <a:lstStyle/>
          <a:p>
            <a:pPr algn="just"/>
            <a:r>
              <a:rPr lang="en-US" dirty="0"/>
              <a:t>Authentication by Ownership</a:t>
            </a:r>
          </a:p>
          <a:p>
            <a:pPr lvl="1" algn="just"/>
            <a:r>
              <a:rPr lang="en-US" dirty="0"/>
              <a:t>With this type of authentication, the user is asked to provide proof that he owns something specific – for example, a system might require an employee to use a badge to access a facility.</a:t>
            </a:r>
          </a:p>
          <a:p>
            <a:pPr lvl="1" algn="just"/>
            <a:endParaRPr lang="en-US" dirty="0"/>
          </a:p>
          <a:p>
            <a:pPr lvl="1" algn="just"/>
            <a:r>
              <a:rPr lang="en-US" dirty="0"/>
              <a:t>Another example of authentication by ownership is the use of a token or smart card.</a:t>
            </a:r>
          </a:p>
          <a:p>
            <a:pPr lvl="1" algn="just"/>
            <a:endParaRPr lang="en-US" dirty="0"/>
          </a:p>
          <a:p>
            <a:pPr lvl="1" algn="just"/>
            <a:r>
              <a:rPr lang="en-US" dirty="0"/>
              <a:t>Similar to the previous method, if an attacker is able to steal the object used for authentication, he would be able to successfully access the system.</a:t>
            </a:r>
            <a:endParaRPr lang="en-GB" dirty="0"/>
          </a:p>
        </p:txBody>
      </p:sp>
    </p:spTree>
    <p:extLst>
      <p:ext uri="{BB962C8B-B14F-4D97-AF65-F5344CB8AC3E}">
        <p14:creationId xmlns:p14="http://schemas.microsoft.com/office/powerpoint/2010/main" val="944425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17D4F-8257-40AE-B0C3-8DCAB2CF5057}"/>
              </a:ext>
            </a:extLst>
          </p:cNvPr>
          <p:cNvSpPr>
            <a:spLocks noGrp="1"/>
          </p:cNvSpPr>
          <p:nvPr>
            <p:ph type="title"/>
          </p:nvPr>
        </p:nvSpPr>
        <p:spPr/>
        <p:txBody>
          <a:bodyPr/>
          <a:lstStyle/>
          <a:p>
            <a:r>
              <a:rPr lang="en-GB" dirty="0"/>
              <a:t>Risk Analysis</a:t>
            </a:r>
          </a:p>
        </p:txBody>
      </p:sp>
      <p:sp>
        <p:nvSpPr>
          <p:cNvPr id="3" name="Content Placeholder 2">
            <a:extLst>
              <a:ext uri="{FF2B5EF4-FFF2-40B4-BE49-F238E27FC236}">
                <a16:creationId xmlns:a16="http://schemas.microsoft.com/office/drawing/2014/main" id="{54466FD1-C0CB-424F-82A1-A947CA1418E9}"/>
              </a:ext>
            </a:extLst>
          </p:cNvPr>
          <p:cNvSpPr>
            <a:spLocks noGrp="1"/>
          </p:cNvSpPr>
          <p:nvPr>
            <p:ph idx="1"/>
          </p:nvPr>
        </p:nvSpPr>
        <p:spPr>
          <a:xfrm>
            <a:off x="2589212" y="1458097"/>
            <a:ext cx="8915400" cy="4453125"/>
          </a:xfrm>
        </p:spPr>
        <p:txBody>
          <a:bodyPr>
            <a:normAutofit fontScale="77500" lnSpcReduction="20000"/>
          </a:bodyPr>
          <a:lstStyle/>
          <a:p>
            <a:r>
              <a:rPr lang="en-GB" dirty="0"/>
              <a:t>Risks, in system security is the possibility of a security incident (something bad) happening. </a:t>
            </a:r>
          </a:p>
          <a:p>
            <a:endParaRPr lang="en-GB" dirty="0"/>
          </a:p>
          <a:p>
            <a:r>
              <a:rPr lang="en-GB" dirty="0"/>
              <a:t>There are many standards and methodologies for classifying and analysing security risks.</a:t>
            </a:r>
          </a:p>
          <a:p>
            <a:endParaRPr lang="en-GB" dirty="0"/>
          </a:p>
          <a:p>
            <a:r>
              <a:rPr lang="en-GB" dirty="0"/>
              <a:t>The Federal Institutions Examinations Council (FFIEC) developed the Cybersecurity Assessment Tool (Assessment) to help financial institutions identify their risks and determine their cyber security preparedness.</a:t>
            </a:r>
          </a:p>
          <a:p>
            <a:endParaRPr lang="en-GB" dirty="0"/>
          </a:p>
          <a:p>
            <a:r>
              <a:rPr lang="en-GB" dirty="0"/>
              <a:t>This guidance/tool can be useful for any kind of organisation.</a:t>
            </a:r>
          </a:p>
          <a:p>
            <a:endParaRPr lang="en-GB" dirty="0"/>
          </a:p>
          <a:p>
            <a:r>
              <a:rPr lang="en-GB" dirty="0"/>
              <a:t>The FFIEC tool provides a repeatable and measurable process for organisations to measure their security readiness.</a:t>
            </a:r>
          </a:p>
          <a:p>
            <a:endParaRPr lang="en-GB" dirty="0"/>
          </a:p>
          <a:p>
            <a:r>
              <a:rPr lang="en-GB" dirty="0"/>
              <a:t>The FFIEC assessment consists of two parts:</a:t>
            </a:r>
          </a:p>
          <a:p>
            <a:pPr lvl="1"/>
            <a:r>
              <a:rPr lang="en-GB" dirty="0"/>
              <a:t>Inherent Risk Profile and Cybersecurity Maturity</a:t>
            </a:r>
          </a:p>
          <a:p>
            <a:pPr lvl="1"/>
            <a:r>
              <a:rPr lang="en-GB" dirty="0"/>
              <a:t>The International </a:t>
            </a:r>
            <a:r>
              <a:rPr lang="en-GB" dirty="0" err="1"/>
              <a:t>Organisaation</a:t>
            </a:r>
            <a:r>
              <a:rPr lang="en-GB" dirty="0"/>
              <a:t> for Standardisation (ISO) 27001</a:t>
            </a:r>
          </a:p>
        </p:txBody>
      </p:sp>
    </p:spTree>
    <p:extLst>
      <p:ext uri="{BB962C8B-B14F-4D97-AF65-F5344CB8AC3E}">
        <p14:creationId xmlns:p14="http://schemas.microsoft.com/office/powerpoint/2010/main" val="2178316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1C24-CCBA-4EED-A07F-A9BCD7147F7C}"/>
              </a:ext>
            </a:extLst>
          </p:cNvPr>
          <p:cNvSpPr>
            <a:spLocks noGrp="1"/>
          </p:cNvSpPr>
          <p:nvPr>
            <p:ph type="title"/>
          </p:nvPr>
        </p:nvSpPr>
        <p:spPr>
          <a:xfrm>
            <a:off x="2592925" y="259307"/>
            <a:ext cx="8911687" cy="996287"/>
          </a:xfrm>
        </p:spPr>
        <p:txBody>
          <a:bodyPr>
            <a:normAutofit fontScale="90000"/>
          </a:bodyPr>
          <a:lstStyle/>
          <a:p>
            <a:r>
              <a:rPr lang="en-US" dirty="0"/>
              <a:t>Building Blocks of Access Control: Authentication</a:t>
            </a:r>
            <a:endParaRPr lang="en-GB" dirty="0"/>
          </a:p>
        </p:txBody>
      </p:sp>
      <p:sp>
        <p:nvSpPr>
          <p:cNvPr id="3" name="Content Placeholder 2">
            <a:extLst>
              <a:ext uri="{FF2B5EF4-FFF2-40B4-BE49-F238E27FC236}">
                <a16:creationId xmlns:a16="http://schemas.microsoft.com/office/drawing/2014/main" id="{BC72B1A9-BF90-42EA-B3AB-3F9578694D07}"/>
              </a:ext>
            </a:extLst>
          </p:cNvPr>
          <p:cNvSpPr>
            <a:spLocks noGrp="1"/>
          </p:cNvSpPr>
          <p:nvPr>
            <p:ph idx="1"/>
          </p:nvPr>
        </p:nvSpPr>
        <p:spPr>
          <a:xfrm>
            <a:off x="2589212" y="1419366"/>
            <a:ext cx="8915400" cy="5322627"/>
          </a:xfrm>
        </p:spPr>
        <p:txBody>
          <a:bodyPr>
            <a:normAutofit lnSpcReduction="10000"/>
          </a:bodyPr>
          <a:lstStyle/>
          <a:p>
            <a:r>
              <a:rPr lang="en-US" dirty="0"/>
              <a:t>Authentication by Characteristic</a:t>
            </a:r>
          </a:p>
          <a:p>
            <a:pPr lvl="1"/>
            <a:r>
              <a:rPr lang="en-US" dirty="0"/>
              <a:t>A system that uses authentication by characteristic authenticates the user based on some physical or behavioral characteristic, sometimes referred to as a biometric attribute. </a:t>
            </a:r>
          </a:p>
          <a:p>
            <a:pPr lvl="1"/>
            <a:endParaRPr lang="en-US" dirty="0"/>
          </a:p>
          <a:p>
            <a:pPr lvl="1"/>
            <a:r>
              <a:rPr lang="en-US" dirty="0"/>
              <a:t>The most used physical or physiological characteristics are:</a:t>
            </a:r>
          </a:p>
          <a:p>
            <a:pPr lvl="2"/>
            <a:r>
              <a:rPr lang="en-US" dirty="0"/>
              <a:t>Fingerprints</a:t>
            </a:r>
          </a:p>
          <a:p>
            <a:pPr lvl="2"/>
            <a:r>
              <a:rPr lang="en-US" dirty="0"/>
              <a:t>Face</a:t>
            </a:r>
          </a:p>
          <a:p>
            <a:pPr lvl="2"/>
            <a:r>
              <a:rPr lang="en-US" dirty="0"/>
              <a:t>Retina and iris</a:t>
            </a:r>
          </a:p>
          <a:p>
            <a:pPr lvl="2"/>
            <a:r>
              <a:rPr lang="en-GB" dirty="0"/>
              <a:t>Palm and hand geometry</a:t>
            </a:r>
          </a:p>
          <a:p>
            <a:pPr lvl="2"/>
            <a:r>
              <a:rPr lang="en-GB" dirty="0"/>
              <a:t>Blood and vascular information</a:t>
            </a:r>
          </a:p>
          <a:p>
            <a:pPr lvl="2"/>
            <a:r>
              <a:rPr lang="en-GB" dirty="0"/>
              <a:t>Voice</a:t>
            </a:r>
          </a:p>
          <a:p>
            <a:pPr lvl="1"/>
            <a:endParaRPr lang="en-GB" dirty="0"/>
          </a:p>
          <a:p>
            <a:pPr lvl="1"/>
            <a:r>
              <a:rPr lang="en-GB" dirty="0"/>
              <a:t>Examples of behavioural characteristics are:</a:t>
            </a:r>
          </a:p>
          <a:p>
            <a:pPr lvl="2"/>
            <a:r>
              <a:rPr lang="en-GB" dirty="0"/>
              <a:t>Signature dynamic</a:t>
            </a:r>
          </a:p>
          <a:p>
            <a:pPr lvl="2"/>
            <a:r>
              <a:rPr lang="en-GB" dirty="0"/>
              <a:t>Keystroke dynamic/pattern</a:t>
            </a:r>
          </a:p>
        </p:txBody>
      </p:sp>
    </p:spTree>
    <p:extLst>
      <p:ext uri="{BB962C8B-B14F-4D97-AF65-F5344CB8AC3E}">
        <p14:creationId xmlns:p14="http://schemas.microsoft.com/office/powerpoint/2010/main" val="4127638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1C24-CCBA-4EED-A07F-A9BCD7147F7C}"/>
              </a:ext>
            </a:extLst>
          </p:cNvPr>
          <p:cNvSpPr>
            <a:spLocks noGrp="1"/>
          </p:cNvSpPr>
          <p:nvPr>
            <p:ph type="title"/>
          </p:nvPr>
        </p:nvSpPr>
        <p:spPr>
          <a:xfrm>
            <a:off x="2592925" y="259307"/>
            <a:ext cx="8911687" cy="996287"/>
          </a:xfrm>
        </p:spPr>
        <p:txBody>
          <a:bodyPr>
            <a:normAutofit fontScale="90000"/>
          </a:bodyPr>
          <a:lstStyle/>
          <a:p>
            <a:r>
              <a:rPr lang="en-US" dirty="0"/>
              <a:t>Building Blocks of Access Control: Authorisation</a:t>
            </a:r>
            <a:endParaRPr lang="en-GB" dirty="0"/>
          </a:p>
        </p:txBody>
      </p:sp>
      <p:sp>
        <p:nvSpPr>
          <p:cNvPr id="3" name="Content Placeholder 2">
            <a:extLst>
              <a:ext uri="{FF2B5EF4-FFF2-40B4-BE49-F238E27FC236}">
                <a16:creationId xmlns:a16="http://schemas.microsoft.com/office/drawing/2014/main" id="{BC72B1A9-BF90-42EA-B3AB-3F9578694D07}"/>
              </a:ext>
            </a:extLst>
          </p:cNvPr>
          <p:cNvSpPr>
            <a:spLocks noGrp="1"/>
          </p:cNvSpPr>
          <p:nvPr>
            <p:ph idx="1"/>
          </p:nvPr>
        </p:nvSpPr>
        <p:spPr>
          <a:xfrm>
            <a:off x="2589212" y="1419367"/>
            <a:ext cx="8915400" cy="5179326"/>
          </a:xfrm>
        </p:spPr>
        <p:txBody>
          <a:bodyPr>
            <a:normAutofit lnSpcReduction="10000"/>
          </a:bodyPr>
          <a:lstStyle/>
          <a:p>
            <a:r>
              <a:rPr lang="en-US" dirty="0"/>
              <a:t>Authorization is the process of granting a subject access to an object or resource. </a:t>
            </a:r>
          </a:p>
          <a:p>
            <a:endParaRPr lang="en-US" dirty="0"/>
          </a:p>
          <a:p>
            <a:r>
              <a:rPr lang="en-US" dirty="0"/>
              <a:t>This typically happens after the subject has completed the authentication process. </a:t>
            </a:r>
          </a:p>
          <a:p>
            <a:endParaRPr lang="en-US" dirty="0"/>
          </a:p>
          <a:p>
            <a:r>
              <a:rPr lang="en-US" dirty="0"/>
              <a:t>A policy or rule needs to be established to describe in which cases a subject should be able to access the resource. </a:t>
            </a:r>
          </a:p>
          <a:p>
            <a:endParaRPr lang="en-US" dirty="0"/>
          </a:p>
          <a:p>
            <a:r>
              <a:rPr lang="en-US" dirty="0"/>
              <a:t>Additionally, when granting access, the authorisation process would check the permissions associated with the subject/object pair so that the correct access right is provided. </a:t>
            </a:r>
          </a:p>
          <a:p>
            <a:endParaRPr lang="en-US" dirty="0"/>
          </a:p>
          <a:p>
            <a:r>
              <a:rPr lang="en-US" dirty="0"/>
              <a:t>The object owner and management usually decide (or give input on) the permission and authorisation policy that governs the authorisation process.</a:t>
            </a:r>
            <a:endParaRPr lang="en-GB" dirty="0"/>
          </a:p>
        </p:txBody>
      </p:sp>
    </p:spTree>
    <p:extLst>
      <p:ext uri="{BB962C8B-B14F-4D97-AF65-F5344CB8AC3E}">
        <p14:creationId xmlns:p14="http://schemas.microsoft.com/office/powerpoint/2010/main" val="2437700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1C24-CCBA-4EED-A07F-A9BCD7147F7C}"/>
              </a:ext>
            </a:extLst>
          </p:cNvPr>
          <p:cNvSpPr>
            <a:spLocks noGrp="1"/>
          </p:cNvSpPr>
          <p:nvPr>
            <p:ph type="title"/>
          </p:nvPr>
        </p:nvSpPr>
        <p:spPr>
          <a:xfrm>
            <a:off x="2592925" y="259307"/>
            <a:ext cx="8911687" cy="996287"/>
          </a:xfrm>
        </p:spPr>
        <p:txBody>
          <a:bodyPr>
            <a:normAutofit fontScale="90000"/>
          </a:bodyPr>
          <a:lstStyle/>
          <a:p>
            <a:r>
              <a:rPr lang="en-US" dirty="0"/>
              <a:t>Building Blocks of Access Control: Authorisation</a:t>
            </a:r>
            <a:endParaRPr lang="en-GB" dirty="0"/>
          </a:p>
        </p:txBody>
      </p:sp>
      <p:sp>
        <p:nvSpPr>
          <p:cNvPr id="3" name="Content Placeholder 2">
            <a:extLst>
              <a:ext uri="{FF2B5EF4-FFF2-40B4-BE49-F238E27FC236}">
                <a16:creationId xmlns:a16="http://schemas.microsoft.com/office/drawing/2014/main" id="{BC72B1A9-BF90-42EA-B3AB-3F9578694D07}"/>
              </a:ext>
            </a:extLst>
          </p:cNvPr>
          <p:cNvSpPr>
            <a:spLocks noGrp="1"/>
          </p:cNvSpPr>
          <p:nvPr>
            <p:ph idx="1"/>
          </p:nvPr>
        </p:nvSpPr>
        <p:spPr>
          <a:xfrm>
            <a:off x="2589212" y="1419367"/>
            <a:ext cx="8915400" cy="5179326"/>
          </a:xfrm>
        </p:spPr>
        <p:txBody>
          <a:bodyPr>
            <a:normAutofit/>
          </a:bodyPr>
          <a:lstStyle/>
          <a:p>
            <a:pPr algn="just"/>
            <a:r>
              <a:rPr lang="en-US" dirty="0"/>
              <a:t>The authorization policy and rule should take various attributes into consideration, such as the identity of the subject, the location from where the subject is requesting access, the subject’s role within the organization, and so on. </a:t>
            </a:r>
          </a:p>
          <a:p>
            <a:pPr algn="just"/>
            <a:endParaRPr lang="en-US" dirty="0"/>
          </a:p>
          <a:p>
            <a:pPr algn="just"/>
            <a:r>
              <a:rPr lang="en-US" dirty="0"/>
              <a:t>An authorization policy should implement two concepts:</a:t>
            </a:r>
          </a:p>
          <a:p>
            <a:pPr lvl="1" algn="just"/>
            <a:r>
              <a:rPr lang="en-US" b="1" dirty="0"/>
              <a:t>Implicit deny</a:t>
            </a:r>
            <a:r>
              <a:rPr lang="en-US" dirty="0"/>
              <a:t>: If no rule is specified for the transaction of the subject/object, the authorization policy should deny the transaction.</a:t>
            </a:r>
          </a:p>
          <a:p>
            <a:pPr lvl="1" algn="just"/>
            <a:r>
              <a:rPr lang="en-US" b="1" dirty="0"/>
              <a:t>Need to know</a:t>
            </a:r>
            <a:r>
              <a:rPr lang="en-US" dirty="0"/>
              <a:t>: A subject should be granted access to an object only if the access is needed to carry out the job of the subject.</a:t>
            </a:r>
          </a:p>
          <a:p>
            <a:pPr algn="just"/>
            <a:endParaRPr lang="en-US" dirty="0"/>
          </a:p>
          <a:p>
            <a:pPr algn="just"/>
            <a:r>
              <a:rPr lang="en-US" dirty="0"/>
              <a:t>The permission could be abstract, such as “open the door,” or more formal, such as read, write, or execute a specific resource.</a:t>
            </a:r>
            <a:endParaRPr lang="en-GB" dirty="0"/>
          </a:p>
        </p:txBody>
      </p:sp>
    </p:spTree>
    <p:extLst>
      <p:ext uri="{BB962C8B-B14F-4D97-AF65-F5344CB8AC3E}">
        <p14:creationId xmlns:p14="http://schemas.microsoft.com/office/powerpoint/2010/main" val="2135432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E5790-678D-48B0-A4E9-5E95F8E2DFDA}"/>
              </a:ext>
            </a:extLst>
          </p:cNvPr>
          <p:cNvSpPr>
            <a:spLocks noGrp="1"/>
          </p:cNvSpPr>
          <p:nvPr>
            <p:ph type="title"/>
          </p:nvPr>
        </p:nvSpPr>
        <p:spPr/>
        <p:txBody>
          <a:bodyPr/>
          <a:lstStyle/>
          <a:p>
            <a:r>
              <a:rPr lang="en-US" dirty="0"/>
              <a:t>Building Blocks of Access Control: Accounting</a:t>
            </a:r>
            <a:endParaRPr lang="en-GB" dirty="0"/>
          </a:p>
        </p:txBody>
      </p:sp>
      <p:sp>
        <p:nvSpPr>
          <p:cNvPr id="3" name="Content Placeholder 2">
            <a:extLst>
              <a:ext uri="{FF2B5EF4-FFF2-40B4-BE49-F238E27FC236}">
                <a16:creationId xmlns:a16="http://schemas.microsoft.com/office/drawing/2014/main" id="{5AB2EE57-8F6D-448F-AFFE-8B622AED419E}"/>
              </a:ext>
            </a:extLst>
          </p:cNvPr>
          <p:cNvSpPr>
            <a:spLocks noGrp="1"/>
          </p:cNvSpPr>
          <p:nvPr>
            <p:ph idx="1"/>
          </p:nvPr>
        </p:nvSpPr>
        <p:spPr>
          <a:xfrm>
            <a:off x="2589212" y="2133599"/>
            <a:ext cx="8915400" cy="4212609"/>
          </a:xfrm>
        </p:spPr>
        <p:txBody>
          <a:bodyPr>
            <a:normAutofit fontScale="92500" lnSpcReduction="10000"/>
          </a:bodyPr>
          <a:lstStyle/>
          <a:p>
            <a:r>
              <a:rPr lang="en-US" dirty="0"/>
              <a:t>Accounting is the process of auditing and monitoring what a user does once a specific resource is accessed. </a:t>
            </a:r>
          </a:p>
          <a:p>
            <a:endParaRPr lang="en-US" dirty="0"/>
          </a:p>
          <a:p>
            <a:r>
              <a:rPr lang="en-US" dirty="0"/>
              <a:t>This process is sometimes overlooked; however, as a security professional, it is important to be aware of accounting and to advocate that it be implemented due to the great help it provides during detection and investigation of cyber security breaches. </a:t>
            </a:r>
          </a:p>
          <a:p>
            <a:endParaRPr lang="en-US" dirty="0"/>
          </a:p>
          <a:p>
            <a:r>
              <a:rPr lang="en-US" dirty="0"/>
              <a:t>When accounting is implemented, an audit trail log is created and stored that details when the user has accessed the resource, what the user did with that resource, and when the user stopped using the resource. </a:t>
            </a:r>
          </a:p>
          <a:p>
            <a:endParaRPr lang="en-US" dirty="0"/>
          </a:p>
          <a:p>
            <a:r>
              <a:rPr lang="en-US" dirty="0"/>
              <a:t>Given the potential sensitive information included in the auditing logs, special care should be taken in protecting them from unauthorized access.</a:t>
            </a:r>
            <a:endParaRPr lang="en-GB" dirty="0"/>
          </a:p>
        </p:txBody>
      </p:sp>
    </p:spTree>
    <p:extLst>
      <p:ext uri="{BB962C8B-B14F-4D97-AF65-F5344CB8AC3E}">
        <p14:creationId xmlns:p14="http://schemas.microsoft.com/office/powerpoint/2010/main" val="17627806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2CAE-210E-47CD-B54A-3D21A24A8FEE}"/>
              </a:ext>
            </a:extLst>
          </p:cNvPr>
          <p:cNvSpPr>
            <a:spLocks noGrp="1"/>
          </p:cNvSpPr>
          <p:nvPr>
            <p:ph type="title"/>
          </p:nvPr>
        </p:nvSpPr>
        <p:spPr>
          <a:xfrm>
            <a:off x="1640156" y="2788555"/>
            <a:ext cx="8911687" cy="1280890"/>
          </a:xfrm>
        </p:spPr>
        <p:txBody>
          <a:bodyPr anchor="ctr"/>
          <a:lstStyle/>
          <a:p>
            <a:pPr algn="ctr"/>
            <a:r>
              <a:rPr lang="en-GB" dirty="0"/>
              <a:t>Questions.</a:t>
            </a:r>
          </a:p>
        </p:txBody>
      </p:sp>
    </p:spTree>
    <p:extLst>
      <p:ext uri="{BB962C8B-B14F-4D97-AF65-F5344CB8AC3E}">
        <p14:creationId xmlns:p14="http://schemas.microsoft.com/office/powerpoint/2010/main" val="278087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47B1-F1DB-4EC6-9118-B93F5B6FF272}"/>
              </a:ext>
            </a:extLst>
          </p:cNvPr>
          <p:cNvSpPr>
            <a:spLocks noGrp="1"/>
          </p:cNvSpPr>
          <p:nvPr>
            <p:ph type="title"/>
          </p:nvPr>
        </p:nvSpPr>
        <p:spPr>
          <a:xfrm>
            <a:off x="2592925" y="624110"/>
            <a:ext cx="8911687" cy="809274"/>
          </a:xfrm>
        </p:spPr>
        <p:txBody>
          <a:bodyPr/>
          <a:lstStyle/>
          <a:p>
            <a:r>
              <a:rPr lang="en-GB" dirty="0"/>
              <a:t>Risk Analysis</a:t>
            </a:r>
          </a:p>
        </p:txBody>
      </p:sp>
      <p:sp>
        <p:nvSpPr>
          <p:cNvPr id="3" name="Content Placeholder 2">
            <a:extLst>
              <a:ext uri="{FF2B5EF4-FFF2-40B4-BE49-F238E27FC236}">
                <a16:creationId xmlns:a16="http://schemas.microsoft.com/office/drawing/2014/main" id="{0FDCDC60-303F-47CE-A1AF-33A3C487C4D6}"/>
              </a:ext>
            </a:extLst>
          </p:cNvPr>
          <p:cNvSpPr>
            <a:spLocks noGrp="1"/>
          </p:cNvSpPr>
          <p:nvPr>
            <p:ph idx="1"/>
          </p:nvPr>
        </p:nvSpPr>
        <p:spPr>
          <a:xfrm>
            <a:off x="2589212" y="1433384"/>
            <a:ext cx="8915400" cy="4477838"/>
          </a:xfrm>
        </p:spPr>
        <p:txBody>
          <a:bodyPr>
            <a:normAutofit/>
          </a:bodyPr>
          <a:lstStyle/>
          <a:p>
            <a:r>
              <a:rPr lang="en-GB" dirty="0"/>
              <a:t>Inherent Risk Profile and Cybersecurity Maturity</a:t>
            </a:r>
          </a:p>
          <a:p>
            <a:pPr lvl="1"/>
            <a:r>
              <a:rPr lang="en-US" dirty="0"/>
              <a:t>The Inherent Risk Profile identifies the institution’s inherent risk before implementing controls.</a:t>
            </a:r>
          </a:p>
          <a:p>
            <a:pPr lvl="1"/>
            <a:endParaRPr lang="en-US" dirty="0"/>
          </a:p>
          <a:p>
            <a:pPr lvl="1"/>
            <a:r>
              <a:rPr lang="en-US" dirty="0"/>
              <a:t>The Cybersecurity Maturity includes domains, assessment factors, components, and individual declarative statements across five maturity levels to identify specific controls and practices that are in place. </a:t>
            </a:r>
          </a:p>
          <a:p>
            <a:pPr lvl="1"/>
            <a:endParaRPr lang="en-US" dirty="0"/>
          </a:p>
          <a:p>
            <a:pPr lvl="1"/>
            <a:r>
              <a:rPr lang="en-US" dirty="0"/>
              <a:t>Although management can determine the institution’s maturity level in each domain, the Assessment is not designed to identify an overall cyber security maturity level.</a:t>
            </a:r>
            <a:endParaRPr lang="en-GB" dirty="0"/>
          </a:p>
          <a:p>
            <a:endParaRPr lang="en-GB" dirty="0"/>
          </a:p>
        </p:txBody>
      </p:sp>
    </p:spTree>
    <p:extLst>
      <p:ext uri="{BB962C8B-B14F-4D97-AF65-F5344CB8AC3E}">
        <p14:creationId xmlns:p14="http://schemas.microsoft.com/office/powerpoint/2010/main" val="3705308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F15D8-4B26-4B1F-B6B2-1C72BC2DEBF9}"/>
              </a:ext>
            </a:extLst>
          </p:cNvPr>
          <p:cNvSpPr>
            <a:spLocks noGrp="1"/>
          </p:cNvSpPr>
          <p:nvPr>
            <p:ph type="title"/>
          </p:nvPr>
        </p:nvSpPr>
        <p:spPr>
          <a:xfrm>
            <a:off x="2592925" y="624110"/>
            <a:ext cx="8911687" cy="782659"/>
          </a:xfrm>
        </p:spPr>
        <p:txBody>
          <a:bodyPr/>
          <a:lstStyle/>
          <a:p>
            <a:r>
              <a:rPr lang="en-GB" dirty="0"/>
              <a:t>Risk Analysis</a:t>
            </a:r>
          </a:p>
        </p:txBody>
      </p:sp>
      <p:sp>
        <p:nvSpPr>
          <p:cNvPr id="3" name="Content Placeholder 2">
            <a:extLst>
              <a:ext uri="{FF2B5EF4-FFF2-40B4-BE49-F238E27FC236}">
                <a16:creationId xmlns:a16="http://schemas.microsoft.com/office/drawing/2014/main" id="{821A1AC6-2CA0-4325-973D-A2AB4FAB2D49}"/>
              </a:ext>
            </a:extLst>
          </p:cNvPr>
          <p:cNvSpPr>
            <a:spLocks noGrp="1"/>
          </p:cNvSpPr>
          <p:nvPr>
            <p:ph idx="1"/>
          </p:nvPr>
        </p:nvSpPr>
        <p:spPr>
          <a:xfrm>
            <a:off x="2589212" y="1406769"/>
            <a:ext cx="8915400" cy="4504453"/>
          </a:xfrm>
        </p:spPr>
        <p:txBody>
          <a:bodyPr>
            <a:normAutofit lnSpcReduction="10000"/>
          </a:bodyPr>
          <a:lstStyle/>
          <a:p>
            <a:r>
              <a:rPr lang="en-GB" dirty="0"/>
              <a:t>The International Organisation for Standardisation (ISO) 27001</a:t>
            </a:r>
          </a:p>
          <a:p>
            <a:pPr lvl="1"/>
            <a:r>
              <a:rPr lang="en-US" dirty="0"/>
              <a:t>This is the international standard for implementing an information security management system (ISMS).</a:t>
            </a:r>
          </a:p>
          <a:p>
            <a:pPr lvl="1"/>
            <a:endParaRPr lang="en-US" dirty="0"/>
          </a:p>
          <a:p>
            <a:pPr lvl="1"/>
            <a:r>
              <a:rPr lang="en-US" dirty="0"/>
              <a:t>ISO 27001 is heavily focused on risk-based planning to ensure that the identified information risks (including cyber risks) are appropriately managed according to the threats and the nature of those threats.  </a:t>
            </a:r>
          </a:p>
          <a:p>
            <a:pPr lvl="1"/>
            <a:endParaRPr lang="en-US" dirty="0"/>
          </a:p>
          <a:p>
            <a:pPr lvl="1"/>
            <a:r>
              <a:rPr lang="en-US" dirty="0"/>
              <a:t>ISO 31000 is the general risk management standard that includes principles and guidelines for managing risk. It can be used by any organization, regardless of its size, activity, or sector. </a:t>
            </a:r>
          </a:p>
          <a:p>
            <a:pPr lvl="1"/>
            <a:endParaRPr lang="en-US" dirty="0"/>
          </a:p>
          <a:p>
            <a:pPr lvl="1"/>
            <a:r>
              <a:rPr lang="en-US" dirty="0"/>
              <a:t>Using ISO 31000 can help organizations increase the likelihood of achieving objectives, improve the identification of opportunities and threats, and effectively allocate and use resources for risk treatment.</a:t>
            </a:r>
            <a:endParaRPr lang="en-GB" dirty="0"/>
          </a:p>
          <a:p>
            <a:endParaRPr lang="en-GB" dirty="0"/>
          </a:p>
        </p:txBody>
      </p:sp>
    </p:spTree>
    <p:extLst>
      <p:ext uri="{BB962C8B-B14F-4D97-AF65-F5344CB8AC3E}">
        <p14:creationId xmlns:p14="http://schemas.microsoft.com/office/powerpoint/2010/main" val="3970703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2CB2E-A216-4AD0-ACB8-31ED84BDDA79}"/>
              </a:ext>
            </a:extLst>
          </p:cNvPr>
          <p:cNvSpPr>
            <a:spLocks noGrp="1"/>
          </p:cNvSpPr>
          <p:nvPr>
            <p:ph type="title"/>
          </p:nvPr>
        </p:nvSpPr>
        <p:spPr>
          <a:xfrm>
            <a:off x="2592925" y="323860"/>
            <a:ext cx="8911687" cy="726388"/>
          </a:xfrm>
        </p:spPr>
        <p:txBody>
          <a:bodyPr/>
          <a:lstStyle/>
          <a:p>
            <a:r>
              <a:rPr lang="en-GB" dirty="0"/>
              <a:t>Risk Management</a:t>
            </a:r>
          </a:p>
        </p:txBody>
      </p:sp>
      <p:sp>
        <p:nvSpPr>
          <p:cNvPr id="3" name="Content Placeholder 2">
            <a:extLst>
              <a:ext uri="{FF2B5EF4-FFF2-40B4-BE49-F238E27FC236}">
                <a16:creationId xmlns:a16="http://schemas.microsoft.com/office/drawing/2014/main" id="{8204369E-C61F-4463-8CF5-2172A2C75A35}"/>
              </a:ext>
            </a:extLst>
          </p:cNvPr>
          <p:cNvSpPr>
            <a:spLocks noGrp="1"/>
          </p:cNvSpPr>
          <p:nvPr>
            <p:ph idx="1"/>
          </p:nvPr>
        </p:nvSpPr>
        <p:spPr>
          <a:xfrm>
            <a:off x="2589212" y="1050248"/>
            <a:ext cx="8915400" cy="5483892"/>
          </a:xfrm>
        </p:spPr>
        <p:txBody>
          <a:bodyPr>
            <a:normAutofit fontScale="92500" lnSpcReduction="20000"/>
          </a:bodyPr>
          <a:lstStyle/>
          <a:p>
            <a:pPr algn="just"/>
            <a:r>
              <a:rPr lang="en-US" dirty="0"/>
              <a:t>Risk management is a systematic and strategic process of identifying, assessing, prioritizing, and mitigating risks in order to minimize the negative impact of potential threat.</a:t>
            </a:r>
          </a:p>
          <a:p>
            <a:pPr algn="just"/>
            <a:endParaRPr lang="en-US" dirty="0"/>
          </a:p>
          <a:p>
            <a:pPr algn="just"/>
            <a:r>
              <a:rPr lang="en-US" dirty="0"/>
              <a:t>Per the ISO, risk management involves a continual process consisting of a structured sequence of iterative activities. </a:t>
            </a:r>
          </a:p>
          <a:p>
            <a:pPr algn="just"/>
            <a:endParaRPr lang="en-US" dirty="0"/>
          </a:p>
          <a:p>
            <a:pPr algn="just"/>
            <a:r>
              <a:rPr lang="en-US" dirty="0"/>
              <a:t>These activities include:</a:t>
            </a:r>
          </a:p>
          <a:p>
            <a:pPr lvl="1" algn="just"/>
            <a:r>
              <a:rPr lang="en-US" dirty="0"/>
              <a:t>Establishing the risk management context (e.g. the scope, compliance obligations, approaches/methods to be used and relevant policies and criteria such as the organization’s risk tolerance or appetite).</a:t>
            </a:r>
          </a:p>
          <a:p>
            <a:pPr lvl="1" algn="just"/>
            <a:r>
              <a:rPr lang="en-US" dirty="0"/>
              <a:t>Quantitatively or qualitatively assess (i.e. identify, analyze and evaluate) relevant information risks, taking into account the information assets, threats, existing controls and vulnerabilities to determine the likelihood of incidents or incident scenarios, and the predicted business consequences if they were to occur, to determine a ‘level of risk.</a:t>
            </a:r>
          </a:p>
          <a:p>
            <a:pPr lvl="1" algn="just"/>
            <a:r>
              <a:rPr lang="en-US" dirty="0"/>
              <a:t>Treat (i.e. modify [use information security controls], retain [accept], avoid and/or share [with third parties]) the risks appropriately, using those ‘levels of risk’ to prioritize them</a:t>
            </a:r>
          </a:p>
          <a:p>
            <a:pPr lvl="1" algn="just"/>
            <a:r>
              <a:rPr lang="en-US" sz="1800" i="0" u="none" strike="noStrike" baseline="0" dirty="0">
                <a:latin typeface="Century Gothic" panose="020B0502020202020204" pitchFamily="34" charset="0"/>
              </a:rPr>
              <a:t>Keep stakeholders informed throughout the process.</a:t>
            </a:r>
          </a:p>
          <a:p>
            <a:pPr lvl="1" algn="just"/>
            <a:r>
              <a:rPr lang="en-US" dirty="0"/>
              <a:t>Monitor and review risks, risk treatments, obligations and criteria on an ongoing basis, identifying and responding appropriately to significant changes.</a:t>
            </a:r>
          </a:p>
          <a:p>
            <a:pPr lvl="1" algn="just"/>
            <a:endParaRPr lang="en-US" dirty="0"/>
          </a:p>
          <a:p>
            <a:pPr algn="just"/>
            <a:endParaRPr lang="en-GB" dirty="0"/>
          </a:p>
        </p:txBody>
      </p:sp>
    </p:spTree>
    <p:extLst>
      <p:ext uri="{BB962C8B-B14F-4D97-AF65-F5344CB8AC3E}">
        <p14:creationId xmlns:p14="http://schemas.microsoft.com/office/powerpoint/2010/main" val="1980377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B4D97-0916-49AE-A7EA-F9189F00BC7C}"/>
              </a:ext>
            </a:extLst>
          </p:cNvPr>
          <p:cNvSpPr>
            <a:spLocks noGrp="1"/>
          </p:cNvSpPr>
          <p:nvPr>
            <p:ph type="title"/>
          </p:nvPr>
        </p:nvSpPr>
        <p:spPr>
          <a:xfrm>
            <a:off x="2592925" y="624110"/>
            <a:ext cx="8911687" cy="726388"/>
          </a:xfrm>
        </p:spPr>
        <p:txBody>
          <a:bodyPr/>
          <a:lstStyle/>
          <a:p>
            <a:r>
              <a:rPr lang="en-GB" dirty="0"/>
              <a:t>Risk Management</a:t>
            </a:r>
          </a:p>
        </p:txBody>
      </p:sp>
      <p:sp>
        <p:nvSpPr>
          <p:cNvPr id="3" name="Content Placeholder 2">
            <a:extLst>
              <a:ext uri="{FF2B5EF4-FFF2-40B4-BE49-F238E27FC236}">
                <a16:creationId xmlns:a16="http://schemas.microsoft.com/office/drawing/2014/main" id="{42A6D396-62B1-491E-9C7F-6B7A34C70BD0}"/>
              </a:ext>
            </a:extLst>
          </p:cNvPr>
          <p:cNvSpPr>
            <a:spLocks noGrp="1"/>
          </p:cNvSpPr>
          <p:nvPr>
            <p:ph idx="1"/>
          </p:nvPr>
        </p:nvSpPr>
        <p:spPr>
          <a:xfrm>
            <a:off x="2589212" y="1350498"/>
            <a:ext cx="8915400" cy="4560724"/>
          </a:xfrm>
        </p:spPr>
        <p:txBody>
          <a:bodyPr/>
          <a:lstStyle/>
          <a:p>
            <a:pPr algn="just"/>
            <a:r>
              <a:rPr lang="en-US" dirty="0"/>
              <a:t>There are also standards to score the overall “risk” of a vulnerability. </a:t>
            </a:r>
          </a:p>
          <a:p>
            <a:pPr algn="just"/>
            <a:endParaRPr lang="en-US" dirty="0"/>
          </a:p>
          <a:p>
            <a:pPr algn="just"/>
            <a:r>
              <a:rPr lang="en-US" dirty="0"/>
              <a:t>The most commonly used is the Common Vulnerability Scoring System (CVSS) developed by the Forum of Incident Response and Security Teams (FIRST). </a:t>
            </a:r>
          </a:p>
          <a:p>
            <a:pPr algn="just"/>
            <a:endParaRPr lang="en-US" dirty="0"/>
          </a:p>
          <a:p>
            <a:pPr algn="just"/>
            <a:r>
              <a:rPr lang="en-US" dirty="0"/>
              <a:t>CVSS is a standards-based scoring method that conveys vulnerability severity and helps determine the urgency and priority of response. </a:t>
            </a:r>
          </a:p>
          <a:p>
            <a:pPr algn="just"/>
            <a:endParaRPr lang="en-US" dirty="0"/>
          </a:p>
          <a:p>
            <a:pPr algn="just"/>
            <a:r>
              <a:rPr lang="en-US" dirty="0"/>
              <a:t>CVSS is used by many Product Security Incident Response Teams (PSIRTs), vulnerability coordination centers, security researchers, and consumers of security vulnerability information.</a:t>
            </a:r>
            <a:endParaRPr lang="en-GB" dirty="0"/>
          </a:p>
        </p:txBody>
      </p:sp>
    </p:spTree>
    <p:extLst>
      <p:ext uri="{BB962C8B-B14F-4D97-AF65-F5344CB8AC3E}">
        <p14:creationId xmlns:p14="http://schemas.microsoft.com/office/powerpoint/2010/main" val="2752022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74F4A-2AFF-4A6B-A692-BE72F30FE0ED}"/>
              </a:ext>
            </a:extLst>
          </p:cNvPr>
          <p:cNvSpPr>
            <a:spLocks noGrp="1"/>
          </p:cNvSpPr>
          <p:nvPr>
            <p:ph type="title"/>
          </p:nvPr>
        </p:nvSpPr>
        <p:spPr/>
        <p:txBody>
          <a:bodyPr/>
          <a:lstStyle/>
          <a:p>
            <a:r>
              <a:rPr lang="en-GB" dirty="0"/>
              <a:t>Risk Management</a:t>
            </a:r>
          </a:p>
        </p:txBody>
      </p:sp>
      <p:sp>
        <p:nvSpPr>
          <p:cNvPr id="3" name="Content Placeholder 2">
            <a:extLst>
              <a:ext uri="{FF2B5EF4-FFF2-40B4-BE49-F238E27FC236}">
                <a16:creationId xmlns:a16="http://schemas.microsoft.com/office/drawing/2014/main" id="{9EB9A508-5A08-4A02-B880-EA649B43CE40}"/>
              </a:ext>
            </a:extLst>
          </p:cNvPr>
          <p:cNvSpPr>
            <a:spLocks noGrp="1"/>
          </p:cNvSpPr>
          <p:nvPr>
            <p:ph idx="1"/>
          </p:nvPr>
        </p:nvSpPr>
        <p:spPr/>
        <p:txBody>
          <a:bodyPr>
            <a:normAutofit lnSpcReduction="10000"/>
          </a:bodyPr>
          <a:lstStyle/>
          <a:p>
            <a:r>
              <a:rPr lang="en-US" dirty="0"/>
              <a:t>Additional scoring systems include:</a:t>
            </a:r>
          </a:p>
          <a:p>
            <a:pPr lvl="1"/>
            <a:r>
              <a:rPr lang="en-US" dirty="0"/>
              <a:t>Common Weakness Scoring System (CWSS): A methodology for scoring software weaknesses. CWSS is part of the Common Weakness Enumerator (CWE) standard. More information about CWSS is available at http://cwe.mitre.org/cwss.</a:t>
            </a:r>
          </a:p>
          <a:p>
            <a:pPr lvl="1"/>
            <a:endParaRPr lang="en-US" dirty="0"/>
          </a:p>
          <a:p>
            <a:pPr lvl="1"/>
            <a:r>
              <a:rPr lang="en-US" dirty="0"/>
              <a:t>Common Misuse Scoring System (CMSS): A standardized way to measure software feature misuse vulnerabilities. More information about CMSS is available at http://scap.nist.gov/emerging-specs/listing.html#cmss.</a:t>
            </a:r>
          </a:p>
          <a:p>
            <a:pPr lvl="1"/>
            <a:endParaRPr lang="en-US" dirty="0"/>
          </a:p>
          <a:p>
            <a:pPr lvl="1"/>
            <a:r>
              <a:rPr lang="en-US" dirty="0"/>
              <a:t>Common Configuration Scoring System (CCSS): More information about CCSS can be found at http://csrc.nist.gov/publications/nistir/ir7502/nistir-7502_CCSS.pdf.</a:t>
            </a:r>
            <a:endParaRPr lang="en-GB" dirty="0"/>
          </a:p>
        </p:txBody>
      </p:sp>
    </p:spTree>
    <p:extLst>
      <p:ext uri="{BB962C8B-B14F-4D97-AF65-F5344CB8AC3E}">
        <p14:creationId xmlns:p14="http://schemas.microsoft.com/office/powerpoint/2010/main" val="3577398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66750-B447-4478-A13C-04948485F64F}"/>
              </a:ext>
            </a:extLst>
          </p:cNvPr>
          <p:cNvSpPr>
            <a:spLocks noGrp="1"/>
          </p:cNvSpPr>
          <p:nvPr>
            <p:ph type="title"/>
          </p:nvPr>
        </p:nvSpPr>
        <p:spPr>
          <a:xfrm>
            <a:off x="2592925" y="624110"/>
            <a:ext cx="8911687" cy="726388"/>
          </a:xfrm>
        </p:spPr>
        <p:txBody>
          <a:bodyPr/>
          <a:lstStyle/>
          <a:p>
            <a:r>
              <a:rPr lang="en-GB" dirty="0"/>
              <a:t>Security Operation Centres</a:t>
            </a:r>
          </a:p>
        </p:txBody>
      </p:sp>
      <p:sp>
        <p:nvSpPr>
          <p:cNvPr id="3" name="Content Placeholder 2">
            <a:extLst>
              <a:ext uri="{FF2B5EF4-FFF2-40B4-BE49-F238E27FC236}">
                <a16:creationId xmlns:a16="http://schemas.microsoft.com/office/drawing/2014/main" id="{60BE72F6-FBD4-4596-84C2-6641717DC33B}"/>
              </a:ext>
            </a:extLst>
          </p:cNvPr>
          <p:cNvSpPr>
            <a:spLocks noGrp="1"/>
          </p:cNvSpPr>
          <p:nvPr>
            <p:ph idx="1"/>
          </p:nvPr>
        </p:nvSpPr>
        <p:spPr>
          <a:xfrm>
            <a:off x="2589212" y="1477108"/>
            <a:ext cx="8915400" cy="4434114"/>
          </a:xfrm>
        </p:spPr>
        <p:txBody>
          <a:bodyPr>
            <a:normAutofit lnSpcReduction="10000"/>
          </a:bodyPr>
          <a:lstStyle/>
          <a:p>
            <a:r>
              <a:rPr lang="en-US" dirty="0"/>
              <a:t>Security operation </a:t>
            </a:r>
            <a:r>
              <a:rPr lang="en-GB" dirty="0"/>
              <a:t>centres</a:t>
            </a:r>
            <a:r>
              <a:rPr lang="en-US" dirty="0"/>
              <a:t> (SOCs) are facilities where an </a:t>
            </a:r>
            <a:r>
              <a:rPr lang="en-GB" dirty="0"/>
              <a:t>organisation’s</a:t>
            </a:r>
            <a:r>
              <a:rPr lang="en-US" dirty="0"/>
              <a:t> assets, including:</a:t>
            </a:r>
          </a:p>
          <a:p>
            <a:pPr lvl="1"/>
            <a:r>
              <a:rPr lang="en-US" dirty="0"/>
              <a:t>applications, databases, servers, networks, desktops, and other endpoints, are monitored, assessed, and protected.</a:t>
            </a:r>
          </a:p>
          <a:p>
            <a:endParaRPr lang="en-US" dirty="0"/>
          </a:p>
          <a:p>
            <a:r>
              <a:rPr lang="en-US" dirty="0"/>
              <a:t>Establishing SOC capabilities requires careful planning. </a:t>
            </a:r>
          </a:p>
          <a:p>
            <a:endParaRPr lang="en-US" dirty="0"/>
          </a:p>
          <a:p>
            <a:r>
              <a:rPr lang="en-US" dirty="0"/>
              <a:t>The planning phase helps to decide on and </a:t>
            </a:r>
            <a:r>
              <a:rPr lang="en-US" dirty="0" err="1"/>
              <a:t>formalise</a:t>
            </a:r>
            <a:r>
              <a:rPr lang="en-US" dirty="0"/>
              <a:t> practitioners with the objectives that justify having an SOC, and to develop a roadmap that can be use to track progress against those predefined objectives. </a:t>
            </a:r>
          </a:p>
          <a:p>
            <a:endParaRPr lang="en-US" dirty="0"/>
          </a:p>
          <a:p>
            <a:r>
              <a:rPr lang="en-US" dirty="0"/>
              <a:t>The success of any security program (including the SOC) depends on proper planning.</a:t>
            </a:r>
            <a:endParaRPr lang="en-GB" dirty="0"/>
          </a:p>
        </p:txBody>
      </p:sp>
    </p:spTree>
    <p:extLst>
      <p:ext uri="{BB962C8B-B14F-4D97-AF65-F5344CB8AC3E}">
        <p14:creationId xmlns:p14="http://schemas.microsoft.com/office/powerpoint/2010/main" val="33376265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2275</TotalTime>
  <Words>3182</Words>
  <Application>Microsoft Office PowerPoint</Application>
  <PresentationFormat>Widescreen</PresentationFormat>
  <Paragraphs>279</Paragraphs>
  <Slides>34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Century Gothic</vt:lpstr>
      <vt:lpstr>Wingdings 3</vt:lpstr>
      <vt:lpstr>Wisp</vt:lpstr>
      <vt:lpstr>PowerPoint Presentation</vt:lpstr>
      <vt:lpstr>System Security CYB 309 Risk Analysis</vt:lpstr>
      <vt:lpstr>Risk Analysis</vt:lpstr>
      <vt:lpstr>Risk Analysis</vt:lpstr>
      <vt:lpstr>Risk Analysis</vt:lpstr>
      <vt:lpstr>Risk Management</vt:lpstr>
      <vt:lpstr>Risk Management</vt:lpstr>
      <vt:lpstr>Risk Management</vt:lpstr>
      <vt:lpstr>Security Operation Centres</vt:lpstr>
      <vt:lpstr>Security Operation Centres</vt:lpstr>
      <vt:lpstr>Security Operation Centres</vt:lpstr>
      <vt:lpstr>Security Operation Centres</vt:lpstr>
      <vt:lpstr>Security Operation Centres</vt:lpstr>
      <vt:lpstr>Runbook Automation</vt:lpstr>
      <vt:lpstr>Runbook Automation</vt:lpstr>
      <vt:lpstr>Access Control</vt:lpstr>
      <vt:lpstr>Subject and Object</vt:lpstr>
      <vt:lpstr>Role of Subjects and Objects</vt:lpstr>
      <vt:lpstr>Access Control in the context of the CIA Triad</vt:lpstr>
      <vt:lpstr>Access Control in the context of the CIA Triad</vt:lpstr>
      <vt:lpstr>Access Control in the context of the CIA Triad</vt:lpstr>
      <vt:lpstr>Building Blocks of Access Control</vt:lpstr>
      <vt:lpstr>Building Blocks of Access Control: Identification</vt:lpstr>
      <vt:lpstr>Building Blocks of Access Control: Identification</vt:lpstr>
      <vt:lpstr>Building Blocks of Access Control: Identification</vt:lpstr>
      <vt:lpstr>Building Blocks of Access Control: Authentication</vt:lpstr>
      <vt:lpstr>Building Blocks of Access Control: Authentication</vt:lpstr>
      <vt:lpstr>Building Blocks of Access Control: Authentication</vt:lpstr>
      <vt:lpstr>Building Blocks of Access Control: Authentication</vt:lpstr>
      <vt:lpstr>Building Blocks of Access Control: Authentication</vt:lpstr>
      <vt:lpstr>Building Blocks of Access Control: Authorisation</vt:lpstr>
      <vt:lpstr>Building Blocks of Access Control: Authorisation</vt:lpstr>
      <vt:lpstr>Building Blocks of Access Control: Accounting</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Egena Onu</dc:creator>
  <cp:lastModifiedBy>Egena Onu</cp:lastModifiedBy>
  <cp:revision>36</cp:revision>
  <dcterms:created xsi:type="dcterms:W3CDTF">2023-10-24T14:14:33Z</dcterms:created>
  <dcterms:modified xsi:type="dcterms:W3CDTF">2023-11-01T09:11:15Z</dcterms:modified>
</cp:coreProperties>
</file>